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01" autoAdjust="0"/>
  </p:normalViewPr>
  <p:slideViewPr>
    <p:cSldViewPr snapToGrid="0" snapToObjects="1">
      <p:cViewPr>
        <p:scale>
          <a:sx n="125" d="100"/>
          <a:sy n="125" d="100"/>
        </p:scale>
        <p:origin x="-39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-261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758A5-BF89-4C04-AF28-81978C385AAD}" type="datetimeFigureOut">
              <a:rPr lang="en-US" smtClean="0"/>
              <a:t>7/2/2010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C7230-4E42-4192-B673-34F204DB5AB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93E306-7696-466E-A435-BF3C6F333B9C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B8744E7-A163-45C4-8B82-19BE0518D4C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08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July 2010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630680" y="6308725"/>
            <a:ext cx="58826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 DBQ PM Design Update – Ben Shepherd &amp; Neil Marks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6553200" y="6308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8744E7-A163-45C4-8B82-19BE0518D4C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CLIC Drive Beam Decelerator Quadrupoles</a:t>
            </a:r>
            <a:br>
              <a:rPr lang="en-GB" smtClean="0"/>
            </a:br>
            <a:r>
              <a:rPr lang="en-GB" smtClean="0"/>
              <a:t> Progress on PM option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Ben Shepherd &amp; Neil Marks</a:t>
            </a:r>
          </a:p>
          <a:p>
            <a:r>
              <a:rPr lang="en-GB" smtClean="0"/>
              <a:t>2 July 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Previously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43692" cy="4525963"/>
          </a:xfrm>
        </p:spPr>
        <p:txBody>
          <a:bodyPr>
            <a:normAutofit/>
          </a:bodyPr>
          <a:lstStyle/>
          <a:p>
            <a:r>
              <a:rPr lang="en-GB" sz="2400" smtClean="0"/>
              <a:t>Three models starting from the same baseline geometry but </a:t>
            </a:r>
            <a:r>
              <a:rPr lang="en-GB" sz="2400" smtClean="0"/>
              <a:t>different moving parts</a:t>
            </a:r>
            <a:endParaRPr lang="en-GB" sz="2400" smtClean="0"/>
          </a:p>
          <a:p>
            <a:r>
              <a:rPr lang="en-GB" sz="2400" smtClean="0"/>
              <a:t>Gradient variation: 18%...124% of nominal</a:t>
            </a:r>
          </a:p>
          <a:p>
            <a:r>
              <a:rPr lang="en-GB" sz="2400" smtClean="0"/>
              <a:t>Bigger than specified envelope (with cap)</a:t>
            </a:r>
          </a:p>
          <a:p>
            <a:endParaRPr lang="en-GB" sz="24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9144" t="16614" r="67233" b="10474"/>
          <a:stretch>
            <a:fillRect/>
          </a:stretch>
        </p:blipFill>
        <p:spPr bwMode="auto">
          <a:xfrm>
            <a:off x="7000892" y="1357298"/>
            <a:ext cx="199632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66518" y="3372787"/>
            <a:ext cx="6651986" cy="3337257"/>
            <a:chOff x="66518" y="1136439"/>
            <a:chExt cx="9031142" cy="557360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518" y="1136439"/>
              <a:ext cx="7904691" cy="5573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6" name="Group 5"/>
            <p:cNvGrpSpPr/>
            <p:nvPr/>
          </p:nvGrpSpPr>
          <p:grpSpPr>
            <a:xfrm>
              <a:off x="629526" y="2542058"/>
              <a:ext cx="8468134" cy="369332"/>
              <a:chOff x="629526" y="2542058"/>
              <a:chExt cx="8468134" cy="369332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629526" y="2726724"/>
                <a:ext cx="7193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7822952" y="2542058"/>
                <a:ext cx="12747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chemeClr val="tx2"/>
                    </a:solidFill>
                  </a:rPr>
                  <a:t>100% 12.2T</a:t>
                </a:r>
                <a:endParaRPr lang="en-GB">
                  <a:solidFill>
                    <a:schemeClr val="tx2"/>
                  </a:solidFill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629525" y="2013466"/>
              <a:ext cx="71934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822951" y="1828800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tx2"/>
                  </a:solidFill>
                </a:rPr>
                <a:t>120% 14.6T</a:t>
              </a:r>
              <a:endParaRPr lang="en-GB">
                <a:solidFill>
                  <a:schemeClr val="tx2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29525" y="3494214"/>
              <a:ext cx="8234096" cy="369332"/>
              <a:chOff x="629526" y="2542058"/>
              <a:chExt cx="8234096" cy="36933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29526" y="2726724"/>
                <a:ext cx="719342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7822952" y="2542058"/>
                <a:ext cx="1040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solidFill>
                      <a:schemeClr val="tx2"/>
                    </a:solidFill>
                  </a:rPr>
                  <a:t>70% 8.5T</a:t>
                </a:r>
                <a:endParaRPr lang="en-GB">
                  <a:solidFill>
                    <a:schemeClr val="tx2"/>
                  </a:solidFill>
                </a:endParaRPr>
              </a:p>
            </p:txBody>
          </p:sp>
        </p:grpSp>
      </p:grpSp>
      <p:cxnSp>
        <p:nvCxnSpPr>
          <p:cNvPr id="16" name="Straight Connector 15"/>
          <p:cNvCxnSpPr/>
          <p:nvPr/>
        </p:nvCxnSpPr>
        <p:spPr>
          <a:xfrm rot="5400000" flipH="1" flipV="1">
            <a:off x="1614218" y="5041416"/>
            <a:ext cx="33372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70421" y="4324988"/>
            <a:ext cx="179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ym typeface="Wingdings" pitchFamily="2" charset="2"/>
              </a:rPr>
              <a:t> envelope limit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New model: NM11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smtClean="0"/>
              <a:t>More options!</a:t>
            </a:r>
          </a:p>
          <a:p>
            <a:r>
              <a:rPr lang="en-GB" sz="2800" smtClean="0"/>
              <a:t>Four vertically-magnetised blocks moving vertically</a:t>
            </a:r>
          </a:p>
          <a:p>
            <a:r>
              <a:rPr lang="en-GB" sz="2800" smtClean="0"/>
              <a:t>Gradient range: 5.5...62T/m (~10T/m min staying within envelope)</a:t>
            </a:r>
            <a:endParaRPr lang="en-GB" sz="28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095" t="6749" r="47073" b="11454"/>
          <a:stretch>
            <a:fillRect/>
          </a:stretch>
        </p:blipFill>
        <p:spPr bwMode="auto">
          <a:xfrm>
            <a:off x="5313498" y="3365292"/>
            <a:ext cx="3830501" cy="349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5718175" y="3860800"/>
            <a:ext cx="3136900" cy="1714500"/>
          </a:xfrm>
          <a:custGeom>
            <a:avLst/>
            <a:gdLst>
              <a:gd name="connsiteX0" fmla="*/ 19050 w 3136900"/>
              <a:gd name="connsiteY0" fmla="*/ 0 h 1714500"/>
              <a:gd name="connsiteX1" fmla="*/ 419100 w 3136900"/>
              <a:gd name="connsiteY1" fmla="*/ 3175 h 1714500"/>
              <a:gd name="connsiteX2" fmla="*/ 3136900 w 3136900"/>
              <a:gd name="connsiteY2" fmla="*/ 733425 h 1714500"/>
              <a:gd name="connsiteX3" fmla="*/ 3136900 w 3136900"/>
              <a:gd name="connsiteY3" fmla="*/ 1714500 h 1714500"/>
              <a:gd name="connsiteX4" fmla="*/ 342900 w 3136900"/>
              <a:gd name="connsiteY4" fmla="*/ 1711325 h 1714500"/>
              <a:gd name="connsiteX5" fmla="*/ 346075 w 3136900"/>
              <a:gd name="connsiteY5" fmla="*/ 1276350 h 1714500"/>
              <a:gd name="connsiteX6" fmla="*/ 0 w 3136900"/>
              <a:gd name="connsiteY6" fmla="*/ 1273175 h 1714500"/>
              <a:gd name="connsiteX0" fmla="*/ 19050 w 3136900"/>
              <a:gd name="connsiteY0" fmla="*/ 0 h 1714500"/>
              <a:gd name="connsiteX1" fmla="*/ 419100 w 3136900"/>
              <a:gd name="connsiteY1" fmla="*/ 3175 h 1714500"/>
              <a:gd name="connsiteX2" fmla="*/ 3136900 w 3136900"/>
              <a:gd name="connsiteY2" fmla="*/ 733425 h 1714500"/>
              <a:gd name="connsiteX3" fmla="*/ 3136900 w 3136900"/>
              <a:gd name="connsiteY3" fmla="*/ 1714500 h 1714500"/>
              <a:gd name="connsiteX4" fmla="*/ 342900 w 3136900"/>
              <a:gd name="connsiteY4" fmla="*/ 1711325 h 1714500"/>
              <a:gd name="connsiteX5" fmla="*/ 346075 w 3136900"/>
              <a:gd name="connsiteY5" fmla="*/ 1276350 h 1714500"/>
              <a:gd name="connsiteX6" fmla="*/ 0 w 3136900"/>
              <a:gd name="connsiteY6" fmla="*/ 1273175 h 1714500"/>
              <a:gd name="connsiteX7" fmla="*/ 19050 w 3136900"/>
              <a:gd name="connsiteY7" fmla="*/ 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36900" h="1714500">
                <a:moveTo>
                  <a:pt x="19050" y="0"/>
                </a:moveTo>
                <a:lnTo>
                  <a:pt x="419100" y="3175"/>
                </a:lnTo>
                <a:lnTo>
                  <a:pt x="3136900" y="733425"/>
                </a:lnTo>
                <a:lnTo>
                  <a:pt x="3136900" y="1714500"/>
                </a:lnTo>
                <a:lnTo>
                  <a:pt x="342900" y="1711325"/>
                </a:lnTo>
                <a:cubicBezTo>
                  <a:pt x="343958" y="1566333"/>
                  <a:pt x="345017" y="1421342"/>
                  <a:pt x="346075" y="1276350"/>
                </a:cubicBezTo>
                <a:lnTo>
                  <a:pt x="0" y="1273175"/>
                </a:lnTo>
                <a:lnTo>
                  <a:pt x="19050" y="0"/>
                </a:lnTo>
                <a:close/>
              </a:path>
            </a:pathLst>
          </a:custGeo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6996659" y="3856220"/>
            <a:ext cx="65207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247" y="3912433"/>
            <a:ext cx="4559469" cy="285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Connector 12"/>
          <p:cNvCxnSpPr/>
          <p:nvPr/>
        </p:nvCxnSpPr>
        <p:spPr>
          <a:xfrm rot="5400000" flipH="1" flipV="1">
            <a:off x="2286000" y="5149122"/>
            <a:ext cx="24134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43789" y="4444585"/>
            <a:ext cx="193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envelope limit </a:t>
            </a:r>
            <a:r>
              <a:rPr lang="en-GB" smtClean="0">
                <a:sym typeface="Wingdings" pitchFamily="2" charset="2"/>
              </a:rPr>
              <a:t>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Adjust angle of PM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92679"/>
          </a:xfrm>
        </p:spPr>
        <p:txBody>
          <a:bodyPr>
            <a:normAutofit fontScale="92500" lnSpcReduction="20000"/>
          </a:bodyPr>
          <a:lstStyle/>
          <a:p>
            <a:r>
              <a:rPr lang="en-GB" sz="2800" smtClean="0"/>
              <a:t>Working point of PM (in all previous models) was not optimal (</a:t>
            </a:r>
            <a:r>
              <a:rPr lang="en-GB" sz="2800" i="1" smtClean="0"/>
              <a:t>B</a:t>
            </a:r>
            <a:r>
              <a:rPr lang="en-GB" sz="2800" smtClean="0"/>
              <a:t> = 0.79T in NM11)</a:t>
            </a:r>
          </a:p>
          <a:p>
            <a:pPr lvl="1"/>
            <a:r>
              <a:rPr lang="en-GB" sz="2400" smtClean="0"/>
              <a:t>VACODYM 837 has highest energy density at </a:t>
            </a:r>
            <a:r>
              <a:rPr lang="en-GB" sz="2400" i="1" smtClean="0"/>
              <a:t>B</a:t>
            </a:r>
            <a:r>
              <a:rPr lang="en-GB" sz="2400" smtClean="0"/>
              <a:t> = 0.613T</a:t>
            </a:r>
          </a:p>
          <a:p>
            <a:r>
              <a:rPr lang="en-GB" sz="2800" smtClean="0"/>
              <a:t>Attempt to improve energy density in PM: place it at an angle to the horizontal</a:t>
            </a:r>
          </a:p>
          <a:p>
            <a:r>
              <a:rPr lang="en-GB" sz="2800" smtClean="0"/>
              <a:t>Also helps with forces and sensitivity to movement</a:t>
            </a:r>
            <a:endParaRPr lang="en-GB" sz="2800"/>
          </a:p>
        </p:txBody>
      </p:sp>
      <p:sp>
        <p:nvSpPr>
          <p:cNvPr id="33" name="TextBox 32"/>
          <p:cNvSpPr txBox="1"/>
          <p:nvPr/>
        </p:nvSpPr>
        <p:spPr>
          <a:xfrm>
            <a:off x="1099138" y="3875318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NM13: 15</a:t>
            </a:r>
            <a:r>
              <a:rPr lang="en-GB" smtClean="0"/>
              <a:t>° (0.67T)</a:t>
            </a:r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6408" t="6366" r="42466" b="12643"/>
          <a:stretch>
            <a:fillRect/>
          </a:stretch>
        </p:blipFill>
        <p:spPr bwMode="auto">
          <a:xfrm>
            <a:off x="3909696" y="4244648"/>
            <a:ext cx="2641152" cy="26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Box 34"/>
          <p:cNvSpPr txBox="1"/>
          <p:nvPr/>
        </p:nvSpPr>
        <p:spPr>
          <a:xfrm>
            <a:off x="4322398" y="3875316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NM16: 45</a:t>
            </a:r>
            <a:r>
              <a:rPr lang="en-GB" smtClean="0"/>
              <a:t>° (0.78T)</a:t>
            </a:r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6798" t="12224" r="50182" b="8995"/>
          <a:stretch>
            <a:fillRect/>
          </a:stretch>
        </p:blipFill>
        <p:spPr bwMode="auto">
          <a:xfrm>
            <a:off x="6861454" y="4244650"/>
            <a:ext cx="2282546" cy="261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7236105" y="3875316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NM18: 60</a:t>
            </a:r>
            <a:r>
              <a:rPr lang="en-GB" smtClean="0"/>
              <a:t>° (0.78T)</a:t>
            </a:r>
            <a:endParaRPr lang="en-GB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 l="7285" t="25725" r="40194" b="10809"/>
          <a:stretch>
            <a:fillRect/>
          </a:stretch>
        </p:blipFill>
        <p:spPr bwMode="auto">
          <a:xfrm>
            <a:off x="0" y="4244650"/>
            <a:ext cx="3463008" cy="261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Optimisation of angled PM design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Some adjustment of PM cross-section and angle was carried out in 2D</a:t>
            </a:r>
          </a:p>
          <a:p>
            <a:r>
              <a:rPr lang="en-GB" smtClean="0"/>
              <a:t>Best design: 100x16mm PM at 40°</a:t>
            </a:r>
          </a:p>
          <a:p>
            <a:pPr lvl="1"/>
            <a:r>
              <a:rPr lang="en-GB" smtClean="0"/>
              <a:t>2D results: 66T/m down to 8T/m (12%)</a:t>
            </a:r>
          </a:p>
          <a:p>
            <a:r>
              <a:rPr lang="en-GB" smtClean="0"/>
              <a:t>3D modelling: 59T/m down to 10T/m (16%)</a:t>
            </a:r>
            <a:endParaRPr lang="en-GB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9" y="4467069"/>
            <a:ext cx="3542264" cy="231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 l="24655" t="20180" r="11525" b="27038"/>
          <a:stretch>
            <a:fillRect/>
          </a:stretch>
        </p:blipFill>
        <p:spPr bwMode="auto">
          <a:xfrm>
            <a:off x="6692182" y="4331970"/>
            <a:ext cx="2390857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Improvement of 5.19 (moving PM)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80660" cy="4525963"/>
          </a:xfrm>
        </p:spPr>
        <p:txBody>
          <a:bodyPr>
            <a:normAutofit/>
          </a:bodyPr>
          <a:lstStyle/>
          <a:p>
            <a:r>
              <a:rPr lang="en-GB" sz="2000" smtClean="0"/>
              <a:t>5.19 was most promising model last time</a:t>
            </a:r>
          </a:p>
          <a:p>
            <a:r>
              <a:rPr lang="en-GB" sz="2000" smtClean="0"/>
              <a:t>Removed cap, tried to reduce height (and flux density in steel) while keeping low minimum gradient</a:t>
            </a:r>
          </a:p>
          <a:p>
            <a:r>
              <a:rPr lang="en-GB" sz="2000" smtClean="0"/>
              <a:t>‘Shell’ added to shunt flux at low gradient</a:t>
            </a:r>
          </a:p>
          <a:p>
            <a:r>
              <a:rPr lang="en-GB" sz="2000" smtClean="0"/>
              <a:t>In 2D: gradient 52...8T/m (16%)</a:t>
            </a:r>
          </a:p>
          <a:p>
            <a:r>
              <a:rPr lang="en-GB" sz="2000" smtClean="0"/>
              <a:t>In 3D: max gradient 49T/m (not enough)</a:t>
            </a:r>
          </a:p>
          <a:p>
            <a:endParaRPr lang="en-GB" sz="2000"/>
          </a:p>
        </p:txBody>
      </p:sp>
      <p:grpSp>
        <p:nvGrpSpPr>
          <p:cNvPr id="8" name="Group 7"/>
          <p:cNvGrpSpPr/>
          <p:nvPr/>
        </p:nvGrpSpPr>
        <p:grpSpPr>
          <a:xfrm>
            <a:off x="5861183" y="1326198"/>
            <a:ext cx="3143239" cy="4095750"/>
            <a:chOff x="6000760" y="2762250"/>
            <a:chExt cx="3143239" cy="4095750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9813" t="19774" r="21511" b="19077"/>
            <a:stretch>
              <a:fillRect/>
            </a:stretch>
          </p:blipFill>
          <p:spPr bwMode="auto">
            <a:xfrm>
              <a:off x="6005962" y="2762250"/>
              <a:ext cx="3138037" cy="409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6000760" y="4429132"/>
              <a:ext cx="659120" cy="1506848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>
              <a:stCxn id="5" idx="0"/>
            </p:cNvCxnSpPr>
            <p:nvPr/>
          </p:nvCxnSpPr>
          <p:spPr>
            <a:xfrm rot="16200000" flipV="1">
              <a:off x="6097904" y="4196716"/>
              <a:ext cx="459112" cy="572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3160" y="4122420"/>
            <a:ext cx="4031021" cy="263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638800" y="5699760"/>
            <a:ext cx="212598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Gradient variation calculated in 2D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Comparison of models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734300" y="3259634"/>
            <a:ext cx="1249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not calculated yet, but likely to be similar to 5.19</a:t>
            </a:r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6196263" y="1417638"/>
            <a:ext cx="825681" cy="762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100120" y="1513781"/>
            <a:ext cx="1922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21944" y="1240592"/>
            <a:ext cx="2122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for 15µm movement</a:t>
            </a:r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7319643" y="5317966"/>
            <a:ext cx="922020" cy="7620"/>
          </a:xfrm>
          <a:prstGeom prst="line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8085453" y="5169376"/>
            <a:ext cx="312420" cy="1588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101055" y="1507966"/>
          <a:ext cx="7363000" cy="4708536"/>
        </p:xfrm>
        <a:graphic>
          <a:graphicData uri="http://schemas.openxmlformats.org/drawingml/2006/table">
            <a:tbl>
              <a:tblPr/>
              <a:tblGrid>
                <a:gridCol w="1380562"/>
                <a:gridCol w="997073"/>
                <a:gridCol w="997073"/>
                <a:gridCol w="997073"/>
                <a:gridCol w="997073"/>
                <a:gridCol w="997073"/>
                <a:gridCol w="997073"/>
              </a:tblGrid>
              <a:tr h="588567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gradient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[T/m]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length needed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 reach 120%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[mm]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height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[mm]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 gradient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[% of max]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sensitivity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[per 10^4]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force</a:t>
                      </a:r>
                      <a:b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[kN]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spec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51.5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270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17.2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5.0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5.19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PM moves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3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5.20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centre section moves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5.21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 moves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E6F"/>
                    </a:solidFill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5.50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NM's 0° model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683"/>
                    </a:solidFill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5.53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PM moves, shell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C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8567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5.55</a:t>
                      </a:r>
                      <a:b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NM's 40° model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F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2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Number of families needed</a:t>
            </a:r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616" y="3760765"/>
            <a:ext cx="4621213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9252" y="1447934"/>
            <a:ext cx="5116841" cy="300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71887" y="1257834"/>
          <a:ext cx="3166772" cy="1266424"/>
        </p:xfrm>
        <a:graphic>
          <a:graphicData uri="http://schemas.openxmlformats.org/drawingml/2006/table">
            <a:tbl>
              <a:tblPr/>
              <a:tblGrid>
                <a:gridCol w="1524009"/>
                <a:gridCol w="633354"/>
                <a:gridCol w="475016"/>
                <a:gridCol w="534393"/>
              </a:tblGrid>
              <a:tr h="3166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family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ratio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6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6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6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 rot="5400000">
            <a:off x="6548907" y="3071611"/>
            <a:ext cx="359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016321" y="3071611"/>
            <a:ext cx="359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2468" y="4932608"/>
            <a:ext cx="141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56%</a:t>
            </a:r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049295" y="4906851"/>
            <a:ext cx="850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97%</a:t>
            </a:r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203065" y="5357611"/>
            <a:ext cx="3683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mtClean="0"/>
              <a:t>Don’t need more than three families</a:t>
            </a:r>
          </a:p>
          <a:p>
            <a:pPr>
              <a:buFont typeface="Arial" pitchFamily="34" charset="0"/>
              <a:buChar char="•"/>
            </a:pPr>
            <a:r>
              <a:rPr lang="en-GB" smtClean="0"/>
              <a:t>Minimum factor 6.1 comes from low-energy end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394</Words>
  <Application>Microsoft Office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CLIC Drive Beam Decelerator Quadrupoles  Progress on PM option</vt:lpstr>
      <vt:lpstr>Previously</vt:lpstr>
      <vt:lpstr>New model: NM11</vt:lpstr>
      <vt:lpstr>Adjust angle of PM</vt:lpstr>
      <vt:lpstr>Optimisation of angled PM design</vt:lpstr>
      <vt:lpstr>Improvement of 5.19 (moving PM)</vt:lpstr>
      <vt:lpstr>Comparison of models</vt:lpstr>
      <vt:lpstr>Number of families needed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Drive Beam Decelerator Quadrupoles  Progress on PM option</dc:title>
  <dc:creator>Ben Shepherd </dc:creator>
  <cp:lastModifiedBy>Ben Shepherd </cp:lastModifiedBy>
  <cp:revision>13</cp:revision>
  <dcterms:created xsi:type="dcterms:W3CDTF">2010-06-28T11:06:44Z</dcterms:created>
  <dcterms:modified xsi:type="dcterms:W3CDTF">2010-07-02T07:46:10Z</dcterms:modified>
</cp:coreProperties>
</file>