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4" r:id="rId6"/>
    <p:sldId id="263" r:id="rId7"/>
    <p:sldId id="266" r:id="rId8"/>
    <p:sldId id="265" r:id="rId9"/>
    <p:sldId id="304" r:id="rId10"/>
    <p:sldId id="267" r:id="rId11"/>
    <p:sldId id="303" r:id="rId12"/>
    <p:sldId id="302" r:id="rId13"/>
    <p:sldId id="268" r:id="rId14"/>
    <p:sldId id="275" r:id="rId15"/>
    <p:sldId id="307" r:id="rId16"/>
    <p:sldId id="277" r:id="rId17"/>
    <p:sldId id="269" r:id="rId18"/>
    <p:sldId id="271" r:id="rId19"/>
    <p:sldId id="272" r:id="rId20"/>
    <p:sldId id="270" r:id="rId21"/>
    <p:sldId id="306" r:id="rId22"/>
    <p:sldId id="276" r:id="rId23"/>
    <p:sldId id="279" r:id="rId24"/>
    <p:sldId id="300" r:id="rId25"/>
    <p:sldId id="301" r:id="rId26"/>
    <p:sldId id="278" r:id="rId27"/>
    <p:sldId id="305" r:id="rId28"/>
  </p:sldIdLst>
  <p:sldSz cx="9144000" cy="5143500" type="screen16x9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B7B0"/>
    <a:srgbClr val="890B0B"/>
    <a:srgbClr val="0D3475"/>
    <a:srgbClr val="BB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4" autoAdjust="0"/>
    <p:restoredTop sz="93792" autoAdjust="0"/>
  </p:normalViewPr>
  <p:slideViewPr>
    <p:cSldViewPr snapToGrid="0" snapToObjects="1">
      <p:cViewPr>
        <p:scale>
          <a:sx n="125" d="100"/>
          <a:sy n="125" d="100"/>
        </p:scale>
        <p:origin x="840" y="12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0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1-04T12:36:34.047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3826,'2379'-3808,"-2368"3791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1-04T12:36:49.99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0,'5560'0,"-6892"0,1378 0,-22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1-04T12:37:06.16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0,'1312'3808,"-1308"-3793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68315" y="2008061"/>
            <a:ext cx="7772400" cy="675821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68315" y="2733866"/>
            <a:ext cx="77724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AA6D3-3E5B-4122-B779-00D3098A3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7E86B-4A1C-4651-B3D2-3648ACE73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8F0BB5-F8E7-41F7-BF3F-3FF5D82C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5B1-073C-413F-86D4-8DC7C3F7DDCF}" type="datetime1">
              <a:rPr lang="en-GB" smtClean="0"/>
              <a:t>31/01/2022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C63632-D725-462F-B4EB-C0C9BB549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803663-1645-47BE-ABBE-68E2DB9E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B05DC-9E86-497E-B3A3-9CB7F9481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42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ssholder for lysbildenummer 5"/>
          <p:cNvSpPr txBox="1">
            <a:spLocks/>
          </p:cNvSpPr>
          <p:nvPr userDrawn="1"/>
        </p:nvSpPr>
        <p:spPr>
          <a:xfrm>
            <a:off x="115120" y="4837708"/>
            <a:ext cx="342081" cy="189077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1" i="0" smtClean="0">
                <a:solidFill>
                  <a:schemeClr val="bg1"/>
                </a:solidFill>
                <a:latin typeface="Arial"/>
                <a:cs typeface="Arial"/>
              </a:rPr>
              <a:pPr algn="ctr"/>
              <a:t>‹#›</a:t>
            </a:fld>
            <a:endParaRPr lang="nb-NO" b="1" i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Tittel 1">
            <a:extLst>
              <a:ext uri="{FF2B5EF4-FFF2-40B4-BE49-F238E27FC236}">
                <a16:creationId xmlns:a16="http://schemas.microsoft.com/office/drawing/2014/main" id="{DAD5656F-EF39-BD40-B46F-28C614BEB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85" y="298339"/>
            <a:ext cx="8418747" cy="648512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6" name="Plassholder for innhold 2">
            <a:extLst>
              <a:ext uri="{FF2B5EF4-FFF2-40B4-BE49-F238E27FC236}">
                <a16:creationId xmlns:a16="http://schemas.microsoft.com/office/drawing/2014/main" id="{F5D824DA-FDAB-4E4D-80C7-D81149C33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5" y="1010266"/>
            <a:ext cx="8418747" cy="3613774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9357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48457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1">
            <a:extLst>
              <a:ext uri="{FF2B5EF4-FFF2-40B4-BE49-F238E27FC236}">
                <a16:creationId xmlns:a16="http://schemas.microsoft.com/office/drawing/2014/main" id="{5FCB9A19-4BFE-AD46-9DE5-76595BDCB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219" y="205979"/>
            <a:ext cx="8229600" cy="646331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Plassholder for innhold 3">
            <a:extLst>
              <a:ext uri="{FF2B5EF4-FFF2-40B4-BE49-F238E27FC236}">
                <a16:creationId xmlns:a16="http://schemas.microsoft.com/office/drawing/2014/main" id="{DF7D3BBE-AAF2-5744-8C3F-D3AF14E50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0219" y="1444342"/>
            <a:ext cx="4040188" cy="33636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tekst 4">
            <a:extLst>
              <a:ext uri="{FF2B5EF4-FFF2-40B4-BE49-F238E27FC236}">
                <a16:creationId xmlns:a16="http://schemas.microsoft.com/office/drawing/2014/main" id="{6B66B91E-5343-3043-B4C9-81ABDFE8F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68045" y="964522"/>
            <a:ext cx="4041775" cy="479822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</a:t>
            </a:r>
          </a:p>
        </p:txBody>
      </p:sp>
      <p:sp>
        <p:nvSpPr>
          <p:cNvPr id="10" name="Plassholder for innhold 5">
            <a:extLst>
              <a:ext uri="{FF2B5EF4-FFF2-40B4-BE49-F238E27FC236}">
                <a16:creationId xmlns:a16="http://schemas.microsoft.com/office/drawing/2014/main" id="{3853BC78-AB65-9F41-B56D-07FFF98E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68045" y="1444342"/>
            <a:ext cx="4041775" cy="33636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1" name="Plassholder for tekst 4">
            <a:extLst>
              <a:ext uri="{FF2B5EF4-FFF2-40B4-BE49-F238E27FC236}">
                <a16:creationId xmlns:a16="http://schemas.microsoft.com/office/drawing/2014/main" id="{2B6B33E9-15E0-1843-916A-9DD6788569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218" y="964521"/>
            <a:ext cx="4041775" cy="479822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</a:t>
            </a:r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93570" y="205979"/>
            <a:ext cx="8532795" cy="6463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93570" y="943276"/>
            <a:ext cx="8532795" cy="3651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4" name="Bilde 3" descr="hor_blaa_stripe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836"/>
            <a:ext cx="9144000" cy="35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jp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svg"/><Relationship Id="rId9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15.png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19640" y="448641"/>
            <a:ext cx="7772400" cy="1754326"/>
          </a:xfrm>
        </p:spPr>
        <p:txBody>
          <a:bodyPr/>
          <a:lstStyle/>
          <a:p>
            <a:r>
              <a:rPr lang="en-GB" noProof="0" dirty="0"/>
              <a:t>Diagnostics and Prognostics for Power Electronics Converters in Large-scale Accelerator Facilities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19639" y="2283309"/>
            <a:ext cx="5832081" cy="2411550"/>
          </a:xfrm>
        </p:spPr>
        <p:txBody>
          <a:bodyPr>
            <a:normAutofit/>
          </a:bodyPr>
          <a:lstStyle/>
          <a:p>
            <a:r>
              <a:rPr lang="en-GB" noProof="0" dirty="0" err="1"/>
              <a:t>NorCC</a:t>
            </a:r>
            <a:r>
              <a:rPr lang="en-GB" noProof="0" dirty="0"/>
              <a:t>: Student Seminar	01.02.2022</a:t>
            </a:r>
          </a:p>
          <a:p>
            <a:endParaRPr lang="en-GB" noProof="0" dirty="0"/>
          </a:p>
          <a:p>
            <a:endParaRPr lang="en-GB" noProof="0" dirty="0"/>
          </a:p>
          <a:p>
            <a:r>
              <a:rPr lang="en-GB" noProof="0" dirty="0"/>
              <a:t>Timm Felix Baumann</a:t>
            </a:r>
          </a:p>
          <a:p>
            <a:endParaRPr lang="en-GB" noProof="0" dirty="0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0E63D033-DBF5-2049-8F7B-F3EEDE30F5E9}"/>
              </a:ext>
            </a:extLst>
          </p:cNvPr>
          <p:cNvSpPr txBox="1"/>
          <p:nvPr/>
        </p:nvSpPr>
        <p:spPr>
          <a:xfrm rot="16200000">
            <a:off x="6576133" y="2176100"/>
            <a:ext cx="4436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500" dirty="0">
                <a:solidFill>
                  <a:srgbClr val="0D4788"/>
                </a:solidFill>
              </a:rPr>
              <a:t>Norwegian </a:t>
            </a:r>
            <a:r>
              <a:rPr lang="nb-NO" sz="1500" dirty="0" err="1">
                <a:solidFill>
                  <a:srgbClr val="0D4788"/>
                </a:solidFill>
              </a:rPr>
              <a:t>University</a:t>
            </a:r>
            <a:r>
              <a:rPr lang="nb-NO" sz="1500" dirty="0">
                <a:solidFill>
                  <a:srgbClr val="0D4788"/>
                </a:solidFill>
              </a:rPr>
              <a:t> </a:t>
            </a:r>
            <a:r>
              <a:rPr lang="nb-NO" sz="1500" dirty="0" err="1">
                <a:solidFill>
                  <a:srgbClr val="0D4788"/>
                </a:solidFill>
              </a:rPr>
              <a:t>of</a:t>
            </a:r>
            <a:r>
              <a:rPr lang="nb-NO" sz="1500" dirty="0">
                <a:solidFill>
                  <a:srgbClr val="0D4788"/>
                </a:solidFill>
              </a:rPr>
              <a:t> Science and Technology</a:t>
            </a:r>
          </a:p>
        </p:txBody>
      </p:sp>
      <p:grpSp>
        <p:nvGrpSpPr>
          <p:cNvPr id="5" name="Gruppieren 9">
            <a:extLst>
              <a:ext uri="{FF2B5EF4-FFF2-40B4-BE49-F238E27FC236}">
                <a16:creationId xmlns:a16="http://schemas.microsoft.com/office/drawing/2014/main" id="{0B93A21B-8100-43B2-9997-947B6381972F}"/>
              </a:ext>
            </a:extLst>
          </p:cNvPr>
          <p:cNvGrpSpPr/>
          <p:nvPr/>
        </p:nvGrpSpPr>
        <p:grpSpPr>
          <a:xfrm>
            <a:off x="6580334" y="2522132"/>
            <a:ext cx="2024014" cy="1933903"/>
            <a:chOff x="8761684" y="3428043"/>
            <a:chExt cx="2752626" cy="263007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FDFD932-0B6E-4575-AE72-BD38AF0B410C}"/>
                </a:ext>
              </a:extLst>
            </p:cNvPr>
            <p:cNvSpPr/>
            <p:nvPr/>
          </p:nvSpPr>
          <p:spPr>
            <a:xfrm>
              <a:off x="8761684" y="3428043"/>
              <a:ext cx="2752626" cy="26300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Grafik 4">
              <a:extLst>
                <a:ext uri="{FF2B5EF4-FFF2-40B4-BE49-F238E27FC236}">
                  <a16:creationId xmlns:a16="http://schemas.microsoft.com/office/drawing/2014/main" id="{A1DEA992-F505-4AFF-9AA6-FEFE39BE6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2194" y="3654549"/>
              <a:ext cx="2431605" cy="2400511"/>
            </a:xfrm>
            <a:prstGeom prst="rect">
              <a:avLst/>
            </a:prstGeom>
            <a:grp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24310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8978-D30A-4DD2-A442-DC6EA5129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for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1A582-CC02-4F3E-9B0B-4571EF108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 standard requirements (cost, size, reliability)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/>
              <a:t>Accuracy and reliability most relevant</a:t>
            </a:r>
          </a:p>
          <a:p>
            <a:endParaRPr lang="en-GB" dirty="0"/>
          </a:p>
          <a:p>
            <a:r>
              <a:rPr lang="en-GB" dirty="0"/>
              <a:t>Highly integrated in Network</a:t>
            </a:r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Components are oversized for better reliability</a:t>
            </a:r>
          </a:p>
          <a:p>
            <a:pPr lvl="1"/>
            <a:r>
              <a:rPr lang="en-GB" dirty="0"/>
              <a:t>Good for CERN but even harder to detect degradation</a:t>
            </a:r>
          </a:p>
        </p:txBody>
      </p:sp>
    </p:spTree>
    <p:extLst>
      <p:ext uri="{BB962C8B-B14F-4D97-AF65-F5344CB8AC3E}">
        <p14:creationId xmlns:p14="http://schemas.microsoft.com/office/powerpoint/2010/main" val="25933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2D3C04-A8FB-447B-9534-1C5509DF7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7550" y="1"/>
            <a:ext cx="4616450" cy="270797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B519E7-1AF7-4983-8D84-DA46250E9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5" y="2225609"/>
            <a:ext cx="3990510" cy="25495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4097B0-5FC6-4362-989F-036082A07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549" y="2770945"/>
            <a:ext cx="4616450" cy="20042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CEDDA8-A133-48FC-BD18-9777269812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22"/>
          <a:stretch/>
        </p:blipFill>
        <p:spPr>
          <a:xfrm>
            <a:off x="301385" y="1"/>
            <a:ext cx="3990510" cy="2181914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DF5AF01C-6172-4D7F-8F75-6A175B931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02446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FDDA-C446-43E2-86DA-159F02A8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D5AD0-78EC-4CA0-BC52-8BBA3C539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5" y="3465499"/>
            <a:ext cx="8418747" cy="1158540"/>
          </a:xfrm>
        </p:spPr>
        <p:txBody>
          <a:bodyPr/>
          <a:lstStyle/>
          <a:p>
            <a:r>
              <a:rPr lang="en-GB" dirty="0"/>
              <a:t>Capacitors (electrolytic capacitors)</a:t>
            </a:r>
          </a:p>
          <a:p>
            <a:r>
              <a:rPr lang="en-GB" dirty="0"/>
              <a:t>Semiconductors</a:t>
            </a:r>
          </a:p>
          <a:p>
            <a:r>
              <a:rPr lang="en-GB" dirty="0"/>
              <a:t>Auxiliary (drivers, cooling, …)</a:t>
            </a:r>
          </a:p>
          <a:p>
            <a:endParaRPr lang="en-GB" dirty="0"/>
          </a:p>
        </p:txBody>
      </p:sp>
      <p:pic>
        <p:nvPicPr>
          <p:cNvPr id="4" name="Inhaltsplatzhalter 5">
            <a:extLst>
              <a:ext uri="{FF2B5EF4-FFF2-40B4-BE49-F238E27FC236}">
                <a16:creationId xmlns:a16="http://schemas.microsoft.com/office/drawing/2014/main" id="{426BCE16-2084-4EF6-AD6D-4F785069F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7" t="19720" r="24819"/>
          <a:stretch/>
        </p:blipFill>
        <p:spPr>
          <a:xfrm>
            <a:off x="685588" y="1184085"/>
            <a:ext cx="6720318" cy="226198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1DAD85A-039C-47A5-862B-E60AB8726F87}"/>
              </a:ext>
            </a:extLst>
          </p:cNvPr>
          <p:cNvSpPr/>
          <p:nvPr/>
        </p:nvSpPr>
        <p:spPr>
          <a:xfrm>
            <a:off x="1047226" y="1130300"/>
            <a:ext cx="6542294" cy="2315774"/>
          </a:xfrm>
          <a:prstGeom prst="roundRect">
            <a:avLst/>
          </a:prstGeom>
          <a:solidFill>
            <a:srgbClr val="FFC00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9D3911E-1AFC-48A0-935E-62B7CA9D1181}"/>
              </a:ext>
            </a:extLst>
          </p:cNvPr>
          <p:cNvSpPr/>
          <p:nvPr/>
        </p:nvSpPr>
        <p:spPr>
          <a:xfrm>
            <a:off x="5754679" y="1570602"/>
            <a:ext cx="1651227" cy="1405813"/>
          </a:xfrm>
          <a:prstGeom prst="roundRect">
            <a:avLst/>
          </a:prstGeom>
          <a:solidFill>
            <a:srgbClr val="43B7B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A76CFBC-464F-4FE3-89BC-8949AD806438}"/>
              </a:ext>
            </a:extLst>
          </p:cNvPr>
          <p:cNvSpPr/>
          <p:nvPr/>
        </p:nvSpPr>
        <p:spPr>
          <a:xfrm>
            <a:off x="4406413" y="1184086"/>
            <a:ext cx="526372" cy="532748"/>
          </a:xfrm>
          <a:prstGeom prst="roundRect">
            <a:avLst/>
          </a:prstGeom>
          <a:solidFill>
            <a:srgbClr val="43B7B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C7586B6-4E18-43E6-A7F2-7BAF29B44EB6}"/>
              </a:ext>
            </a:extLst>
          </p:cNvPr>
          <p:cNvSpPr/>
          <p:nvPr/>
        </p:nvSpPr>
        <p:spPr>
          <a:xfrm>
            <a:off x="3625752" y="1816359"/>
            <a:ext cx="946248" cy="930992"/>
          </a:xfrm>
          <a:prstGeom prst="roundRect">
            <a:avLst/>
          </a:prstGeom>
          <a:solidFill>
            <a:srgbClr val="43B7B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B11153F-486A-439A-90AB-1D62A15A7141}"/>
              </a:ext>
            </a:extLst>
          </p:cNvPr>
          <p:cNvSpPr/>
          <p:nvPr/>
        </p:nvSpPr>
        <p:spPr>
          <a:xfrm>
            <a:off x="1774056" y="1375618"/>
            <a:ext cx="946248" cy="1728365"/>
          </a:xfrm>
          <a:prstGeom prst="roundRect">
            <a:avLst/>
          </a:prstGeom>
          <a:solidFill>
            <a:srgbClr val="43B7B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A75885-F5F3-40E3-8793-DCC24E630743}"/>
              </a:ext>
            </a:extLst>
          </p:cNvPr>
          <p:cNvSpPr/>
          <p:nvPr/>
        </p:nvSpPr>
        <p:spPr>
          <a:xfrm>
            <a:off x="5046404" y="1411627"/>
            <a:ext cx="607145" cy="1692356"/>
          </a:xfrm>
          <a:prstGeom prst="roundRect">
            <a:avLst/>
          </a:prstGeom>
          <a:solidFill>
            <a:srgbClr val="00B05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0063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91986-65F3-42DC-8FB8-72160D168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Diagnostics and prognosis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A3973-5020-4A53-91A2-290D6310A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Still implemented at CERN: Interlock system / alarms</a:t>
            </a:r>
          </a:p>
          <a:p>
            <a:pPr lvl="1"/>
            <a:r>
              <a:rPr lang="en-GB" dirty="0"/>
              <a:t>Digital signals: overtemperature, door contacts, overvoltage, …</a:t>
            </a:r>
          </a:p>
          <a:p>
            <a:pPr lvl="1"/>
            <a:r>
              <a:rPr lang="en-GB" dirty="0"/>
              <a:t>Indicates failures and failure points </a:t>
            </a:r>
            <a:r>
              <a:rPr lang="en-GB" dirty="0">
                <a:sym typeface="Wingdings" panose="05000000000000000000" pitchFamily="2" charset="2"/>
              </a:rPr>
              <a:t> safety and failure search</a:t>
            </a:r>
            <a:endParaRPr lang="en-GB" dirty="0"/>
          </a:p>
          <a:p>
            <a:r>
              <a:rPr lang="en-GB" dirty="0"/>
              <a:t>New for CERN: condition monitoring (CM) system</a:t>
            </a:r>
          </a:p>
          <a:p>
            <a:pPr lvl="1"/>
            <a:r>
              <a:rPr lang="en-GB" dirty="0"/>
              <a:t>Nonbinary information: </a:t>
            </a:r>
            <a:br>
              <a:rPr lang="en-GB" dirty="0"/>
            </a:br>
            <a:r>
              <a:rPr lang="en-GB" dirty="0"/>
              <a:t>e.g. temperature actual 95°C (normal 90°C, maximal 110°C)</a:t>
            </a:r>
          </a:p>
          <a:p>
            <a:pPr lvl="1"/>
            <a:r>
              <a:rPr lang="en-GB" dirty="0"/>
              <a:t>State of health (SOH) approximation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How will SOH change in future  prognosis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36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03982-D86D-4CFA-BCF6-CA0095732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85" y="298339"/>
            <a:ext cx="8418747" cy="648512"/>
          </a:xfrm>
        </p:spPr>
        <p:txBody>
          <a:bodyPr/>
          <a:lstStyle/>
          <a:p>
            <a:r>
              <a:rPr lang="en-GB" dirty="0"/>
              <a:t>Data acquisition methods for CM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9CECB-18CA-4FCE-8CD7-1FF89BBF3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6" y="1010266"/>
            <a:ext cx="4618958" cy="36137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«online measurement»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«offline measurement»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«quasi offline measurement»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Modelling without measurements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568A81-49C7-4589-996E-61BF69E5F627}"/>
              </a:ext>
            </a:extLst>
          </p:cNvPr>
          <p:cNvSpPr/>
          <p:nvPr/>
        </p:nvSpPr>
        <p:spPr>
          <a:xfrm>
            <a:off x="5660571" y="1047532"/>
            <a:ext cx="1212979" cy="492623"/>
          </a:xfrm>
          <a:prstGeom prst="rect">
            <a:avLst/>
          </a:prstGeom>
          <a:solidFill>
            <a:srgbClr val="43B7B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/>
              <a:t>converter</a:t>
            </a:r>
            <a:endParaRPr lang="nb-NO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E7853F6-C442-412B-B803-9BF188E9A254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5057192" y="1293843"/>
            <a:ext cx="603379" cy="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6FD014-E740-42C0-96FC-FBA5307FB33A}"/>
              </a:ext>
            </a:extLst>
          </p:cNvPr>
          <p:cNvCxnSpPr>
            <a:cxnSpLocks/>
          </p:cNvCxnSpPr>
          <p:nvPr/>
        </p:nvCxnSpPr>
        <p:spPr>
          <a:xfrm>
            <a:off x="6873550" y="1293844"/>
            <a:ext cx="603379" cy="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5A9457-745C-4439-A375-ADCFD1E8FB20}"/>
              </a:ext>
            </a:extLst>
          </p:cNvPr>
          <p:cNvSpPr/>
          <p:nvPr/>
        </p:nvSpPr>
        <p:spPr>
          <a:xfrm>
            <a:off x="5660571" y="1839890"/>
            <a:ext cx="1212979" cy="492623"/>
          </a:xfrm>
          <a:prstGeom prst="rect">
            <a:avLst/>
          </a:prstGeom>
          <a:solidFill>
            <a:srgbClr val="43B7B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/>
              <a:t>converter</a:t>
            </a:r>
            <a:endParaRPr lang="nb-NO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F842F7-DC09-4BC9-AEC4-0DFA2BFC6E7F}"/>
              </a:ext>
            </a:extLst>
          </p:cNvPr>
          <p:cNvCxnSpPr>
            <a:cxnSpLocks/>
          </p:cNvCxnSpPr>
          <p:nvPr/>
        </p:nvCxnSpPr>
        <p:spPr>
          <a:xfrm>
            <a:off x="5057192" y="2086201"/>
            <a:ext cx="261257" cy="0"/>
          </a:xfrm>
          <a:prstGeom prst="straightConnector1">
            <a:avLst/>
          </a:prstGeom>
          <a:ln w="38100"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945D919-831E-4CA7-9C37-D6A9B788B1A3}"/>
              </a:ext>
            </a:extLst>
          </p:cNvPr>
          <p:cNvCxnSpPr>
            <a:cxnSpLocks/>
          </p:cNvCxnSpPr>
          <p:nvPr/>
        </p:nvCxnSpPr>
        <p:spPr>
          <a:xfrm>
            <a:off x="7152025" y="2087460"/>
            <a:ext cx="256481" cy="0"/>
          </a:xfrm>
          <a:prstGeom prst="straightConnector1">
            <a:avLst/>
          </a:prstGeom>
          <a:ln w="38100"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98BBC-CC54-436B-BEF6-0B3DA98DB2F2}"/>
              </a:ext>
            </a:extLst>
          </p:cNvPr>
          <p:cNvSpPr/>
          <p:nvPr/>
        </p:nvSpPr>
        <p:spPr>
          <a:xfrm>
            <a:off x="5660571" y="2761254"/>
            <a:ext cx="1212979" cy="492623"/>
          </a:xfrm>
          <a:prstGeom prst="rect">
            <a:avLst/>
          </a:prstGeom>
          <a:solidFill>
            <a:srgbClr val="43B7B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/>
              <a:t>converter</a:t>
            </a:r>
            <a:endParaRPr lang="nb-NO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52ADD0-956E-4CFB-8BF4-0C8DAFF52B8E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5057192" y="3007565"/>
            <a:ext cx="603379" cy="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8E3B36-6410-4270-9ABC-6CBFE4899FE8}"/>
              </a:ext>
            </a:extLst>
          </p:cNvPr>
          <p:cNvCxnSpPr>
            <a:cxnSpLocks/>
          </p:cNvCxnSpPr>
          <p:nvPr/>
        </p:nvCxnSpPr>
        <p:spPr>
          <a:xfrm>
            <a:off x="6873550" y="3007566"/>
            <a:ext cx="603379" cy="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4D3EDAC-4CDC-4DA8-B147-669BC5DB2F9E}"/>
              </a:ext>
            </a:extLst>
          </p:cNvPr>
          <p:cNvSpPr/>
          <p:nvPr/>
        </p:nvSpPr>
        <p:spPr>
          <a:xfrm>
            <a:off x="5828521" y="1445734"/>
            <a:ext cx="877077" cy="30256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measure</a:t>
            </a:r>
            <a:endParaRPr lang="nb-NO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7DBDA9E-9596-42DF-B2CD-D91FD8E96355}"/>
              </a:ext>
            </a:extLst>
          </p:cNvPr>
          <p:cNvSpPr/>
          <p:nvPr/>
        </p:nvSpPr>
        <p:spPr>
          <a:xfrm>
            <a:off x="5828520" y="2382246"/>
            <a:ext cx="877077" cy="30256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measure</a:t>
            </a:r>
            <a:endParaRPr lang="nb-NO" sz="1400" dirty="0"/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31ADD251-50B9-44EA-8271-7317E170F581}"/>
              </a:ext>
            </a:extLst>
          </p:cNvPr>
          <p:cNvCxnSpPr>
            <a:cxnSpLocks/>
            <a:stCxn id="28" idx="1"/>
            <a:endCxn id="15" idx="1"/>
          </p:cNvCxnSpPr>
          <p:nvPr/>
        </p:nvCxnSpPr>
        <p:spPr>
          <a:xfrm rot="10800000">
            <a:off x="5660572" y="2086203"/>
            <a:ext cx="167949" cy="447329"/>
          </a:xfrm>
          <a:prstGeom prst="bentConnector3">
            <a:avLst>
              <a:gd name="adj1" fmla="val 17314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CC08048B-E0A5-447E-8BA0-EB7553F3AA94}"/>
              </a:ext>
            </a:extLst>
          </p:cNvPr>
          <p:cNvCxnSpPr>
            <a:cxnSpLocks/>
            <a:stCxn id="28" idx="3"/>
            <a:endCxn id="15" idx="3"/>
          </p:cNvCxnSpPr>
          <p:nvPr/>
        </p:nvCxnSpPr>
        <p:spPr>
          <a:xfrm flipV="1">
            <a:off x="6705597" y="2086202"/>
            <a:ext cx="167953" cy="447329"/>
          </a:xfrm>
          <a:prstGeom prst="bentConnector3">
            <a:avLst>
              <a:gd name="adj1" fmla="val 16944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9F57169-6DC6-4E96-8346-807C32F278F6}"/>
              </a:ext>
            </a:extLst>
          </p:cNvPr>
          <p:cNvSpPr/>
          <p:nvPr/>
        </p:nvSpPr>
        <p:spPr>
          <a:xfrm>
            <a:off x="5828519" y="3113556"/>
            <a:ext cx="877077" cy="30256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measure</a:t>
            </a:r>
            <a:endParaRPr lang="nb-NO" sz="14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C8514E-E532-4A6D-B943-D2828137150E}"/>
              </a:ext>
            </a:extLst>
          </p:cNvPr>
          <p:cNvSpPr/>
          <p:nvPr/>
        </p:nvSpPr>
        <p:spPr>
          <a:xfrm>
            <a:off x="5057192" y="3872671"/>
            <a:ext cx="1113456" cy="30256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load profile</a:t>
            </a:r>
            <a:endParaRPr lang="nb-NO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08583B3-EC2D-4141-8F41-23D54A02D762}"/>
              </a:ext>
            </a:extLst>
          </p:cNvPr>
          <p:cNvSpPr/>
          <p:nvPr/>
        </p:nvSpPr>
        <p:spPr>
          <a:xfrm>
            <a:off x="7613775" y="1445733"/>
            <a:ext cx="951727" cy="30256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SOH calc</a:t>
            </a:r>
            <a:endParaRPr lang="nb-NO" sz="14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11F8FA7-9D12-48FD-B1E8-00984D5A9F5F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6705598" y="1597018"/>
            <a:ext cx="908177" cy="871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3C72182-67C2-415B-A4B3-0D1B167CCE97}"/>
              </a:ext>
            </a:extLst>
          </p:cNvPr>
          <p:cNvSpPr/>
          <p:nvPr/>
        </p:nvSpPr>
        <p:spPr>
          <a:xfrm>
            <a:off x="7613775" y="2447721"/>
            <a:ext cx="951727" cy="30256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SOH calc</a:t>
            </a:r>
            <a:endParaRPr lang="nb-NO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C7D7A43-4043-4462-878D-D47EB69C35B4}"/>
              </a:ext>
            </a:extLst>
          </p:cNvPr>
          <p:cNvCxnSpPr>
            <a:cxnSpLocks/>
            <a:endCxn id="51" idx="1"/>
          </p:cNvCxnSpPr>
          <p:nvPr/>
        </p:nvCxnSpPr>
        <p:spPr>
          <a:xfrm flipV="1">
            <a:off x="6705598" y="2599006"/>
            <a:ext cx="908177" cy="871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54AE76E2-DC1A-4F26-BF51-417A1A241C75}"/>
              </a:ext>
            </a:extLst>
          </p:cNvPr>
          <p:cNvSpPr/>
          <p:nvPr/>
        </p:nvSpPr>
        <p:spPr>
          <a:xfrm>
            <a:off x="7613771" y="3152527"/>
            <a:ext cx="951727" cy="30256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SOH calc</a:t>
            </a:r>
            <a:endParaRPr lang="nb-NO" sz="1400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713AB15-0894-4BFC-938B-0A1CDD349982}"/>
              </a:ext>
            </a:extLst>
          </p:cNvPr>
          <p:cNvCxnSpPr>
            <a:cxnSpLocks/>
            <a:endCxn id="53" idx="1"/>
          </p:cNvCxnSpPr>
          <p:nvPr/>
        </p:nvCxnSpPr>
        <p:spPr>
          <a:xfrm flipV="1">
            <a:off x="6705594" y="3303812"/>
            <a:ext cx="908177" cy="871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B1D6EC8-8F18-433A-A1D9-1864C05E997D}"/>
              </a:ext>
            </a:extLst>
          </p:cNvPr>
          <p:cNvSpPr/>
          <p:nvPr/>
        </p:nvSpPr>
        <p:spPr>
          <a:xfrm>
            <a:off x="7613775" y="3863633"/>
            <a:ext cx="951727" cy="30256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SOH calc</a:t>
            </a:r>
            <a:endParaRPr lang="nb-NO" sz="1400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B6039DD-DBAC-4D22-9181-F1D6D01CE153}"/>
              </a:ext>
            </a:extLst>
          </p:cNvPr>
          <p:cNvCxnSpPr>
            <a:cxnSpLocks/>
            <a:stCxn id="45" idx="3"/>
            <a:endCxn id="55" idx="1"/>
          </p:cNvCxnSpPr>
          <p:nvPr/>
        </p:nvCxnSpPr>
        <p:spPr>
          <a:xfrm flipV="1">
            <a:off x="6170648" y="4014918"/>
            <a:ext cx="1443127" cy="9038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86FBCBA6-EEC5-40D4-9E7E-DB306252CA1A}"/>
              </a:ext>
            </a:extLst>
          </p:cNvPr>
          <p:cNvSpPr/>
          <p:nvPr/>
        </p:nvSpPr>
        <p:spPr>
          <a:xfrm>
            <a:off x="6077339" y="1071037"/>
            <a:ext cx="367004" cy="149923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560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20" grpId="0" animBg="1"/>
      <p:bldP spid="27" grpId="0" animBg="1"/>
      <p:bldP spid="28" grpId="0" animBg="1"/>
      <p:bldP spid="38" grpId="0" animBg="1"/>
      <p:bldP spid="45" grpId="0" animBg="1"/>
      <p:bldP spid="47" grpId="0" animBg="1"/>
      <p:bldP spid="51" grpId="0" animBg="1"/>
      <p:bldP spid="53" grpId="0" animBg="1"/>
      <p:bldP spid="55" grpId="0" animBg="1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FFF6B-5698-4D9B-9F43-EFB0F1BF9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acquisition methods for CM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EFAA9-62B5-4F85-9814-7593C3BFD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Each additional circuit can fail and moreover can reduce the reliability of the entire system!</a:t>
            </a:r>
          </a:p>
          <a:p>
            <a:r>
              <a:rPr lang="en-GB" dirty="0"/>
              <a:t>Using same system as for control is used</a:t>
            </a:r>
          </a:p>
          <a:p>
            <a:r>
              <a:rPr lang="en-GB" dirty="0"/>
              <a:t>Load profile based simulations (no measurements)</a:t>
            </a:r>
          </a:p>
          <a:p>
            <a:endParaRPr lang="en-GB" dirty="0"/>
          </a:p>
          <a:p>
            <a:r>
              <a:rPr lang="en-GB" dirty="0"/>
              <a:t>System design to enable CM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11253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4D45E-73A8-42D4-B538-7FE604B7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85" y="298339"/>
            <a:ext cx="8418747" cy="648512"/>
          </a:xfrm>
        </p:spPr>
        <p:txBody>
          <a:bodyPr/>
          <a:lstStyle/>
          <a:p>
            <a:r>
              <a:rPr lang="en-GB" dirty="0"/>
              <a:t>Data analysis deterministic vs AI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0A8A9-EF18-4F5C-89A7-9C01F8B2C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Deterministic is best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fully understand behaviour 😊</a:t>
            </a:r>
          </a:p>
          <a:p>
            <a:r>
              <a:rPr lang="en-GB" dirty="0"/>
              <a:t>AI output quality depends on training data quality and quantity</a:t>
            </a:r>
          </a:p>
          <a:p>
            <a:pPr lvl="1"/>
            <a:r>
              <a:rPr lang="en-GB" dirty="0"/>
              <a:t>Critical point for power electronics</a:t>
            </a:r>
          </a:p>
          <a:p>
            <a:r>
              <a:rPr lang="en-GB" dirty="0"/>
              <a:t>Combinations are possible</a:t>
            </a:r>
          </a:p>
          <a:p>
            <a:pPr lvl="1"/>
            <a:r>
              <a:rPr lang="en-GB" dirty="0"/>
              <a:t>Deterministic parameter calculation as input for AI</a:t>
            </a:r>
          </a:p>
          <a:p>
            <a:pPr lvl="1"/>
            <a:r>
              <a:rPr lang="en-GB" dirty="0"/>
              <a:t>AI used to predict a parameter which is used in a deterministic model</a:t>
            </a:r>
          </a:p>
        </p:txBody>
      </p:sp>
    </p:spTree>
    <p:extLst>
      <p:ext uri="{BB962C8B-B14F-4D97-AF65-F5344CB8AC3E}">
        <p14:creationId xmlns:p14="http://schemas.microsoft.com/office/powerpoint/2010/main" val="368453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91821-B2F4-492E-BF2F-5C80EA215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Capacitor diagnostics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2B71F-0BF5-48EC-99A4-87D2B8B78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Ageing</a:t>
            </a:r>
            <a:r>
              <a:rPr lang="en-GB" dirty="0"/>
              <a:t> </a:t>
            </a:r>
            <a:r>
              <a:rPr lang="en-GB" dirty="0" err="1"/>
              <a:t>effect</a:t>
            </a:r>
            <a:r>
              <a:rPr lang="en-GB" dirty="0"/>
              <a:t> </a:t>
            </a:r>
            <a:r>
              <a:rPr lang="en-GB" dirty="0" err="1"/>
              <a:t>of</a:t>
            </a:r>
            <a:r>
              <a:rPr lang="en-GB" dirty="0"/>
              <a:t> </a:t>
            </a:r>
            <a:r>
              <a:rPr lang="en-GB" dirty="0" err="1"/>
              <a:t>capacitor</a:t>
            </a:r>
            <a:r>
              <a:rPr lang="en-GB" dirty="0"/>
              <a:t> </a:t>
            </a:r>
            <a:r>
              <a:rPr lang="en-GB" dirty="0" err="1"/>
              <a:t>bank</a:t>
            </a:r>
            <a:r>
              <a:rPr lang="en-GB" dirty="0"/>
              <a:t> </a:t>
            </a:r>
            <a:r>
              <a:rPr lang="en-GB" dirty="0" err="1"/>
              <a:t>is</a:t>
            </a:r>
            <a:r>
              <a:rPr lang="en-GB" dirty="0"/>
              <a:t> </a:t>
            </a:r>
            <a:r>
              <a:rPr lang="en-GB" dirty="0" err="1"/>
              <a:t>expected</a:t>
            </a:r>
            <a:r>
              <a:rPr lang="en-GB" dirty="0"/>
              <a:t> </a:t>
            </a:r>
            <a:r>
              <a:rPr lang="en-GB" b="1" dirty="0" err="1"/>
              <a:t>decreasing</a:t>
            </a:r>
            <a:r>
              <a:rPr lang="en-GB" b="1" dirty="0"/>
              <a:t> </a:t>
            </a:r>
            <a:r>
              <a:rPr lang="en-GB" b="1" dirty="0" err="1"/>
              <a:t>capacity</a:t>
            </a:r>
            <a:r>
              <a:rPr lang="en-GB" dirty="0"/>
              <a:t> and </a:t>
            </a:r>
            <a:r>
              <a:rPr lang="en-GB" b="1" dirty="0" err="1"/>
              <a:t>increasing</a:t>
            </a:r>
            <a:r>
              <a:rPr lang="en-GB" b="1" dirty="0"/>
              <a:t> </a:t>
            </a:r>
            <a:r>
              <a:rPr lang="en-GB" b="1" dirty="0" err="1"/>
              <a:t>leakage</a:t>
            </a:r>
            <a:r>
              <a:rPr lang="en-GB" b="1" dirty="0"/>
              <a:t> </a:t>
            </a:r>
            <a:r>
              <a:rPr lang="en-GB" b="1" dirty="0" err="1"/>
              <a:t>current</a:t>
            </a:r>
            <a:endParaRPr lang="en-GB" b="1" dirty="0"/>
          </a:p>
          <a:p>
            <a:endParaRPr lang="en-GB" dirty="0"/>
          </a:p>
          <a:p>
            <a:r>
              <a:rPr lang="en-GB" dirty="0" err="1"/>
              <a:t>Condition</a:t>
            </a:r>
            <a:r>
              <a:rPr lang="en-GB" dirty="0"/>
              <a:t> </a:t>
            </a:r>
            <a:r>
              <a:rPr lang="en-GB" dirty="0" err="1"/>
              <a:t>monitoring</a:t>
            </a:r>
            <a:r>
              <a:rPr lang="en-GB" dirty="0"/>
              <a:t> </a:t>
            </a:r>
            <a:r>
              <a:rPr lang="en-GB" dirty="0" err="1"/>
              <a:t>for</a:t>
            </a:r>
            <a:r>
              <a:rPr lang="en-GB" dirty="0"/>
              <a:t> </a:t>
            </a:r>
            <a:r>
              <a:rPr lang="en-GB" dirty="0" err="1"/>
              <a:t>the</a:t>
            </a:r>
            <a:r>
              <a:rPr lang="en-GB" dirty="0"/>
              <a:t> </a:t>
            </a:r>
            <a:r>
              <a:rPr lang="en-GB" dirty="0" err="1"/>
              <a:t>capacitor</a:t>
            </a:r>
            <a:r>
              <a:rPr lang="en-GB" dirty="0"/>
              <a:t> </a:t>
            </a:r>
            <a:r>
              <a:rPr lang="en-GB" dirty="0" err="1"/>
              <a:t>bank</a:t>
            </a:r>
            <a:r>
              <a:rPr lang="en-GB" dirty="0"/>
              <a:t> </a:t>
            </a:r>
            <a:r>
              <a:rPr lang="en-GB" dirty="0" err="1"/>
              <a:t>by</a:t>
            </a:r>
            <a:r>
              <a:rPr lang="en-GB" dirty="0"/>
              <a:t> </a:t>
            </a:r>
            <a:r>
              <a:rPr lang="en-GB" dirty="0" err="1"/>
              <a:t>doing</a:t>
            </a:r>
            <a:r>
              <a:rPr lang="en-GB" dirty="0"/>
              <a:t> </a:t>
            </a:r>
            <a:r>
              <a:rPr lang="en-GB" dirty="0" err="1"/>
              <a:t>dischargeing</a:t>
            </a:r>
            <a:r>
              <a:rPr lang="en-GB" dirty="0"/>
              <a:t> </a:t>
            </a:r>
            <a:r>
              <a:rPr lang="en-GB" dirty="0" err="1"/>
              <a:t>curve</a:t>
            </a:r>
            <a:r>
              <a:rPr lang="en-GB" dirty="0"/>
              <a:t> </a:t>
            </a:r>
            <a:r>
              <a:rPr lang="en-GB" dirty="0" err="1"/>
              <a:t>analyses</a:t>
            </a:r>
            <a:r>
              <a:rPr lang="en-GB" dirty="0"/>
              <a:t> </a:t>
            </a:r>
          </a:p>
          <a:p>
            <a:r>
              <a:rPr lang="en-GB" dirty="0" err="1"/>
              <a:t>Timeconstant</a:t>
            </a:r>
            <a:r>
              <a:rPr lang="en-GB" dirty="0"/>
              <a:t> R*C </a:t>
            </a:r>
            <a:r>
              <a:rPr lang="en-GB" dirty="0" err="1"/>
              <a:t>calculation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 SOH</a:t>
            </a:r>
            <a:endParaRPr lang="en-GB" dirty="0"/>
          </a:p>
          <a:p>
            <a:r>
              <a:rPr lang="en-GB" dirty="0"/>
              <a:t>Use of existing voltage sensor and communication</a:t>
            </a:r>
          </a:p>
          <a:p>
            <a:r>
              <a:rPr lang="en-GB" dirty="0"/>
              <a:t>Use of the turn-off phase of the convertors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13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FDDA-C446-43E2-86DA-159F02A8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</a:t>
            </a:r>
            <a:r>
              <a:rPr lang="en-GB" dirty="0" err="1"/>
              <a:t>converter</a:t>
            </a:r>
            <a:r>
              <a:rPr lang="en-GB" dirty="0"/>
              <a:t> </a:t>
            </a:r>
            <a:r>
              <a:rPr lang="en-GB" dirty="0" err="1"/>
              <a:t>capacitor</a:t>
            </a:r>
            <a:r>
              <a:rPr lang="en-GB" dirty="0"/>
              <a:t> </a:t>
            </a:r>
            <a:r>
              <a:rPr lang="en-GB" dirty="0" err="1"/>
              <a:t>analysis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D5AD0-78EC-4CA0-BC52-8BBA3C539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5" y="3465499"/>
            <a:ext cx="8418747" cy="1158540"/>
          </a:xfrm>
        </p:spPr>
        <p:txBody>
          <a:bodyPr/>
          <a:lstStyle/>
          <a:p>
            <a:r>
              <a:rPr lang="en-GB" dirty="0"/>
              <a:t>All switches are off</a:t>
            </a:r>
          </a:p>
          <a:p>
            <a:r>
              <a:rPr lang="en-GB" dirty="0"/>
              <a:t>Discharge over balancing and discharging resistors</a:t>
            </a:r>
          </a:p>
        </p:txBody>
      </p:sp>
      <p:pic>
        <p:nvPicPr>
          <p:cNvPr id="4" name="Inhaltsplatzhalter 5">
            <a:extLst>
              <a:ext uri="{FF2B5EF4-FFF2-40B4-BE49-F238E27FC236}">
                <a16:creationId xmlns:a16="http://schemas.microsoft.com/office/drawing/2014/main" id="{426BCE16-2084-4EF6-AD6D-4F785069F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7" t="19720" r="24819"/>
          <a:stretch/>
        </p:blipFill>
        <p:spPr>
          <a:xfrm>
            <a:off x="685588" y="1184085"/>
            <a:ext cx="6720318" cy="22619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F87CD7-0973-4121-A40A-7A372AE3D589}"/>
              </a:ext>
            </a:extLst>
          </p:cNvPr>
          <p:cNvSpPr txBox="1"/>
          <p:nvPr/>
        </p:nvSpPr>
        <p:spPr>
          <a:xfrm>
            <a:off x="3766421" y="91084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900 .. 0V</a:t>
            </a:r>
            <a:endParaRPr lang="nb-NO" dirty="0">
              <a:solidFill>
                <a:srgbClr val="0070C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C672CB9-344E-4F01-90B4-E2CE79F069A6}"/>
              </a:ext>
            </a:extLst>
          </p:cNvPr>
          <p:cNvSpPr/>
          <p:nvPr/>
        </p:nvSpPr>
        <p:spPr>
          <a:xfrm>
            <a:off x="5046404" y="1411627"/>
            <a:ext cx="607145" cy="1692356"/>
          </a:xfrm>
          <a:prstGeom prst="roundRect">
            <a:avLst/>
          </a:prstGeom>
          <a:solidFill>
            <a:srgbClr val="00B050">
              <a:alpha val="25098"/>
            </a:srgb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9655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9A4B-8BAB-4CBE-BA79-3E37E643A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Capacitor</a:t>
            </a:r>
            <a:r>
              <a:rPr lang="en-GB" dirty="0"/>
              <a:t> </a:t>
            </a:r>
            <a:r>
              <a:rPr lang="en-GB" dirty="0" err="1"/>
              <a:t>bank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877E49E-0D22-4A53-81B4-8F59FC537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0E39020-7628-47E9-84D9-B4C0EE303D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85" y="946850"/>
            <a:ext cx="5437099" cy="262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6568B4-4F15-4CFE-98CA-39BC9BFA8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964" y="706804"/>
            <a:ext cx="3107386" cy="397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3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02B0F66-3EE0-6D4F-9CCE-66F47748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Content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5338092-8A47-2E43-8194-FBA8F4BBB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Self introduction CV</a:t>
            </a:r>
          </a:p>
          <a:p>
            <a:r>
              <a:rPr lang="en-GB" noProof="0" dirty="0"/>
              <a:t>PhD timeline and supervision </a:t>
            </a:r>
          </a:p>
          <a:p>
            <a:r>
              <a:rPr lang="en-GB" dirty="0"/>
              <a:t>Converters for accelerator</a:t>
            </a:r>
          </a:p>
          <a:p>
            <a:r>
              <a:rPr lang="en-GB" dirty="0"/>
              <a:t>Research field condition monitoring </a:t>
            </a:r>
          </a:p>
          <a:p>
            <a:r>
              <a:rPr lang="en-GB" dirty="0"/>
              <a:t>Current work</a:t>
            </a:r>
          </a:p>
          <a:p>
            <a:r>
              <a:rPr lang="en-GB" dirty="0"/>
              <a:t>Discussion 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56393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26D08-1519-4799-9B77-D599EAF6E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Recorded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F3E07-4D74-4AE9-9C50-1B974C96A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26" name="Inhaltsplatzhalter 11">
            <a:extLst>
              <a:ext uri="{FF2B5EF4-FFF2-40B4-BE49-F238E27FC236}">
                <a16:creationId xmlns:a16="http://schemas.microsoft.com/office/drawing/2014/main" id="{43719E1A-99F5-4944-8E1D-F76AF4970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15" y="1602766"/>
            <a:ext cx="4627034" cy="3084689"/>
          </a:xfrm>
          <a:prstGeom prst="rect">
            <a:avLst/>
          </a:prstGeom>
        </p:spPr>
      </p:pic>
      <p:pic>
        <p:nvPicPr>
          <p:cNvPr id="27" name="Grafik 13">
            <a:extLst>
              <a:ext uri="{FF2B5EF4-FFF2-40B4-BE49-F238E27FC236}">
                <a16:creationId xmlns:a16="http://schemas.microsoft.com/office/drawing/2014/main" id="{D7FD9382-6E8C-4000-A7B8-2EC27214C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2765"/>
            <a:ext cx="4627034" cy="308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75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3DB9-041C-42BF-8C7C-2916673F2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Optimised sampling 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33892-29B4-4C1A-9426-8FEECE1D8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317" y="3263574"/>
            <a:ext cx="3330815" cy="47599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Publication planned for</a:t>
            </a:r>
            <a:endParaRPr lang="nb-N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F2D35B-4C98-41BC-924A-0E12D049DE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85" y="1723761"/>
            <a:ext cx="4778615" cy="298353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0573E7-0C53-4F1B-874F-FEE16D11F5C7}"/>
                  </a:ext>
                </a:extLst>
              </p:cNvPr>
              <p:cNvSpPr txBox="1"/>
              <p:nvPr/>
            </p:nvSpPr>
            <p:spPr>
              <a:xfrm>
                <a:off x="5264150" y="1603057"/>
                <a:ext cx="1974850" cy="7950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nb-NO" sz="1400" i="0">
                          <a:latin typeface="Cambria Math" panose="02040503050406030204" pitchFamily="18" charset="0"/>
                        </a:rPr>
                        <m:t>= − </m:t>
                      </m:r>
                      <m:f>
                        <m:fPr>
                          <m:ctrlPr>
                            <a:rPr lang="nb-NO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"/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𝑙𝑛</m:t>
                                  </m:r>
                                </m:fName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b-NO" sz="14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0573E7-0C53-4F1B-874F-FEE16D11F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150" y="1603057"/>
                <a:ext cx="1974850" cy="795026"/>
              </a:xfrm>
              <a:prstGeom prst="rect">
                <a:avLst/>
              </a:prstGeom>
              <a:blipFill>
                <a:blip r:embed="rId3"/>
                <a:stretch>
                  <a:fillRect t="-105385" r="-36420" b="-19384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944490BF-072D-41D0-9687-73B1E58AA2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96" r="42570"/>
          <a:stretch/>
        </p:blipFill>
        <p:spPr>
          <a:xfrm>
            <a:off x="5389317" y="3710882"/>
            <a:ext cx="3602282" cy="9964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EED5D1-9830-498B-BCF1-BA6CDB2DD244}"/>
                  </a:ext>
                </a:extLst>
              </p:cNvPr>
              <p:cNvSpPr txBox="1"/>
              <p:nvPr/>
            </p:nvSpPr>
            <p:spPr>
              <a:xfrm>
                <a:off x="4826000" y="2392413"/>
                <a:ext cx="4572000" cy="8554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𝑤𝑖𝑡h𝐸𝑟𝑟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= − </m:t>
                      </m:r>
                      <m:f>
                        <m:fPr>
                          <m:ctrlPr>
                            <a:rPr lang="nb-NO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𝑗𝑖𝑡𝑡𝑒𝑟</m:t>
                                  </m:r>
                                </m:sub>
                              </m:sSub>
                            </m:e>
                          </m:d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𝐸𝑟𝑟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𝐶𝑙𝑘𝑆𝑝𝑒𝑒𝑑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𝑙𝑛</m:t>
                                  </m:r>
                                </m:fName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b-NO" sz="14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nb-NO" sz="1400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𝐸𝑟𝑟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r>
                                            <a:rPr lang="nb-NO" sz="1400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b-NO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  <m:sub>
                                              <m:r>
                                                <a:rPr lang="nb-NO" sz="1400" i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𝐸𝑟𝑟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EED5D1-9830-498B-BCF1-BA6CDB2DD2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0" y="2392413"/>
                <a:ext cx="4572000" cy="8554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35031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">
            <a:extLst>
              <a:ext uri="{FF2B5EF4-FFF2-40B4-BE49-F238E27FC236}">
                <a16:creationId xmlns:a16="http://schemas.microsoft.com/office/drawing/2014/main" id="{6927CEFA-B781-4914-9E42-277AD0659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279" y="2247900"/>
            <a:ext cx="5145238" cy="25397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82FF87-24E7-4CEB-B1D6-5CD10C5B0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Laboratory MOSFET cycling build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E723F-0353-46D4-A414-69101C885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Verification of ageing mechanisms</a:t>
            </a:r>
          </a:p>
          <a:p>
            <a:r>
              <a:rPr lang="en-GB" sz="2000" dirty="0"/>
              <a:t>Production of aged samples </a:t>
            </a:r>
          </a:p>
          <a:p>
            <a:endParaRPr lang="en-GB" sz="2000" dirty="0"/>
          </a:p>
          <a:p>
            <a:r>
              <a:rPr lang="en-GB" sz="2000" dirty="0"/>
              <a:t>Reactivate existing build up</a:t>
            </a:r>
          </a:p>
          <a:p>
            <a:r>
              <a:rPr lang="en-GB" sz="2000" dirty="0"/>
              <a:t>Neu build up for parallel cycling</a:t>
            </a:r>
          </a:p>
          <a:p>
            <a:endParaRPr lang="en-GB" dirty="0"/>
          </a:p>
        </p:txBody>
      </p:sp>
      <p:pic>
        <p:nvPicPr>
          <p:cNvPr id="4" name="Grafik 5" descr="Ein Bild, das drinnen, zugemüllt, schlampig enthält.&#10;&#10;Automatisch generierte Beschreibung">
            <a:extLst>
              <a:ext uri="{FF2B5EF4-FFF2-40B4-BE49-F238E27FC236}">
                <a16:creationId xmlns:a16="http://schemas.microsoft.com/office/drawing/2014/main" id="{F69D9C10-80AB-47D7-A7CC-CD29EEF8E0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2" r="5550"/>
          <a:stretch/>
        </p:blipFill>
        <p:spPr>
          <a:xfrm>
            <a:off x="0" y="2891776"/>
            <a:ext cx="2704780" cy="189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4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EF0E1-53E2-4305-B1AD-A58EE104E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Idea thermal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01786-FD47-48CE-BC00-F725C416D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5" y="2974430"/>
            <a:ext cx="8418747" cy="1649610"/>
          </a:xfrm>
        </p:spPr>
        <p:txBody>
          <a:bodyPr/>
          <a:lstStyle/>
          <a:p>
            <a:r>
              <a:rPr lang="en-GB" sz="1600" dirty="0"/>
              <a:t>Static behaviour (constant power dissipation)</a:t>
            </a:r>
          </a:p>
          <a:p>
            <a:pPr lvl="1"/>
            <a:r>
              <a:rPr lang="en-GB" sz="1600" dirty="0"/>
              <a:t>PD as indicator itself</a:t>
            </a:r>
          </a:p>
          <a:p>
            <a:pPr lvl="1"/>
            <a:r>
              <a:rPr lang="en-GB" sz="1600" dirty="0"/>
              <a:t>Thermal leakage (PD, power in cooling water)</a:t>
            </a:r>
            <a:r>
              <a:rPr lang="en-GB" sz="1600" dirty="0">
                <a:sym typeface="Wingdings" panose="05000000000000000000" pitchFamily="2" charset="2"/>
              </a:rPr>
              <a:t> e.g. solder layer degradation</a:t>
            </a:r>
            <a:endParaRPr lang="en-GB" sz="1600" dirty="0"/>
          </a:p>
          <a:p>
            <a:pPr lvl="1"/>
            <a:r>
              <a:rPr lang="en-GB" sz="1600" dirty="0"/>
              <a:t>Quality / SOH of water cooling system (T heatsink, in, out, flow rate)</a:t>
            </a:r>
          </a:p>
          <a:p>
            <a:r>
              <a:rPr lang="en-GB" sz="1600" dirty="0"/>
              <a:t>Dynamic behaviour / delay of thermal flow</a:t>
            </a:r>
          </a:p>
          <a:p>
            <a:pPr lvl="1"/>
            <a:r>
              <a:rPr lang="en-GB" sz="1600" dirty="0"/>
              <a:t>Reconstruction of thermal network</a:t>
            </a:r>
          </a:p>
          <a:p>
            <a:endParaRPr lang="nb-NO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FDB066-126A-41EF-AD4E-1DA50AB0142C}"/>
              </a:ext>
            </a:extLst>
          </p:cNvPr>
          <p:cNvSpPr/>
          <p:nvPr/>
        </p:nvSpPr>
        <p:spPr>
          <a:xfrm>
            <a:off x="2667001" y="1798588"/>
            <a:ext cx="1231271" cy="47078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Chip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99D4A1-E206-44AA-97E3-F1A0D31A2430}"/>
              </a:ext>
            </a:extLst>
          </p:cNvPr>
          <p:cNvSpPr/>
          <p:nvPr/>
        </p:nvSpPr>
        <p:spPr>
          <a:xfrm>
            <a:off x="2449718" y="2276739"/>
            <a:ext cx="1674891" cy="16296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(Thermal resistance)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31CFFC-D72A-4B8E-AE2D-3F2D1D9EE549}"/>
              </a:ext>
            </a:extLst>
          </p:cNvPr>
          <p:cNvSpPr/>
          <p:nvPr/>
        </p:nvSpPr>
        <p:spPr>
          <a:xfrm>
            <a:off x="2232435" y="1534355"/>
            <a:ext cx="2119265" cy="905346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19D40F4-3066-4B6E-AE25-CF1D89CD89CC}"/>
              </a:ext>
            </a:extLst>
          </p:cNvPr>
          <p:cNvSpPr/>
          <p:nvPr/>
        </p:nvSpPr>
        <p:spPr>
          <a:xfrm>
            <a:off x="1680173" y="2439701"/>
            <a:ext cx="3983525" cy="3983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B1F58A81-00DE-4367-9E47-CFAEAC40EC88}"/>
              </a:ext>
            </a:extLst>
          </p:cNvPr>
          <p:cNvSpPr/>
          <p:nvPr/>
        </p:nvSpPr>
        <p:spPr>
          <a:xfrm>
            <a:off x="920438" y="2439701"/>
            <a:ext cx="759736" cy="398353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T_in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6108B7C0-9C6F-42EF-B07E-1D294A87A8AD}"/>
              </a:ext>
            </a:extLst>
          </p:cNvPr>
          <p:cNvSpPr/>
          <p:nvPr/>
        </p:nvSpPr>
        <p:spPr>
          <a:xfrm>
            <a:off x="5663697" y="2439700"/>
            <a:ext cx="1004935" cy="398353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T_out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2BF141B-4D59-4BF5-8D6B-63B7E264FD80}"/>
              </a:ext>
            </a:extLst>
          </p:cNvPr>
          <p:cNvSpPr/>
          <p:nvPr/>
        </p:nvSpPr>
        <p:spPr>
          <a:xfrm>
            <a:off x="4351700" y="2276739"/>
            <a:ext cx="153154" cy="162961"/>
          </a:xfrm>
          <a:prstGeom prst="ellipse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1A60C7-DA53-4DB5-A528-9AA90B73311A}"/>
              </a:ext>
            </a:extLst>
          </p:cNvPr>
          <p:cNvSpPr txBox="1"/>
          <p:nvPr/>
        </p:nvSpPr>
        <p:spPr>
          <a:xfrm>
            <a:off x="4446006" y="2070367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T_heatsink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4CA306-92A6-42D4-8940-A45B643884B9}"/>
              </a:ext>
            </a:extLst>
          </p:cNvPr>
          <p:cNvSpPr txBox="1"/>
          <p:nvPr/>
        </p:nvSpPr>
        <p:spPr>
          <a:xfrm>
            <a:off x="6496239" y="946851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T_ambient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E6BE70-0584-499D-8A03-B71D56A91E66}"/>
              </a:ext>
            </a:extLst>
          </p:cNvPr>
          <p:cNvSpPr txBox="1"/>
          <p:nvPr/>
        </p:nvSpPr>
        <p:spPr>
          <a:xfrm>
            <a:off x="2180377" y="1213779"/>
            <a:ext cx="2324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Power dissipation (PD)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E8C85E-06FD-4CF9-9E8B-D53915E89D2B}"/>
              </a:ext>
            </a:extLst>
          </p:cNvPr>
          <p:cNvSpPr txBox="1"/>
          <p:nvPr/>
        </p:nvSpPr>
        <p:spPr>
          <a:xfrm>
            <a:off x="2001571" y="2479687"/>
            <a:ext cx="265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Water cooling system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01D95F-3AA7-4730-8173-D8171E49E8DE}"/>
              </a:ext>
            </a:extLst>
          </p:cNvPr>
          <p:cNvSpPr/>
          <p:nvPr/>
        </p:nvSpPr>
        <p:spPr>
          <a:xfrm>
            <a:off x="1249380" y="904787"/>
            <a:ext cx="5169527" cy="2029657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28265A-20A1-47A4-833F-4695AFC1B401}"/>
              </a:ext>
            </a:extLst>
          </p:cNvPr>
          <p:cNvSpPr txBox="1"/>
          <p:nvPr/>
        </p:nvSpPr>
        <p:spPr>
          <a:xfrm>
            <a:off x="4923577" y="1124995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T_box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4367A88-3B00-40D1-9B15-4BF365568AAB}"/>
              </a:ext>
            </a:extLst>
          </p:cNvPr>
          <p:cNvSpPr/>
          <p:nvPr/>
        </p:nvSpPr>
        <p:spPr>
          <a:xfrm>
            <a:off x="6013010" y="2430240"/>
            <a:ext cx="153154" cy="162961"/>
          </a:xfrm>
          <a:prstGeom prst="ellipse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092E10F-4C4E-436F-8781-53EEC7E29A3B}"/>
              </a:ext>
            </a:extLst>
          </p:cNvPr>
          <p:cNvSpPr/>
          <p:nvPr/>
        </p:nvSpPr>
        <p:spPr>
          <a:xfrm>
            <a:off x="1018894" y="2398206"/>
            <a:ext cx="153154" cy="16296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AFBA9D8-1740-4E64-962E-60C403D8B596}"/>
              </a:ext>
            </a:extLst>
          </p:cNvPr>
          <p:cNvSpPr/>
          <p:nvPr/>
        </p:nvSpPr>
        <p:spPr>
          <a:xfrm>
            <a:off x="4839457" y="1242909"/>
            <a:ext cx="153154" cy="162961"/>
          </a:xfrm>
          <a:prstGeom prst="ellipse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7577C47-DE7B-43B7-A636-BDF5E5BA750A}"/>
              </a:ext>
            </a:extLst>
          </p:cNvPr>
          <p:cNvSpPr/>
          <p:nvPr/>
        </p:nvSpPr>
        <p:spPr>
          <a:xfrm>
            <a:off x="6931182" y="823304"/>
            <a:ext cx="153154" cy="16296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FE6E29-5F4A-48CE-881B-D34678243BF3}"/>
              </a:ext>
            </a:extLst>
          </p:cNvPr>
          <p:cNvSpPr txBox="1"/>
          <p:nvPr/>
        </p:nvSpPr>
        <p:spPr>
          <a:xfrm>
            <a:off x="6822541" y="2454210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Flow rate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1A838F-C417-4A4C-B516-CC69584B76A1}"/>
              </a:ext>
            </a:extLst>
          </p:cNvPr>
          <p:cNvSpPr txBox="1"/>
          <p:nvPr/>
        </p:nvSpPr>
        <p:spPr>
          <a:xfrm>
            <a:off x="3849610" y="1767145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T_junction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4CBF4AB-F55C-4646-AF8A-0AED9D3214CF}"/>
              </a:ext>
            </a:extLst>
          </p:cNvPr>
          <p:cNvSpPr/>
          <p:nvPr/>
        </p:nvSpPr>
        <p:spPr>
          <a:xfrm>
            <a:off x="3696456" y="1891885"/>
            <a:ext cx="153154" cy="162961"/>
          </a:xfrm>
          <a:prstGeom prst="ellipse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90951D-1960-4020-BB88-88EDE06204BC}"/>
              </a:ext>
            </a:extLst>
          </p:cNvPr>
          <p:cNvCxnSpPr>
            <a:stCxn id="21" idx="1"/>
          </p:cNvCxnSpPr>
          <p:nvPr/>
        </p:nvCxnSpPr>
        <p:spPr>
          <a:xfrm flipH="1" flipV="1">
            <a:off x="1924050" y="1767145"/>
            <a:ext cx="742951" cy="2668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81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1" grpId="0"/>
      <p:bldP spid="32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CDEF2BA-1312-4197-9323-5F3932D3891C}"/>
              </a:ext>
            </a:extLst>
          </p:cNvPr>
          <p:cNvSpPr/>
          <p:nvPr/>
        </p:nvSpPr>
        <p:spPr>
          <a:xfrm>
            <a:off x="1935957" y="1649345"/>
            <a:ext cx="2957510" cy="4850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3BE6C6-45C9-4008-B9B8-5B0215A3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Transient example normal operation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D9615-AAA2-47DF-B97D-71B10D3EF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211C-63F0-4329-B9BC-EC717F34BFCC}" type="slidenum">
              <a:rPr lang="en-GB" smtClean="0"/>
              <a:t>24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EE49F8F-42A7-4D70-9206-DE6228605609}"/>
              </a:ext>
            </a:extLst>
          </p:cNvPr>
          <p:cNvCxnSpPr/>
          <p:nvPr/>
        </p:nvCxnSpPr>
        <p:spPr>
          <a:xfrm>
            <a:off x="607219" y="2134355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C8BB77-1A03-4926-8DB9-4145A53485C2}"/>
              </a:ext>
            </a:extLst>
          </p:cNvPr>
          <p:cNvCxnSpPr/>
          <p:nvPr/>
        </p:nvCxnSpPr>
        <p:spPr>
          <a:xfrm flipV="1">
            <a:off x="607219" y="1496085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AE4EB70-7E24-4C8C-8654-FD4064351DE3}"/>
              </a:ext>
            </a:extLst>
          </p:cNvPr>
          <p:cNvSpPr txBox="1"/>
          <p:nvPr/>
        </p:nvSpPr>
        <p:spPr>
          <a:xfrm>
            <a:off x="657226" y="1372345"/>
            <a:ext cx="998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PD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1480D0-433A-450D-825B-9261D9B177EA}"/>
              </a:ext>
            </a:extLst>
          </p:cNvPr>
          <p:cNvSpPr txBox="1"/>
          <p:nvPr/>
        </p:nvSpPr>
        <p:spPr>
          <a:xfrm>
            <a:off x="8295875" y="1982275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EE6D6A-DB06-42BC-92BA-2E0B0C2EDFD1}"/>
              </a:ext>
            </a:extLst>
          </p:cNvPr>
          <p:cNvCxnSpPr/>
          <p:nvPr/>
        </p:nvCxnSpPr>
        <p:spPr>
          <a:xfrm>
            <a:off x="607219" y="2973533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9E6F10-177E-48ED-8457-3B8B76309CE5}"/>
              </a:ext>
            </a:extLst>
          </p:cNvPr>
          <p:cNvCxnSpPr/>
          <p:nvPr/>
        </p:nvCxnSpPr>
        <p:spPr>
          <a:xfrm flipV="1">
            <a:off x="607219" y="2335263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F013517-77F6-4216-8247-D3B86A1DACF6}"/>
              </a:ext>
            </a:extLst>
          </p:cNvPr>
          <p:cNvSpPr txBox="1"/>
          <p:nvPr/>
        </p:nvSpPr>
        <p:spPr>
          <a:xfrm>
            <a:off x="657226" y="2211523"/>
            <a:ext cx="998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T_junction</a:t>
            </a:r>
            <a:endParaRPr lang="en-GB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9152B3-55D7-489D-AC64-17E980E6A81D}"/>
              </a:ext>
            </a:extLst>
          </p:cNvPr>
          <p:cNvSpPr txBox="1"/>
          <p:nvPr/>
        </p:nvSpPr>
        <p:spPr>
          <a:xfrm>
            <a:off x="8295875" y="2821453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35463E-85DC-41F0-B6F6-8E18F5BF9487}"/>
              </a:ext>
            </a:extLst>
          </p:cNvPr>
          <p:cNvCxnSpPr/>
          <p:nvPr/>
        </p:nvCxnSpPr>
        <p:spPr>
          <a:xfrm>
            <a:off x="607219" y="3751678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B391CA-66DC-4C82-BC94-09CE13BD4848}"/>
              </a:ext>
            </a:extLst>
          </p:cNvPr>
          <p:cNvCxnSpPr/>
          <p:nvPr/>
        </p:nvCxnSpPr>
        <p:spPr>
          <a:xfrm flipV="1">
            <a:off x="607219" y="3113408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5BA8EE1-60FC-441A-B77C-A89188C81AEF}"/>
              </a:ext>
            </a:extLst>
          </p:cNvPr>
          <p:cNvSpPr txBox="1"/>
          <p:nvPr/>
        </p:nvSpPr>
        <p:spPr>
          <a:xfrm>
            <a:off x="657225" y="2989669"/>
            <a:ext cx="11572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T_heatsink</a:t>
            </a:r>
            <a:endParaRPr lang="en-GB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BA531-32E2-426B-9897-E4462CCD60BA}"/>
              </a:ext>
            </a:extLst>
          </p:cNvPr>
          <p:cNvSpPr txBox="1"/>
          <p:nvPr/>
        </p:nvSpPr>
        <p:spPr>
          <a:xfrm>
            <a:off x="8295875" y="3599598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FA3979-068A-4DE6-A07D-493A2C63C06E}"/>
              </a:ext>
            </a:extLst>
          </p:cNvPr>
          <p:cNvCxnSpPr/>
          <p:nvPr/>
        </p:nvCxnSpPr>
        <p:spPr>
          <a:xfrm>
            <a:off x="600076" y="4532719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7625A7-2AD5-4D78-8F7F-03756F05567D}"/>
              </a:ext>
            </a:extLst>
          </p:cNvPr>
          <p:cNvCxnSpPr/>
          <p:nvPr/>
        </p:nvCxnSpPr>
        <p:spPr>
          <a:xfrm flipV="1">
            <a:off x="600075" y="3894449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F1AFF39-661F-496A-BE63-0F21E115FCB8}"/>
              </a:ext>
            </a:extLst>
          </p:cNvPr>
          <p:cNvSpPr txBox="1"/>
          <p:nvPr/>
        </p:nvSpPr>
        <p:spPr>
          <a:xfrm>
            <a:off x="650082" y="3770710"/>
            <a:ext cx="12787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T_water_out</a:t>
            </a:r>
            <a:endParaRPr lang="en-GB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1C337-4562-428D-A88A-204AA0C91BC9}"/>
              </a:ext>
            </a:extLst>
          </p:cNvPr>
          <p:cNvSpPr txBox="1"/>
          <p:nvPr/>
        </p:nvSpPr>
        <p:spPr>
          <a:xfrm>
            <a:off x="8288731" y="4380639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83CD51-7448-4039-8972-4DEA17A9E6C9}"/>
              </a:ext>
            </a:extLst>
          </p:cNvPr>
          <p:cNvSpPr/>
          <p:nvPr/>
        </p:nvSpPr>
        <p:spPr>
          <a:xfrm>
            <a:off x="1914525" y="2428867"/>
            <a:ext cx="2978944" cy="542933"/>
          </a:xfrm>
          <a:custGeom>
            <a:avLst/>
            <a:gdLst>
              <a:gd name="connsiteX0" fmla="*/ 0 w 3971925"/>
              <a:gd name="connsiteY0" fmla="*/ 723910 h 723910"/>
              <a:gd name="connsiteX1" fmla="*/ 114300 w 3971925"/>
              <a:gd name="connsiteY1" fmla="*/ 428635 h 723910"/>
              <a:gd name="connsiteX2" fmla="*/ 266700 w 3971925"/>
              <a:gd name="connsiteY2" fmla="*/ 200035 h 723910"/>
              <a:gd name="connsiteX3" fmla="*/ 504825 w 3971925"/>
              <a:gd name="connsiteY3" fmla="*/ 76210 h 723910"/>
              <a:gd name="connsiteX4" fmla="*/ 704850 w 3971925"/>
              <a:gd name="connsiteY4" fmla="*/ 28585 h 723910"/>
              <a:gd name="connsiteX5" fmla="*/ 762000 w 3971925"/>
              <a:gd name="connsiteY5" fmla="*/ 28585 h 723910"/>
              <a:gd name="connsiteX6" fmla="*/ 3971925 w 3971925"/>
              <a:gd name="connsiteY6" fmla="*/ 9535 h 7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71925" h="723910">
                <a:moveTo>
                  <a:pt x="0" y="723910"/>
                </a:moveTo>
                <a:cubicBezTo>
                  <a:pt x="34925" y="619928"/>
                  <a:pt x="69850" y="515947"/>
                  <a:pt x="114300" y="428635"/>
                </a:cubicBezTo>
                <a:cubicBezTo>
                  <a:pt x="158750" y="341323"/>
                  <a:pt x="201613" y="258772"/>
                  <a:pt x="266700" y="200035"/>
                </a:cubicBezTo>
                <a:cubicBezTo>
                  <a:pt x="331787" y="141298"/>
                  <a:pt x="431800" y="104785"/>
                  <a:pt x="504825" y="76210"/>
                </a:cubicBezTo>
                <a:cubicBezTo>
                  <a:pt x="577850" y="47635"/>
                  <a:pt x="661988" y="36522"/>
                  <a:pt x="704850" y="28585"/>
                </a:cubicBezTo>
                <a:cubicBezTo>
                  <a:pt x="747712" y="20648"/>
                  <a:pt x="762000" y="28585"/>
                  <a:pt x="762000" y="28585"/>
                </a:cubicBezTo>
                <a:cubicBezTo>
                  <a:pt x="1306512" y="25410"/>
                  <a:pt x="3255963" y="-19040"/>
                  <a:pt x="3971925" y="953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DB4ADE-B38C-4315-9E0A-0965CAD79F2E}"/>
              </a:ext>
            </a:extLst>
          </p:cNvPr>
          <p:cNvSpPr/>
          <p:nvPr/>
        </p:nvSpPr>
        <p:spPr>
          <a:xfrm>
            <a:off x="4886325" y="2436019"/>
            <a:ext cx="3400425" cy="500073"/>
          </a:xfrm>
          <a:custGeom>
            <a:avLst/>
            <a:gdLst>
              <a:gd name="connsiteX0" fmla="*/ 0 w 4533900"/>
              <a:gd name="connsiteY0" fmla="*/ 0 h 666764"/>
              <a:gd name="connsiteX1" fmla="*/ 57150 w 4533900"/>
              <a:gd name="connsiteY1" fmla="*/ 180975 h 666764"/>
              <a:gd name="connsiteX2" fmla="*/ 133350 w 4533900"/>
              <a:gd name="connsiteY2" fmla="*/ 352425 h 666764"/>
              <a:gd name="connsiteX3" fmla="*/ 238125 w 4533900"/>
              <a:gd name="connsiteY3" fmla="*/ 485775 h 666764"/>
              <a:gd name="connsiteX4" fmla="*/ 619125 w 4533900"/>
              <a:gd name="connsiteY4" fmla="*/ 638175 h 666764"/>
              <a:gd name="connsiteX5" fmla="*/ 1219200 w 4533900"/>
              <a:gd name="connsiteY5" fmla="*/ 666750 h 666764"/>
              <a:gd name="connsiteX6" fmla="*/ 4533900 w 4533900"/>
              <a:gd name="connsiteY6" fmla="*/ 666750 h 66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3900" h="666764">
                <a:moveTo>
                  <a:pt x="0" y="0"/>
                </a:moveTo>
                <a:cubicBezTo>
                  <a:pt x="17462" y="61119"/>
                  <a:pt x="34925" y="122238"/>
                  <a:pt x="57150" y="180975"/>
                </a:cubicBezTo>
                <a:cubicBezTo>
                  <a:pt x="79375" y="239712"/>
                  <a:pt x="103188" y="301625"/>
                  <a:pt x="133350" y="352425"/>
                </a:cubicBezTo>
                <a:cubicBezTo>
                  <a:pt x="163512" y="403225"/>
                  <a:pt x="157163" y="438150"/>
                  <a:pt x="238125" y="485775"/>
                </a:cubicBezTo>
                <a:cubicBezTo>
                  <a:pt x="319088" y="533400"/>
                  <a:pt x="455613" y="608013"/>
                  <a:pt x="619125" y="638175"/>
                </a:cubicBezTo>
                <a:cubicBezTo>
                  <a:pt x="782637" y="668337"/>
                  <a:pt x="1219200" y="666750"/>
                  <a:pt x="1219200" y="666750"/>
                </a:cubicBezTo>
                <a:lnTo>
                  <a:pt x="4533900" y="66675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DA65D74-03BF-42B1-A92F-9B6AB7685439}"/>
              </a:ext>
            </a:extLst>
          </p:cNvPr>
          <p:cNvSpPr/>
          <p:nvPr/>
        </p:nvSpPr>
        <p:spPr>
          <a:xfrm>
            <a:off x="2050257" y="3165127"/>
            <a:ext cx="6207919" cy="578198"/>
          </a:xfrm>
          <a:custGeom>
            <a:avLst/>
            <a:gdLst>
              <a:gd name="connsiteX0" fmla="*/ 0 w 8277225"/>
              <a:gd name="connsiteY0" fmla="*/ 770931 h 770931"/>
              <a:gd name="connsiteX1" fmla="*/ 209550 w 8277225"/>
              <a:gd name="connsiteY1" fmla="*/ 656631 h 770931"/>
              <a:gd name="connsiteX2" fmla="*/ 495300 w 8277225"/>
              <a:gd name="connsiteY2" fmla="*/ 428031 h 770931"/>
              <a:gd name="connsiteX3" fmla="*/ 790575 w 8277225"/>
              <a:gd name="connsiteY3" fmla="*/ 189906 h 770931"/>
              <a:gd name="connsiteX4" fmla="*/ 1352550 w 8277225"/>
              <a:gd name="connsiteY4" fmla="*/ 85131 h 770931"/>
              <a:gd name="connsiteX5" fmla="*/ 2466975 w 8277225"/>
              <a:gd name="connsiteY5" fmla="*/ 37506 h 770931"/>
              <a:gd name="connsiteX6" fmla="*/ 3810000 w 8277225"/>
              <a:gd name="connsiteY6" fmla="*/ 8931 h 770931"/>
              <a:gd name="connsiteX7" fmla="*/ 4086225 w 8277225"/>
              <a:gd name="connsiteY7" fmla="*/ 8931 h 770931"/>
              <a:gd name="connsiteX8" fmla="*/ 4438650 w 8277225"/>
              <a:gd name="connsiteY8" fmla="*/ 113706 h 770931"/>
              <a:gd name="connsiteX9" fmla="*/ 4905375 w 8277225"/>
              <a:gd name="connsiteY9" fmla="*/ 361356 h 770931"/>
              <a:gd name="connsiteX10" fmla="*/ 5391150 w 8277225"/>
              <a:gd name="connsiteY10" fmla="*/ 589956 h 770931"/>
              <a:gd name="connsiteX11" fmla="*/ 6057900 w 8277225"/>
              <a:gd name="connsiteY11" fmla="*/ 723306 h 770931"/>
              <a:gd name="connsiteX12" fmla="*/ 8277225 w 8277225"/>
              <a:gd name="connsiteY12" fmla="*/ 732831 h 77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77225" h="770931">
                <a:moveTo>
                  <a:pt x="0" y="770931"/>
                </a:moveTo>
                <a:cubicBezTo>
                  <a:pt x="63500" y="742356"/>
                  <a:pt x="127000" y="713781"/>
                  <a:pt x="209550" y="656631"/>
                </a:cubicBezTo>
                <a:cubicBezTo>
                  <a:pt x="292100" y="599481"/>
                  <a:pt x="495300" y="428031"/>
                  <a:pt x="495300" y="428031"/>
                </a:cubicBezTo>
                <a:cubicBezTo>
                  <a:pt x="592137" y="350244"/>
                  <a:pt x="647700" y="247056"/>
                  <a:pt x="790575" y="189906"/>
                </a:cubicBezTo>
                <a:cubicBezTo>
                  <a:pt x="933450" y="132756"/>
                  <a:pt x="1073150" y="110531"/>
                  <a:pt x="1352550" y="85131"/>
                </a:cubicBezTo>
                <a:cubicBezTo>
                  <a:pt x="1631950" y="59731"/>
                  <a:pt x="2466975" y="37506"/>
                  <a:pt x="2466975" y="37506"/>
                </a:cubicBezTo>
                <a:lnTo>
                  <a:pt x="3810000" y="8931"/>
                </a:lnTo>
                <a:cubicBezTo>
                  <a:pt x="4079875" y="4168"/>
                  <a:pt x="3981450" y="-8531"/>
                  <a:pt x="4086225" y="8931"/>
                </a:cubicBezTo>
                <a:cubicBezTo>
                  <a:pt x="4191000" y="26393"/>
                  <a:pt x="4302125" y="54968"/>
                  <a:pt x="4438650" y="113706"/>
                </a:cubicBezTo>
                <a:cubicBezTo>
                  <a:pt x="4575175" y="172443"/>
                  <a:pt x="4746625" y="281981"/>
                  <a:pt x="4905375" y="361356"/>
                </a:cubicBezTo>
                <a:cubicBezTo>
                  <a:pt x="5064125" y="440731"/>
                  <a:pt x="5199063" y="529631"/>
                  <a:pt x="5391150" y="589956"/>
                </a:cubicBezTo>
                <a:cubicBezTo>
                  <a:pt x="5583237" y="650281"/>
                  <a:pt x="5576888" y="699493"/>
                  <a:pt x="6057900" y="723306"/>
                </a:cubicBezTo>
                <a:cubicBezTo>
                  <a:pt x="6538913" y="747118"/>
                  <a:pt x="7926388" y="689969"/>
                  <a:pt x="8277225" y="73283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043E39A-CE86-419C-BF54-1CE273A7006E}"/>
              </a:ext>
            </a:extLst>
          </p:cNvPr>
          <p:cNvSpPr/>
          <p:nvPr/>
        </p:nvSpPr>
        <p:spPr>
          <a:xfrm>
            <a:off x="2293144" y="4084788"/>
            <a:ext cx="5979319" cy="444350"/>
          </a:xfrm>
          <a:custGeom>
            <a:avLst/>
            <a:gdLst>
              <a:gd name="connsiteX0" fmla="*/ 0 w 7972425"/>
              <a:gd name="connsiteY0" fmla="*/ 592466 h 592466"/>
              <a:gd name="connsiteX1" fmla="*/ 495300 w 7972425"/>
              <a:gd name="connsiteY1" fmla="*/ 544841 h 592466"/>
              <a:gd name="connsiteX2" fmla="*/ 1152525 w 7972425"/>
              <a:gd name="connsiteY2" fmla="*/ 354341 h 592466"/>
              <a:gd name="connsiteX3" fmla="*/ 1933575 w 7972425"/>
              <a:gd name="connsiteY3" fmla="*/ 144791 h 592466"/>
              <a:gd name="connsiteX4" fmla="*/ 2819400 w 7972425"/>
              <a:gd name="connsiteY4" fmla="*/ 30491 h 592466"/>
              <a:gd name="connsiteX5" fmla="*/ 3990975 w 7972425"/>
              <a:gd name="connsiteY5" fmla="*/ 20966 h 592466"/>
              <a:gd name="connsiteX6" fmla="*/ 4991100 w 7972425"/>
              <a:gd name="connsiteY6" fmla="*/ 1916 h 592466"/>
              <a:gd name="connsiteX7" fmla="*/ 5238750 w 7972425"/>
              <a:gd name="connsiteY7" fmla="*/ 11441 h 592466"/>
              <a:gd name="connsiteX8" fmla="*/ 5743575 w 7972425"/>
              <a:gd name="connsiteY8" fmla="*/ 97166 h 592466"/>
              <a:gd name="connsiteX9" fmla="*/ 6686550 w 7972425"/>
              <a:gd name="connsiteY9" fmla="*/ 325766 h 592466"/>
              <a:gd name="connsiteX10" fmla="*/ 7258050 w 7972425"/>
              <a:gd name="connsiteY10" fmla="*/ 449591 h 592466"/>
              <a:gd name="connsiteX11" fmla="*/ 7972425 w 7972425"/>
              <a:gd name="connsiteY11" fmla="*/ 554366 h 59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72425" h="592466">
                <a:moveTo>
                  <a:pt x="0" y="592466"/>
                </a:moveTo>
                <a:cubicBezTo>
                  <a:pt x="151606" y="588497"/>
                  <a:pt x="303213" y="584528"/>
                  <a:pt x="495300" y="544841"/>
                </a:cubicBezTo>
                <a:cubicBezTo>
                  <a:pt x="687387" y="505154"/>
                  <a:pt x="1152525" y="354341"/>
                  <a:pt x="1152525" y="354341"/>
                </a:cubicBezTo>
                <a:cubicBezTo>
                  <a:pt x="1392238" y="287666"/>
                  <a:pt x="1655763" y="198766"/>
                  <a:pt x="1933575" y="144791"/>
                </a:cubicBezTo>
                <a:cubicBezTo>
                  <a:pt x="2211388" y="90816"/>
                  <a:pt x="2476500" y="51128"/>
                  <a:pt x="2819400" y="30491"/>
                </a:cubicBezTo>
                <a:cubicBezTo>
                  <a:pt x="3162300" y="9854"/>
                  <a:pt x="3990975" y="20966"/>
                  <a:pt x="3990975" y="20966"/>
                </a:cubicBezTo>
                <a:lnTo>
                  <a:pt x="4991100" y="1916"/>
                </a:lnTo>
                <a:cubicBezTo>
                  <a:pt x="5199062" y="329"/>
                  <a:pt x="5113338" y="-4434"/>
                  <a:pt x="5238750" y="11441"/>
                </a:cubicBezTo>
                <a:cubicBezTo>
                  <a:pt x="5364163" y="27316"/>
                  <a:pt x="5502275" y="44779"/>
                  <a:pt x="5743575" y="97166"/>
                </a:cubicBezTo>
                <a:cubicBezTo>
                  <a:pt x="5984875" y="149553"/>
                  <a:pt x="6434138" y="267029"/>
                  <a:pt x="6686550" y="325766"/>
                </a:cubicBezTo>
                <a:cubicBezTo>
                  <a:pt x="6938962" y="384503"/>
                  <a:pt x="7043738" y="411491"/>
                  <a:pt x="7258050" y="449591"/>
                </a:cubicBezTo>
                <a:cubicBezTo>
                  <a:pt x="7472363" y="487691"/>
                  <a:pt x="7843838" y="536904"/>
                  <a:pt x="7972425" y="5543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4388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CDEF2BA-1312-4197-9323-5F3932D3891C}"/>
              </a:ext>
            </a:extLst>
          </p:cNvPr>
          <p:cNvSpPr/>
          <p:nvPr/>
        </p:nvSpPr>
        <p:spPr>
          <a:xfrm>
            <a:off x="1935957" y="1649345"/>
            <a:ext cx="2957510" cy="4850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3BE6C6-45C9-4008-B9B8-5B0215A3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Transient example ageing effects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D9615-AAA2-47DF-B97D-71B10D3EF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211C-63F0-4329-B9BC-EC717F34BFCC}" type="slidenum">
              <a:rPr lang="en-GB" smtClean="0"/>
              <a:t>25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EE49F8F-42A7-4D70-9206-DE6228605609}"/>
              </a:ext>
            </a:extLst>
          </p:cNvPr>
          <p:cNvCxnSpPr/>
          <p:nvPr/>
        </p:nvCxnSpPr>
        <p:spPr>
          <a:xfrm>
            <a:off x="607219" y="2134355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C8BB77-1A03-4926-8DB9-4145A53485C2}"/>
              </a:ext>
            </a:extLst>
          </p:cNvPr>
          <p:cNvCxnSpPr/>
          <p:nvPr/>
        </p:nvCxnSpPr>
        <p:spPr>
          <a:xfrm flipV="1">
            <a:off x="607219" y="1496085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AE4EB70-7E24-4C8C-8654-FD4064351DE3}"/>
              </a:ext>
            </a:extLst>
          </p:cNvPr>
          <p:cNvSpPr txBox="1"/>
          <p:nvPr/>
        </p:nvSpPr>
        <p:spPr>
          <a:xfrm>
            <a:off x="657226" y="1372345"/>
            <a:ext cx="998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PD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1480D0-433A-450D-825B-9261D9B177EA}"/>
              </a:ext>
            </a:extLst>
          </p:cNvPr>
          <p:cNvSpPr txBox="1"/>
          <p:nvPr/>
        </p:nvSpPr>
        <p:spPr>
          <a:xfrm>
            <a:off x="8295875" y="1982275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EE6D6A-DB06-42BC-92BA-2E0B0C2EDFD1}"/>
              </a:ext>
            </a:extLst>
          </p:cNvPr>
          <p:cNvCxnSpPr/>
          <p:nvPr/>
        </p:nvCxnSpPr>
        <p:spPr>
          <a:xfrm>
            <a:off x="607219" y="2973533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9E6F10-177E-48ED-8457-3B8B76309CE5}"/>
              </a:ext>
            </a:extLst>
          </p:cNvPr>
          <p:cNvCxnSpPr/>
          <p:nvPr/>
        </p:nvCxnSpPr>
        <p:spPr>
          <a:xfrm flipV="1">
            <a:off x="607219" y="2335263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F013517-77F6-4216-8247-D3B86A1DACF6}"/>
              </a:ext>
            </a:extLst>
          </p:cNvPr>
          <p:cNvSpPr txBox="1"/>
          <p:nvPr/>
        </p:nvSpPr>
        <p:spPr>
          <a:xfrm>
            <a:off x="657226" y="2211523"/>
            <a:ext cx="998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T_junction</a:t>
            </a:r>
            <a:endParaRPr lang="en-GB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9152B3-55D7-489D-AC64-17E980E6A81D}"/>
              </a:ext>
            </a:extLst>
          </p:cNvPr>
          <p:cNvSpPr txBox="1"/>
          <p:nvPr/>
        </p:nvSpPr>
        <p:spPr>
          <a:xfrm>
            <a:off x="8295875" y="2821453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35463E-85DC-41F0-B6F6-8E18F5BF9487}"/>
              </a:ext>
            </a:extLst>
          </p:cNvPr>
          <p:cNvCxnSpPr/>
          <p:nvPr/>
        </p:nvCxnSpPr>
        <p:spPr>
          <a:xfrm>
            <a:off x="607219" y="3751678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B391CA-66DC-4C82-BC94-09CE13BD4848}"/>
              </a:ext>
            </a:extLst>
          </p:cNvPr>
          <p:cNvCxnSpPr/>
          <p:nvPr/>
        </p:nvCxnSpPr>
        <p:spPr>
          <a:xfrm flipV="1">
            <a:off x="607219" y="3113408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5BA8EE1-60FC-441A-B77C-A89188C81AEF}"/>
              </a:ext>
            </a:extLst>
          </p:cNvPr>
          <p:cNvSpPr txBox="1"/>
          <p:nvPr/>
        </p:nvSpPr>
        <p:spPr>
          <a:xfrm>
            <a:off x="657225" y="2989669"/>
            <a:ext cx="11572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T_heatsink</a:t>
            </a:r>
            <a:endParaRPr lang="en-GB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BA531-32E2-426B-9897-E4462CCD60BA}"/>
              </a:ext>
            </a:extLst>
          </p:cNvPr>
          <p:cNvSpPr txBox="1"/>
          <p:nvPr/>
        </p:nvSpPr>
        <p:spPr>
          <a:xfrm>
            <a:off x="8295875" y="3599598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FA3979-068A-4DE6-A07D-493A2C63C06E}"/>
              </a:ext>
            </a:extLst>
          </p:cNvPr>
          <p:cNvCxnSpPr/>
          <p:nvPr/>
        </p:nvCxnSpPr>
        <p:spPr>
          <a:xfrm>
            <a:off x="600076" y="4532719"/>
            <a:ext cx="7734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7625A7-2AD5-4D78-8F7F-03756F05567D}"/>
              </a:ext>
            </a:extLst>
          </p:cNvPr>
          <p:cNvCxnSpPr/>
          <p:nvPr/>
        </p:nvCxnSpPr>
        <p:spPr>
          <a:xfrm flipV="1">
            <a:off x="600075" y="3894449"/>
            <a:ext cx="0" cy="638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F1AFF39-661F-496A-BE63-0F21E115FCB8}"/>
              </a:ext>
            </a:extLst>
          </p:cNvPr>
          <p:cNvSpPr txBox="1"/>
          <p:nvPr/>
        </p:nvSpPr>
        <p:spPr>
          <a:xfrm>
            <a:off x="650082" y="3770710"/>
            <a:ext cx="12787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T_water_out</a:t>
            </a:r>
            <a:endParaRPr lang="en-GB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1C337-4562-428D-A88A-204AA0C91BC9}"/>
              </a:ext>
            </a:extLst>
          </p:cNvPr>
          <p:cNvSpPr txBox="1"/>
          <p:nvPr/>
        </p:nvSpPr>
        <p:spPr>
          <a:xfrm>
            <a:off x="8288731" y="4380639"/>
            <a:ext cx="1980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83CD51-7448-4039-8972-4DEA17A9E6C9}"/>
              </a:ext>
            </a:extLst>
          </p:cNvPr>
          <p:cNvSpPr/>
          <p:nvPr/>
        </p:nvSpPr>
        <p:spPr>
          <a:xfrm>
            <a:off x="1914525" y="2428867"/>
            <a:ext cx="2978944" cy="542933"/>
          </a:xfrm>
          <a:custGeom>
            <a:avLst/>
            <a:gdLst>
              <a:gd name="connsiteX0" fmla="*/ 0 w 3971925"/>
              <a:gd name="connsiteY0" fmla="*/ 723910 h 723910"/>
              <a:gd name="connsiteX1" fmla="*/ 114300 w 3971925"/>
              <a:gd name="connsiteY1" fmla="*/ 428635 h 723910"/>
              <a:gd name="connsiteX2" fmla="*/ 266700 w 3971925"/>
              <a:gd name="connsiteY2" fmla="*/ 200035 h 723910"/>
              <a:gd name="connsiteX3" fmla="*/ 504825 w 3971925"/>
              <a:gd name="connsiteY3" fmla="*/ 76210 h 723910"/>
              <a:gd name="connsiteX4" fmla="*/ 704850 w 3971925"/>
              <a:gd name="connsiteY4" fmla="*/ 28585 h 723910"/>
              <a:gd name="connsiteX5" fmla="*/ 762000 w 3971925"/>
              <a:gd name="connsiteY5" fmla="*/ 28585 h 723910"/>
              <a:gd name="connsiteX6" fmla="*/ 3971925 w 3971925"/>
              <a:gd name="connsiteY6" fmla="*/ 9535 h 7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71925" h="723910">
                <a:moveTo>
                  <a:pt x="0" y="723910"/>
                </a:moveTo>
                <a:cubicBezTo>
                  <a:pt x="34925" y="619928"/>
                  <a:pt x="69850" y="515947"/>
                  <a:pt x="114300" y="428635"/>
                </a:cubicBezTo>
                <a:cubicBezTo>
                  <a:pt x="158750" y="341323"/>
                  <a:pt x="201613" y="258772"/>
                  <a:pt x="266700" y="200035"/>
                </a:cubicBezTo>
                <a:cubicBezTo>
                  <a:pt x="331787" y="141298"/>
                  <a:pt x="431800" y="104785"/>
                  <a:pt x="504825" y="76210"/>
                </a:cubicBezTo>
                <a:cubicBezTo>
                  <a:pt x="577850" y="47635"/>
                  <a:pt x="661988" y="36522"/>
                  <a:pt x="704850" y="28585"/>
                </a:cubicBezTo>
                <a:cubicBezTo>
                  <a:pt x="747712" y="20648"/>
                  <a:pt x="762000" y="28585"/>
                  <a:pt x="762000" y="28585"/>
                </a:cubicBezTo>
                <a:cubicBezTo>
                  <a:pt x="1306512" y="25410"/>
                  <a:pt x="3255963" y="-19040"/>
                  <a:pt x="3971925" y="953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DB4ADE-B38C-4315-9E0A-0965CAD79F2E}"/>
              </a:ext>
            </a:extLst>
          </p:cNvPr>
          <p:cNvSpPr/>
          <p:nvPr/>
        </p:nvSpPr>
        <p:spPr>
          <a:xfrm>
            <a:off x="4886325" y="2436019"/>
            <a:ext cx="3400425" cy="500073"/>
          </a:xfrm>
          <a:custGeom>
            <a:avLst/>
            <a:gdLst>
              <a:gd name="connsiteX0" fmla="*/ 0 w 4533900"/>
              <a:gd name="connsiteY0" fmla="*/ 0 h 666764"/>
              <a:gd name="connsiteX1" fmla="*/ 57150 w 4533900"/>
              <a:gd name="connsiteY1" fmla="*/ 180975 h 666764"/>
              <a:gd name="connsiteX2" fmla="*/ 133350 w 4533900"/>
              <a:gd name="connsiteY2" fmla="*/ 352425 h 666764"/>
              <a:gd name="connsiteX3" fmla="*/ 238125 w 4533900"/>
              <a:gd name="connsiteY3" fmla="*/ 485775 h 666764"/>
              <a:gd name="connsiteX4" fmla="*/ 619125 w 4533900"/>
              <a:gd name="connsiteY4" fmla="*/ 638175 h 666764"/>
              <a:gd name="connsiteX5" fmla="*/ 1219200 w 4533900"/>
              <a:gd name="connsiteY5" fmla="*/ 666750 h 666764"/>
              <a:gd name="connsiteX6" fmla="*/ 4533900 w 4533900"/>
              <a:gd name="connsiteY6" fmla="*/ 666750 h 66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3900" h="666764">
                <a:moveTo>
                  <a:pt x="0" y="0"/>
                </a:moveTo>
                <a:cubicBezTo>
                  <a:pt x="17462" y="61119"/>
                  <a:pt x="34925" y="122238"/>
                  <a:pt x="57150" y="180975"/>
                </a:cubicBezTo>
                <a:cubicBezTo>
                  <a:pt x="79375" y="239712"/>
                  <a:pt x="103188" y="301625"/>
                  <a:pt x="133350" y="352425"/>
                </a:cubicBezTo>
                <a:cubicBezTo>
                  <a:pt x="163512" y="403225"/>
                  <a:pt x="157163" y="438150"/>
                  <a:pt x="238125" y="485775"/>
                </a:cubicBezTo>
                <a:cubicBezTo>
                  <a:pt x="319088" y="533400"/>
                  <a:pt x="455613" y="608013"/>
                  <a:pt x="619125" y="638175"/>
                </a:cubicBezTo>
                <a:cubicBezTo>
                  <a:pt x="782637" y="668337"/>
                  <a:pt x="1219200" y="666750"/>
                  <a:pt x="1219200" y="666750"/>
                </a:cubicBezTo>
                <a:lnTo>
                  <a:pt x="4533900" y="66675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DA65D74-03BF-42B1-A92F-9B6AB7685439}"/>
              </a:ext>
            </a:extLst>
          </p:cNvPr>
          <p:cNvSpPr/>
          <p:nvPr/>
        </p:nvSpPr>
        <p:spPr>
          <a:xfrm>
            <a:off x="2050257" y="3165127"/>
            <a:ext cx="6207919" cy="578198"/>
          </a:xfrm>
          <a:custGeom>
            <a:avLst/>
            <a:gdLst>
              <a:gd name="connsiteX0" fmla="*/ 0 w 8277225"/>
              <a:gd name="connsiteY0" fmla="*/ 770931 h 770931"/>
              <a:gd name="connsiteX1" fmla="*/ 209550 w 8277225"/>
              <a:gd name="connsiteY1" fmla="*/ 656631 h 770931"/>
              <a:gd name="connsiteX2" fmla="*/ 495300 w 8277225"/>
              <a:gd name="connsiteY2" fmla="*/ 428031 h 770931"/>
              <a:gd name="connsiteX3" fmla="*/ 790575 w 8277225"/>
              <a:gd name="connsiteY3" fmla="*/ 189906 h 770931"/>
              <a:gd name="connsiteX4" fmla="*/ 1352550 w 8277225"/>
              <a:gd name="connsiteY4" fmla="*/ 85131 h 770931"/>
              <a:gd name="connsiteX5" fmla="*/ 2466975 w 8277225"/>
              <a:gd name="connsiteY5" fmla="*/ 37506 h 770931"/>
              <a:gd name="connsiteX6" fmla="*/ 3810000 w 8277225"/>
              <a:gd name="connsiteY6" fmla="*/ 8931 h 770931"/>
              <a:gd name="connsiteX7" fmla="*/ 4086225 w 8277225"/>
              <a:gd name="connsiteY7" fmla="*/ 8931 h 770931"/>
              <a:gd name="connsiteX8" fmla="*/ 4438650 w 8277225"/>
              <a:gd name="connsiteY8" fmla="*/ 113706 h 770931"/>
              <a:gd name="connsiteX9" fmla="*/ 4905375 w 8277225"/>
              <a:gd name="connsiteY9" fmla="*/ 361356 h 770931"/>
              <a:gd name="connsiteX10" fmla="*/ 5391150 w 8277225"/>
              <a:gd name="connsiteY10" fmla="*/ 589956 h 770931"/>
              <a:gd name="connsiteX11" fmla="*/ 6057900 w 8277225"/>
              <a:gd name="connsiteY11" fmla="*/ 723306 h 770931"/>
              <a:gd name="connsiteX12" fmla="*/ 8277225 w 8277225"/>
              <a:gd name="connsiteY12" fmla="*/ 732831 h 77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77225" h="770931">
                <a:moveTo>
                  <a:pt x="0" y="770931"/>
                </a:moveTo>
                <a:cubicBezTo>
                  <a:pt x="63500" y="742356"/>
                  <a:pt x="127000" y="713781"/>
                  <a:pt x="209550" y="656631"/>
                </a:cubicBezTo>
                <a:cubicBezTo>
                  <a:pt x="292100" y="599481"/>
                  <a:pt x="495300" y="428031"/>
                  <a:pt x="495300" y="428031"/>
                </a:cubicBezTo>
                <a:cubicBezTo>
                  <a:pt x="592137" y="350244"/>
                  <a:pt x="647700" y="247056"/>
                  <a:pt x="790575" y="189906"/>
                </a:cubicBezTo>
                <a:cubicBezTo>
                  <a:pt x="933450" y="132756"/>
                  <a:pt x="1073150" y="110531"/>
                  <a:pt x="1352550" y="85131"/>
                </a:cubicBezTo>
                <a:cubicBezTo>
                  <a:pt x="1631950" y="59731"/>
                  <a:pt x="2466975" y="37506"/>
                  <a:pt x="2466975" y="37506"/>
                </a:cubicBezTo>
                <a:lnTo>
                  <a:pt x="3810000" y="8931"/>
                </a:lnTo>
                <a:cubicBezTo>
                  <a:pt x="4079875" y="4168"/>
                  <a:pt x="3981450" y="-8531"/>
                  <a:pt x="4086225" y="8931"/>
                </a:cubicBezTo>
                <a:cubicBezTo>
                  <a:pt x="4191000" y="26393"/>
                  <a:pt x="4302125" y="54968"/>
                  <a:pt x="4438650" y="113706"/>
                </a:cubicBezTo>
                <a:cubicBezTo>
                  <a:pt x="4575175" y="172443"/>
                  <a:pt x="4746625" y="281981"/>
                  <a:pt x="4905375" y="361356"/>
                </a:cubicBezTo>
                <a:cubicBezTo>
                  <a:pt x="5064125" y="440731"/>
                  <a:pt x="5199063" y="529631"/>
                  <a:pt x="5391150" y="589956"/>
                </a:cubicBezTo>
                <a:cubicBezTo>
                  <a:pt x="5583237" y="650281"/>
                  <a:pt x="5576888" y="699493"/>
                  <a:pt x="6057900" y="723306"/>
                </a:cubicBezTo>
                <a:cubicBezTo>
                  <a:pt x="6538913" y="747118"/>
                  <a:pt x="7926388" y="689969"/>
                  <a:pt x="8277225" y="73283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043E39A-CE86-419C-BF54-1CE273A7006E}"/>
              </a:ext>
            </a:extLst>
          </p:cNvPr>
          <p:cNvSpPr/>
          <p:nvPr/>
        </p:nvSpPr>
        <p:spPr>
          <a:xfrm>
            <a:off x="2293144" y="4084788"/>
            <a:ext cx="5979319" cy="444350"/>
          </a:xfrm>
          <a:custGeom>
            <a:avLst/>
            <a:gdLst>
              <a:gd name="connsiteX0" fmla="*/ 0 w 7972425"/>
              <a:gd name="connsiteY0" fmla="*/ 592466 h 592466"/>
              <a:gd name="connsiteX1" fmla="*/ 495300 w 7972425"/>
              <a:gd name="connsiteY1" fmla="*/ 544841 h 592466"/>
              <a:gd name="connsiteX2" fmla="*/ 1152525 w 7972425"/>
              <a:gd name="connsiteY2" fmla="*/ 354341 h 592466"/>
              <a:gd name="connsiteX3" fmla="*/ 1933575 w 7972425"/>
              <a:gd name="connsiteY3" fmla="*/ 144791 h 592466"/>
              <a:gd name="connsiteX4" fmla="*/ 2819400 w 7972425"/>
              <a:gd name="connsiteY4" fmla="*/ 30491 h 592466"/>
              <a:gd name="connsiteX5" fmla="*/ 3990975 w 7972425"/>
              <a:gd name="connsiteY5" fmla="*/ 20966 h 592466"/>
              <a:gd name="connsiteX6" fmla="*/ 4991100 w 7972425"/>
              <a:gd name="connsiteY6" fmla="*/ 1916 h 592466"/>
              <a:gd name="connsiteX7" fmla="*/ 5238750 w 7972425"/>
              <a:gd name="connsiteY7" fmla="*/ 11441 h 592466"/>
              <a:gd name="connsiteX8" fmla="*/ 5743575 w 7972425"/>
              <a:gd name="connsiteY8" fmla="*/ 97166 h 592466"/>
              <a:gd name="connsiteX9" fmla="*/ 6686550 w 7972425"/>
              <a:gd name="connsiteY9" fmla="*/ 325766 h 592466"/>
              <a:gd name="connsiteX10" fmla="*/ 7258050 w 7972425"/>
              <a:gd name="connsiteY10" fmla="*/ 449591 h 592466"/>
              <a:gd name="connsiteX11" fmla="*/ 7972425 w 7972425"/>
              <a:gd name="connsiteY11" fmla="*/ 554366 h 59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72425" h="592466">
                <a:moveTo>
                  <a:pt x="0" y="592466"/>
                </a:moveTo>
                <a:cubicBezTo>
                  <a:pt x="151606" y="588497"/>
                  <a:pt x="303213" y="584528"/>
                  <a:pt x="495300" y="544841"/>
                </a:cubicBezTo>
                <a:cubicBezTo>
                  <a:pt x="687387" y="505154"/>
                  <a:pt x="1152525" y="354341"/>
                  <a:pt x="1152525" y="354341"/>
                </a:cubicBezTo>
                <a:cubicBezTo>
                  <a:pt x="1392238" y="287666"/>
                  <a:pt x="1655763" y="198766"/>
                  <a:pt x="1933575" y="144791"/>
                </a:cubicBezTo>
                <a:cubicBezTo>
                  <a:pt x="2211388" y="90816"/>
                  <a:pt x="2476500" y="51128"/>
                  <a:pt x="2819400" y="30491"/>
                </a:cubicBezTo>
                <a:cubicBezTo>
                  <a:pt x="3162300" y="9854"/>
                  <a:pt x="3990975" y="20966"/>
                  <a:pt x="3990975" y="20966"/>
                </a:cubicBezTo>
                <a:lnTo>
                  <a:pt x="4991100" y="1916"/>
                </a:lnTo>
                <a:cubicBezTo>
                  <a:pt x="5199062" y="329"/>
                  <a:pt x="5113338" y="-4434"/>
                  <a:pt x="5238750" y="11441"/>
                </a:cubicBezTo>
                <a:cubicBezTo>
                  <a:pt x="5364163" y="27316"/>
                  <a:pt x="5502275" y="44779"/>
                  <a:pt x="5743575" y="97166"/>
                </a:cubicBezTo>
                <a:cubicBezTo>
                  <a:pt x="5984875" y="149553"/>
                  <a:pt x="6434138" y="267029"/>
                  <a:pt x="6686550" y="325766"/>
                </a:cubicBezTo>
                <a:cubicBezTo>
                  <a:pt x="6938962" y="384503"/>
                  <a:pt x="7043738" y="411491"/>
                  <a:pt x="7258050" y="449591"/>
                </a:cubicBezTo>
                <a:cubicBezTo>
                  <a:pt x="7472363" y="487691"/>
                  <a:pt x="7843838" y="536904"/>
                  <a:pt x="7972425" y="5543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Arrow: Up 25">
            <a:extLst>
              <a:ext uri="{FF2B5EF4-FFF2-40B4-BE49-F238E27FC236}">
                <a16:creationId xmlns:a16="http://schemas.microsoft.com/office/drawing/2014/main" id="{9CA01D28-E399-41A4-9F14-A529C09F7419}"/>
              </a:ext>
            </a:extLst>
          </p:cNvPr>
          <p:cNvSpPr/>
          <p:nvPr/>
        </p:nvSpPr>
        <p:spPr>
          <a:xfrm>
            <a:off x="3132532" y="1428750"/>
            <a:ext cx="564358" cy="21836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B19323C9-96E4-40BD-937B-F1CC181DA915}"/>
              </a:ext>
            </a:extLst>
          </p:cNvPr>
          <p:cNvSpPr/>
          <p:nvPr/>
        </p:nvSpPr>
        <p:spPr>
          <a:xfrm rot="2568406">
            <a:off x="2254930" y="3343140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0E1164-4215-43E7-80DE-75B576003BCB}"/>
              </a:ext>
            </a:extLst>
          </p:cNvPr>
          <p:cNvSpPr txBox="1"/>
          <p:nvPr/>
        </p:nvSpPr>
        <p:spPr>
          <a:xfrm>
            <a:off x="6726539" y="2243595"/>
            <a:ext cx="181024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Faster heat up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Higher temp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Slower cool down</a:t>
            </a: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65760DD2-B2C6-4735-A743-C554E20A766D}"/>
              </a:ext>
            </a:extLst>
          </p:cNvPr>
          <p:cNvSpPr/>
          <p:nvPr/>
        </p:nvSpPr>
        <p:spPr>
          <a:xfrm rot="19458972">
            <a:off x="4799036" y="2613818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7AA52D68-ADB4-43A2-8840-6ACB93984843}"/>
              </a:ext>
            </a:extLst>
          </p:cNvPr>
          <p:cNvSpPr/>
          <p:nvPr/>
        </p:nvSpPr>
        <p:spPr>
          <a:xfrm rot="13455555">
            <a:off x="1862644" y="2537055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3127323-642C-4EFE-A43D-B1ACF9194579}"/>
              </a:ext>
            </a:extLst>
          </p:cNvPr>
          <p:cNvSpPr/>
          <p:nvPr/>
        </p:nvSpPr>
        <p:spPr>
          <a:xfrm rot="16200000">
            <a:off x="2842784" y="2319072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Arrow: Up 37">
            <a:extLst>
              <a:ext uri="{FF2B5EF4-FFF2-40B4-BE49-F238E27FC236}">
                <a16:creationId xmlns:a16="http://schemas.microsoft.com/office/drawing/2014/main" id="{1D3EC164-316E-48EA-8F94-7996FA7DDB07}"/>
              </a:ext>
            </a:extLst>
          </p:cNvPr>
          <p:cNvSpPr/>
          <p:nvPr/>
        </p:nvSpPr>
        <p:spPr>
          <a:xfrm>
            <a:off x="3235481" y="2216764"/>
            <a:ext cx="564358" cy="21836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9" name="Arrow: Up 38">
            <a:extLst>
              <a:ext uri="{FF2B5EF4-FFF2-40B4-BE49-F238E27FC236}">
                <a16:creationId xmlns:a16="http://schemas.microsoft.com/office/drawing/2014/main" id="{5B4A42B9-B52B-4041-9FD6-C85B1DE860A3}"/>
              </a:ext>
            </a:extLst>
          </p:cNvPr>
          <p:cNvSpPr/>
          <p:nvPr/>
        </p:nvSpPr>
        <p:spPr>
          <a:xfrm>
            <a:off x="3726853" y="3021464"/>
            <a:ext cx="539354" cy="165791"/>
          </a:xfrm>
          <a:prstGeom prst="upArrow">
            <a:avLst>
              <a:gd name="adj1" fmla="val 32782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0" name="Arrow: Up 39">
            <a:extLst>
              <a:ext uri="{FF2B5EF4-FFF2-40B4-BE49-F238E27FC236}">
                <a16:creationId xmlns:a16="http://schemas.microsoft.com/office/drawing/2014/main" id="{F304D5BE-67FE-424E-8804-D9C8E0F25BDD}"/>
              </a:ext>
            </a:extLst>
          </p:cNvPr>
          <p:cNvSpPr/>
          <p:nvPr/>
        </p:nvSpPr>
        <p:spPr>
          <a:xfrm>
            <a:off x="4776060" y="3925853"/>
            <a:ext cx="539354" cy="165791"/>
          </a:xfrm>
          <a:prstGeom prst="upArrow">
            <a:avLst>
              <a:gd name="adj1" fmla="val 32782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0B12B5-C0A1-4FA6-9798-083CF400EB2D}"/>
              </a:ext>
            </a:extLst>
          </p:cNvPr>
          <p:cNvSpPr txBox="1"/>
          <p:nvPr/>
        </p:nvSpPr>
        <p:spPr>
          <a:xfrm>
            <a:off x="7248665" y="1005516"/>
            <a:ext cx="2019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Increased PD</a:t>
            </a:r>
          </a:p>
          <a:p>
            <a:endParaRPr lang="en-GB" sz="1350" dirty="0"/>
          </a:p>
          <a:p>
            <a:r>
              <a:rPr lang="en-GB" sz="1350" dirty="0"/>
              <a:t>Increasing thermal resistance</a:t>
            </a:r>
          </a:p>
        </p:txBody>
      </p:sp>
      <p:sp>
        <p:nvSpPr>
          <p:cNvPr id="42" name="Arrow: Up 41">
            <a:extLst>
              <a:ext uri="{FF2B5EF4-FFF2-40B4-BE49-F238E27FC236}">
                <a16:creationId xmlns:a16="http://schemas.microsoft.com/office/drawing/2014/main" id="{AECD87AA-23B3-42F9-9059-AFA429CA94BD}"/>
              </a:ext>
            </a:extLst>
          </p:cNvPr>
          <p:cNvSpPr/>
          <p:nvPr/>
        </p:nvSpPr>
        <p:spPr>
          <a:xfrm rot="5400000">
            <a:off x="6857754" y="918263"/>
            <a:ext cx="281826" cy="48528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B5A6B996-1C90-4DCB-A1CA-600E30894944}"/>
              </a:ext>
            </a:extLst>
          </p:cNvPr>
          <p:cNvSpPr/>
          <p:nvPr/>
        </p:nvSpPr>
        <p:spPr>
          <a:xfrm>
            <a:off x="6756025" y="1468909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8CF3068-6DCA-4ED0-B90C-1F221BB309DA}"/>
              </a:ext>
            </a:extLst>
          </p:cNvPr>
          <p:cNvSpPr/>
          <p:nvPr/>
        </p:nvSpPr>
        <p:spPr>
          <a:xfrm rot="5400000">
            <a:off x="3887459" y="3202708"/>
            <a:ext cx="21684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878653C4-42EE-42E6-BDEA-1F7E04C7DF1C}"/>
              </a:ext>
            </a:extLst>
          </p:cNvPr>
          <p:cNvSpPr/>
          <p:nvPr/>
        </p:nvSpPr>
        <p:spPr>
          <a:xfrm rot="1130019">
            <a:off x="3163391" y="4178458"/>
            <a:ext cx="48121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3C626267-184C-4554-8D9C-70E62D668353}"/>
              </a:ext>
            </a:extLst>
          </p:cNvPr>
          <p:cNvSpPr/>
          <p:nvPr/>
        </p:nvSpPr>
        <p:spPr>
          <a:xfrm rot="5400000">
            <a:off x="4952373" y="4106012"/>
            <a:ext cx="216842" cy="2044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84838-6ECE-4EAB-B2E7-23B8EF851CC0}"/>
              </a:ext>
            </a:extLst>
          </p:cNvPr>
          <p:cNvSpPr txBox="1"/>
          <p:nvPr/>
        </p:nvSpPr>
        <p:spPr>
          <a:xfrm>
            <a:off x="6726539" y="3070370"/>
            <a:ext cx="211417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Slower heat up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lower temp due leakage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Cool down both possible</a:t>
            </a:r>
          </a:p>
        </p:txBody>
      </p:sp>
      <p:sp>
        <p:nvSpPr>
          <p:cNvPr id="49" name="Arrow: Left-Right 48">
            <a:extLst>
              <a:ext uri="{FF2B5EF4-FFF2-40B4-BE49-F238E27FC236}">
                <a16:creationId xmlns:a16="http://schemas.microsoft.com/office/drawing/2014/main" id="{E5C1C3D1-4523-4CC4-ADCE-E74BD00943D7}"/>
              </a:ext>
            </a:extLst>
          </p:cNvPr>
          <p:cNvSpPr/>
          <p:nvPr/>
        </p:nvSpPr>
        <p:spPr>
          <a:xfrm rot="19548151">
            <a:off x="5544752" y="3358511"/>
            <a:ext cx="448147" cy="165791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0" name="Arrow: Left-Right 49">
            <a:extLst>
              <a:ext uri="{FF2B5EF4-FFF2-40B4-BE49-F238E27FC236}">
                <a16:creationId xmlns:a16="http://schemas.microsoft.com/office/drawing/2014/main" id="{6DD7F642-CDFF-4558-9D45-3DB21EF69122}"/>
              </a:ext>
            </a:extLst>
          </p:cNvPr>
          <p:cNvSpPr/>
          <p:nvPr/>
        </p:nvSpPr>
        <p:spPr>
          <a:xfrm rot="19548151">
            <a:off x="6924600" y="4208728"/>
            <a:ext cx="448147" cy="165791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3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D2FE1-9325-4B21-B416-EFF74BEF5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67D77-50F4-459B-99A8-08A8AFA6A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«risk» of low / hard detectable degradation</a:t>
            </a:r>
          </a:p>
          <a:p>
            <a:r>
              <a:rPr lang="en-GB" dirty="0"/>
              <a:t>Thermal monitoring</a:t>
            </a:r>
          </a:p>
          <a:p>
            <a:endParaRPr lang="en-GB" dirty="0"/>
          </a:p>
          <a:p>
            <a:r>
              <a:rPr lang="en-GB" dirty="0"/>
              <a:t>Further approaches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17738D-2D46-40A4-A9F5-14030E1E4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593" y="2182304"/>
            <a:ext cx="4435407" cy="260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95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C5443-B912-455A-8D1F-857DC63E0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round</a:t>
            </a:r>
            <a:endParaRPr lang="nb-N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4BF047B-F03A-408E-925A-052BA03D6B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818871"/>
            <a:ext cx="6172200" cy="2975379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8FB844-8FBB-4528-9226-5BAE138D5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359" y="0"/>
            <a:ext cx="2867641" cy="479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5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03E7B-3CD5-470C-A363-99BA68E6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1685" y="298339"/>
            <a:ext cx="6138448" cy="648512"/>
          </a:xfrm>
        </p:spPr>
        <p:txBody>
          <a:bodyPr/>
          <a:lstStyle/>
          <a:p>
            <a:r>
              <a:rPr lang="en-GB" noProof="0" dirty="0"/>
              <a:t>Timm Felix Baumann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10FBED-F889-417E-83C3-43712CE2E7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99"/>
          <a:stretch/>
        </p:blipFill>
        <p:spPr>
          <a:xfrm>
            <a:off x="0" y="-1972"/>
            <a:ext cx="2458699" cy="4776639"/>
          </a:xfrm>
          <a:prstGeom prst="rect">
            <a:avLst/>
          </a:prstGeom>
        </p:spPr>
      </p:pic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0F407A9D-1397-45D7-85D0-E3697606C94E}"/>
              </a:ext>
            </a:extLst>
          </p:cNvPr>
          <p:cNvSpPr/>
          <p:nvPr/>
        </p:nvSpPr>
        <p:spPr>
          <a:xfrm>
            <a:off x="327512" y="4420869"/>
            <a:ext cx="403380" cy="392753"/>
          </a:xfrm>
          <a:prstGeom prst="mathMultiply">
            <a:avLst>
              <a:gd name="adj1" fmla="val 11335"/>
            </a:avLst>
          </a:prstGeom>
          <a:solidFill>
            <a:schemeClr val="tx2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701624A5-AA36-4072-86AB-C033A4382229}"/>
              </a:ext>
            </a:extLst>
          </p:cNvPr>
          <p:cNvSpPr/>
          <p:nvPr/>
        </p:nvSpPr>
        <p:spPr>
          <a:xfrm>
            <a:off x="1005185" y="53187"/>
            <a:ext cx="403380" cy="392753"/>
          </a:xfrm>
          <a:prstGeom prst="mathMultiply">
            <a:avLst>
              <a:gd name="adj1" fmla="val 11335"/>
            </a:avLst>
          </a:prstGeom>
          <a:solidFill>
            <a:schemeClr val="tx2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E2CB8DBF-A770-464D-BB35-C219F58D8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45252" y="1009307"/>
            <a:ext cx="1332485" cy="517656"/>
          </a:xfrm>
          <a:prstGeom prst="rect">
            <a:avLst/>
          </a:prstGeom>
        </p:spPr>
      </p:pic>
      <p:pic>
        <p:nvPicPr>
          <p:cNvPr id="9" name="Grafik 11">
            <a:extLst>
              <a:ext uri="{FF2B5EF4-FFF2-40B4-BE49-F238E27FC236}">
                <a16:creationId xmlns:a16="http://schemas.microsoft.com/office/drawing/2014/main" id="{2253C22D-A1CF-40DD-AEF1-4A157CA040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45253" y="230167"/>
            <a:ext cx="965077" cy="713893"/>
          </a:xfrm>
          <a:prstGeom prst="rect">
            <a:avLst/>
          </a:prstGeom>
        </p:spPr>
      </p:pic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8A58AE35-3C82-466C-8BFF-4A9F2332626E}"/>
              </a:ext>
            </a:extLst>
          </p:cNvPr>
          <p:cNvSpPr/>
          <p:nvPr/>
        </p:nvSpPr>
        <p:spPr>
          <a:xfrm>
            <a:off x="1359275" y="3010259"/>
            <a:ext cx="403380" cy="392753"/>
          </a:xfrm>
          <a:prstGeom prst="mathMultiply">
            <a:avLst>
              <a:gd name="adj1" fmla="val 11335"/>
            </a:avLst>
          </a:prstGeom>
          <a:solidFill>
            <a:srgbClr val="890B0B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E1E9C53E-7F10-4083-B8F5-8229E26F3DC3}"/>
              </a:ext>
            </a:extLst>
          </p:cNvPr>
          <p:cNvSpPr/>
          <p:nvPr/>
        </p:nvSpPr>
        <p:spPr>
          <a:xfrm>
            <a:off x="590695" y="4304003"/>
            <a:ext cx="403380" cy="392753"/>
          </a:xfrm>
          <a:prstGeom prst="mathMultiply">
            <a:avLst>
              <a:gd name="adj1" fmla="val 11335"/>
            </a:avLst>
          </a:prstGeom>
          <a:solidFill>
            <a:schemeClr val="accent6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pic>
        <p:nvPicPr>
          <p:cNvPr id="12" name="Grafik 4" descr="Ein Bild, das Screenshot, Monitor, schwarz enthält.&#10;&#10;Automatisch generierte Beschreibung">
            <a:extLst>
              <a:ext uri="{FF2B5EF4-FFF2-40B4-BE49-F238E27FC236}">
                <a16:creationId xmlns:a16="http://schemas.microsoft.com/office/drawing/2014/main" id="{9F52D0D3-48B4-41F5-B3A8-BC74E41F10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15" t="14721" r="76223" b="70159"/>
          <a:stretch/>
        </p:blipFill>
        <p:spPr>
          <a:xfrm>
            <a:off x="7126268" y="1735185"/>
            <a:ext cx="1864708" cy="745884"/>
          </a:xfrm>
          <a:prstGeom prst="rect">
            <a:avLst/>
          </a:prstGeom>
        </p:spPr>
      </p:pic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39F10A66-7188-47B6-84A8-D945EA5B4FB6}"/>
              </a:ext>
            </a:extLst>
          </p:cNvPr>
          <p:cNvSpPr/>
          <p:nvPr/>
        </p:nvSpPr>
        <p:spPr>
          <a:xfrm>
            <a:off x="955895" y="2178997"/>
            <a:ext cx="403380" cy="392753"/>
          </a:xfrm>
          <a:prstGeom prst="mathMultiply">
            <a:avLst>
              <a:gd name="adj1" fmla="val 1133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681475-901B-4266-ACAE-8F40212F8F78}"/>
              </a:ext>
            </a:extLst>
          </p:cNvPr>
          <p:cNvSpPr txBox="1"/>
          <p:nvPr/>
        </p:nvSpPr>
        <p:spPr>
          <a:xfrm>
            <a:off x="2581684" y="1012098"/>
            <a:ext cx="4408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Master in Electrical Engineering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Master of Education in Electrical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Bachelor in Electrical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Apprenticeship Electronic Technician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263E932-C5EE-4554-8302-5B0D122E5820}"/>
              </a:ext>
            </a:extLst>
          </p:cNvPr>
          <p:cNvSpPr txBox="1">
            <a:spLocks/>
          </p:cNvSpPr>
          <p:nvPr/>
        </p:nvSpPr>
        <p:spPr>
          <a:xfrm>
            <a:off x="955895" y="4511217"/>
            <a:ext cx="1545089" cy="29903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200" dirty="0"/>
              <a:t>Openstreetmap.org</a:t>
            </a:r>
          </a:p>
        </p:txBody>
      </p:sp>
      <p:pic>
        <p:nvPicPr>
          <p:cNvPr id="20" name="Grafik 5">
            <a:extLst>
              <a:ext uri="{FF2B5EF4-FFF2-40B4-BE49-F238E27FC236}">
                <a16:creationId xmlns:a16="http://schemas.microsoft.com/office/drawing/2014/main" id="{E85F4D13-CD63-4F64-9110-930E6ABFCB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3029" y="2690663"/>
            <a:ext cx="1864708" cy="855932"/>
          </a:xfrm>
          <a:prstGeom prst="rect">
            <a:avLst/>
          </a:prstGeom>
        </p:spPr>
      </p:pic>
      <p:pic>
        <p:nvPicPr>
          <p:cNvPr id="21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2B1BD5C-15D7-4A9D-9712-7A1E7B0AB9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29" y="3695905"/>
            <a:ext cx="1983072" cy="997076"/>
          </a:xfrm>
          <a:prstGeom prst="rect">
            <a:avLst/>
          </a:prstGeom>
        </p:spPr>
      </p:pic>
      <p:pic>
        <p:nvPicPr>
          <p:cNvPr id="22" name="Picture 21" descr="A computer on a rock by a body of water&#10;&#10;Description automatically generated with low confidence">
            <a:extLst>
              <a:ext uri="{FF2B5EF4-FFF2-40B4-BE49-F238E27FC236}">
                <a16:creationId xmlns:a16="http://schemas.microsoft.com/office/drawing/2014/main" id="{208D4599-CA87-4983-8BBC-7DC2D836189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21364"/>
          <a:stretch/>
        </p:blipFill>
        <p:spPr>
          <a:xfrm>
            <a:off x="2597374" y="2831672"/>
            <a:ext cx="4392670" cy="1942996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D20F1F3-254A-4938-85E0-7B8EA8069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089" y="2513289"/>
            <a:ext cx="2879008" cy="507955"/>
          </a:xfrm>
        </p:spPr>
        <p:txBody>
          <a:bodyPr/>
          <a:lstStyle/>
          <a:p>
            <a:pPr marL="0" indent="0">
              <a:buNone/>
            </a:pPr>
            <a:r>
              <a:rPr lang="en-GB" sz="1800" noProof="0" dirty="0"/>
              <a:t>Thun Switzerland</a:t>
            </a:r>
          </a:p>
        </p:txBody>
      </p:sp>
    </p:spTree>
    <p:extLst>
      <p:ext uri="{BB962C8B-B14F-4D97-AF65-F5344CB8AC3E}">
        <p14:creationId xmlns:p14="http://schemas.microsoft.com/office/powerpoint/2010/main" val="350123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F108-7993-4E18-94BD-3DF221F0D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85" y="298339"/>
            <a:ext cx="8418747" cy="1202510"/>
          </a:xfrm>
        </p:spPr>
        <p:txBody>
          <a:bodyPr/>
          <a:lstStyle/>
          <a:p>
            <a:r>
              <a:rPr lang="en-GB" noProof="0" dirty="0"/>
              <a:t>Timeline PhD Project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324C4-1D2D-4371-B59C-D1E69037A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noProof="0" dirty="0"/>
              <a:t>Collaboration between NTNU and CERN</a:t>
            </a:r>
          </a:p>
          <a:p>
            <a:r>
              <a:rPr lang="en-GB" dirty="0"/>
              <a:t>1 year NTNU (Mai 2021 – April 2022)</a:t>
            </a:r>
          </a:p>
          <a:p>
            <a:r>
              <a:rPr lang="en-GB" dirty="0"/>
              <a:t>1.5 years CERN (Mai 2022 – October 2023)</a:t>
            </a:r>
          </a:p>
          <a:p>
            <a:r>
              <a:rPr lang="en-GB" noProof="0" dirty="0"/>
              <a:t>0.5 – 1 years NTNU (November 2023)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5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F108-7993-4E18-94BD-3DF221F0D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85" y="298339"/>
            <a:ext cx="8418747" cy="1202510"/>
          </a:xfrm>
        </p:spPr>
        <p:txBody>
          <a:bodyPr/>
          <a:lstStyle/>
          <a:p>
            <a:r>
              <a:rPr lang="en-GB" noProof="0" dirty="0"/>
              <a:t>Supervision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324C4-1D2D-4371-B59C-D1E69037A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noProof="0" dirty="0"/>
              <a:t>NTNU</a:t>
            </a:r>
          </a:p>
          <a:p>
            <a:r>
              <a:rPr lang="en-GB" dirty="0"/>
              <a:t>Dimosthenis Peftitsis </a:t>
            </a:r>
          </a:p>
          <a:p>
            <a:r>
              <a:rPr lang="en-GB" dirty="0"/>
              <a:t>Ole-Morten </a:t>
            </a:r>
            <a:r>
              <a:rPr lang="en-GB" dirty="0" err="1"/>
              <a:t>Midtgård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CERN</a:t>
            </a:r>
          </a:p>
          <a:p>
            <a:r>
              <a:rPr lang="en-GB" noProof="0" dirty="0"/>
              <a:t>Konstantinos </a:t>
            </a:r>
            <a:r>
              <a:rPr lang="en-GB" noProof="0" dirty="0" err="1"/>
              <a:t>Papastergiou</a:t>
            </a:r>
            <a:r>
              <a:rPr lang="en-GB" noProof="0" dirty="0"/>
              <a:t> </a:t>
            </a:r>
          </a:p>
          <a:p>
            <a:r>
              <a:rPr lang="en-GB" noProof="0" dirty="0"/>
              <a:t>Raul Murillo Garcia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BD2A6-ECD1-4D76-B3D3-6928BF88D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00849"/>
            <a:ext cx="4346253" cy="294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6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EEB0B-6542-458A-83FD-876C5A1D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Converter for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E5056-570E-44E4-AC7C-C63605624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Load: Magnets to focus the particle beam</a:t>
            </a:r>
          </a:p>
          <a:p>
            <a:r>
              <a:rPr lang="en-GB" dirty="0"/>
              <a:t>Single phase high inductive load</a:t>
            </a:r>
          </a:p>
          <a:p>
            <a:r>
              <a:rPr lang="en-GB" dirty="0"/>
              <a:t>High precision current pulse required</a:t>
            </a:r>
          </a:p>
          <a:p>
            <a:r>
              <a:rPr lang="en-GB" dirty="0"/>
              <a:t>Energy storage to enable recovery and minimise grid load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40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8AA6A-6B52-45B9-9655-6BB074C21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Example</a:t>
            </a:r>
            <a:r>
              <a:rPr lang="en-GB" dirty="0"/>
              <a:t> </a:t>
            </a:r>
            <a:r>
              <a:rPr lang="en-GB" dirty="0" err="1"/>
              <a:t>output</a:t>
            </a:r>
            <a:r>
              <a:rPr lang="en-GB" dirty="0"/>
              <a:t> pulse </a:t>
            </a:r>
            <a:r>
              <a:rPr lang="en-GB" dirty="0" err="1"/>
              <a:t>of</a:t>
            </a:r>
            <a:r>
              <a:rPr lang="en-GB" dirty="0"/>
              <a:t> </a:t>
            </a:r>
            <a:r>
              <a:rPr lang="en-GB" dirty="0" err="1"/>
              <a:t>converter</a:t>
            </a:r>
            <a:endParaRPr lang="en-GB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142C9ADC-3FE6-48FA-AE0B-782391C5B3ED}"/>
                  </a:ext>
                </a:extLst>
              </p14:cNvPr>
              <p14:cNvContentPartPr/>
              <p14:nvPr/>
            </p14:nvContentPartPr>
            <p14:xfrm>
              <a:off x="1853237" y="2161988"/>
              <a:ext cx="860662" cy="1377202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142C9ADC-3FE6-48FA-AE0B-782391C5B3E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4238" y="2152989"/>
                <a:ext cx="878300" cy="13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9C10C182-128D-4C79-809F-22F19D80A487}"/>
                  </a:ext>
                </a:extLst>
              </p14:cNvPr>
              <p14:cNvContentPartPr/>
              <p14:nvPr/>
            </p14:nvContentPartPr>
            <p14:xfrm>
              <a:off x="2712179" y="2161628"/>
              <a:ext cx="2002040" cy="36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9C10C182-128D-4C79-809F-22F19D80A4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3179" y="2152628"/>
                <a:ext cx="2019681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EAD208E5-E785-46D6-A999-C8B469268123}"/>
                  </a:ext>
                </a:extLst>
              </p14:cNvPr>
              <p14:cNvContentPartPr/>
              <p14:nvPr/>
            </p14:nvContentPartPr>
            <p14:xfrm>
              <a:off x="4714219" y="2161988"/>
              <a:ext cx="474006" cy="1376122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EAD208E5-E785-46D6-A999-C8B46926812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5221" y="2152991"/>
                <a:ext cx="491642" cy="1393755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FEC78B0-BA69-4621-B8BF-A4E4B8BDC8B3}"/>
              </a:ext>
            </a:extLst>
          </p:cNvPr>
          <p:cNvSpPr txBox="1"/>
          <p:nvPr/>
        </p:nvSpPr>
        <p:spPr>
          <a:xfrm>
            <a:off x="771740" y="153560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I</a:t>
            </a:r>
            <a:endParaRPr lang="nb-NO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12769E-5812-49ED-84A0-3FDF9A43D03F}"/>
              </a:ext>
            </a:extLst>
          </p:cNvPr>
          <p:cNvSpPr txBox="1"/>
          <p:nvPr/>
        </p:nvSpPr>
        <p:spPr>
          <a:xfrm>
            <a:off x="7628957" y="355842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  <a:endParaRPr lang="nb-NO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4431736-3BA3-4103-B96E-5363C430AEC4}"/>
              </a:ext>
            </a:extLst>
          </p:cNvPr>
          <p:cNvCxnSpPr/>
          <p:nvPr/>
        </p:nvCxnSpPr>
        <p:spPr>
          <a:xfrm>
            <a:off x="1071326" y="3558428"/>
            <a:ext cx="6682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9A2F11-3477-4155-8312-4E7A4710CA5F}"/>
              </a:ext>
            </a:extLst>
          </p:cNvPr>
          <p:cNvCxnSpPr>
            <a:cxnSpLocks/>
          </p:cNvCxnSpPr>
          <p:nvPr/>
        </p:nvCxnSpPr>
        <p:spPr>
          <a:xfrm flipV="1">
            <a:off x="1075852" y="1662113"/>
            <a:ext cx="0" cy="1896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3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FDDA-C446-43E2-86DA-159F02A8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Example</a:t>
            </a:r>
            <a:r>
              <a:rPr lang="en-GB" dirty="0"/>
              <a:t> SIRIUS </a:t>
            </a:r>
            <a:r>
              <a:rPr lang="en-GB" dirty="0" err="1"/>
              <a:t>converter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F6FC79-6844-4023-96DC-643FCD953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8" y="939642"/>
            <a:ext cx="6108035" cy="384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2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FDDA-C446-43E2-86DA-159F02A8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Example</a:t>
            </a:r>
            <a:r>
              <a:rPr lang="en-GB" dirty="0"/>
              <a:t> SIRIUS </a:t>
            </a:r>
            <a:r>
              <a:rPr lang="en-GB" dirty="0" err="1"/>
              <a:t>converter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D5AD0-78EC-4CA0-BC52-8BBA3C539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5" y="3465499"/>
            <a:ext cx="8418747" cy="1158540"/>
          </a:xfrm>
        </p:spPr>
        <p:txBody>
          <a:bodyPr/>
          <a:lstStyle/>
          <a:p>
            <a:r>
              <a:rPr lang="en-GB" dirty="0"/>
              <a:t>Capacitor bank 900V down to 450V during cycle!</a:t>
            </a:r>
          </a:p>
          <a:p>
            <a:endParaRPr lang="en-GB" dirty="0"/>
          </a:p>
        </p:txBody>
      </p:sp>
      <p:pic>
        <p:nvPicPr>
          <p:cNvPr id="4" name="Inhaltsplatzhalter 5">
            <a:extLst>
              <a:ext uri="{FF2B5EF4-FFF2-40B4-BE49-F238E27FC236}">
                <a16:creationId xmlns:a16="http://schemas.microsoft.com/office/drawing/2014/main" id="{426BCE16-2084-4EF6-AD6D-4F785069F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7" t="19720" r="24819"/>
          <a:stretch/>
        </p:blipFill>
        <p:spPr>
          <a:xfrm>
            <a:off x="685588" y="1184085"/>
            <a:ext cx="6720318" cy="22619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4F67E2-23AF-42BA-9F99-9E9940A53CC2}"/>
              </a:ext>
            </a:extLst>
          </p:cNvPr>
          <p:cNvSpPr txBox="1"/>
          <p:nvPr/>
        </p:nvSpPr>
        <p:spPr>
          <a:xfrm>
            <a:off x="323950" y="149333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400V</a:t>
            </a:r>
            <a:endParaRPr lang="nb-NO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9DBB7D-9C4D-42A0-97D9-D35496DB5914}"/>
              </a:ext>
            </a:extLst>
          </p:cNvPr>
          <p:cNvSpPr txBox="1"/>
          <p:nvPr/>
        </p:nvSpPr>
        <p:spPr>
          <a:xfrm>
            <a:off x="1376456" y="103542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300V</a:t>
            </a:r>
            <a:endParaRPr lang="nb-NO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F87CD7-0973-4121-A40A-7A372AE3D589}"/>
              </a:ext>
            </a:extLst>
          </p:cNvPr>
          <p:cNvSpPr txBox="1"/>
          <p:nvPr/>
        </p:nvSpPr>
        <p:spPr>
          <a:xfrm>
            <a:off x="3766421" y="910843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450 .. 900V</a:t>
            </a:r>
            <a:endParaRPr lang="nb-NO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3E6564-16DB-4361-B595-F7B457F7DDCC}"/>
              </a:ext>
            </a:extLst>
          </p:cNvPr>
          <p:cNvSpPr txBox="1"/>
          <p:nvPr/>
        </p:nvSpPr>
        <p:spPr>
          <a:xfrm>
            <a:off x="7507035" y="2029937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-450 .. +450V</a:t>
            </a:r>
            <a:endParaRPr lang="nb-NO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13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NTNU FARGER UU">
      <a:dk1>
        <a:srgbClr val="000000"/>
      </a:dk1>
      <a:lt1>
        <a:srgbClr val="FFFFFF"/>
      </a:lt1>
      <a:dk2>
        <a:srgbClr val="014693"/>
      </a:dk2>
      <a:lt2>
        <a:srgbClr val="D6D7D6"/>
      </a:lt2>
      <a:accent1>
        <a:srgbClr val="B6C8E9"/>
      </a:accent1>
      <a:accent2>
        <a:srgbClr val="014693"/>
      </a:accent2>
      <a:accent3>
        <a:srgbClr val="BCD024"/>
      </a:accent3>
      <a:accent4>
        <a:srgbClr val="B01B81"/>
      </a:accent4>
      <a:accent5>
        <a:srgbClr val="F7D019"/>
      </a:accent5>
      <a:accent6>
        <a:srgbClr val="ED8013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733</Words>
  <Application>Microsoft Office PowerPoint</Application>
  <PresentationFormat>On-screen Show (16:9)</PresentationFormat>
  <Paragraphs>174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Cambria Math</vt:lpstr>
      <vt:lpstr>Office-tema</vt:lpstr>
      <vt:lpstr>Diagnostics and Prognostics for Power Electronics Converters in Large-scale Accelerator Facilities</vt:lpstr>
      <vt:lpstr>Content</vt:lpstr>
      <vt:lpstr>Timm Felix Baumann</vt:lpstr>
      <vt:lpstr>Timeline PhD Project </vt:lpstr>
      <vt:lpstr>Supervision </vt:lpstr>
      <vt:lpstr>Converter for accelerator</vt:lpstr>
      <vt:lpstr>Example output pulse of converter</vt:lpstr>
      <vt:lpstr>Example SIRIUS converter</vt:lpstr>
      <vt:lpstr>Example SIRIUS converter</vt:lpstr>
      <vt:lpstr>Converter for accelerator</vt:lpstr>
      <vt:lpstr> </vt:lpstr>
      <vt:lpstr>Critical components</vt:lpstr>
      <vt:lpstr>Diagnostics and prognosis</vt:lpstr>
      <vt:lpstr>Data acquisition methods for CM</vt:lpstr>
      <vt:lpstr>Data acquisition methods for CM</vt:lpstr>
      <vt:lpstr>Data analysis deterministic vs AI </vt:lpstr>
      <vt:lpstr>Capacitor diagnostics project</vt:lpstr>
      <vt:lpstr>SIRIUS converter capacitor analysis</vt:lpstr>
      <vt:lpstr>Capacitor bank</vt:lpstr>
      <vt:lpstr>Recorded data</vt:lpstr>
      <vt:lpstr>Optimised sampling </vt:lpstr>
      <vt:lpstr>Laboratory MOSFET cycling build up</vt:lpstr>
      <vt:lpstr>Idea thermal monitoring</vt:lpstr>
      <vt:lpstr>Transient example normal operation</vt:lpstr>
      <vt:lpstr>Transient example ageing effects</vt:lpstr>
      <vt:lpstr>Questions </vt:lpstr>
      <vt:lpstr>Discussion round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Timm Felix Baumann</cp:lastModifiedBy>
  <cp:revision>140</cp:revision>
  <dcterms:created xsi:type="dcterms:W3CDTF">2013-06-10T16:56:09Z</dcterms:created>
  <dcterms:modified xsi:type="dcterms:W3CDTF">2022-01-31T13:48:06Z</dcterms:modified>
</cp:coreProperties>
</file>