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797" r:id="rId3"/>
    <p:sldId id="795" r:id="rId4"/>
    <p:sldId id="796" r:id="rId5"/>
    <p:sldId id="408" r:id="rId6"/>
    <p:sldId id="799" r:id="rId7"/>
    <p:sldId id="558" r:id="rId8"/>
    <p:sldId id="546" r:id="rId9"/>
    <p:sldId id="444" r:id="rId10"/>
    <p:sldId id="262" r:id="rId11"/>
    <p:sldId id="798" r:id="rId12"/>
    <p:sldId id="266" r:id="rId13"/>
    <p:sldId id="303" r:id="rId14"/>
    <p:sldId id="258" r:id="rId15"/>
    <p:sldId id="80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98" d="100"/>
          <a:sy n="98" d="100"/>
        </p:scale>
        <p:origin x="101" y="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9A40A3-DE2F-45E9-BC2D-BD9D142EB257}" type="doc">
      <dgm:prSet loTypeId="urn:microsoft.com/office/officeart/2005/8/layout/chevron1" loCatId="process" qsTypeId="urn:microsoft.com/office/officeart/2005/8/quickstyle/simple5" qsCatId="simple" csTypeId="urn:microsoft.com/office/officeart/2005/8/colors/accent2_5" csCatId="accent2" phldr="1"/>
      <dgm:spPr/>
    </dgm:pt>
    <dgm:pt modelId="{98EB2FA9-2279-4607-8410-9104C6B2BDC7}">
      <dgm:prSet phldrT="[Text]"/>
      <dgm:spPr>
        <a:solidFill>
          <a:srgbClr val="C0000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b="1" dirty="0"/>
            <a:t>Beam Source</a:t>
          </a:r>
        </a:p>
      </dgm:t>
    </dgm:pt>
    <dgm:pt modelId="{53A4B349-B48A-4A82-8EEC-C59355F0B148}" type="parTrans" cxnId="{AEBDCE89-D22B-4D3B-9FE2-1C59B1DE5FF5}">
      <dgm:prSet/>
      <dgm:spPr/>
      <dgm:t>
        <a:bodyPr/>
        <a:lstStyle/>
        <a:p>
          <a:endParaRPr lang="en-GB" b="1"/>
        </a:p>
      </dgm:t>
    </dgm:pt>
    <dgm:pt modelId="{84AA9BA6-D357-4941-A196-ABAC3E919AC6}" type="sibTrans" cxnId="{AEBDCE89-D22B-4D3B-9FE2-1C59B1DE5FF5}">
      <dgm:prSet/>
      <dgm:spPr/>
      <dgm:t>
        <a:bodyPr/>
        <a:lstStyle/>
        <a:p>
          <a:endParaRPr lang="en-GB" b="1"/>
        </a:p>
      </dgm:t>
    </dgm:pt>
    <dgm:pt modelId="{57C337BE-A504-4EF3-8560-4B11823987C3}">
      <dgm:prSet phldrT="[Text]"/>
      <dgm:spPr>
        <a:solidFill>
          <a:srgbClr val="FFC000"/>
        </a:solidFill>
        <a:ln w="38100">
          <a:solidFill>
            <a:schemeClr val="tx1"/>
          </a:solidFill>
        </a:ln>
      </dgm:spPr>
      <dgm:t>
        <a:bodyPr/>
        <a:lstStyle/>
        <a:p>
          <a:r>
            <a:rPr lang="en-GB" b="1" dirty="0">
              <a:solidFill>
                <a:srgbClr val="C00000"/>
              </a:solidFill>
            </a:rPr>
            <a:t>Low Energy Capture</a:t>
          </a:r>
        </a:p>
      </dgm:t>
    </dgm:pt>
    <dgm:pt modelId="{D36405F9-E129-4FBD-82EC-14E94B1A644C}" type="parTrans" cxnId="{9A173D29-A87F-4F14-929B-89FD3514397F}">
      <dgm:prSet/>
      <dgm:spPr/>
      <dgm:t>
        <a:bodyPr/>
        <a:lstStyle/>
        <a:p>
          <a:endParaRPr lang="en-GB" b="1"/>
        </a:p>
      </dgm:t>
    </dgm:pt>
    <dgm:pt modelId="{E6ECE598-5536-4930-946C-BB66EF32E8C6}" type="sibTrans" cxnId="{9A173D29-A87F-4F14-929B-89FD3514397F}">
      <dgm:prSet/>
      <dgm:spPr/>
      <dgm:t>
        <a:bodyPr/>
        <a:lstStyle/>
        <a:p>
          <a:endParaRPr lang="en-GB" b="1"/>
        </a:p>
      </dgm:t>
    </dgm:pt>
    <dgm:pt modelId="{69751E80-6D00-47BA-9B21-F11C8AF20C31}">
      <dgm:prSet phldrT="[Text]"/>
      <dgm:spPr>
        <a:solidFill>
          <a:srgbClr val="92D050"/>
        </a:solidFill>
      </dgm:spPr>
      <dgm:t>
        <a:bodyPr/>
        <a:lstStyle/>
        <a:p>
          <a:r>
            <a:rPr lang="en-GB" b="1" dirty="0">
              <a:solidFill>
                <a:srgbClr val="C00000"/>
              </a:solidFill>
            </a:rPr>
            <a:t>Acceleration</a:t>
          </a:r>
        </a:p>
      </dgm:t>
    </dgm:pt>
    <dgm:pt modelId="{4E8BFE8B-248C-41F2-A574-4B867C3CC950}" type="parTrans" cxnId="{FA50BD3C-829F-4AC8-B9D0-C7EFC89AC433}">
      <dgm:prSet/>
      <dgm:spPr/>
      <dgm:t>
        <a:bodyPr/>
        <a:lstStyle/>
        <a:p>
          <a:endParaRPr lang="en-GB" b="1"/>
        </a:p>
      </dgm:t>
    </dgm:pt>
    <dgm:pt modelId="{18F72387-FA9A-46E6-A542-33250E6B1329}" type="sibTrans" cxnId="{FA50BD3C-829F-4AC8-B9D0-C7EFC89AC433}">
      <dgm:prSet/>
      <dgm:spPr/>
      <dgm:t>
        <a:bodyPr/>
        <a:lstStyle/>
        <a:p>
          <a:endParaRPr lang="en-GB" b="1"/>
        </a:p>
      </dgm:t>
    </dgm:pt>
    <dgm:pt modelId="{98EDA111-99A7-4185-9AB2-E5643E5A6FF6}">
      <dgm:prSet/>
      <dgm:spPr>
        <a:solidFill>
          <a:srgbClr val="00B0F0"/>
        </a:solidFill>
      </dgm:spPr>
      <dgm:t>
        <a:bodyPr/>
        <a:lstStyle/>
        <a:p>
          <a:r>
            <a:rPr lang="en-GB" b="1" dirty="0">
              <a:solidFill>
                <a:srgbClr val="C00000"/>
              </a:solidFill>
            </a:rPr>
            <a:t>Transport</a:t>
          </a:r>
        </a:p>
      </dgm:t>
    </dgm:pt>
    <dgm:pt modelId="{5F2DC6FA-7B43-43B8-A6FA-0A385129EC7F}" type="parTrans" cxnId="{C1C15313-AFA0-47C0-97B8-5B5100EF0EC1}">
      <dgm:prSet/>
      <dgm:spPr/>
      <dgm:t>
        <a:bodyPr/>
        <a:lstStyle/>
        <a:p>
          <a:endParaRPr lang="en-GB" b="1"/>
        </a:p>
      </dgm:t>
    </dgm:pt>
    <dgm:pt modelId="{F6BCF823-07C4-42AA-92B3-FCA2A450B59F}" type="sibTrans" cxnId="{C1C15313-AFA0-47C0-97B8-5B5100EF0EC1}">
      <dgm:prSet/>
      <dgm:spPr/>
      <dgm:t>
        <a:bodyPr/>
        <a:lstStyle/>
        <a:p>
          <a:endParaRPr lang="en-GB" b="1"/>
        </a:p>
      </dgm:t>
    </dgm:pt>
    <dgm:pt modelId="{76C990BF-760A-419F-96AA-EA4A4C42A72C}">
      <dgm:prSet/>
      <dgm:spPr>
        <a:solidFill>
          <a:srgbClr val="002060"/>
        </a:solidFill>
      </dgm:spPr>
      <dgm:t>
        <a:bodyPr/>
        <a:lstStyle/>
        <a:p>
          <a:r>
            <a:rPr lang="en-GB" b="1" dirty="0"/>
            <a:t>Delivery</a:t>
          </a:r>
        </a:p>
      </dgm:t>
    </dgm:pt>
    <dgm:pt modelId="{46928DA2-FDE7-4483-8AD8-A7AE0399B193}" type="parTrans" cxnId="{3574DC08-5C9D-481E-8739-8AF59E2DE559}">
      <dgm:prSet/>
      <dgm:spPr/>
      <dgm:t>
        <a:bodyPr/>
        <a:lstStyle/>
        <a:p>
          <a:endParaRPr lang="en-GB" b="1"/>
        </a:p>
      </dgm:t>
    </dgm:pt>
    <dgm:pt modelId="{E808251A-E612-4E5F-AFB0-40CF5E290569}" type="sibTrans" cxnId="{3574DC08-5C9D-481E-8739-8AF59E2DE559}">
      <dgm:prSet/>
      <dgm:spPr/>
      <dgm:t>
        <a:bodyPr/>
        <a:lstStyle/>
        <a:p>
          <a:endParaRPr lang="en-GB" b="1"/>
        </a:p>
      </dgm:t>
    </dgm:pt>
    <dgm:pt modelId="{E2943B91-78EC-4BAD-91B0-906D6931E112}" type="pres">
      <dgm:prSet presAssocID="{CA9A40A3-DE2F-45E9-BC2D-BD9D142EB257}" presName="Name0" presStyleCnt="0">
        <dgm:presLayoutVars>
          <dgm:dir/>
          <dgm:animLvl val="lvl"/>
          <dgm:resizeHandles val="exact"/>
        </dgm:presLayoutVars>
      </dgm:prSet>
      <dgm:spPr/>
    </dgm:pt>
    <dgm:pt modelId="{2B831969-D4CB-442E-A5CD-F5C1D1C6423F}" type="pres">
      <dgm:prSet presAssocID="{98EB2FA9-2279-4607-8410-9104C6B2BDC7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D06DFB58-9D3D-445C-9760-D5CA1328543A}" type="pres">
      <dgm:prSet presAssocID="{84AA9BA6-D357-4941-A196-ABAC3E919AC6}" presName="parTxOnlySpace" presStyleCnt="0"/>
      <dgm:spPr/>
    </dgm:pt>
    <dgm:pt modelId="{3D89AF52-5588-4FA4-BDCA-6F31C1020491}" type="pres">
      <dgm:prSet presAssocID="{57C337BE-A504-4EF3-8560-4B11823987C3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A8622C56-39E7-4B60-9C57-C0674E17E353}" type="pres">
      <dgm:prSet presAssocID="{E6ECE598-5536-4930-946C-BB66EF32E8C6}" presName="parTxOnlySpace" presStyleCnt="0"/>
      <dgm:spPr/>
    </dgm:pt>
    <dgm:pt modelId="{A321CC05-A17F-453A-80F4-A9BC3A9CF7BF}" type="pres">
      <dgm:prSet presAssocID="{69751E80-6D00-47BA-9B21-F11C8AF20C31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66A1A344-4E14-4413-A301-68034C368CAC}" type="pres">
      <dgm:prSet presAssocID="{18F72387-FA9A-46E6-A542-33250E6B1329}" presName="parTxOnlySpace" presStyleCnt="0"/>
      <dgm:spPr/>
    </dgm:pt>
    <dgm:pt modelId="{26DD328B-6BED-4B75-A6D1-2628B4C251C8}" type="pres">
      <dgm:prSet presAssocID="{98EDA111-99A7-4185-9AB2-E5643E5A6FF6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E39F71E4-7906-4455-A147-F101B530D5AF}" type="pres">
      <dgm:prSet presAssocID="{F6BCF823-07C4-42AA-92B3-FCA2A450B59F}" presName="parTxOnlySpace" presStyleCnt="0"/>
      <dgm:spPr/>
    </dgm:pt>
    <dgm:pt modelId="{5DCA0CCC-7722-446B-9647-4B703CAF28D8}" type="pres">
      <dgm:prSet presAssocID="{76C990BF-760A-419F-96AA-EA4A4C42A72C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3574DC08-5C9D-481E-8739-8AF59E2DE559}" srcId="{CA9A40A3-DE2F-45E9-BC2D-BD9D142EB257}" destId="{76C990BF-760A-419F-96AA-EA4A4C42A72C}" srcOrd="4" destOrd="0" parTransId="{46928DA2-FDE7-4483-8AD8-A7AE0399B193}" sibTransId="{E808251A-E612-4E5F-AFB0-40CF5E290569}"/>
    <dgm:cxn modelId="{C1C15313-AFA0-47C0-97B8-5B5100EF0EC1}" srcId="{CA9A40A3-DE2F-45E9-BC2D-BD9D142EB257}" destId="{98EDA111-99A7-4185-9AB2-E5643E5A6FF6}" srcOrd="3" destOrd="0" parTransId="{5F2DC6FA-7B43-43B8-A6FA-0A385129EC7F}" sibTransId="{F6BCF823-07C4-42AA-92B3-FCA2A450B59F}"/>
    <dgm:cxn modelId="{BF620D29-9EC4-48EE-89E7-AA3D64AC5A33}" type="presOf" srcId="{98EB2FA9-2279-4607-8410-9104C6B2BDC7}" destId="{2B831969-D4CB-442E-A5CD-F5C1D1C6423F}" srcOrd="0" destOrd="0" presId="urn:microsoft.com/office/officeart/2005/8/layout/chevron1"/>
    <dgm:cxn modelId="{9A173D29-A87F-4F14-929B-89FD3514397F}" srcId="{CA9A40A3-DE2F-45E9-BC2D-BD9D142EB257}" destId="{57C337BE-A504-4EF3-8560-4B11823987C3}" srcOrd="1" destOrd="0" parTransId="{D36405F9-E129-4FBD-82EC-14E94B1A644C}" sibTransId="{E6ECE598-5536-4930-946C-BB66EF32E8C6}"/>
    <dgm:cxn modelId="{803C323C-2BBC-4FD4-888E-D2FF93476491}" type="presOf" srcId="{76C990BF-760A-419F-96AA-EA4A4C42A72C}" destId="{5DCA0CCC-7722-446B-9647-4B703CAF28D8}" srcOrd="0" destOrd="0" presId="urn:microsoft.com/office/officeart/2005/8/layout/chevron1"/>
    <dgm:cxn modelId="{FA50BD3C-829F-4AC8-B9D0-C7EFC89AC433}" srcId="{CA9A40A3-DE2F-45E9-BC2D-BD9D142EB257}" destId="{69751E80-6D00-47BA-9B21-F11C8AF20C31}" srcOrd="2" destOrd="0" parTransId="{4E8BFE8B-248C-41F2-A574-4B867C3CC950}" sibTransId="{18F72387-FA9A-46E6-A542-33250E6B1329}"/>
    <dgm:cxn modelId="{140D6E44-0D6D-4979-828C-907A3BA59BE8}" type="presOf" srcId="{98EDA111-99A7-4185-9AB2-E5643E5A6FF6}" destId="{26DD328B-6BED-4B75-A6D1-2628B4C251C8}" srcOrd="0" destOrd="0" presId="urn:microsoft.com/office/officeart/2005/8/layout/chevron1"/>
    <dgm:cxn modelId="{AEBDCE89-D22B-4D3B-9FE2-1C59B1DE5FF5}" srcId="{CA9A40A3-DE2F-45E9-BC2D-BD9D142EB257}" destId="{98EB2FA9-2279-4607-8410-9104C6B2BDC7}" srcOrd="0" destOrd="0" parTransId="{53A4B349-B48A-4A82-8EEC-C59355F0B148}" sibTransId="{84AA9BA6-D357-4941-A196-ABAC3E919AC6}"/>
    <dgm:cxn modelId="{C51F1B97-1233-4DBF-90FC-6C7567FFB26B}" type="presOf" srcId="{CA9A40A3-DE2F-45E9-BC2D-BD9D142EB257}" destId="{E2943B91-78EC-4BAD-91B0-906D6931E112}" srcOrd="0" destOrd="0" presId="urn:microsoft.com/office/officeart/2005/8/layout/chevron1"/>
    <dgm:cxn modelId="{CD14B2B7-D17C-4A65-82AA-AC41A3ED897E}" type="presOf" srcId="{69751E80-6D00-47BA-9B21-F11C8AF20C31}" destId="{A321CC05-A17F-453A-80F4-A9BC3A9CF7BF}" srcOrd="0" destOrd="0" presId="urn:microsoft.com/office/officeart/2005/8/layout/chevron1"/>
    <dgm:cxn modelId="{DF89A2EE-C3A1-41A2-BBDF-E3B948EC0653}" type="presOf" srcId="{57C337BE-A504-4EF3-8560-4B11823987C3}" destId="{3D89AF52-5588-4FA4-BDCA-6F31C1020491}" srcOrd="0" destOrd="0" presId="urn:microsoft.com/office/officeart/2005/8/layout/chevron1"/>
    <dgm:cxn modelId="{C0CAFF26-DABD-4A3F-AF17-5FB787FDDF2D}" type="presParOf" srcId="{E2943B91-78EC-4BAD-91B0-906D6931E112}" destId="{2B831969-D4CB-442E-A5CD-F5C1D1C6423F}" srcOrd="0" destOrd="0" presId="urn:microsoft.com/office/officeart/2005/8/layout/chevron1"/>
    <dgm:cxn modelId="{6284856A-95B9-4718-8F25-6C64DEF2E2D0}" type="presParOf" srcId="{E2943B91-78EC-4BAD-91B0-906D6931E112}" destId="{D06DFB58-9D3D-445C-9760-D5CA1328543A}" srcOrd="1" destOrd="0" presId="urn:microsoft.com/office/officeart/2005/8/layout/chevron1"/>
    <dgm:cxn modelId="{74A0DF2B-72FE-4150-975F-A1811BABBE6A}" type="presParOf" srcId="{E2943B91-78EC-4BAD-91B0-906D6931E112}" destId="{3D89AF52-5588-4FA4-BDCA-6F31C1020491}" srcOrd="2" destOrd="0" presId="urn:microsoft.com/office/officeart/2005/8/layout/chevron1"/>
    <dgm:cxn modelId="{C098032E-7B1F-4622-8002-001C934C2F4E}" type="presParOf" srcId="{E2943B91-78EC-4BAD-91B0-906D6931E112}" destId="{A8622C56-39E7-4B60-9C57-C0674E17E353}" srcOrd="3" destOrd="0" presId="urn:microsoft.com/office/officeart/2005/8/layout/chevron1"/>
    <dgm:cxn modelId="{834D03EB-8D96-4892-8F4E-F6A96FA8E4DD}" type="presParOf" srcId="{E2943B91-78EC-4BAD-91B0-906D6931E112}" destId="{A321CC05-A17F-453A-80F4-A9BC3A9CF7BF}" srcOrd="4" destOrd="0" presId="urn:microsoft.com/office/officeart/2005/8/layout/chevron1"/>
    <dgm:cxn modelId="{90EF9260-4FB8-4018-BF4C-60C1575E5124}" type="presParOf" srcId="{E2943B91-78EC-4BAD-91B0-906D6931E112}" destId="{66A1A344-4E14-4413-A301-68034C368CAC}" srcOrd="5" destOrd="0" presId="urn:microsoft.com/office/officeart/2005/8/layout/chevron1"/>
    <dgm:cxn modelId="{790501F0-2B72-4522-BBB2-CD81A3D50A7A}" type="presParOf" srcId="{E2943B91-78EC-4BAD-91B0-906D6931E112}" destId="{26DD328B-6BED-4B75-A6D1-2628B4C251C8}" srcOrd="6" destOrd="0" presId="urn:microsoft.com/office/officeart/2005/8/layout/chevron1"/>
    <dgm:cxn modelId="{D8724705-1E0C-43F6-9E5E-21DC4BBF46B2}" type="presParOf" srcId="{E2943B91-78EC-4BAD-91B0-906D6931E112}" destId="{E39F71E4-7906-4455-A147-F101B530D5AF}" srcOrd="7" destOrd="0" presId="urn:microsoft.com/office/officeart/2005/8/layout/chevron1"/>
    <dgm:cxn modelId="{88C3B045-31A7-4712-A3FE-87D944D8FA15}" type="presParOf" srcId="{E2943B91-78EC-4BAD-91B0-906D6931E112}" destId="{5DCA0CCC-7722-446B-9647-4B703CAF28D8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31969-D4CB-442E-A5CD-F5C1D1C6423F}">
      <dsp:nvSpPr>
        <dsp:cNvPr id="0" name=""/>
        <dsp:cNvSpPr/>
      </dsp:nvSpPr>
      <dsp:spPr>
        <a:xfrm>
          <a:off x="1494" y="315013"/>
          <a:ext cx="1329932" cy="531973"/>
        </a:xfrm>
        <a:prstGeom prst="chevron">
          <a:avLst/>
        </a:prstGeom>
        <a:solidFill>
          <a:srgbClr val="C00000"/>
        </a:solidFill>
        <a:ln w="38100"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Beam Source</a:t>
          </a:r>
        </a:p>
      </dsp:txBody>
      <dsp:txXfrm>
        <a:off x="267481" y="315013"/>
        <a:ext cx="797959" cy="531973"/>
      </dsp:txXfrm>
    </dsp:sp>
    <dsp:sp modelId="{3D89AF52-5588-4FA4-BDCA-6F31C1020491}">
      <dsp:nvSpPr>
        <dsp:cNvPr id="0" name=""/>
        <dsp:cNvSpPr/>
      </dsp:nvSpPr>
      <dsp:spPr>
        <a:xfrm>
          <a:off x="1198433" y="315013"/>
          <a:ext cx="1329932" cy="531973"/>
        </a:xfrm>
        <a:prstGeom prst="chevron">
          <a:avLst/>
        </a:prstGeom>
        <a:solidFill>
          <a:srgbClr val="FFC000"/>
        </a:solidFill>
        <a:ln w="38100">
          <a:solidFill>
            <a:schemeClr val="tx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solidFill>
                <a:srgbClr val="C00000"/>
              </a:solidFill>
            </a:rPr>
            <a:t>Low Energy Capture</a:t>
          </a:r>
        </a:p>
      </dsp:txBody>
      <dsp:txXfrm>
        <a:off x="1464420" y="315013"/>
        <a:ext cx="797959" cy="531973"/>
      </dsp:txXfrm>
    </dsp:sp>
    <dsp:sp modelId="{A321CC05-A17F-453A-80F4-A9BC3A9CF7BF}">
      <dsp:nvSpPr>
        <dsp:cNvPr id="0" name=""/>
        <dsp:cNvSpPr/>
      </dsp:nvSpPr>
      <dsp:spPr>
        <a:xfrm>
          <a:off x="2395373" y="315013"/>
          <a:ext cx="1329932" cy="531973"/>
        </a:xfrm>
        <a:prstGeom prst="chevron">
          <a:avLst/>
        </a:prstGeom>
        <a:solidFill>
          <a:srgbClr val="92D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solidFill>
                <a:srgbClr val="C00000"/>
              </a:solidFill>
            </a:rPr>
            <a:t>Acceleration</a:t>
          </a:r>
        </a:p>
      </dsp:txBody>
      <dsp:txXfrm>
        <a:off x="2661360" y="315013"/>
        <a:ext cx="797959" cy="531973"/>
      </dsp:txXfrm>
    </dsp:sp>
    <dsp:sp modelId="{26DD328B-6BED-4B75-A6D1-2628B4C251C8}">
      <dsp:nvSpPr>
        <dsp:cNvPr id="0" name=""/>
        <dsp:cNvSpPr/>
      </dsp:nvSpPr>
      <dsp:spPr>
        <a:xfrm>
          <a:off x="3592313" y="315013"/>
          <a:ext cx="1329932" cy="531973"/>
        </a:xfrm>
        <a:prstGeom prst="chevron">
          <a:avLst/>
        </a:prstGeom>
        <a:solidFill>
          <a:srgbClr val="00B0F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>
              <a:solidFill>
                <a:srgbClr val="C00000"/>
              </a:solidFill>
            </a:rPr>
            <a:t>Transport</a:t>
          </a:r>
        </a:p>
      </dsp:txBody>
      <dsp:txXfrm>
        <a:off x="3858300" y="315013"/>
        <a:ext cx="797959" cy="531973"/>
      </dsp:txXfrm>
    </dsp:sp>
    <dsp:sp modelId="{5DCA0CCC-7722-446B-9647-4B703CAF28D8}">
      <dsp:nvSpPr>
        <dsp:cNvPr id="0" name=""/>
        <dsp:cNvSpPr/>
      </dsp:nvSpPr>
      <dsp:spPr>
        <a:xfrm>
          <a:off x="4789252" y="315013"/>
          <a:ext cx="1329932" cy="531973"/>
        </a:xfrm>
        <a:prstGeom prst="chevron">
          <a:avLst/>
        </a:prstGeom>
        <a:solidFill>
          <a:srgbClr val="00206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100" b="1" kern="1200" dirty="0"/>
            <a:t>Delivery</a:t>
          </a:r>
        </a:p>
      </dsp:txBody>
      <dsp:txXfrm>
        <a:off x="5055239" y="315013"/>
        <a:ext cx="797959" cy="5319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12EFC5-1D50-4606-99EE-B67434D28656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B9AFD-BBA2-43DB-B7EE-1E071A929B0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56228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3B2984-7BA9-4CCF-8924-5691E2D40452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0090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14301-B787-4FAC-854A-DF8220F7C2C8}" type="slidenum">
              <a:rPr lang="en-GB"/>
              <a:pPr/>
              <a:t>13</a:t>
            </a:fld>
            <a:endParaRPr lang="en-GB"/>
          </a:p>
        </p:txBody>
      </p:sp>
      <p:sp>
        <p:nvSpPr>
          <p:cNvPr id="26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B6E798-68D0-40DD-8E75-5338C723B5EF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13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131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585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5674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059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581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038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8355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2259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37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76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630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648A1-618B-4F50-B964-8A89143E027E}" type="datetimeFigureOut">
              <a:rPr lang="en-GB" smtClean="0"/>
              <a:t>27/01/2022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DFE6-A817-4F0E-A475-9483552A6B2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5218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notesSlide" Target="../notesSlides/notesSlide2.xml"/><Relationship Id="rId7" Type="http://schemas.openxmlformats.org/officeDocument/2006/relationships/diagramLayout" Target="../diagrams/layout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diagramData" Target="../diagrams/data1.xml"/><Relationship Id="rId5" Type="http://schemas.openxmlformats.org/officeDocument/2006/relationships/image" Target="../media/image21.jpeg"/><Relationship Id="rId10" Type="http://schemas.microsoft.com/office/2007/relationships/diagramDrawing" Target="../diagrams/drawing1.xml"/><Relationship Id="rId4" Type="http://schemas.openxmlformats.org/officeDocument/2006/relationships/image" Target="../media/image20.jpeg"/><Relationship Id="rId9" Type="http://schemas.openxmlformats.org/officeDocument/2006/relationships/diagramColors" Target="../diagrams/colors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jpe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3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5" Type="http://schemas.openxmlformats.org/officeDocument/2006/relationships/image" Target="../media/image34.jpeg"/><Relationship Id="rId10" Type="http://schemas.openxmlformats.org/officeDocument/2006/relationships/image" Target="../media/image29.jpeg"/><Relationship Id="rId19" Type="http://schemas.openxmlformats.org/officeDocument/2006/relationships/image" Target="../media/image38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D6908B0-90A9-45D1-965D-5273D82D33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3632" y="2636913"/>
            <a:ext cx="7500142" cy="41469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3432" y="1084309"/>
            <a:ext cx="10363200" cy="1470025"/>
          </a:xfrm>
        </p:spPr>
        <p:txBody>
          <a:bodyPr/>
          <a:lstStyle/>
          <a:p>
            <a:r>
              <a:rPr lang="en-GB" dirty="0"/>
              <a:t>RF test stand at the Cockcroft Institute</a:t>
            </a:r>
            <a:br>
              <a:rPr lang="en-GB" dirty="0"/>
            </a:br>
            <a:r>
              <a:rPr lang="en-GB" sz="2800" dirty="0"/>
              <a:t>Dr Graeme Burt, Lancaster University</a:t>
            </a:r>
          </a:p>
        </p:txBody>
      </p:sp>
    </p:spTree>
    <p:extLst>
      <p:ext uri="{BB962C8B-B14F-4D97-AF65-F5344CB8AC3E}">
        <p14:creationId xmlns:p14="http://schemas.microsoft.com/office/powerpoint/2010/main" val="36759607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3672" y="755118"/>
            <a:ext cx="3200000" cy="35809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4380" y="368489"/>
            <a:ext cx="4520255" cy="33901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7323" y="3818414"/>
            <a:ext cx="4977312" cy="295077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663" y="4336070"/>
            <a:ext cx="2986941" cy="24643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6604" y="4290342"/>
            <a:ext cx="3057099" cy="2510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9663" y="251373"/>
            <a:ext cx="1098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/>
              <a:t>High Efficiency 10 MW, 1.3 GHz,  </a:t>
            </a:r>
            <a:r>
              <a:rPr lang="en-GB" sz="2400" b="1" dirty="0">
                <a:solidFill>
                  <a:srgbClr val="FF0000"/>
                </a:solidFill>
              </a:rPr>
              <a:t>ILC TS MBK </a:t>
            </a:r>
            <a:r>
              <a:rPr lang="en-GB" sz="2400" b="1" dirty="0"/>
              <a:t>(scaled from TS CLIC MBK+2</a:t>
            </a:r>
            <a:r>
              <a:rPr lang="en-GB" sz="2400" b="1" baseline="30000" dirty="0"/>
              <a:t>nd</a:t>
            </a:r>
            <a:r>
              <a:rPr lang="en-GB" sz="2400" b="1" dirty="0"/>
              <a:t> harmonic)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07491" y="3848747"/>
            <a:ext cx="248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RF circuit length 53.6 cm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0550769" y="4163930"/>
            <a:ext cx="840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DC gap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126762" y="5821124"/>
            <a:ext cx="14061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harmonic</a:t>
            </a:r>
          </a:p>
          <a:p>
            <a:r>
              <a:rPr lang="en-US" dirty="0"/>
              <a:t>cavity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8475785" y="5716414"/>
            <a:ext cx="175846" cy="2760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10550769" y="4481950"/>
            <a:ext cx="311499" cy="1643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17" y="759644"/>
            <a:ext cx="4034359" cy="33104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0" y="0"/>
            <a:ext cx="742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u="sng" dirty="0"/>
              <a:t>Example High Efficiency Klystron (from Igor </a:t>
            </a:r>
            <a:r>
              <a:rPr lang="en-US" sz="2000" i="1" u="sng" dirty="0" err="1"/>
              <a:t>Syrathchev</a:t>
            </a:r>
            <a:r>
              <a:rPr lang="en-US" sz="2000" i="1" u="sng" dirty="0"/>
              <a:t> CERN)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20/1/2021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RF development meeting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9C833-B474-E346-86F3-7D901419E78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381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8F3D-0740-4A4C-8DE3-EAF6634EB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25" y="30907"/>
            <a:ext cx="8100391" cy="1143000"/>
          </a:xfrm>
        </p:spPr>
        <p:txBody>
          <a:bodyPr/>
          <a:lstStyle/>
          <a:p>
            <a:r>
              <a:rPr lang="en-GB" sz="3200" dirty="0"/>
              <a:t>Muon Collider RF: Lancaster </a:t>
            </a:r>
            <a:r>
              <a:rPr lang="en-GB" sz="3200" dirty="0" err="1"/>
              <a:t>Univ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0A9DF-E766-41E7-9C2B-340793782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1" y="1268760"/>
            <a:ext cx="9180511" cy="4608512"/>
          </a:xfrm>
        </p:spPr>
        <p:txBody>
          <a:bodyPr>
            <a:normAutofit/>
          </a:bodyPr>
          <a:lstStyle/>
          <a:p>
            <a:r>
              <a:rPr lang="en-GB" sz="1600" dirty="0">
                <a:solidFill>
                  <a:srgbClr val="770D29"/>
                </a:solidFill>
              </a:rPr>
              <a:t>Constructing a S-band cavity test facility at Cockcroft Institute</a:t>
            </a:r>
          </a:p>
          <a:p>
            <a:pPr lvl="1"/>
            <a:r>
              <a:rPr lang="en-GB" sz="1400" dirty="0"/>
              <a:t>Cavity with removable test plate with E field focussed on the removable part for material studies</a:t>
            </a:r>
          </a:p>
          <a:p>
            <a:pPr lvl="1"/>
            <a:r>
              <a:rPr lang="en-US" sz="1400" dirty="0"/>
              <a:t>C</a:t>
            </a:r>
            <a:r>
              <a:rPr lang="en-GB" sz="1400" dirty="0" err="1"/>
              <a:t>urrently</a:t>
            </a:r>
            <a:r>
              <a:rPr lang="en-GB" sz="1400" dirty="0"/>
              <a:t> up to 7 MW RF </a:t>
            </a:r>
          </a:p>
          <a:p>
            <a:r>
              <a:rPr lang="en-US" sz="1600" dirty="0">
                <a:solidFill>
                  <a:srgbClr val="770D29"/>
                </a:solidFill>
              </a:rPr>
              <a:t>H</a:t>
            </a:r>
            <a:r>
              <a:rPr lang="en-GB" sz="1600" dirty="0" err="1">
                <a:solidFill>
                  <a:srgbClr val="770D29"/>
                </a:solidFill>
              </a:rPr>
              <a:t>igh</a:t>
            </a:r>
            <a:r>
              <a:rPr lang="en-GB" sz="1600" dirty="0">
                <a:solidFill>
                  <a:srgbClr val="770D29"/>
                </a:solidFill>
              </a:rPr>
              <a:t> Efficiency Klystron Design</a:t>
            </a:r>
          </a:p>
          <a:p>
            <a:pPr lvl="1"/>
            <a:r>
              <a:rPr lang="en-GB" sz="1400" dirty="0"/>
              <a:t>Working with CERN to develop high efficiency klystron designs for FCC, LHC, and CLIC</a:t>
            </a:r>
          </a:p>
          <a:p>
            <a:pPr lvl="1"/>
            <a:r>
              <a:rPr lang="en-US" sz="1400" dirty="0"/>
              <a:t>U</a:t>
            </a:r>
            <a:r>
              <a:rPr lang="en-GB" sz="1400" dirty="0" err="1"/>
              <a:t>tilising</a:t>
            </a:r>
            <a:r>
              <a:rPr lang="en-GB" sz="1400" dirty="0"/>
              <a:t> different techniques like two stage, 3</a:t>
            </a:r>
            <a:r>
              <a:rPr lang="en-GB" sz="1400" baseline="30000" dirty="0"/>
              <a:t>rd</a:t>
            </a:r>
            <a:r>
              <a:rPr lang="en-GB" sz="1400" dirty="0"/>
              <a:t> harmonics and core oscillation</a:t>
            </a:r>
          </a:p>
          <a:p>
            <a:r>
              <a:rPr lang="en-GB" sz="1600" dirty="0">
                <a:solidFill>
                  <a:srgbClr val="770D29"/>
                </a:solidFill>
              </a:rPr>
              <a:t>Study surface / breakdown physics at CERN</a:t>
            </a:r>
          </a:p>
          <a:p>
            <a:pPr lvl="1"/>
            <a:r>
              <a:rPr lang="en-GB" sz="1400" dirty="0"/>
              <a:t>Several PhD students based at Xbox in CERN studying breakdown physics</a:t>
            </a:r>
          </a:p>
          <a:p>
            <a:pPr lvl="1"/>
            <a:r>
              <a:rPr lang="en-GB" sz="1400" dirty="0"/>
              <a:t>Both RF and DC breakdown studied</a:t>
            </a:r>
          </a:p>
          <a:p>
            <a:pPr lvl="1"/>
            <a:r>
              <a:rPr lang="en-GB" sz="1400" dirty="0"/>
              <a:t>Have investigated effects of materials, irradiation, light emitted from field emission, superstructures</a:t>
            </a:r>
          </a:p>
          <a:p>
            <a:pPr lvl="1"/>
            <a:r>
              <a:rPr lang="en-GB" sz="1400" dirty="0"/>
              <a:t>Have developed a monte </a:t>
            </a:r>
            <a:r>
              <a:rPr lang="en-GB" sz="1400" dirty="0" err="1"/>
              <a:t>carlo</a:t>
            </a:r>
            <a:r>
              <a:rPr lang="en-GB" sz="1400" dirty="0"/>
              <a:t> based conditioning model that accurately predicts conditioning behaviour.</a:t>
            </a:r>
          </a:p>
          <a:p>
            <a:pPr indent="-306000">
              <a:lnSpc>
                <a:spcPct val="90000"/>
              </a:lnSpc>
              <a:spcBef>
                <a:spcPts val="336"/>
              </a:spcBef>
            </a:pPr>
            <a:r>
              <a:rPr lang="en-GB" sz="1600" dirty="0">
                <a:solidFill>
                  <a:srgbClr val="770D29"/>
                </a:solidFill>
              </a:rPr>
              <a:t>RF Electron gun conditioning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Working with STFC we have been studying the effect of solenoid magnetic field on gun conditioning</a:t>
            </a:r>
          </a:p>
          <a:p>
            <a:pPr indent="-306000">
              <a:lnSpc>
                <a:spcPct val="90000"/>
              </a:lnSpc>
              <a:spcBef>
                <a:spcPts val="0"/>
              </a:spcBef>
            </a:pPr>
            <a:r>
              <a:rPr lang="en-GB" sz="1600" dirty="0">
                <a:solidFill>
                  <a:srgbClr val="770D29"/>
                </a:solidFill>
              </a:rPr>
              <a:t>Lancaster would be keen to contribute to areas including: 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Cavity design for test stands;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US" sz="1400" dirty="0"/>
              <a:t>Test stand construction and operation </a:t>
            </a:r>
            <a:endParaRPr lang="en-GB" sz="1400" dirty="0"/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Undertaking and interpreting experimental measurements in test stands;.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US" sz="1400" dirty="0"/>
              <a:t>Klystron design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56717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58F3D-0740-4A4C-8DE3-EAF6634EB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1625" y="30907"/>
            <a:ext cx="8100391" cy="1143000"/>
          </a:xfrm>
        </p:spPr>
        <p:txBody>
          <a:bodyPr/>
          <a:lstStyle/>
          <a:p>
            <a:r>
              <a:rPr lang="en-GB" sz="3200" dirty="0"/>
              <a:t>Muon Collider RF: Strathclyde </a:t>
            </a:r>
            <a:r>
              <a:rPr lang="en-GB" sz="3200" dirty="0" err="1"/>
              <a:t>Univ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0A9DF-E766-41E7-9C2B-3407937824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1" y="1268760"/>
            <a:ext cx="9180511" cy="4608512"/>
          </a:xfrm>
        </p:spPr>
        <p:txBody>
          <a:bodyPr>
            <a:normAutofit lnSpcReduction="10000"/>
          </a:bodyPr>
          <a:lstStyle/>
          <a:p>
            <a:r>
              <a:rPr lang="en-GB" sz="1600" dirty="0">
                <a:solidFill>
                  <a:srgbClr val="770D29"/>
                </a:solidFill>
              </a:rPr>
              <a:t>Strathclyde participated in Muon Ionization Cooling Experiment (MICE).</a:t>
            </a:r>
          </a:p>
          <a:p>
            <a:pPr lvl="1"/>
            <a:r>
              <a:rPr lang="en-GB" sz="1400" dirty="0"/>
              <a:t>Aware of research in MAP programme highlighting impact of B-field on attainable E-field.</a:t>
            </a:r>
          </a:p>
          <a:p>
            <a:r>
              <a:rPr lang="en-GB" sz="1600" dirty="0">
                <a:solidFill>
                  <a:srgbClr val="770D29"/>
                </a:solidFill>
              </a:rPr>
              <a:t>Wider background in experiments and simulation relevant to:</a:t>
            </a:r>
          </a:p>
          <a:p>
            <a:pPr lvl="1"/>
            <a:r>
              <a:rPr lang="en-GB" sz="1400" dirty="0"/>
              <a:t>Electron emission processes, plasma flare breakdown, plasma dynamics (K Ronald);</a:t>
            </a:r>
          </a:p>
          <a:p>
            <a:pPr lvl="1"/>
            <a:r>
              <a:rPr lang="en-GB" sz="1400" dirty="0"/>
              <a:t>RF and microwave cavities, field emission (AW Cross).</a:t>
            </a:r>
          </a:p>
          <a:p>
            <a:r>
              <a:rPr lang="en-GB" sz="1600" dirty="0">
                <a:solidFill>
                  <a:srgbClr val="770D29"/>
                </a:solidFill>
              </a:rPr>
              <a:t>Opportunity to build on this work:</a:t>
            </a:r>
          </a:p>
          <a:p>
            <a:pPr lvl="1"/>
            <a:r>
              <a:rPr lang="en-GB" sz="1400" dirty="0"/>
              <a:t>Fundamental research to fully understand important physics;</a:t>
            </a:r>
          </a:p>
          <a:p>
            <a:pPr lvl="1"/>
            <a:r>
              <a:rPr lang="en-GB" sz="1400" dirty="0"/>
              <a:t>focussed research directly relevant to muon collider conditions.</a:t>
            </a:r>
          </a:p>
          <a:p>
            <a:r>
              <a:rPr lang="en-GB" sz="1600" dirty="0">
                <a:solidFill>
                  <a:srgbClr val="770D29"/>
                </a:solidFill>
              </a:rPr>
              <a:t>Study surface / breakdown physics as a function of:</a:t>
            </a:r>
          </a:p>
          <a:p>
            <a:pPr lvl="1"/>
            <a:r>
              <a:rPr lang="en-GB" sz="1400" dirty="0"/>
              <a:t>Frequency, duty pattern/pulse duration and magnetic field (magnitude/polarisation);</a:t>
            </a:r>
          </a:p>
          <a:p>
            <a:pPr lvl="1"/>
            <a:r>
              <a:rPr lang="en-GB" sz="1400" dirty="0"/>
              <a:t>surface preparation;</a:t>
            </a:r>
          </a:p>
          <a:p>
            <a:pPr lvl="1">
              <a:spcAft>
                <a:spcPts val="600"/>
              </a:spcAft>
            </a:pPr>
            <a:r>
              <a:rPr lang="en-GB" sz="1400" dirty="0"/>
              <a:t>choice of materials for “stressed” walls.</a:t>
            </a:r>
          </a:p>
          <a:p>
            <a:pPr indent="-306000">
              <a:lnSpc>
                <a:spcPct val="90000"/>
              </a:lnSpc>
              <a:spcBef>
                <a:spcPts val="0"/>
              </a:spcBef>
            </a:pPr>
            <a:r>
              <a:rPr lang="en-GB" sz="1600" dirty="0">
                <a:solidFill>
                  <a:srgbClr val="770D29"/>
                </a:solidFill>
              </a:rPr>
              <a:t>Strathclyde would be keen to contribute to areas including: 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Cavity design/predictive analysis for (a) test stands (b) muon collider;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undertaking and interpreting experimental measurements in test stands;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comparison of measurements with predictions and expectations (simulation/theoretical).</a:t>
            </a:r>
          </a:p>
          <a:p>
            <a:pPr indent="-306000">
              <a:lnSpc>
                <a:spcPct val="90000"/>
              </a:lnSpc>
              <a:spcBef>
                <a:spcPts val="336"/>
              </a:spcBef>
            </a:pPr>
            <a:r>
              <a:rPr lang="en-GB" sz="1600" dirty="0">
                <a:solidFill>
                  <a:srgbClr val="770D29"/>
                </a:solidFill>
              </a:rPr>
              <a:t>Interested in collaboration,</a:t>
            </a:r>
          </a:p>
          <a:p>
            <a:pPr lvl="1" indent="-306000">
              <a:lnSpc>
                <a:spcPct val="90000"/>
              </a:lnSpc>
              <a:spcBef>
                <a:spcPts val="336"/>
              </a:spcBef>
            </a:pPr>
            <a:r>
              <a:rPr lang="en-GB" sz="1400" dirty="0"/>
              <a:t>Including opportunities for experiments using test stands @ Daresbury/</a:t>
            </a:r>
            <a:r>
              <a:rPr lang="en-GB" sz="1400" dirty="0" err="1"/>
              <a:t>Saclay</a:t>
            </a:r>
            <a:r>
              <a:rPr lang="en-GB" sz="1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030958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417336" y="2292638"/>
            <a:ext cx="5620464" cy="3600000"/>
            <a:chOff x="611560" y="2521933"/>
            <a:chExt cx="5620464" cy="3600000"/>
          </a:xfrm>
        </p:grpSpPr>
        <p:sp>
          <p:nvSpPr>
            <p:cNvPr id="3" name="Oval 2"/>
            <p:cNvSpPr/>
            <p:nvPr/>
          </p:nvSpPr>
          <p:spPr>
            <a:xfrm>
              <a:off x="611560" y="2521933"/>
              <a:ext cx="3600400" cy="3600000"/>
            </a:xfrm>
            <a:prstGeom prst="ellipse">
              <a:avLst/>
            </a:prstGeom>
            <a:solidFill>
              <a:srgbClr val="FF0000">
                <a:alpha val="5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accent6"/>
                  </a:solidFill>
                </a:rPr>
                <a:t>Engineering </a:t>
              </a:r>
            </a:p>
            <a:p>
              <a:pPr algn="ctr"/>
              <a:r>
                <a:rPr lang="en-GB" sz="1600" b="1" dirty="0">
                  <a:solidFill>
                    <a:schemeClr val="accent6"/>
                  </a:solidFill>
                </a:rPr>
                <a:t>Technology </a:t>
              </a:r>
            </a:p>
            <a:p>
              <a:pPr algn="ctr"/>
              <a:r>
                <a:rPr lang="en-GB" sz="1600" b="1" dirty="0">
                  <a:solidFill>
                    <a:schemeClr val="accent6"/>
                  </a:solidFill>
                </a:rPr>
                <a:t>Centre</a:t>
              </a:r>
            </a:p>
            <a:p>
              <a:pPr algn="ctr"/>
              <a:endParaRPr lang="en-GB" sz="1600" b="1" dirty="0"/>
            </a:p>
            <a:p>
              <a:pPr algn="ctr"/>
              <a:r>
                <a:rPr lang="en-GB" sz="1600" b="1" dirty="0"/>
                <a:t>Mechanical Design,</a:t>
              </a:r>
            </a:p>
            <a:p>
              <a:pPr algn="ctr"/>
              <a:r>
                <a:rPr lang="en-GB" sz="1600" b="1" dirty="0" err="1"/>
                <a:t>Mech</a:t>
              </a:r>
              <a:r>
                <a:rPr lang="en-GB" sz="1600" b="1" dirty="0"/>
                <a:t> </a:t>
              </a:r>
              <a:r>
                <a:rPr lang="en-GB" sz="1600" b="1" dirty="0" err="1"/>
                <a:t>Eng</a:t>
              </a:r>
              <a:r>
                <a:rPr lang="en-GB" sz="1600" b="1" dirty="0"/>
                <a:t> &amp; Survey,</a:t>
              </a:r>
            </a:p>
            <a:p>
              <a:pPr algn="ctr"/>
              <a:r>
                <a:rPr lang="en-GB" sz="1600" b="1" dirty="0"/>
                <a:t>Electrical and</a:t>
              </a:r>
            </a:p>
            <a:p>
              <a:pPr algn="ctr"/>
              <a:r>
                <a:rPr lang="en-GB" sz="1600" b="1" dirty="0"/>
                <a:t>Controls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87810" y="3404194"/>
              <a:ext cx="2044214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2000" b="1" dirty="0">
                  <a:solidFill>
                    <a:srgbClr val="FF0000"/>
                  </a:solidFill>
                </a:rPr>
                <a:t>Technology</a:t>
              </a:r>
            </a:p>
            <a:p>
              <a:pPr algn="r"/>
              <a:r>
                <a:rPr lang="en-GB" sz="1200" b="1" dirty="0">
                  <a:solidFill>
                    <a:srgbClr val="FF0000"/>
                  </a:solidFill>
                </a:rPr>
                <a:t>Scientists/Engineers/</a:t>
              </a:r>
            </a:p>
            <a:p>
              <a:pPr algn="r"/>
              <a:r>
                <a:rPr lang="en-GB" sz="1200" b="1" dirty="0">
                  <a:solidFill>
                    <a:srgbClr val="FF0000"/>
                  </a:solidFill>
                </a:rPr>
                <a:t>Technicians/Apprentices</a:t>
              </a:r>
            </a:p>
            <a:p>
              <a:pPr algn="r"/>
              <a:endParaRPr lang="en-GB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00" y="-99392"/>
            <a:ext cx="9144000" cy="1143000"/>
          </a:xfrm>
        </p:spPr>
        <p:txBody>
          <a:bodyPr/>
          <a:lstStyle/>
          <a:p>
            <a:r>
              <a:rPr lang="en-GB" sz="3200" dirty="0"/>
              <a:t>STFC Accelerator Capabilities @ Daresbury</a:t>
            </a: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768693" y="6339609"/>
            <a:ext cx="25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000" dirty="0">
                <a:solidFill>
                  <a:schemeClr val="accent1"/>
                </a:solidFill>
              </a:rPr>
              <a:t>1</a:t>
            </a:r>
          </a:p>
        </p:txBody>
      </p:sp>
      <p:pic>
        <p:nvPicPr>
          <p:cNvPr id="9" name="Picture 2" descr="http://www.sciencephoto.com/image/431/large/A0840129-SPS_particle_accelerator,_CERN-SP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0792" y="1779998"/>
            <a:ext cx="2208219" cy="21915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7002" y="4257023"/>
            <a:ext cx="2785564" cy="17409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2" name="Group 11"/>
          <p:cNvGrpSpPr/>
          <p:nvPr/>
        </p:nvGrpSpPr>
        <p:grpSpPr>
          <a:xfrm>
            <a:off x="5193919" y="589398"/>
            <a:ext cx="6120680" cy="1189676"/>
            <a:chOff x="2996605" y="551298"/>
            <a:chExt cx="6120680" cy="1189676"/>
          </a:xfrm>
        </p:grpSpPr>
        <p:graphicFrame>
          <p:nvGraphicFramePr>
            <p:cNvPr id="7" name="Diagram 6"/>
            <p:cNvGraphicFramePr/>
            <p:nvPr>
              <p:extLst/>
            </p:nvPr>
          </p:nvGraphicFramePr>
          <p:xfrm>
            <a:off x="2996605" y="551298"/>
            <a:ext cx="6120680" cy="11620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6" r:lo="rId7" r:qs="rId8" r:cs="rId9"/>
            </a:graphicData>
          </a:graphic>
        </p:graphicFrame>
        <p:sp>
          <p:nvSpPr>
            <p:cNvPr id="8" name="TextBox 7"/>
            <p:cNvSpPr txBox="1"/>
            <p:nvPr/>
          </p:nvSpPr>
          <p:spPr>
            <a:xfrm>
              <a:off x="2996605" y="1463975"/>
              <a:ext cx="2297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>
                  <a:solidFill>
                    <a:srgbClr val="FF0000"/>
                  </a:solidFill>
                </a:rPr>
                <a:t>Critical for high performance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6251" y="1602776"/>
            <a:ext cx="5037414" cy="4946783"/>
            <a:chOff x="-67517" y="1832070"/>
            <a:chExt cx="5037414" cy="4946783"/>
          </a:xfrm>
        </p:grpSpPr>
        <p:sp>
          <p:nvSpPr>
            <p:cNvPr id="23" name="Freeform 22"/>
            <p:cNvSpPr/>
            <p:nvPr/>
          </p:nvSpPr>
          <p:spPr>
            <a:xfrm>
              <a:off x="1028611" y="2974678"/>
              <a:ext cx="2845159" cy="2845159"/>
            </a:xfrm>
            <a:custGeom>
              <a:avLst/>
              <a:gdLst>
                <a:gd name="connsiteX0" fmla="*/ 0 w 2845159"/>
                <a:gd name="connsiteY0" fmla="*/ 1422580 h 2845159"/>
                <a:gd name="connsiteX1" fmla="*/ 1422580 w 2845159"/>
                <a:gd name="connsiteY1" fmla="*/ 0 h 2845159"/>
                <a:gd name="connsiteX2" fmla="*/ 2845160 w 2845159"/>
                <a:gd name="connsiteY2" fmla="*/ 1422580 h 2845159"/>
                <a:gd name="connsiteX3" fmla="*/ 1422580 w 2845159"/>
                <a:gd name="connsiteY3" fmla="*/ 2845160 h 2845159"/>
                <a:gd name="connsiteX4" fmla="*/ 0 w 2845159"/>
                <a:gd name="connsiteY4" fmla="*/ 1422580 h 2845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45159" h="2845159">
                  <a:moveTo>
                    <a:pt x="0" y="1422580"/>
                  </a:moveTo>
                  <a:cubicBezTo>
                    <a:pt x="0" y="636911"/>
                    <a:pt x="636911" y="0"/>
                    <a:pt x="1422580" y="0"/>
                  </a:cubicBezTo>
                  <a:cubicBezTo>
                    <a:pt x="2208249" y="0"/>
                    <a:pt x="2845160" y="636911"/>
                    <a:pt x="2845160" y="1422580"/>
                  </a:cubicBezTo>
                  <a:cubicBezTo>
                    <a:pt x="2845160" y="2208249"/>
                    <a:pt x="2208249" y="2845160"/>
                    <a:pt x="1422580" y="2845160"/>
                  </a:cubicBezTo>
                  <a:cubicBezTo>
                    <a:pt x="636911" y="2845160"/>
                    <a:pt x="0" y="2208249"/>
                    <a:pt x="0" y="1422580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439524" tIns="439524" rIns="439524" bIns="439524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>
                  <a:noFill/>
                </a:rPr>
                <a:t>Engineering 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GB" b="1" dirty="0">
                  <a:noFill/>
                </a:rPr>
                <a:t>Technology</a:t>
              </a:r>
            </a:p>
            <a:p>
              <a:pPr algn="ctr" defTabSz="800100">
                <a:lnSpc>
                  <a:spcPct val="90000"/>
                </a:lnSpc>
                <a:spcAft>
                  <a:spcPct val="35000"/>
                </a:spcAft>
              </a:pPr>
              <a:r>
                <a:rPr lang="en-GB" dirty="0">
                  <a:noFill/>
                </a:rPr>
                <a:t>Design Mechanical Electrical Instrumentation Survey Integration</a:t>
              </a:r>
            </a:p>
          </p:txBody>
        </p:sp>
        <p:sp>
          <p:nvSpPr>
            <p:cNvPr id="24" name="Freeform 23"/>
            <p:cNvSpPr/>
            <p:nvPr/>
          </p:nvSpPr>
          <p:spPr>
            <a:xfrm>
              <a:off x="1739901" y="1832070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4842" tIns="224842" rIns="224842" bIns="224842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RF &amp; Cryogenics</a:t>
              </a:r>
            </a:p>
          </p:txBody>
        </p:sp>
        <p:sp>
          <p:nvSpPr>
            <p:cNvPr id="25" name="Freeform 24"/>
            <p:cNvSpPr/>
            <p:nvPr/>
          </p:nvSpPr>
          <p:spPr>
            <a:xfrm>
              <a:off x="3189337" y="2530081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2302" tIns="222302" rIns="222302" bIns="22230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100" b="1" dirty="0"/>
                <a:t>Business, Programmes &amp; Facilities</a:t>
              </a:r>
            </a:p>
          </p:txBody>
        </p:sp>
        <p:sp>
          <p:nvSpPr>
            <p:cNvPr id="26" name="Freeform 25"/>
            <p:cNvSpPr/>
            <p:nvPr/>
          </p:nvSpPr>
          <p:spPr>
            <a:xfrm>
              <a:off x="3547318" y="4098500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4842" tIns="224842" rIns="224842" bIns="224842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Accelerator Physics</a:t>
              </a:r>
            </a:p>
          </p:txBody>
        </p:sp>
        <p:sp>
          <p:nvSpPr>
            <p:cNvPr id="27" name="Freeform 26"/>
            <p:cNvSpPr/>
            <p:nvPr/>
          </p:nvSpPr>
          <p:spPr>
            <a:xfrm>
              <a:off x="2544277" y="5356274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4842" tIns="224842" rIns="224842" bIns="224842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Vacuum Solutions</a:t>
              </a:r>
            </a:p>
          </p:txBody>
        </p:sp>
        <p:sp>
          <p:nvSpPr>
            <p:cNvPr id="28" name="Freeform 27"/>
            <p:cNvSpPr/>
            <p:nvPr/>
          </p:nvSpPr>
          <p:spPr>
            <a:xfrm>
              <a:off x="935524" y="5356274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4842" tIns="224842" rIns="224842" bIns="224842" numCol="1" spcCol="1270" anchor="ctr" anchorCtr="0">
              <a:noAutofit/>
            </a:bodyPr>
            <a:lstStyle/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Magnetics &amp; Radiation Sources</a:t>
              </a:r>
            </a:p>
            <a:p>
              <a:pPr algn="ctr" defTabSz="5778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(MARS)</a:t>
              </a:r>
            </a:p>
          </p:txBody>
        </p:sp>
        <p:sp>
          <p:nvSpPr>
            <p:cNvPr id="29" name="Freeform 28"/>
            <p:cNvSpPr/>
            <p:nvPr/>
          </p:nvSpPr>
          <p:spPr>
            <a:xfrm>
              <a:off x="-67517" y="4098500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1032" tIns="221032" rIns="221032" bIns="221032" numCol="1" spcCol="1270" anchor="ctr" anchorCtr="0">
              <a:noAutofit/>
            </a:bodyPr>
            <a:lstStyle/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endParaRPr lang="en-GB" sz="1000" b="1" dirty="0"/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000" b="1" dirty="0"/>
                <a:t>Accelerator Diagnostics &amp; Instrumentation</a:t>
              </a:r>
            </a:p>
            <a:p>
              <a:pPr algn="ctr" defTabSz="44450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300" b="1" dirty="0"/>
                <a:t>(ADI)</a:t>
              </a:r>
            </a:p>
          </p:txBody>
        </p:sp>
        <p:sp>
          <p:nvSpPr>
            <p:cNvPr id="30" name="Freeform 29"/>
            <p:cNvSpPr/>
            <p:nvPr/>
          </p:nvSpPr>
          <p:spPr>
            <a:xfrm>
              <a:off x="290464" y="2530081"/>
              <a:ext cx="1422579" cy="1422579"/>
            </a:xfrm>
            <a:custGeom>
              <a:avLst/>
              <a:gdLst>
                <a:gd name="connsiteX0" fmla="*/ 0 w 1422579"/>
                <a:gd name="connsiteY0" fmla="*/ 711290 h 1422579"/>
                <a:gd name="connsiteX1" fmla="*/ 711290 w 1422579"/>
                <a:gd name="connsiteY1" fmla="*/ 0 h 1422579"/>
                <a:gd name="connsiteX2" fmla="*/ 1422580 w 1422579"/>
                <a:gd name="connsiteY2" fmla="*/ 711290 h 1422579"/>
                <a:gd name="connsiteX3" fmla="*/ 711290 w 1422579"/>
                <a:gd name="connsiteY3" fmla="*/ 1422580 h 1422579"/>
                <a:gd name="connsiteX4" fmla="*/ 0 w 1422579"/>
                <a:gd name="connsiteY4" fmla="*/ 711290 h 1422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2579" h="1422579">
                  <a:moveTo>
                    <a:pt x="0" y="711290"/>
                  </a:moveTo>
                  <a:cubicBezTo>
                    <a:pt x="0" y="318455"/>
                    <a:pt x="318455" y="0"/>
                    <a:pt x="711290" y="0"/>
                  </a:cubicBezTo>
                  <a:cubicBezTo>
                    <a:pt x="1104125" y="0"/>
                    <a:pt x="1422580" y="318455"/>
                    <a:pt x="1422580" y="711290"/>
                  </a:cubicBezTo>
                  <a:cubicBezTo>
                    <a:pt x="1422580" y="1104125"/>
                    <a:pt x="1104125" y="1422580"/>
                    <a:pt x="711290" y="1422580"/>
                  </a:cubicBezTo>
                  <a:cubicBezTo>
                    <a:pt x="318455" y="1422580"/>
                    <a:pt x="0" y="1104125"/>
                    <a:pt x="0" y="711290"/>
                  </a:cubicBezTo>
                  <a:close/>
                </a:path>
              </a:pathLst>
            </a:custGeom>
            <a:gradFill rotWithShape="0">
              <a:gsLst>
                <a:gs pos="0">
                  <a:srgbClr val="00B0F0"/>
                </a:gs>
                <a:gs pos="8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3000"/>
                    <a:satMod val="130000"/>
                  </a:schemeClr>
                </a:gs>
                <a:gs pos="100000">
                  <a:schemeClr val="accent1">
                    <a:alpha val="50000"/>
                    <a:hueOff val="0"/>
                    <a:satOff val="0"/>
                    <a:lumOff val="0"/>
                    <a:alphaOff val="0"/>
                    <a:shade val="94000"/>
                    <a:satMod val="135000"/>
                  </a:schemeClr>
                </a:gs>
              </a:gsLst>
              <a:lin ang="16200000" scaled="0"/>
            </a:gradFill>
            <a:ln w="38100">
              <a:solidFill>
                <a:schemeClr val="accent2"/>
              </a:solidFill>
            </a:ln>
          </p:spPr>
          <p:style>
            <a:lnRef idx="0">
              <a:scrgbClr r="0" g="0" b="0"/>
            </a:lnRef>
            <a:fillRef idx="3">
              <a:scrgbClr r="0" g="0" b="0"/>
            </a:fillRef>
            <a:effectRef idx="3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22302" tIns="222302" rIns="222302" bIns="222302" numCol="1" spcCol="1270" anchor="ctr" anchorCtr="0">
              <a:noAutofit/>
            </a:bodyPr>
            <a:lstStyle/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100" b="1" dirty="0"/>
                <a:t>Femtosecond Lasers &amp; Timing</a:t>
              </a:r>
            </a:p>
            <a:p>
              <a:pPr algn="ctr" defTabSz="488950">
                <a:lnSpc>
                  <a:spcPct val="90000"/>
                </a:lnSpc>
                <a:spcAft>
                  <a:spcPct val="35000"/>
                </a:spcAft>
              </a:pPr>
              <a:r>
                <a:rPr lang="en-GB" sz="1200" b="1" dirty="0"/>
                <a:t>(FLT)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819185" y="1067411"/>
            <a:ext cx="223086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2"/>
                </a:solidFill>
              </a:rPr>
              <a:t>Accelerator Science 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&amp; Technology Centre</a:t>
            </a:r>
          </a:p>
          <a:p>
            <a:r>
              <a:rPr lang="en-GB" sz="1600" b="1" dirty="0">
                <a:solidFill>
                  <a:schemeClr val="accent2"/>
                </a:solidFill>
              </a:rPr>
              <a:t>ASTeC</a:t>
            </a:r>
            <a:endParaRPr lang="en-GB" sz="1200" b="1" dirty="0">
              <a:solidFill>
                <a:schemeClr val="accent2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999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STFC Accelerator Capabilities at Daresbury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495070" y="1358123"/>
            <a:ext cx="1898879" cy="5341992"/>
            <a:chOff x="-3253610" y="2239663"/>
            <a:chExt cx="1898879" cy="5341992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253610" y="3349833"/>
              <a:ext cx="1898879" cy="1409732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2F48FED9-FDC7-441E-889B-A04A105F2A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3253610" y="2239663"/>
              <a:ext cx="1898879" cy="1110170"/>
            </a:xfrm>
            <a:prstGeom prst="rect">
              <a:avLst/>
            </a:prstGeom>
            <a:ln w="38100">
              <a:solidFill>
                <a:schemeClr val="accent6"/>
              </a:solidFill>
            </a:ln>
          </p:spPr>
        </p:pic>
        <p:pic>
          <p:nvPicPr>
            <p:cNvPr id="14" name="Picture 14" descr="A picture containing toy&#10;&#10;Description generated with very high confidence">
              <a:extLst>
                <a:ext uri="{FF2B5EF4-FFF2-40B4-BE49-F238E27FC236}">
                  <a16:creationId xmlns:a16="http://schemas.microsoft.com/office/drawing/2014/main" id="{4939DA7E-3B21-4396-8D88-0BE075BBC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253609" y="4759565"/>
              <a:ext cx="1898878" cy="1474305"/>
            </a:xfrm>
            <a:prstGeom prst="rect">
              <a:avLst/>
            </a:prstGeom>
            <a:ln w="38100">
              <a:solidFill>
                <a:schemeClr val="accent6"/>
              </a:solidFill>
            </a:ln>
          </p:spPr>
        </p:pic>
        <p:pic>
          <p:nvPicPr>
            <p:cNvPr id="16" name="Picture 16" descr="A picture containing indoor, sitting, table, large&#10;&#10;Description generated with very high confidence">
              <a:extLst>
                <a:ext uri="{FF2B5EF4-FFF2-40B4-BE49-F238E27FC236}">
                  <a16:creationId xmlns:a16="http://schemas.microsoft.com/office/drawing/2014/main" id="{BED20541-40EA-441E-871A-147102284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253610" y="6233870"/>
              <a:ext cx="1898879" cy="1347785"/>
            </a:xfrm>
            <a:prstGeom prst="rect">
              <a:avLst/>
            </a:prstGeom>
            <a:ln w="38100">
              <a:solidFill>
                <a:schemeClr val="accent6"/>
              </a:solidFill>
            </a:ln>
          </p:spPr>
        </p:pic>
      </p:grpSp>
      <p:grpSp>
        <p:nvGrpSpPr>
          <p:cNvPr id="3" name="Group 2"/>
          <p:cNvGrpSpPr/>
          <p:nvPr/>
        </p:nvGrpSpPr>
        <p:grpSpPr>
          <a:xfrm>
            <a:off x="2896669" y="1356595"/>
            <a:ext cx="1718294" cy="5343520"/>
            <a:chOff x="2326491" y="1363655"/>
            <a:chExt cx="1718294" cy="5343520"/>
          </a:xfrm>
        </p:grpSpPr>
        <p:pic>
          <p:nvPicPr>
            <p:cNvPr id="21" name="Picture 3" descr="\\Posterprinter\macshare\Joe_Herbert\Surface Science Facility\DL08-009-14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6491" y="2682820"/>
              <a:ext cx="1718294" cy="2566567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</p:pic>
        <p:pic>
          <p:nvPicPr>
            <p:cNvPr id="22" name="Picture 3" descr="\\Posterprinter\macshare\Joe_Herbert\Gauge Callibration - Pump Speed\DL09-124-02.jpg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6491" y="1363655"/>
              <a:ext cx="1718294" cy="1206214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</p:pic>
        <p:pic>
          <p:nvPicPr>
            <p:cNvPr id="23" name="Picture 2" descr="escalabnew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6491" y="5357862"/>
              <a:ext cx="1718294" cy="1349313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5117683" y="1367994"/>
            <a:ext cx="1732238" cy="5332121"/>
            <a:chOff x="4212180" y="1363656"/>
            <a:chExt cx="1732238" cy="5332121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2181" y="4097668"/>
              <a:ext cx="1732237" cy="2598109"/>
            </a:xfrm>
            <a:prstGeom prst="rect">
              <a:avLst/>
            </a:prstGeom>
            <a:ln w="38100">
              <a:solidFill>
                <a:srgbClr val="008080"/>
              </a:solidFill>
            </a:ln>
          </p:spPr>
        </p:pic>
        <p:pic>
          <p:nvPicPr>
            <p:cNvPr id="26" name="Picture 7" descr="F and D together.jpg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212180" y="2350131"/>
              <a:ext cx="1732237" cy="1608571"/>
            </a:xfrm>
            <a:prstGeom prst="rect">
              <a:avLst/>
            </a:prstGeom>
            <a:noFill/>
            <a:ln w="28575">
              <a:solidFill>
                <a:srgbClr val="008080"/>
              </a:solidFill>
            </a:ln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12180" y="1363656"/>
              <a:ext cx="1732237" cy="881658"/>
            </a:xfrm>
            <a:prstGeom prst="rect">
              <a:avLst/>
            </a:prstGeom>
            <a:ln w="28575">
              <a:solidFill>
                <a:srgbClr val="008080"/>
              </a:solidFill>
            </a:ln>
          </p:spPr>
        </p:pic>
      </p:grpSp>
      <p:grpSp>
        <p:nvGrpSpPr>
          <p:cNvPr id="8" name="Group 7"/>
          <p:cNvGrpSpPr/>
          <p:nvPr/>
        </p:nvGrpSpPr>
        <p:grpSpPr>
          <a:xfrm>
            <a:off x="7352641" y="1357743"/>
            <a:ext cx="1732237" cy="5342372"/>
            <a:chOff x="6091443" y="1353405"/>
            <a:chExt cx="1732237" cy="5342372"/>
          </a:xfrm>
        </p:grpSpPr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443" y="2945471"/>
              <a:ext cx="1711868" cy="2375653"/>
            </a:xfrm>
            <a:prstGeom prst="rect">
              <a:avLst/>
            </a:prstGeom>
            <a:noFill/>
            <a:ln w="28575">
              <a:solidFill>
                <a:srgbClr val="00B0F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91443" y="1353405"/>
              <a:ext cx="1730219" cy="1456568"/>
            </a:xfrm>
            <a:prstGeom prst="rect">
              <a:avLst/>
            </a:prstGeom>
            <a:ln w="28575">
              <a:solidFill>
                <a:srgbClr val="00B0F0"/>
              </a:solidFill>
            </a:ln>
          </p:spPr>
        </p:pic>
        <p:pic>
          <p:nvPicPr>
            <p:cNvPr id="30" name="Picture 4" descr="https://org.stfc.ac.uk/sites/astec/ASTeC%20Publicity%20Pictures/DL14-077-VELA/DL14-077-%20(4).jpg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443" y="5449448"/>
              <a:ext cx="1732237" cy="1246329"/>
            </a:xfrm>
            <a:prstGeom prst="rect">
              <a:avLst/>
            </a:prstGeom>
            <a:noFill/>
            <a:ln w="28575">
              <a:solidFill>
                <a:srgbClr val="0099FF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9587597" y="1358123"/>
            <a:ext cx="1913708" cy="5341992"/>
            <a:chOff x="7815947" y="1295107"/>
            <a:chExt cx="1913708" cy="5341992"/>
          </a:xfrm>
        </p:grpSpPr>
        <p:grpSp>
          <p:nvGrpSpPr>
            <p:cNvPr id="36" name="Group 35"/>
            <p:cNvGrpSpPr/>
            <p:nvPr/>
          </p:nvGrpSpPr>
          <p:grpSpPr>
            <a:xfrm>
              <a:off x="7815947" y="4067220"/>
              <a:ext cx="1913708" cy="2569879"/>
              <a:chOff x="124052" y="4012227"/>
              <a:chExt cx="1913708" cy="2569879"/>
            </a:xfrm>
          </p:grpSpPr>
          <p:pic>
            <p:nvPicPr>
              <p:cNvPr id="38" name="Picture 18"/>
              <p:cNvPicPr>
                <a:picLocks noChangeAspect="1"/>
              </p:cNvPicPr>
              <p:nvPr/>
            </p:nvPicPr>
            <p:blipFill>
              <a:blip r:embed="rId1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52" y="4012227"/>
                <a:ext cx="1913707" cy="1447210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0" name="Picture 21"/>
              <p:cNvPicPr>
                <a:picLocks noChangeAspect="1"/>
              </p:cNvPicPr>
              <p:nvPr/>
            </p:nvPicPr>
            <p:blipFill>
              <a:blip r:embed="rId1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24053" y="5595811"/>
                <a:ext cx="1913707" cy="986295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48" name="Picture 6" descr="\\fed.cclrc.ac.uk\org\NLab\ASTeC\Projects\VELA\Work\Striptool++_Screenshot.png"/>
            <p:cNvPicPr>
              <a:picLocks noChangeAspect="1" noChangeArrowheads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5947" y="1295107"/>
              <a:ext cx="1891198" cy="930247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0" name="picture" descr="\\fed.cclrc.ac.uk\org\NLab\ASTeC\Projects\VELA\Work\2018\08\23\laser position.png"/>
            <p:cNvPicPr>
              <a:picLocks noChangeAspect="1" noChangeArrowheads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15947" y="2367971"/>
              <a:ext cx="1881673" cy="1566157"/>
            </a:xfrm>
            <a:prstGeom prst="rect">
              <a:avLst/>
            </a:prstGeom>
            <a:noFill/>
            <a:ln w="28575">
              <a:solidFill>
                <a:srgbClr val="7030A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1198287" y="872826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</a:rPr>
              <a:t>RF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21022" y="872826"/>
            <a:ext cx="106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Vacuum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449007" y="87282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Magnets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471392" y="87282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Diagnostics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0016100" y="872826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Physics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035B1-B712-4A9B-820B-FFE9B4159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need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BB6EB-074E-4CF2-9E2F-221E04BFA3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10742984" cy="4525963"/>
          </a:xfrm>
        </p:spPr>
        <p:txBody>
          <a:bodyPr/>
          <a:lstStyle/>
          <a:p>
            <a:r>
              <a:rPr lang="en-US" dirty="0"/>
              <a:t>Need to deign the RF cavity and Solenoid</a:t>
            </a:r>
          </a:p>
          <a:p>
            <a:r>
              <a:rPr lang="en-US" dirty="0"/>
              <a:t>Need funds to construct both</a:t>
            </a:r>
          </a:p>
          <a:p>
            <a:r>
              <a:rPr lang="en-US" dirty="0"/>
              <a:t>Need to have upgraded electrical, </a:t>
            </a:r>
            <a:r>
              <a:rPr lang="en-US" dirty="0" err="1"/>
              <a:t>cryo</a:t>
            </a:r>
            <a:r>
              <a:rPr lang="en-US" dirty="0"/>
              <a:t> and control for magnet</a:t>
            </a:r>
          </a:p>
          <a:p>
            <a:r>
              <a:rPr lang="en-US" dirty="0"/>
              <a:t>Effort to run the experiment</a:t>
            </a:r>
          </a:p>
          <a:p>
            <a:r>
              <a:rPr lang="en-US" dirty="0"/>
              <a:t>Effort for running low field tests on CLARA</a:t>
            </a:r>
          </a:p>
          <a:p>
            <a:r>
              <a:rPr lang="en-US" dirty="0"/>
              <a:t>Klystron design effort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624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1D8A9-83C1-45EE-9284-212C4853E7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UK RF Team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45B75C-4AB1-44AE-9C4D-7B654D833A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Lancaster: RF testing &amp; cavity design, Klystron design</a:t>
            </a:r>
            <a:endParaRPr lang="en-GB" dirty="0"/>
          </a:p>
          <a:p>
            <a:r>
              <a:rPr lang="en-US" dirty="0"/>
              <a:t>Strathclyde: Physics of breakdown &amp; cavity design</a:t>
            </a:r>
          </a:p>
          <a:p>
            <a:r>
              <a:rPr lang="en-US" dirty="0"/>
              <a:t>Southampton: Solenoid Design and construction</a:t>
            </a:r>
          </a:p>
          <a:p>
            <a:r>
              <a:rPr lang="en-US" dirty="0"/>
              <a:t>STFC: Mechanical design, controls, lower B field testing on CLARA gun</a:t>
            </a:r>
          </a:p>
        </p:txBody>
      </p:sp>
    </p:spTree>
    <p:extLst>
      <p:ext uri="{BB962C8B-B14F-4D97-AF65-F5344CB8AC3E}">
        <p14:creationId xmlns:p14="http://schemas.microsoft.com/office/powerpoint/2010/main" val="1824651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172C4-C161-4183-81F7-090D7C153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6134472" cy="1143000"/>
          </a:xfrm>
        </p:spPr>
        <p:txBody>
          <a:bodyPr/>
          <a:lstStyle/>
          <a:p>
            <a:r>
              <a:rPr lang="en-US" dirty="0"/>
              <a:t>CI RF Bunker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829A63-2963-4CFD-BE09-B57C3B746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6638528" cy="1540767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Have started putting the concrete in place with handover expected mid 2022</a:t>
            </a:r>
          </a:p>
          <a:p>
            <a:r>
              <a:rPr lang="en-US" dirty="0"/>
              <a:t>S-band 7 MW klystron and LLRF control being shipped/procured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CBFC9A-FB22-4E1D-93AC-577732F2EA9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9568" y="764704"/>
            <a:ext cx="4402832" cy="3384376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D88EF16-BD57-439B-B804-73EBC671B8B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44" y="3356992"/>
            <a:ext cx="3128160" cy="3456384"/>
          </a:xfrm>
          <a:prstGeom prst="rect">
            <a:avLst/>
          </a:prstGeom>
          <a:noFill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0E7210-8C50-43E6-A882-C7A83DFB9C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7768" y="4538606"/>
            <a:ext cx="4114105" cy="2274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508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785C8-AC64-4253-A5AA-C6981C313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890B2E-C7E3-40BF-8768-446EB082F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521CC6-5F20-4CED-9EBE-97D91BE69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472" y="260648"/>
            <a:ext cx="9043101" cy="626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1937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3D70"/>
                </a:solidFill>
                <a:latin typeface="+mj-lt"/>
              </a:rPr>
              <a:t>RF sample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1504" y="1340768"/>
            <a:ext cx="4824536" cy="4680520"/>
          </a:xfrm>
        </p:spPr>
        <p:txBody>
          <a:bodyPr/>
          <a:lstStyle/>
          <a:p>
            <a:r>
              <a:rPr lang="en-GB" sz="2400" dirty="0"/>
              <a:t>Plan to replicate something like our RF guns where we have removable back plates or plugs</a:t>
            </a:r>
          </a:p>
          <a:p>
            <a:r>
              <a:rPr lang="en-US" sz="2400" dirty="0"/>
              <a:t>C</a:t>
            </a:r>
            <a:r>
              <a:rPr lang="en-GB" sz="2400" dirty="0"/>
              <a:t>an design to maximise peak fields on the removable part while keeping most of the cavity the same</a:t>
            </a:r>
          </a:p>
          <a:p>
            <a:r>
              <a:rPr lang="en-US" sz="2400" dirty="0"/>
              <a:t>C</a:t>
            </a:r>
            <a:r>
              <a:rPr lang="en-GB" sz="2400" dirty="0"/>
              <a:t>an test different materials</a:t>
            </a:r>
          </a:p>
          <a:p>
            <a:r>
              <a:rPr lang="en-US" sz="2400" dirty="0"/>
              <a:t>Possibility to test same sample with DC</a:t>
            </a:r>
            <a:endParaRPr lang="en-GB" sz="24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900" y="3427980"/>
            <a:ext cx="2862367" cy="296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 bwMode="auto">
          <a:xfrm>
            <a:off x="8489279" y="3640634"/>
            <a:ext cx="1194462" cy="36443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chemeClr val="bg1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 rot="16338310">
            <a:off x="10068524" y="6030026"/>
            <a:ext cx="821945" cy="23728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>
              <a:solidFill>
                <a:schemeClr val="bg1"/>
              </a:solidFill>
              <a:latin typeface="Lucida Grande" pitchFamily="84" charset="0"/>
              <a:ea typeface="ヒラギノ角ゴ Pro W3" pitchFamily="84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64"/>
          <a:stretch/>
        </p:blipFill>
        <p:spPr bwMode="auto">
          <a:xfrm>
            <a:off x="7235153" y="1653548"/>
            <a:ext cx="4067399" cy="1774432"/>
          </a:xfrm>
          <a:prstGeom prst="rect">
            <a:avLst/>
          </a:prstGeom>
          <a:noFill/>
          <a:ln w="57150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1"/>
          <a:stretch/>
        </p:blipFill>
        <p:spPr bwMode="auto">
          <a:xfrm>
            <a:off x="7235153" y="3284984"/>
            <a:ext cx="2169243" cy="1545379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908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EBF3D-62B0-4655-A0D4-0316D0378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Solenoid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45BFE5-3B03-4187-8E60-D9021B7101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Southampton will design a solenoid to go around this cavity</a:t>
            </a:r>
          </a:p>
          <a:p>
            <a:r>
              <a:rPr lang="en-US" dirty="0"/>
              <a:t>As its only 3 GHz we can use a smaller bore (~10-15 cm)</a:t>
            </a:r>
          </a:p>
          <a:p>
            <a:r>
              <a:rPr lang="en-US" dirty="0"/>
              <a:t>Can couple via an axial coax line similar to our RF gun to avoid having large waveguide feed go through the coil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3494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i="1" dirty="0"/>
              <a:t>Photocathode plug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3812" y="4498106"/>
            <a:ext cx="4331369" cy="863764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New design with RF fingers</a:t>
            </a:r>
          </a:p>
          <a:p>
            <a:r>
              <a:rPr lang="en-US" sz="1600" dirty="0"/>
              <a:t>compatible with existing LASA/DESY photocathode design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771399" y="4155956"/>
            <a:ext cx="3723023" cy="1515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fontAlgn="base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 Black" charset="0"/>
              <a:buChar char="&gt;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fontAlgn="base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charset="0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</a:defRPr>
            </a:lvl2pPr>
            <a:lvl3pPr marL="1236663" indent="-228600" algn="l" rtl="0" fontAlgn="base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Arial Black" charset="0"/>
              <a:defRPr sz="1200">
                <a:solidFill>
                  <a:schemeClr val="tx1"/>
                </a:solidFill>
                <a:latin typeface="+mn-lt"/>
                <a:ea typeface="+mn-ea"/>
              </a:defRPr>
            </a:lvl3pPr>
            <a:lvl4pPr marL="1644650" indent="-228600" algn="l" rtl="0" fontAlgn="base">
              <a:spcBef>
                <a:spcPct val="0"/>
              </a:spcBef>
              <a:spcAft>
                <a:spcPct val="0"/>
              </a:spcAft>
              <a:buFont typeface="Wingdings" charset="0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sym typeface="Wingdings" charset="0"/>
              </a:rPr>
              <a:t>New design allows for:</a:t>
            </a:r>
          </a:p>
          <a:p>
            <a:pPr marL="0" indent="0">
              <a:buClr>
                <a:srgbClr val="808080"/>
              </a:buClr>
              <a:buNone/>
            </a:pPr>
            <a:r>
              <a:rPr lang="en-US" sz="1600" dirty="0">
                <a:solidFill>
                  <a:srgbClr val="000000"/>
                </a:solidFill>
                <a:sym typeface="Wingdings" charset="0"/>
              </a:rPr>
              <a:t>Avoid RF fingers “direct view” to RF cavity</a:t>
            </a:r>
          </a:p>
          <a:p>
            <a:pPr marL="0" indent="0">
              <a:buClr>
                <a:srgbClr val="808080"/>
              </a:buClr>
              <a:buNone/>
            </a:pPr>
            <a:r>
              <a:rPr lang="en-US" sz="1600" dirty="0">
                <a:solidFill>
                  <a:srgbClr val="000000"/>
                </a:solidFill>
                <a:sym typeface="Wingdings" charset="0"/>
              </a:rPr>
              <a:t>Robust, good contact, avoid fragile copper parts (like the thin rim)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1779421" y="1791956"/>
            <a:ext cx="3114675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38"/>
          <a:stretch/>
        </p:blipFill>
        <p:spPr bwMode="auto">
          <a:xfrm rot="10800000" flipV="1">
            <a:off x="5364577" y="1611275"/>
            <a:ext cx="5087695" cy="26559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26"/>
          <p:cNvSpPr>
            <a:spLocks noChangeArrowheads="1"/>
          </p:cNvSpPr>
          <p:nvPr/>
        </p:nvSpPr>
        <p:spPr bwMode="auto">
          <a:xfrm>
            <a:off x="2309554" y="1852864"/>
            <a:ext cx="850740" cy="647122"/>
          </a:xfrm>
          <a:prstGeom prst="ellipse">
            <a:avLst/>
          </a:prstGeom>
          <a:noFill/>
          <a:ln w="38100">
            <a:solidFill>
              <a:srgbClr val="0000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>
              <a:solidFill>
                <a:srgbClr val="000000"/>
              </a:solidFill>
              <a:sym typeface="Wingdings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14 January 2014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B.L. Militsyn, HRRG DLS meeting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9420" y="1090863"/>
            <a:ext cx="2466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Courtesy S. Schreiber, DESY</a:t>
            </a:r>
            <a:r>
              <a:rPr lang="en-GB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8124DF-0372-4553-BCBA-47C2D737882B}" type="slidenum">
              <a:rPr lang="en-GB" smtClean="0"/>
              <a:pPr/>
              <a:t>7</a:t>
            </a:fld>
            <a:r>
              <a:rPr lang="en-GB"/>
              <a:t>/21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52478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z="2800" b="1" i="1" dirty="0"/>
              <a:t>High Repetition Rate RF Gun</a:t>
            </a:r>
            <a:endParaRPr lang="en-GB" sz="2800" b="1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1200" y="1418060"/>
            <a:ext cx="4038600" cy="3950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7" name="Straight Arrow Connector 36"/>
          <p:cNvCxnSpPr/>
          <p:nvPr/>
        </p:nvCxnSpPr>
        <p:spPr>
          <a:xfrm flipV="1">
            <a:off x="4583113" y="5373688"/>
            <a:ext cx="0" cy="431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0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6172200" y="1200151"/>
            <a:ext cx="4038600" cy="3293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en-US" sz="2000" dirty="0">
                <a:latin typeface="+mn-lt"/>
              </a:rPr>
              <a:t>ASTeC in collaboration with Lancaster University has developed a High Repetition Rate Gun for  CLARA.</a:t>
            </a:r>
          </a:p>
          <a:p>
            <a:pPr eaLnBrk="1" hangingPunct="1"/>
            <a:r>
              <a:rPr lang="en-GB" altLang="en-US" sz="2000" dirty="0">
                <a:latin typeface="+mn-lt"/>
              </a:rPr>
              <a:t>The gun has a solenoid on it allowing some testing with lower magnetic fields</a:t>
            </a:r>
          </a:p>
          <a:p>
            <a:pPr eaLnBrk="1" hangingPunct="1"/>
            <a:r>
              <a:rPr lang="en-US" altLang="en-US" sz="2000" dirty="0">
                <a:latin typeface="+mn-lt"/>
              </a:rPr>
              <a:t>M</a:t>
            </a:r>
            <a:r>
              <a:rPr lang="en-GB" altLang="en-US" sz="2000" dirty="0">
                <a:latin typeface="+mn-lt"/>
              </a:rPr>
              <a:t>ay be partially relevant for muons in the short term to validate models.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 January 2014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B.L. Militsyn, HRRG DLS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98124DF-0372-4553-BCBA-47C2D737882B}" type="slidenum">
              <a:rPr lang="en-GB" smtClean="0"/>
              <a:pPr/>
              <a:t>8</a:t>
            </a:fld>
            <a:r>
              <a:rPr lang="en-GB"/>
              <a:t>/21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5100060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60594"/>
            <a:ext cx="10515600" cy="1325563"/>
          </a:xfrm>
        </p:spPr>
        <p:txBody>
          <a:bodyPr/>
          <a:lstStyle/>
          <a:p>
            <a:r>
              <a:rPr lang="en-GB" dirty="0">
                <a:solidFill>
                  <a:srgbClr val="003D70"/>
                </a:solidFill>
              </a:rPr>
              <a:t>VELA gun Solenoid effects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1384" y="1124744"/>
            <a:ext cx="5688632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Oscillation from -250 A to + 250 A caused vacuum spikes up to 1 x 10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-8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mBar.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Solenoid switch on to 150 A caused pressure increase to 2.7 x 10</a:t>
            </a:r>
            <a:r>
              <a:rPr lang="en-GB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-9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mBar. Which recovered slowly.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Solenoid oscillation from 100 to 200 A caused decaying oscillation of the pressure.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3ADC6D-FA8E-4427-9F8A-588A2AFE73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1056984"/>
            <a:ext cx="4810735" cy="2575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6A6E3B-4968-4276-B0CB-1D170CD2A3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3632024"/>
            <a:ext cx="4713953" cy="267729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DB7759C-65D4-443E-AA96-44FCAF7164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0384" y="3559667"/>
            <a:ext cx="5382720" cy="282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3418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|0.1|0.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918</Words>
  <Application>Microsoft Office PowerPoint</Application>
  <PresentationFormat>Widescreen</PresentationFormat>
  <Paragraphs>140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Lucida Grande</vt:lpstr>
      <vt:lpstr>Wingdings</vt:lpstr>
      <vt:lpstr>ヒラギノ角ゴ Pro W3</vt:lpstr>
      <vt:lpstr>Office Theme</vt:lpstr>
      <vt:lpstr>RF test stand at the Cockcroft Institute Dr Graeme Burt, Lancaster University</vt:lpstr>
      <vt:lpstr>UK RF Team</vt:lpstr>
      <vt:lpstr>CI RF Bunker</vt:lpstr>
      <vt:lpstr>PowerPoint Presentation</vt:lpstr>
      <vt:lpstr>RF sample testing</vt:lpstr>
      <vt:lpstr>Solenoid</vt:lpstr>
      <vt:lpstr>Photocathode plug design</vt:lpstr>
      <vt:lpstr>High Repetition Rate RF Gun</vt:lpstr>
      <vt:lpstr>VELA gun Solenoid effects</vt:lpstr>
      <vt:lpstr>PowerPoint Presentation</vt:lpstr>
      <vt:lpstr>Muon Collider RF: Lancaster Univ</vt:lpstr>
      <vt:lpstr>Muon Collider RF: Strathclyde Univ</vt:lpstr>
      <vt:lpstr>STFC Accelerator Capabilities @ Daresbury</vt:lpstr>
      <vt:lpstr>STFC Accelerator Capabilities at Daresbury</vt:lpstr>
      <vt:lpstr>What we need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Power RF bunker</dc:title>
  <dc:creator>user</dc:creator>
  <cp:lastModifiedBy>Burtg</cp:lastModifiedBy>
  <cp:revision>43</cp:revision>
  <dcterms:created xsi:type="dcterms:W3CDTF">2019-03-19T13:31:58Z</dcterms:created>
  <dcterms:modified xsi:type="dcterms:W3CDTF">2022-01-27T15:54:08Z</dcterms:modified>
</cp:coreProperties>
</file>