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5"/>
    <p:sldMasterId id="2147483684" r:id="rId6"/>
  </p:sldMasterIdLst>
  <p:notesMasterIdLst>
    <p:notesMasterId r:id="rId15"/>
  </p:notesMasterIdLst>
  <p:sldIdLst>
    <p:sldId id="405" r:id="rId7"/>
    <p:sldId id="435" r:id="rId8"/>
    <p:sldId id="436" r:id="rId9"/>
    <p:sldId id="439" r:id="rId10"/>
    <p:sldId id="437" r:id="rId11"/>
    <p:sldId id="438" r:id="rId12"/>
    <p:sldId id="440" r:id="rId13"/>
    <p:sldId id="441" r:id="rId14"/>
  </p:sldIdLst>
  <p:sldSz cx="9144000" cy="6858000" type="screen4x3"/>
  <p:notesSz cx="6797675" cy="992822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33"/>
    <a:srgbClr val="FFFF66"/>
    <a:srgbClr val="006600"/>
    <a:srgbClr val="E1E1FF"/>
    <a:srgbClr val="D0EA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5896" autoAdjust="0"/>
  </p:normalViewPr>
  <p:slideViewPr>
    <p:cSldViewPr snapToGrid="0">
      <p:cViewPr>
        <p:scale>
          <a:sx n="69" d="100"/>
          <a:sy n="69" d="100"/>
        </p:scale>
        <p:origin x="-141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73992D0B-193E-4F7F-AD36-8AC95F4709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06348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992D0B-193E-4F7F-AD36-8AC95F470972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0637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992D0B-193E-4F7F-AD36-8AC95F470972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1274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BBD90-BE13-429A-BFE4-563CDF779D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1481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4059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1008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8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4906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420D8-9834-42D4-82DA-A2CA00C02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9709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E3E4D-D8A0-4F7B-9102-F8D497D960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1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277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64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7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5124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99365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484784"/>
            <a:ext cx="4040188" cy="63976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34492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516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8600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929063"/>
            <a:ext cx="77724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93E83C1-E0D0-4A8D-899F-37159B8C7C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00" r:id="rId1"/>
    <p:sldLayoutId id="2147484701" r:id="rId2"/>
    <p:sldLayoutId id="2147484702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>
              <a:defRPr/>
            </a:pPr>
            <a:fld id="{AF83BBB6-F5EE-4393-B884-58D6E20627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688" y="5294313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03" r:id="rId1"/>
    <p:sldLayoutId id="2147484704" r:id="rId2"/>
    <p:sldLayoutId id="2147484705" r:id="rId3"/>
    <p:sldLayoutId id="2147484706" r:id="rId4"/>
    <p:sldLayoutId id="2147484707" r:id="rId5"/>
    <p:sldLayoutId id="2147484708" r:id="rId6"/>
    <p:sldLayoutId id="2147484709" r:id="rId7"/>
    <p:sldLayoutId id="2147484710" r:id="rId8"/>
    <p:sldLayoutId id="2147484711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cid:part1.cJISwrKU.xvdYA6XS@stfc.ac.uk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cid:part2.BgQkzVO0.1fC0lYi4@stfc.ac.uk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3C8C93"/>
                </a:solidFill>
                <a:latin typeface="Calibri" panose="020F0502020204030204" pitchFamily="34" charset="0"/>
              </a:rPr>
              <a:t>Technology Group</a:t>
            </a:r>
            <a:br>
              <a:rPr lang="en-US" altLang="en-US" dirty="0" smtClean="0">
                <a:solidFill>
                  <a:srgbClr val="3C8C93"/>
                </a:solidFill>
                <a:latin typeface="Calibri" panose="020F0502020204030204" pitchFamily="34" charset="0"/>
              </a:rPr>
            </a:br>
            <a:r>
              <a:rPr lang="en-US" altLang="en-US" dirty="0" smtClean="0">
                <a:solidFill>
                  <a:srgbClr val="3C8C93"/>
                </a:solidFill>
                <a:latin typeface="Calibri" panose="020F0502020204030204" pitchFamily="34" charset="0"/>
              </a:rPr>
              <a:t>4T magnet</a:t>
            </a:r>
          </a:p>
        </p:txBody>
      </p:sp>
      <p:sp>
        <p:nvSpPr>
          <p:cNvPr id="13315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altLang="en-US" dirty="0" smtClean="0"/>
              <a:t>Josef Boehm</a:t>
            </a:r>
          </a:p>
          <a:p>
            <a:r>
              <a:rPr lang="en-GB" altLang="en-US" dirty="0" smtClean="0"/>
              <a:t>January 2022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072" y="969264"/>
            <a:ext cx="9144000" cy="1143000"/>
          </a:xfrm>
        </p:spPr>
        <p:txBody>
          <a:bodyPr/>
          <a:lstStyle/>
          <a:p>
            <a:r>
              <a:rPr lang="en-GB" dirty="0" smtClean="0"/>
              <a:t>Magnet commissioning at RAL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79" y="2112263"/>
            <a:ext cx="5831169" cy="43733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08955" y="2271252"/>
            <a:ext cx="23805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Bore: ~450mm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Field: 4T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Solenoid or cusp mode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3</a:t>
            </a:r>
            <a:r>
              <a:rPr lang="en-GB" sz="2000" baseline="30000" dirty="0" smtClean="0"/>
              <a:t>rd</a:t>
            </a:r>
            <a:r>
              <a:rPr lang="en-GB" sz="2000" dirty="0" smtClean="0"/>
              <a:t> cold head for sample cooling</a:t>
            </a:r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66550" y="4582604"/>
            <a:ext cx="4277450" cy="2275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60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66750"/>
            <a:ext cx="9144000" cy="1143000"/>
          </a:xfrm>
        </p:spPr>
        <p:txBody>
          <a:bodyPr/>
          <a:lstStyle/>
          <a:p>
            <a:r>
              <a:rPr lang="en-GB" dirty="0" smtClean="0"/>
              <a:t>Magnet details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962275" y="1685925"/>
            <a:ext cx="581977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entury Schoolbook" panose="02040604050505020304" pitchFamily="18" charset="0"/>
              </a:rPr>
              <a:t>Two internal coils, independent operation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 smtClean="0">
              <a:latin typeface="Century Schoolbook" panose="020406040505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entury Schoolbook" panose="02040604050505020304" pitchFamily="18" charset="0"/>
              </a:rPr>
              <a:t>Modes: solenoid / cusp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 smtClean="0">
              <a:latin typeface="Century Schoolbook" panose="020406040505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entury Schoolbook" panose="02040604050505020304" pitchFamily="18" charset="0"/>
              </a:rPr>
              <a:t>In solenoid mode ~ 4T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 smtClean="0">
              <a:latin typeface="Century Schoolbook" panose="020406040505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entury Schoolbook" panose="02040604050505020304" pitchFamily="18" charset="0"/>
              </a:rPr>
              <a:t>Bore diameter ~ 470mm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 smtClean="0">
              <a:latin typeface="Century Schoolbook" panose="020406040505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entury Schoolbook" panose="02040604050505020304" pitchFamily="18" charset="0"/>
              </a:rPr>
              <a:t>Can take large horizontal forces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 smtClean="0">
              <a:latin typeface="Century Schoolbook" panose="020406040505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entury Schoolbook" panose="02040604050505020304" pitchFamily="18" charset="0"/>
              </a:rPr>
              <a:t>~ 2MJ, 100H, 180A, ramp-time: ~ 1h</a:t>
            </a:r>
            <a:endParaRPr lang="en-GB" sz="1800" dirty="0">
              <a:latin typeface="Century Schoolbook" panose="020406040505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 smtClean="0">
              <a:latin typeface="Century Schoolbook" panose="020406040505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entury Schoolbook" panose="02040604050505020304" pitchFamily="18" charset="0"/>
              </a:rPr>
              <a:t>2 pulse tubes / </a:t>
            </a:r>
            <a:r>
              <a:rPr lang="en-GB" sz="1800" dirty="0" err="1" smtClean="0">
                <a:latin typeface="Century Schoolbook" panose="02040604050505020304" pitchFamily="18" charset="0"/>
              </a:rPr>
              <a:t>compr</a:t>
            </a:r>
            <a:r>
              <a:rPr lang="en-GB" sz="1800" dirty="0" smtClean="0">
                <a:latin typeface="Century Schoolbook" panose="02040604050505020304" pitchFamily="18" charset="0"/>
              </a:rPr>
              <a:t>., 3</a:t>
            </a:r>
            <a:r>
              <a:rPr lang="en-GB" sz="1800" baseline="30000" dirty="0" smtClean="0">
                <a:latin typeface="Century Schoolbook" panose="02040604050505020304" pitchFamily="18" charset="0"/>
              </a:rPr>
              <a:t>rd</a:t>
            </a:r>
            <a:r>
              <a:rPr lang="en-GB" sz="1800" dirty="0" smtClean="0">
                <a:latin typeface="Century Schoolbook" panose="02040604050505020304" pitchFamily="18" charset="0"/>
              </a:rPr>
              <a:t> PT for insert cooling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 smtClean="0">
              <a:latin typeface="Century Schoolbook" panose="020406040505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entury Schoolbook" panose="02040604050505020304" pitchFamily="18" charset="0"/>
              </a:rPr>
              <a:t>Dry cool-down ~ 2 weeks, quicker with liquids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>
              <a:latin typeface="Century Schoolbook" panose="020406040505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entury Schoolbook" panose="02040604050505020304" pitchFamily="18" charset="0"/>
              </a:rPr>
              <a:t>Once cold the cryostat is zero boil-off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5" y="1495425"/>
            <a:ext cx="2590800" cy="5162550"/>
          </a:xfrm>
          <a:prstGeom prst="rect">
            <a:avLst/>
          </a:prstGeom>
        </p:spPr>
      </p:pic>
      <p:sp>
        <p:nvSpPr>
          <p:cNvPr id="7" name="Up Arrow 6"/>
          <p:cNvSpPr/>
          <p:nvPr/>
        </p:nvSpPr>
        <p:spPr bwMode="auto">
          <a:xfrm>
            <a:off x="6181725" y="2271712"/>
            <a:ext cx="95250" cy="323850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8" name="Up Arrow 7"/>
          <p:cNvSpPr/>
          <p:nvPr/>
        </p:nvSpPr>
        <p:spPr bwMode="auto">
          <a:xfrm>
            <a:off x="6362700" y="2271712"/>
            <a:ext cx="104775" cy="323850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9" name="Up Arrow 8"/>
          <p:cNvSpPr/>
          <p:nvPr/>
        </p:nvSpPr>
        <p:spPr bwMode="auto">
          <a:xfrm>
            <a:off x="6750844" y="2271712"/>
            <a:ext cx="95250" cy="323850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6938962" y="2271712"/>
            <a:ext cx="95250" cy="32385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1274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075" y="714375"/>
            <a:ext cx="9144000" cy="1143000"/>
          </a:xfrm>
        </p:spPr>
        <p:txBody>
          <a:bodyPr/>
          <a:lstStyle/>
          <a:p>
            <a:r>
              <a:rPr lang="en-GB" dirty="0" smtClean="0"/>
              <a:t>Magnetic flux lines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437" y="1857375"/>
            <a:ext cx="3887635" cy="4495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83034" y="2762250"/>
            <a:ext cx="3370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Magnet in solenoid mode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Centre flux density: 4T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89653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75" y="685800"/>
            <a:ext cx="9144000" cy="1143000"/>
          </a:xfrm>
        </p:spPr>
        <p:txBody>
          <a:bodyPr/>
          <a:lstStyle/>
          <a:p>
            <a:r>
              <a:rPr lang="en-GB" dirty="0" smtClean="0"/>
              <a:t>Stray fields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081400"/>
              </p:ext>
            </p:extLst>
          </p:nvPr>
        </p:nvGraphicFramePr>
        <p:xfrm>
          <a:off x="1290709" y="5696034"/>
          <a:ext cx="5937250" cy="782828"/>
        </p:xfrm>
        <a:graphic>
          <a:graphicData uri="http://schemas.openxmlformats.org/drawingml/2006/table">
            <a:tbl>
              <a:tblPr firstRow="1" firstCol="1" bandRow="1"/>
              <a:tblGrid>
                <a:gridCol w="1615440">
                  <a:extLst>
                    <a:ext uri="{9D8B030D-6E8A-4147-A177-3AD203B41FA5}">
                      <a16:colId xmlns:a16="http://schemas.microsoft.com/office/drawing/2014/main" xmlns="" val="1527313511"/>
                    </a:ext>
                  </a:extLst>
                </a:gridCol>
                <a:gridCol w="1352550">
                  <a:extLst>
                    <a:ext uri="{9D8B030D-6E8A-4147-A177-3AD203B41FA5}">
                      <a16:colId xmlns:a16="http://schemas.microsoft.com/office/drawing/2014/main" xmlns="" val="800957757"/>
                    </a:ext>
                  </a:extLst>
                </a:gridCol>
                <a:gridCol w="1484630">
                  <a:extLst>
                    <a:ext uri="{9D8B030D-6E8A-4147-A177-3AD203B41FA5}">
                      <a16:colId xmlns:a16="http://schemas.microsoft.com/office/drawing/2014/main" xmlns="" val="2784907570"/>
                    </a:ext>
                  </a:extLst>
                </a:gridCol>
                <a:gridCol w="1484630">
                  <a:extLst>
                    <a:ext uri="{9D8B030D-6E8A-4147-A177-3AD203B41FA5}">
                      <a16:colId xmlns:a16="http://schemas.microsoft.com/office/drawing/2014/main" xmlns="" val="217861528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Stray field (4T setting)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@50G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@30G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@5G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10474102"/>
                  </a:ext>
                </a:extLst>
              </a:tr>
              <a:tr h="444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from magnet centre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977449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Axial (m)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 b="1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3.45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 b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4.1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 b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7.4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75695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Radial (m)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 b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 b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3.2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  <a:tab pos="457200" algn="l"/>
                        </a:tabLst>
                      </a:pPr>
                      <a:r>
                        <a:rPr lang="en-GB" sz="1200" b="1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5.9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12908556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603375" y="4394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90488" algn="l"/>
                <a:tab pos="4572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90488" algn="l"/>
                <a:tab pos="4572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90488" algn="l"/>
                <a:tab pos="4572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90488" algn="l"/>
                <a:tab pos="4572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90488" algn="l"/>
                <a:tab pos="4572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  <a:tab pos="4572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  <a:tab pos="4572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  <a:tab pos="4572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  <a:tab pos="4572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l"/>
                <a:tab pos="4572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kumimoji="0" lang="en-GB" altLang="en-US" sz="1200" b="0" i="0" u="none" strike="noStrike" cap="none" normalizeH="0" baseline="0" smtClean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" name="Picture 4" descr="cid:part1.cJISwrKU.xvdYA6XS@stfc.ac.uk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75" y="1934527"/>
            <a:ext cx="2486025" cy="3029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id:part2.BgQkzVO0.1fC0lYi4@stfc.ac.uk"/>
          <p:cNvPicPr/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734" y="1934527"/>
            <a:ext cx="2578100" cy="3001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2999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075" y="723900"/>
            <a:ext cx="9144000" cy="1143000"/>
          </a:xfrm>
        </p:spPr>
        <p:txBody>
          <a:bodyPr/>
          <a:lstStyle/>
          <a:p>
            <a:r>
              <a:rPr lang="en-GB" sz="3600" dirty="0" smtClean="0"/>
              <a:t>Requirements to operate magnet</a:t>
            </a:r>
            <a:endParaRPr lang="en-GB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866900"/>
            <a:ext cx="75819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dirty="0" smtClean="0"/>
              <a:t>Magnet in cryostat with two </a:t>
            </a:r>
            <a:r>
              <a:rPr lang="en-GB" dirty="0" err="1" smtClean="0"/>
              <a:t>cryocoolers</a:t>
            </a:r>
            <a:r>
              <a:rPr lang="en-GB" dirty="0" smtClean="0"/>
              <a:t> (pulse tubes)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dirty="0" smtClean="0"/>
              <a:t>2 compressors for PT’s, </a:t>
            </a:r>
            <a:r>
              <a:rPr lang="en-GB" dirty="0" err="1" smtClean="0"/>
              <a:t>Cryomech</a:t>
            </a:r>
            <a:r>
              <a:rPr lang="en-GB" dirty="0" smtClean="0"/>
              <a:t> CP1000, 13 kW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dirty="0" smtClean="0"/>
              <a:t>20m gas lines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Large building to operate the magnet, ~ 15m x 12m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Control cabinet with PSU, temperature monitors, He-level monitor, switch gear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Chilled water for compressors, ~ 15 – 20 l/min @ 15 </a:t>
            </a:r>
            <a:r>
              <a:rPr lang="en-GB" dirty="0" err="1" smtClean="0"/>
              <a:t>degC</a:t>
            </a: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Helium gas supply (gas cylinders), approx. 4 per run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8382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47725"/>
            <a:ext cx="9144000" cy="1143000"/>
          </a:xfrm>
        </p:spPr>
        <p:txBody>
          <a:bodyPr/>
          <a:lstStyle/>
          <a:p>
            <a:r>
              <a:rPr lang="en-GB" sz="3600" dirty="0" smtClean="0"/>
              <a:t>Requirements to prepare the magnet</a:t>
            </a:r>
            <a:endParaRPr lang="en-GB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742949" y="1990725"/>
            <a:ext cx="77247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The control cabinet will have to be assembled from existing and newly purchased components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The quench protection circuitry will have to be assembled (resistors and diodes, on side of magnet)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The magnet will have to be tested at RAL before shipment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8348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970710"/>
              </p:ext>
            </p:extLst>
          </p:nvPr>
        </p:nvGraphicFramePr>
        <p:xfrm>
          <a:off x="969818" y="2380673"/>
          <a:ext cx="7259781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9927"/>
                <a:gridCol w="2419927"/>
                <a:gridCol w="241992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Activity/Equipment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Effort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Material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FC magnet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700k – existing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Checkout in UK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2k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QPS Refit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10k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Shipping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15k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Checkout in Paris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2k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Instrument Racks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100k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Cabling and sundries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10k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9695433"/>
      </p:ext>
    </p:extLst>
  </p:cSld>
  <p:clrMapOvr>
    <a:masterClrMapping/>
  </p:clrMapOvr>
</p:sld>
</file>

<file path=ppt/theme/theme1.xml><?xml version="1.0" encoding="utf-8"?>
<a:theme xmlns:a="http://schemas.openxmlformats.org/drawingml/2006/main" name="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ABF215B8A3384E874FC40A3B0B2302" ma:contentTypeVersion="4" ma:contentTypeDescription="Create a new document." ma:contentTypeScope="" ma:versionID="f198c3dfa143f328b4bfb76fd905c4a6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66758ad48435124b95dc0df0729e68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43DFA70B-2EBB-489B-8E34-F6A10FA685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47CD5D1-875A-441B-8ADD-5D10EFD2D105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AEDD1CD-9190-4F8F-B585-354F10A56AC8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27E48F0D-BF64-462E-8350-40C896A295A7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STFC_PowerPoint_template</Template>
  <TotalTime>3414</TotalTime>
  <Words>292</Words>
  <Application>Microsoft Office PowerPoint</Application>
  <PresentationFormat>On-screen Show (4:3)</PresentationFormat>
  <Paragraphs>82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STFC_PowerPoint_template</vt:lpstr>
      <vt:lpstr>1_Blank Presentation</vt:lpstr>
      <vt:lpstr>Technology Group 4T magnet</vt:lpstr>
      <vt:lpstr>Magnet commissioning at RAL</vt:lpstr>
      <vt:lpstr>Magnet details</vt:lpstr>
      <vt:lpstr>Magnetic flux lines</vt:lpstr>
      <vt:lpstr>Stray fields</vt:lpstr>
      <vt:lpstr>Requirements to operate magnet</vt:lpstr>
      <vt:lpstr>Requirements to prepare the magnet</vt:lpstr>
      <vt:lpstr>PowerPoint Presentation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Template: corporate powerpoint</dc:title>
  <dc:creator>kw77</dc:creator>
  <cp:lastModifiedBy>Rogers, Chris (STFC,RAL,AST)</cp:lastModifiedBy>
  <cp:revision>122</cp:revision>
  <dcterms:created xsi:type="dcterms:W3CDTF">2012-07-12T11:46:55Z</dcterms:created>
  <dcterms:modified xsi:type="dcterms:W3CDTF">2022-01-24T16:03:00Z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display_urn:schemas-microsoft-com:office:office#Editor">
    <vt:lpwstr>Summers, Karen (STFC,RAL,OBR)</vt:lpwstr>
  </property>
  <property fmtid="{D5CDD505-2E9C-101B-9397-08002B2CF9AE}" pid="4" name="xd_Signature">
    <vt:lpwstr/>
  </property>
  <property fmtid="{D5CDD505-2E9C-101B-9397-08002B2CF9AE}" pid="5" name="display_urn:schemas-microsoft-com:office:office#Author">
    <vt:lpwstr>Summers, Karen (STFC,RAL,OBR)</vt:lpwstr>
  </property>
  <property fmtid="{D5CDD505-2E9C-101B-9397-08002B2CF9AE}" pid="6" name="TemplateUrl">
    <vt:lpwstr/>
  </property>
  <property fmtid="{D5CDD505-2E9C-101B-9397-08002B2CF9AE}" pid="7" name="xd_ProgID">
    <vt:lpwstr/>
  </property>
  <property fmtid="{D5CDD505-2E9C-101B-9397-08002B2CF9AE}" pid="8" name="ContentTypeId">
    <vt:lpwstr>0x010100F731947B08D5984288BC8B16A979FF50</vt:lpwstr>
  </property>
</Properties>
</file>