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9" r:id="rId2"/>
    <p:sldId id="361" r:id="rId3"/>
    <p:sldId id="364" r:id="rId4"/>
    <p:sldId id="312" r:id="rId5"/>
    <p:sldId id="340" r:id="rId6"/>
    <p:sldId id="339" r:id="rId7"/>
    <p:sldId id="341" r:id="rId8"/>
    <p:sldId id="344" r:id="rId9"/>
    <p:sldId id="301" r:id="rId10"/>
    <p:sldId id="300" r:id="rId11"/>
    <p:sldId id="302" r:id="rId12"/>
    <p:sldId id="293" r:id="rId13"/>
    <p:sldId id="303" r:id="rId14"/>
    <p:sldId id="292" r:id="rId15"/>
    <p:sldId id="291" r:id="rId16"/>
    <p:sldId id="304" r:id="rId17"/>
    <p:sldId id="330" r:id="rId18"/>
    <p:sldId id="333" r:id="rId19"/>
    <p:sldId id="337" r:id="rId20"/>
    <p:sldId id="338" r:id="rId21"/>
    <p:sldId id="360" r:id="rId22"/>
    <p:sldId id="357" r:id="rId23"/>
    <p:sldId id="359" r:id="rId24"/>
    <p:sldId id="365" r:id="rId25"/>
    <p:sldId id="345" r:id="rId26"/>
    <p:sldId id="346" r:id="rId27"/>
    <p:sldId id="347" r:id="rId28"/>
    <p:sldId id="348" r:id="rId29"/>
    <p:sldId id="349" r:id="rId30"/>
    <p:sldId id="329" r:id="rId31"/>
    <p:sldId id="367" r:id="rId32"/>
    <p:sldId id="305" r:id="rId33"/>
    <p:sldId id="309" r:id="rId34"/>
    <p:sldId id="315" r:id="rId35"/>
    <p:sldId id="350" r:id="rId36"/>
    <p:sldId id="355" r:id="rId37"/>
    <p:sldId id="351" r:id="rId38"/>
    <p:sldId id="366" r:id="rId39"/>
    <p:sldId id="288" r:id="rId40"/>
    <p:sldId id="313" r:id="rId41"/>
    <p:sldId id="334" r:id="rId42"/>
    <p:sldId id="294" r:id="rId43"/>
    <p:sldId id="296" r:id="rId44"/>
    <p:sldId id="295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C842465A-AF34-439E-AC1F-46F20AAAAC33}">
          <p14:sldIdLst>
            <p14:sldId id="259"/>
            <p14:sldId id="361"/>
            <p14:sldId id="364"/>
          </p14:sldIdLst>
        </p14:section>
        <p14:section name="Photogrammetry data" id="{5E863D7D-C5A6-43E0-9D03-803C6D5F1B25}">
          <p14:sldIdLst>
            <p14:sldId id="312"/>
            <p14:sldId id="340"/>
            <p14:sldId id="339"/>
            <p14:sldId id="341"/>
            <p14:sldId id="344"/>
          </p14:sldIdLst>
        </p14:section>
        <p14:section name="FEA parameters" id="{3F7EA89A-C66D-4B49-BBB2-2FA438042E0B}">
          <p14:sldIdLst>
            <p14:sldId id="301"/>
            <p14:sldId id="300"/>
            <p14:sldId id="302"/>
          </p14:sldIdLst>
        </p14:section>
        <p14:section name="Support study" id="{EEBCFEA9-5DE7-462C-8E62-7A68775E90D4}">
          <p14:sldIdLst>
            <p14:sldId id="293"/>
            <p14:sldId id="303"/>
            <p14:sldId id="292"/>
            <p14:sldId id="291"/>
          </p14:sldIdLst>
        </p14:section>
        <p14:section name="CTE" id="{D9D390F1-64B2-41EE-8F53-F8E96DEEB7FF}">
          <p14:sldIdLst>
            <p14:sldId id="304"/>
            <p14:sldId id="330"/>
            <p14:sldId id="333"/>
            <p14:sldId id="337"/>
            <p14:sldId id="338"/>
            <p14:sldId id="360"/>
          </p14:sldIdLst>
        </p14:section>
        <p14:section name="CTE orthotropy" id="{9D35FCFE-138F-41D1-9D18-4B64E9F000D2}">
          <p14:sldIdLst>
            <p14:sldId id="357"/>
            <p14:sldId id="359"/>
            <p14:sldId id="365"/>
          </p14:sldIdLst>
        </p14:section>
        <p14:section name="Elastic modulus" id="{B54D0723-9CA9-4092-9FC3-8472A57CEE5E}">
          <p14:sldIdLst>
            <p14:sldId id="345"/>
            <p14:sldId id="346"/>
            <p14:sldId id="347"/>
            <p14:sldId id="348"/>
            <p14:sldId id="349"/>
          </p14:sldIdLst>
        </p14:section>
        <p14:section name="Pole Cut" id="{D941792B-6755-467F-B33A-E7732C01B8E6}">
          <p14:sldIdLst>
            <p14:sldId id="329"/>
            <p14:sldId id="367"/>
            <p14:sldId id="305"/>
            <p14:sldId id="309"/>
            <p14:sldId id="315"/>
          </p14:sldIdLst>
        </p14:section>
        <p14:section name="Contacts" id="{79CEE775-D4FA-4F9B-920B-4F1D9517BC5E}">
          <p14:sldIdLst>
            <p14:sldId id="350"/>
            <p14:sldId id="355"/>
            <p14:sldId id="351"/>
          </p14:sldIdLst>
        </p14:section>
        <p14:section name="Conclusion" id="{B416D114-AEFF-480D-B571-C80D841F8082}">
          <p14:sldIdLst>
            <p14:sldId id="366"/>
          </p14:sldIdLst>
        </p14:section>
        <p14:section name="Annexe" id="{D12A904B-A748-469F-AC33-1D0584536342}">
          <p14:sldIdLst>
            <p14:sldId id="288"/>
            <p14:sldId id="313"/>
            <p14:sldId id="334"/>
          </p14:sldIdLst>
        </p14:section>
        <p14:section name="SG data" id="{01AFEF1E-574F-4A1F-85A1-42B391AC9140}">
          <p14:sldIdLst>
            <p14:sldId id="294"/>
            <p14:sldId id="296"/>
            <p14:sldId id="295"/>
          </p14:sldIdLst>
        </p14:section>
        <p14:section name="contact" id="{90E48D1A-081A-445F-9EFF-128A6A0F438A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42" autoAdjust="0"/>
    <p:restoredTop sz="94686"/>
  </p:normalViewPr>
  <p:slideViewPr>
    <p:cSldViewPr snapToGrid="0" snapToObjects="1">
      <p:cViewPr varScale="1">
        <p:scale>
          <a:sx n="67" d="100"/>
          <a:sy n="67" d="100"/>
        </p:scale>
        <p:origin x="400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0.png"/><Relationship Id="rId7" Type="http://schemas.openxmlformats.org/officeDocument/2006/relationships/image" Target="../media/image7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3.png"/><Relationship Id="rId5" Type="http://schemas.openxmlformats.org/officeDocument/2006/relationships/image" Target="../media/image22.png"/><Relationship Id="rId4" Type="http://schemas.openxmlformats.org/officeDocument/2006/relationships/image" Target="../media/image7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png"/><Relationship Id="rId5" Type="http://schemas.openxmlformats.org/officeDocument/2006/relationships/image" Target="../media/image29.sv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png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7" Type="http://schemas.openxmlformats.org/officeDocument/2006/relationships/hyperlink" Target="https://indico.cern.ch/event/1011517/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048701/" TargetMode="External"/><Relationship Id="rId5" Type="http://schemas.openxmlformats.org/officeDocument/2006/relationships/image" Target="../media/image39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109.png"/><Relationship Id="rId4" Type="http://schemas.openxmlformats.org/officeDocument/2006/relationships/image" Target="../media/image10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sv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011517/" TargetMode="External"/><Relationship Id="rId5" Type="http://schemas.openxmlformats.org/officeDocument/2006/relationships/image" Target="../media/image112.png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svg"/><Relationship Id="rId5" Type="http://schemas.openxmlformats.org/officeDocument/2006/relationships/image" Target="../media/image51.png"/><Relationship Id="rId4" Type="http://schemas.openxmlformats.org/officeDocument/2006/relationships/image" Target="../media/image50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8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40.png"/><Relationship Id="rId4" Type="http://schemas.openxmlformats.org/officeDocument/2006/relationships/image" Target="../media/image61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3.sv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sv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sv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3.svg"/><Relationship Id="rId4" Type="http://schemas.openxmlformats.org/officeDocument/2006/relationships/image" Target="../media/image7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sv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8.svg"/><Relationship Id="rId4" Type="http://schemas.openxmlformats.org/officeDocument/2006/relationships/image" Target="../media/image77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svg"/><Relationship Id="rId7" Type="http://schemas.openxmlformats.org/officeDocument/2006/relationships/image" Target="../media/image85.sv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4.png"/><Relationship Id="rId5" Type="http://schemas.openxmlformats.org/officeDocument/2006/relationships/image" Target="../media/image83.svg"/><Relationship Id="rId4" Type="http://schemas.openxmlformats.org/officeDocument/2006/relationships/image" Target="../media/image8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sv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5.svg"/><Relationship Id="rId4" Type="http://schemas.openxmlformats.org/officeDocument/2006/relationships/image" Target="../media/image8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MQXFS coil, thermal contraction test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Campagna Guillaume</a:t>
            </a:r>
          </a:p>
          <a:p>
            <a:pPr algn="l"/>
            <a:r>
              <a:rPr lang="en-US" sz="1800" baseline="30000" dirty="0"/>
              <a:t>14th</a:t>
            </a:r>
            <a:r>
              <a:rPr lang="en-US" sz="1800" dirty="0"/>
              <a:t> January 2021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4B2B1D5-1961-4670-ACD8-EB3479B58C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90" y="1592263"/>
                <a:ext cx="7240586" cy="4608512"/>
              </a:xfrm>
            </p:spPr>
            <p:txBody>
              <a:bodyPr/>
              <a:lstStyle/>
              <a:p>
                <a:r>
                  <a:rPr lang="en-US" b="1" dirty="0">
                    <a:latin typeface="+mj-lt"/>
                  </a:rPr>
                  <a:t>All material are elastic and isotropic by default.</a:t>
                </a:r>
              </a:p>
              <a:p>
                <a:r>
                  <a:rPr lang="en-US" dirty="0">
                    <a:latin typeface="+mj-lt"/>
                  </a:rPr>
                  <a:t>Coil block definition :</a:t>
                </a:r>
                <a:endParaRPr lang="en-US" b="1" dirty="0">
                  <a:latin typeface="+mj-lt"/>
                </a:endParaRPr>
              </a:p>
              <a:p>
                <a:pPr marL="342900" indent="-3429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𝒄𝒐𝒊𝒍𝑩𝒍𝒐𝒄𝒌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𝑮𝑷𝒂</m:t>
                    </m:r>
                  </m:oMath>
                </a14:m>
                <a:endParaRPr lang="en-US" dirty="0"/>
              </a:p>
              <a:p>
                <a:pPr marL="342900" indent="-3429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dirty="0"/>
                  <a:t>Thermal contraction coefficient is temperature dependent (Jose’s work)</a:t>
                </a:r>
              </a:p>
              <a:p>
                <a:pPr>
                  <a:spcBef>
                    <a:spcPts val="0"/>
                  </a:spcBef>
                </a:pPr>
                <a:endParaRPr lang="en-US" dirty="0"/>
              </a:p>
              <a:p>
                <a:pPr>
                  <a:spcBef>
                    <a:spcPts val="0"/>
                  </a:spcBef>
                </a:pPr>
                <a:r>
                  <a:rPr lang="fr-CH" dirty="0"/>
                  <a:t>All parts are </a:t>
                </a:r>
                <a:r>
                  <a:rPr lang="fr-CH" dirty="0" err="1"/>
                  <a:t>bounded</a:t>
                </a:r>
                <a:r>
                  <a:rPr lang="en-US" b="1" dirty="0">
                    <a:latin typeface="+mj-lt"/>
                  </a:rPr>
                  <a:t> by default</a:t>
                </a:r>
                <a:r>
                  <a:rPr lang="fr-CH" dirty="0"/>
                  <a:t>.</a:t>
                </a:r>
                <a:endParaRPr lang="en-US" dirty="0"/>
              </a:p>
              <a:p>
                <a:endParaRPr lang="en-US" dirty="0">
                  <a:solidFill>
                    <a:srgbClr val="FF0000"/>
                  </a:solidFill>
                </a:endParaRPr>
              </a:p>
              <a:p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I may need to check all values (density, modulus, thermal contraction).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4B2B1D5-1961-4670-ACD8-EB3479B58C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90" y="1592263"/>
                <a:ext cx="7240586" cy="4608512"/>
              </a:xfrm>
              <a:blipFill>
                <a:blip r:embed="rId2"/>
                <a:stretch>
                  <a:fillRect l="-2273" t="-2646" b="-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BC077FDE-075C-4DB5-8F7F-C534989C5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Main </a:t>
            </a:r>
            <a:r>
              <a:rPr lang="fr-CH" dirty="0" err="1"/>
              <a:t>material</a:t>
            </a:r>
            <a:r>
              <a:rPr lang="fr-CH" dirty="0"/>
              <a:t> </a:t>
            </a:r>
            <a:r>
              <a:rPr lang="fr-CH" dirty="0" err="1"/>
              <a:t>parameters</a:t>
            </a:r>
            <a:r>
              <a:rPr lang="fr-CH" dirty="0"/>
              <a:t> (by default)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92FCE9-F0CB-459D-8166-2BDE73994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F15137-BE91-442B-8FF8-C31CC79BD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AC0EB-24AD-43DC-8DF8-C7C242E86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1254A1B0-3B15-4832-913C-409B09F7C7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316785" y="1439335"/>
            <a:ext cx="4667250" cy="3500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150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0FCDA2-F5DD-4616-842F-4943276BE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630159" cy="19918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Loading</a:t>
            </a:r>
            <a:r>
              <a:rPr lang="fr-CH" dirty="0"/>
              <a:t> </a:t>
            </a:r>
            <a:r>
              <a:rPr lang="fr-CH" dirty="0" err="1"/>
              <a:t>steps</a:t>
            </a:r>
            <a:r>
              <a:rPr lang="fr-CH" dirty="0"/>
              <a:t>: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fr-CH" dirty="0"/>
              <a:t>Gravity </a:t>
            </a:r>
            <a:r>
              <a:rPr lang="fr-CH" dirty="0" err="1"/>
              <a:t>alone</a:t>
            </a:r>
            <a:r>
              <a:rPr lang="fr-CH" dirty="0"/>
              <a:t>,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fr-CH" dirty="0"/>
              <a:t>Gravity + cool down (77K).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CBFD2F-6483-41FD-B9C6-AA34F6A98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Boundary</a:t>
            </a:r>
            <a:r>
              <a:rPr lang="fr-CH" dirty="0"/>
              <a:t> condition and </a:t>
            </a:r>
            <a:r>
              <a:rPr lang="fr-CH" dirty="0" err="1"/>
              <a:t>loading</a:t>
            </a:r>
            <a:r>
              <a:rPr lang="fr-CH" dirty="0"/>
              <a:t> (by default)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E914B5-9A18-4388-8166-C8FEB0558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7AB1B-3588-402F-9AD6-B51886EC9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F18F-9E70-4308-8F95-2AB3ECC42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BDE5BCC-C8AE-4DF3-95BB-82D639B2BCFF}"/>
              </a:ext>
            </a:extLst>
          </p:cNvPr>
          <p:cNvGrpSpPr/>
          <p:nvPr/>
        </p:nvGrpSpPr>
        <p:grpSpPr>
          <a:xfrm>
            <a:off x="7217813" y="1349618"/>
            <a:ext cx="4849269" cy="4723378"/>
            <a:chOff x="7217813" y="1349618"/>
            <a:chExt cx="4849269" cy="472337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C426080-00AC-4DA0-A159-5CC30D065D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17813" y="1349618"/>
              <a:ext cx="3069307" cy="4287286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3B090D4-5D6B-46EF-A47D-BBF6A51A50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66362" y="5403954"/>
              <a:ext cx="160084" cy="66904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B05F8F6A-250C-4423-8CCB-7CDF1BBA23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66361" y="5265737"/>
              <a:ext cx="1" cy="807259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C4F2FDE-A2AB-4E61-A635-F8CBA39202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42026" y="6072996"/>
              <a:ext cx="724336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5B9F1E1-3F30-48BB-93D2-4C3FC7470AB5}"/>
                </a:ext>
              </a:extLst>
            </p:cNvPr>
            <p:cNvSpPr txBox="1"/>
            <p:nvPr/>
          </p:nvSpPr>
          <p:spPr>
            <a:xfrm>
              <a:off x="9277894" y="5450763"/>
              <a:ext cx="23336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z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A2B6F11-77DF-479A-B1F6-27EB2099EF6C}"/>
                </a:ext>
              </a:extLst>
            </p:cNvPr>
            <p:cNvSpPr txBox="1"/>
            <p:nvPr/>
          </p:nvSpPr>
          <p:spPr>
            <a:xfrm>
              <a:off x="8846969" y="5276175"/>
              <a:ext cx="23336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957A816-1591-4FD9-94E2-066BE72236F8}"/>
                </a:ext>
              </a:extLst>
            </p:cNvPr>
            <p:cNvSpPr txBox="1"/>
            <p:nvPr/>
          </p:nvSpPr>
          <p:spPr>
            <a:xfrm>
              <a:off x="8348504" y="5738475"/>
              <a:ext cx="23336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x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5C80C12-4EAF-462A-89E7-04B47B33BC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71220" y="1691510"/>
              <a:ext cx="846944" cy="38296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381E4569-A2E3-42AB-AE7C-06EB464291B7}"/>
                    </a:ext>
                  </a:extLst>
                </p:cNvPr>
                <p:cNvSpPr txBox="1"/>
                <p:nvPr/>
              </p:nvSpPr>
              <p:spPr>
                <a:xfrm>
                  <a:off x="10466782" y="1381001"/>
                  <a:ext cx="1600300" cy="11299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GB" dirty="0"/>
                    <a:t>Symmetric BC:</a:t>
                  </a:r>
                </a:p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b="0" dirty="0"/>
                </a:p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𝑅𝑂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b="0" dirty="0"/>
                </a:p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𝑅𝑂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381E4569-A2E3-42AB-AE7C-06EB464291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66782" y="1381001"/>
                  <a:ext cx="1600300" cy="1129925"/>
                </a:xfrm>
                <a:prstGeom prst="rect">
                  <a:avLst/>
                </a:prstGeom>
                <a:blipFill>
                  <a:blip r:embed="rId3"/>
                  <a:stretch>
                    <a:fillRect l="-9125" t="-7027" r="-3802" b="-270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023D594-A7D8-4D7E-92CA-1F53C26B45AE}"/>
                </a:ext>
              </a:extLst>
            </p:cNvPr>
            <p:cNvCxnSpPr>
              <a:cxnSpLocks/>
            </p:cNvCxnSpPr>
            <p:nvPr/>
          </p:nvCxnSpPr>
          <p:spPr>
            <a:xfrm>
              <a:off x="8752466" y="4840083"/>
              <a:ext cx="1310444" cy="9085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17D68DC0-82A7-43CF-9D5E-9CF70AA60AB8}"/>
                    </a:ext>
                  </a:extLst>
                </p:cNvPr>
                <p:cNvSpPr txBox="1"/>
                <p:nvPr/>
              </p:nvSpPr>
              <p:spPr>
                <a:xfrm>
                  <a:off x="10119976" y="4783525"/>
                  <a:ext cx="1600300" cy="11299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GB" dirty="0"/>
                    <a:t>Symmetric BC:</a:t>
                  </a:r>
                </a:p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b="0" dirty="0"/>
                </a:p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𝑅𝑂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b="0" dirty="0"/>
                </a:p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𝑅𝑂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17D68DC0-82A7-43CF-9D5E-9CF70AA60A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19976" y="4783525"/>
                  <a:ext cx="1600300" cy="1129925"/>
                </a:xfrm>
                <a:prstGeom prst="rect">
                  <a:avLst/>
                </a:prstGeom>
                <a:blipFill>
                  <a:blip r:embed="rId4"/>
                  <a:stretch>
                    <a:fillRect l="-8745" t="-7027" r="-4183" b="-486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D39FCF7-39C0-4DE2-A886-AFFAB00FC58D}"/>
              </a:ext>
            </a:extLst>
          </p:cNvPr>
          <p:cNvGrpSpPr/>
          <p:nvPr/>
        </p:nvGrpSpPr>
        <p:grpSpPr>
          <a:xfrm>
            <a:off x="801134" y="3625450"/>
            <a:ext cx="5545445" cy="2434147"/>
            <a:chOff x="801134" y="3625450"/>
            <a:chExt cx="5545445" cy="2434147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0B44B2AE-B184-4345-9C95-0CE5FDC6C04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1134" y="4331567"/>
              <a:ext cx="5032910" cy="998638"/>
            </a:xfrm>
            <a:prstGeom prst="rect">
              <a:avLst/>
            </a:prstGeom>
          </p:spPr>
        </p:pic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7445F96A-5B5E-4AD7-B8BC-EFCF9AF63CB7}"/>
                </a:ext>
              </a:extLst>
            </p:cNvPr>
            <p:cNvCxnSpPr>
              <a:cxnSpLocks/>
            </p:cNvCxnSpPr>
            <p:nvPr/>
          </p:nvCxnSpPr>
          <p:spPr>
            <a:xfrm>
              <a:off x="2737895" y="5180150"/>
              <a:ext cx="206502" cy="430721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4FDFA1B6-1552-48A7-9A32-76596B4C1898}"/>
                    </a:ext>
                  </a:extLst>
                </p:cNvPr>
                <p:cNvSpPr txBox="1"/>
                <p:nvPr/>
              </p:nvSpPr>
              <p:spPr>
                <a:xfrm>
                  <a:off x="1095610" y="3625450"/>
                  <a:ext cx="4400316" cy="58144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GB" dirty="0"/>
                    <a:t>Acceleration on all nodes 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=9.8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a14:m>
                  <a:endParaRPr lang="en-GB" b="0" dirty="0"/>
                </a:p>
                <a:p>
                  <a:pPr algn="l"/>
                  <a:endParaRPr lang="en-GB" b="0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4FDFA1B6-1552-48A7-9A32-76596B4C18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5610" y="3625450"/>
                  <a:ext cx="4400316" cy="581441"/>
                </a:xfrm>
                <a:prstGeom prst="rect">
                  <a:avLst/>
                </a:prstGeom>
                <a:blipFill>
                  <a:blip r:embed="rId6"/>
                  <a:stretch>
                    <a:fillRect l="-3324" t="-1263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9289D68D-6F43-4724-BA79-392459D0B55A}"/>
                </a:ext>
              </a:extLst>
            </p:cNvPr>
            <p:cNvCxnSpPr>
              <a:cxnSpLocks/>
            </p:cNvCxnSpPr>
            <p:nvPr/>
          </p:nvCxnSpPr>
          <p:spPr>
            <a:xfrm>
              <a:off x="5789494" y="5162360"/>
              <a:ext cx="328215" cy="414348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890A7E9B-163C-4966-8D8C-D360FA408C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89493" y="4355101"/>
              <a:ext cx="1" cy="807259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11E3575D-277A-4879-9024-CB6F9B2B65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71636" y="5162360"/>
              <a:ext cx="717858" cy="1779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691E880-5BAD-4383-95A1-111F6B59E77C}"/>
                </a:ext>
              </a:extLst>
            </p:cNvPr>
            <p:cNvSpPr txBox="1"/>
            <p:nvPr/>
          </p:nvSpPr>
          <p:spPr>
            <a:xfrm>
              <a:off x="6113213" y="5171255"/>
              <a:ext cx="23336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x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1380B31-E555-42BC-AA32-FCB27A43CFB0}"/>
                </a:ext>
              </a:extLst>
            </p:cNvPr>
            <p:cNvSpPr txBox="1"/>
            <p:nvPr/>
          </p:nvSpPr>
          <p:spPr>
            <a:xfrm>
              <a:off x="5570101" y="4365539"/>
              <a:ext cx="23336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y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346960D-1C77-44B3-BECA-7C5878CBC4EC}"/>
                </a:ext>
              </a:extLst>
            </p:cNvPr>
            <p:cNvSpPr txBox="1"/>
            <p:nvPr/>
          </p:nvSpPr>
          <p:spPr>
            <a:xfrm>
              <a:off x="5153989" y="5150489"/>
              <a:ext cx="23336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z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95A57FE5-A82F-41C2-9B33-DAB95C5E87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5609" y="3975105"/>
              <a:ext cx="0" cy="38743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4336C8F0-BA41-4AA7-9FF6-1070DCEC7A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65366" y="3978104"/>
              <a:ext cx="0" cy="38743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AB3FC27C-F60D-43C8-A3F3-EE9EE1A2DA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40120" y="3975104"/>
              <a:ext cx="0" cy="38743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055390E4-3321-4212-8D1A-A7CDB49ED6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16556" y="3978105"/>
              <a:ext cx="0" cy="38743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13A23555-DC46-437F-A1F6-B57E7059A2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86313" y="3981104"/>
              <a:ext cx="0" cy="38743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E83F5996-8545-4BAA-8A35-A5CC16C8EC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61067" y="3978104"/>
              <a:ext cx="0" cy="38743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E8C8E27E-1BE4-4F88-AA99-61D21CC8CF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4127" y="3978105"/>
              <a:ext cx="0" cy="38743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E3C19430-EFFA-40DF-A334-CB23A9B1E7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23884" y="3981104"/>
              <a:ext cx="0" cy="38743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6C747F2B-C569-4FBD-A8B8-2D869C6394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98638" y="3978104"/>
              <a:ext cx="0" cy="38743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41DEB110-D56C-40D4-B450-578E543A0B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57995" y="3972461"/>
              <a:ext cx="0" cy="38743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056F33CA-41A1-4911-8240-786229643A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27752" y="3975460"/>
              <a:ext cx="0" cy="38743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894089CE-35B6-4C60-8B11-15777B1B43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02506" y="3972460"/>
              <a:ext cx="0" cy="38743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63491B93-D1F2-4876-B403-8C8124B4FC04}"/>
                    </a:ext>
                  </a:extLst>
                </p:cNvPr>
                <p:cNvSpPr txBox="1"/>
                <p:nvPr/>
              </p:nvSpPr>
              <p:spPr>
                <a:xfrm>
                  <a:off x="2995845" y="5483670"/>
                  <a:ext cx="1164195" cy="57592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GB" dirty="0"/>
                    <a:t>One node:</a:t>
                  </a:r>
                </a:p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b="0" dirty="0"/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63491B93-D1F2-4876-B403-8C8124B4FC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5845" y="5483670"/>
                  <a:ext cx="1164195" cy="575927"/>
                </a:xfrm>
                <a:prstGeom prst="rect">
                  <a:avLst/>
                </a:prstGeom>
                <a:blipFill>
                  <a:blip r:embed="rId7"/>
                  <a:stretch>
                    <a:fillRect l="-12042" t="-13830" r="-4188" b="-1063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865944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B4E47-1EC7-446F-A96D-334B826E0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Support position </a:t>
            </a:r>
            <a:r>
              <a:rPr lang="fr-CH" dirty="0" err="1"/>
              <a:t>study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5B5D6E-82EF-4323-932A-7E71F07C4C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FEA in ANSYS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4F2BC3-DE7D-4439-B3E1-EC9B8CA9D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A67CE-E3F8-46BC-A527-DE3FF5319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49E0A-BC8A-4F70-9911-355B24C59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C421D3-7FA1-448D-B406-75B8BA6FD5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1226" y="906594"/>
            <a:ext cx="3715116" cy="21163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A79733-8649-4C15-8F18-E38ED1EB67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78" t="12863" r="15260" b="30842"/>
          <a:stretch/>
        </p:blipFill>
        <p:spPr>
          <a:xfrm>
            <a:off x="4238441" y="906594"/>
            <a:ext cx="3715116" cy="211156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CAF97D9-0673-4BC9-B0F1-49C644B763BF}"/>
              </a:ext>
            </a:extLst>
          </p:cNvPr>
          <p:cNvCxnSpPr>
            <a:cxnSpLocks/>
          </p:cNvCxnSpPr>
          <p:nvPr/>
        </p:nvCxnSpPr>
        <p:spPr>
          <a:xfrm flipV="1">
            <a:off x="5932745" y="2456485"/>
            <a:ext cx="0" cy="38277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0F8B95C-7397-479F-97E5-7A3A400D62BF}"/>
              </a:ext>
            </a:extLst>
          </p:cNvPr>
          <p:cNvCxnSpPr>
            <a:cxnSpLocks/>
          </p:cNvCxnSpPr>
          <p:nvPr/>
        </p:nvCxnSpPr>
        <p:spPr>
          <a:xfrm flipV="1">
            <a:off x="9028370" y="2332660"/>
            <a:ext cx="0" cy="38277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6075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C5608D3-B03F-448D-B2FF-A2649CC55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support positions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11DD7-1225-45A8-B912-4E60E70C0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F287B-E987-4874-B33D-9DCC1B6C2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397C4-C7A9-43E8-B2C7-73817F218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572088C-3715-423D-A09F-B151304EB803}"/>
              </a:ext>
            </a:extLst>
          </p:cNvPr>
          <p:cNvGrpSpPr/>
          <p:nvPr/>
        </p:nvGrpSpPr>
        <p:grpSpPr>
          <a:xfrm>
            <a:off x="2960072" y="2204323"/>
            <a:ext cx="5928995" cy="2955484"/>
            <a:chOff x="3133725" y="2204323"/>
            <a:chExt cx="5928995" cy="295548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85B2FB4-8A7A-4C05-B73A-82A0B20C47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33725" y="2204323"/>
              <a:ext cx="5928995" cy="1044727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B30803A-ED5E-4CE0-A45C-DFEBF85CF0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69364" y="3083881"/>
              <a:ext cx="0" cy="382772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FA54016-8FFD-4C3D-9E12-CCCDC923B4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06885" y="3093506"/>
              <a:ext cx="0" cy="382772"/>
            </a:xfrm>
            <a:prstGeom prst="straightConnector1">
              <a:avLst/>
            </a:prstGeom>
            <a:ln w="571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A37BCAC-EEE7-4D42-B70B-16C1B53565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20391" y="3030002"/>
              <a:ext cx="0" cy="382772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E6E55E2-268F-4ABB-A2B1-86DBE8AAFC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3815" y="3104952"/>
              <a:ext cx="0" cy="382772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16251A8-31FD-4DB3-BE9E-5F52B018EE32}"/>
                </a:ext>
              </a:extLst>
            </p:cNvPr>
            <p:cNvCxnSpPr/>
            <p:nvPr/>
          </p:nvCxnSpPr>
          <p:spPr>
            <a:xfrm>
              <a:off x="3380197" y="3607193"/>
              <a:ext cx="17401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8F50BD7-CBF3-409B-8EEB-22D4DE06F96D}"/>
                </a:ext>
              </a:extLst>
            </p:cNvPr>
            <p:cNvSpPr txBox="1"/>
            <p:nvPr/>
          </p:nvSpPr>
          <p:spPr>
            <a:xfrm>
              <a:off x="3380198" y="3330531"/>
              <a:ext cx="1684374" cy="2766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dirty="0"/>
                <a:t>330</a:t>
              </a:r>
              <a:endParaRPr lang="en-GB" dirty="0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140F3BD-C569-4364-86FA-D7644B3C65A1}"/>
                </a:ext>
              </a:extLst>
            </p:cNvPr>
            <p:cNvCxnSpPr>
              <a:cxnSpLocks/>
            </p:cNvCxnSpPr>
            <p:nvPr/>
          </p:nvCxnSpPr>
          <p:spPr>
            <a:xfrm>
              <a:off x="3390464" y="3909060"/>
              <a:ext cx="297800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7A3D0BA-9C9A-4F15-ADE1-E5F160A321DC}"/>
                </a:ext>
              </a:extLst>
            </p:cNvPr>
            <p:cNvSpPr txBox="1"/>
            <p:nvPr/>
          </p:nvSpPr>
          <p:spPr>
            <a:xfrm>
              <a:off x="3380197" y="3650893"/>
              <a:ext cx="298827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dirty="0"/>
                <a:t>500</a:t>
              </a:r>
              <a:endParaRPr lang="en-GB" dirty="0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6EEF266-04BF-4F8C-9B32-A40D4EF337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6055" y="4849073"/>
              <a:ext cx="44045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AA13919-5717-41E1-89BA-C9CF6D04FF57}"/>
                </a:ext>
              </a:extLst>
            </p:cNvPr>
            <p:cNvSpPr txBox="1"/>
            <p:nvPr/>
          </p:nvSpPr>
          <p:spPr>
            <a:xfrm>
              <a:off x="3402317" y="4576882"/>
              <a:ext cx="4321634" cy="2766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dirty="0"/>
                <a:t>650</a:t>
              </a:r>
              <a:endParaRPr lang="en-GB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AED4A72-921C-4F4C-81F1-DCFDED6CF9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09408" y="5159807"/>
              <a:ext cx="53544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E7A2D3B-08A8-4CB7-BFE6-D0EB1391E675}"/>
                </a:ext>
              </a:extLst>
            </p:cNvPr>
            <p:cNvSpPr txBox="1"/>
            <p:nvPr/>
          </p:nvSpPr>
          <p:spPr>
            <a:xfrm>
              <a:off x="3409408" y="4883146"/>
              <a:ext cx="5269583" cy="2766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dirty="0"/>
                <a:t>770</a:t>
              </a:r>
              <a:endParaRPr lang="en-GB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15F712E-2EBC-4140-A62D-F13CF663FE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68467" y="3059602"/>
              <a:ext cx="0" cy="38277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6510348-792C-4FD7-9058-E5BDD4ABD5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82510" y="3059602"/>
              <a:ext cx="0" cy="382772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71175551-0B53-43EC-ACF4-799CDD4C0E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12584" y="4233752"/>
              <a:ext cx="3502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85779C6-DC5A-4301-B0EC-D370AE925B37}"/>
                </a:ext>
              </a:extLst>
            </p:cNvPr>
            <p:cNvSpPr txBox="1"/>
            <p:nvPr/>
          </p:nvSpPr>
          <p:spPr>
            <a:xfrm>
              <a:off x="3380197" y="3975584"/>
              <a:ext cx="3437500" cy="2766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dirty="0"/>
                <a:t>550</a:t>
              </a:r>
              <a:endParaRPr lang="en-GB" dirty="0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2DA425B-5DD4-4E60-B774-D9329DC06DD1}"/>
                </a:ext>
              </a:extLst>
            </p:cNvPr>
            <p:cNvCxnSpPr>
              <a:cxnSpLocks/>
            </p:cNvCxnSpPr>
            <p:nvPr/>
          </p:nvCxnSpPr>
          <p:spPr>
            <a:xfrm>
              <a:off x="3409408" y="4565362"/>
              <a:ext cx="38599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8DB13AD-4821-4435-8A69-3B6DC33F1663}"/>
                </a:ext>
              </a:extLst>
            </p:cNvPr>
            <p:cNvSpPr txBox="1"/>
            <p:nvPr/>
          </p:nvSpPr>
          <p:spPr>
            <a:xfrm>
              <a:off x="3412585" y="4288703"/>
              <a:ext cx="385677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dirty="0"/>
                <a:t>600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521729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874AC-DC47-4B6C-B7EF-4DF0FB207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Influence of support position on photogrammetry measurement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6B544C-BFAF-4E78-B1B9-D20B272CCD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Room temperature, visible but negligible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0AA330-ECEE-4591-A4B7-DD4ABE03F8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77K, negligible (just offset)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907488-ABE6-4311-AD99-604F8A6A6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8B9801-01BD-4AC2-8ACA-F4E816CC1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37E5A2-675C-45D7-9473-DBD10E887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FD1E9DEE-9318-4E1B-919D-2AE10EB6EA9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07988" y="2446093"/>
            <a:ext cx="5616574" cy="3724763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414BD08-61F8-4090-84BF-580E84A8061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196667" y="2427288"/>
            <a:ext cx="5562878" cy="3762374"/>
          </a:xfr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E1F8B05-3DA8-490C-99D7-2853C5C594A7}"/>
              </a:ext>
            </a:extLst>
          </p:cNvPr>
          <p:cNvGrpSpPr/>
          <p:nvPr/>
        </p:nvGrpSpPr>
        <p:grpSpPr>
          <a:xfrm>
            <a:off x="8928367" y="975516"/>
            <a:ext cx="3046930" cy="640928"/>
            <a:chOff x="8928367" y="975516"/>
            <a:chExt cx="3046930" cy="6409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88E1270-F6B7-4061-A48A-437873913F6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28367" y="975516"/>
              <a:ext cx="3046930" cy="640928"/>
              <a:chOff x="3345244" y="3650106"/>
              <a:chExt cx="6101205" cy="1283401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ABE5E26C-252F-4216-BE0C-4220219623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45244" y="3650106"/>
                <a:ext cx="6101205" cy="1075072"/>
              </a:xfrm>
              <a:prstGeom prst="rect">
                <a:avLst/>
              </a:prstGeom>
            </p:spPr>
          </p:pic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FA6AD471-B614-4B52-8557-7C7E6BAD25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92061" y="4539288"/>
                <a:ext cx="0" cy="38277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AB460E95-EF22-4D1B-8454-AAE9357399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90614" y="4539289"/>
                <a:ext cx="0" cy="382772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0E90C958-6BCA-4E87-BC30-A7B14D6440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04120" y="4475785"/>
                <a:ext cx="0" cy="382772"/>
              </a:xfrm>
              <a:prstGeom prst="straightConnector1">
                <a:avLst/>
              </a:prstGeom>
              <a:ln w="28575"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C79990BC-880E-4BF9-829C-9288F0C7E8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47544" y="4550735"/>
                <a:ext cx="0" cy="382772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4662F7F-9E9B-410D-A5EF-E9FED94E76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0628" y="1400213"/>
              <a:ext cx="0" cy="19115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9575BD6-9A35-48B3-B6D8-491B43AC62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12649" y="1413810"/>
              <a:ext cx="0" cy="19115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649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8ECD2-2EDB-4857-9087-E036DF3B3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Influence of support position on SG measurement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8A80F-848F-4E36-8085-04F8A2BED7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Room temperature, gravity effect is small on SG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481FE2-C540-4167-A408-A21E52738E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At 77K, difference of the support is: on pole or not pole 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611AEA-2CB4-4505-93D5-AA38BE9F2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522D5D-EA18-4C4C-AB19-81A828A6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E63F89-490D-413E-8381-7AE87D039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44831950-E790-4A60-B94F-61BCD05EF2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07989" y="2604403"/>
            <a:ext cx="5616573" cy="3427193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0305DC4-074F-41B9-B035-9EB0CEA9839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172201" y="2605713"/>
            <a:ext cx="5611811" cy="3405524"/>
          </a:xfr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391A34DC-38D0-40C8-8F04-DF077B8F7573}"/>
              </a:ext>
            </a:extLst>
          </p:cNvPr>
          <p:cNvGrpSpPr/>
          <p:nvPr/>
        </p:nvGrpSpPr>
        <p:grpSpPr>
          <a:xfrm>
            <a:off x="8928367" y="975516"/>
            <a:ext cx="3046930" cy="640928"/>
            <a:chOff x="8928367" y="975516"/>
            <a:chExt cx="3046930" cy="64092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AD70527-E2C3-4F2B-94C7-F27A56BD033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28367" y="975516"/>
              <a:ext cx="3046930" cy="640928"/>
              <a:chOff x="3345244" y="3650106"/>
              <a:chExt cx="6101205" cy="1283401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A51833F7-B6DE-4EEB-8503-3956D5D9EE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45244" y="3650106"/>
                <a:ext cx="6101205" cy="1075072"/>
              </a:xfrm>
              <a:prstGeom prst="rect">
                <a:avLst/>
              </a:prstGeom>
            </p:spPr>
          </p:pic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4048E666-4E9F-4090-A845-FD329EE320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92061" y="4539288"/>
                <a:ext cx="0" cy="38277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5EE6F84D-196B-400E-AE13-63BA581853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90614" y="4539289"/>
                <a:ext cx="0" cy="382772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67418838-BAB4-40B5-881C-36829F1DD4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04120" y="4475785"/>
                <a:ext cx="0" cy="382772"/>
              </a:xfrm>
              <a:prstGeom prst="straightConnector1">
                <a:avLst/>
              </a:prstGeom>
              <a:ln w="28575"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35A2B943-A730-4914-B806-C91666FC827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47544" y="4550735"/>
                <a:ext cx="0" cy="382772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83DCC71-343E-41BE-B7A4-9DDEAA58A3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0628" y="1400213"/>
              <a:ext cx="0" cy="19115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BEBBB5E-E73D-4660-8F82-F314CE9269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12649" y="1413810"/>
              <a:ext cx="0" cy="19115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6597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4A5A9-5E6A-400A-B226-F2183673C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change: coil CTE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4E040-98E2-4B3F-ABED-EB8136F940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Study of the effect of CTE variation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B3242-B84D-40D7-83C5-30F112AC8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55C04-DD1F-4FE0-8F8C-3D72D5DC4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1C180-6264-4834-9A2B-1C360EF3F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E87E77-BEBE-4060-9BFE-E5AC8388A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5804" y="361925"/>
            <a:ext cx="4212428" cy="314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5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3134B9-6094-4843-ACA4-7A117C78C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Main </a:t>
            </a:r>
            <a:r>
              <a:rPr lang="fr-CH" dirty="0" err="1"/>
              <a:t>parameters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C154F-49A6-4BDB-97A9-9B490E10C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C280C7-190C-414A-8DB4-EF57B1992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FC1F2A-8C6C-4AE8-87D9-214857C04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D882AC08-BB72-4B05-B791-35B5C69D904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990" y="1592263"/>
                <a:ext cx="7240586" cy="460851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latin typeface="+mj-lt"/>
                  </a:rPr>
                  <a:t>All material are elastic and isotropic. </a:t>
                </a:r>
              </a:p>
              <a:p>
                <a:r>
                  <a:rPr lang="en-US" dirty="0">
                    <a:latin typeface="+mj-lt"/>
                  </a:rPr>
                  <a:t>CTE are temperature dependent.</a:t>
                </a:r>
              </a:p>
              <a:p>
                <a:r>
                  <a:rPr lang="en-US" dirty="0">
                    <a:latin typeface="+mj-lt"/>
                  </a:rPr>
                  <a:t>Coil definition :</a:t>
                </a:r>
              </a:p>
              <a:p>
                <a:pPr marL="342900" indent="-3429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𝒄𝒐𝒊𝒍𝑩𝒍𝒐𝒄𝒌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𝟐𝟎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𝑮𝑷𝒂</m:t>
                    </m:r>
                  </m:oMath>
                </a14:m>
                <a:endParaRPr lang="en-US" dirty="0"/>
              </a:p>
              <a:p>
                <a:pPr marL="342900" indent="-3429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GB" dirty="0" err="1"/>
                  <a:t>Ths</a:t>
                </a:r>
                <a:r>
                  <a:rPr lang="en-US" dirty="0"/>
                  <a:t> is temperature dependent, with a plateau at cryogenic temperature. </a:t>
                </a:r>
                <a:endParaRPr lang="fr-CH" i="1" dirty="0">
                  <a:latin typeface="Cambria Math" panose="02040503050406030204" pitchFamily="18" charset="0"/>
                </a:endParaRPr>
              </a:p>
              <a:p>
                <a:pPr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  <m:r>
                            <a:rPr lang="fr-CH" b="1" i="1" smtClean="0">
                              <a:latin typeface="Cambria Math" panose="02040503050406030204" pitchFamily="18" charset="0"/>
                            </a:rPr>
                            <m:t>𝒕𝒉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𝒄𝒐𝒊𝒍𝑩𝒍𝒐𝒄𝒌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fr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 </m:t>
                      </m:r>
                      <m:r>
                        <a:rPr lang="fr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fr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fr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  <m:r>
                        <a:rPr lang="fr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 </m:t>
                      </m:r>
                      <m:r>
                        <a:rPr lang="fr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fr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]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𝒎𝒎</m:t>
                      </m:r>
                      <m:r>
                        <a:rPr lang="fr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fr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</m:oMath>
                  </m:oMathPara>
                </a14:m>
                <a:endParaRPr lang="en-US" dirty="0"/>
              </a:p>
              <a:p>
                <a:pPr marL="342900" indent="-3429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I may need to check all value (density, modulus, thermal contraction).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D882AC08-BB72-4B05-B791-35B5C69D90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90" y="1592263"/>
                <a:ext cx="7240586" cy="4608512"/>
              </a:xfrm>
              <a:prstGeom prst="rect">
                <a:avLst/>
              </a:prstGeom>
              <a:blipFill>
                <a:blip r:embed="rId2"/>
                <a:stretch>
                  <a:fillRect l="-2273" t="-2646" r="-1515" b="-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1AF514F1-AEC4-463B-B4F4-8EB1F150E2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316785" y="1439335"/>
            <a:ext cx="4667250" cy="3500438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ADEE402-CCF5-4246-A3E7-E5A52505B988}"/>
              </a:ext>
            </a:extLst>
          </p:cNvPr>
          <p:cNvSpPr/>
          <p:nvPr/>
        </p:nvSpPr>
        <p:spPr>
          <a:xfrm>
            <a:off x="7755467" y="2290233"/>
            <a:ext cx="1388533" cy="787400"/>
          </a:xfrm>
          <a:custGeom>
            <a:avLst/>
            <a:gdLst>
              <a:gd name="connsiteX0" fmla="*/ 0 w 1388533"/>
              <a:gd name="connsiteY0" fmla="*/ 734484 h 787400"/>
              <a:gd name="connsiteX1" fmla="*/ 2116 w 1388533"/>
              <a:gd name="connsiteY1" fmla="*/ 787400 h 787400"/>
              <a:gd name="connsiteX2" fmla="*/ 370416 w 1388533"/>
              <a:gd name="connsiteY2" fmla="*/ 749300 h 787400"/>
              <a:gd name="connsiteX3" fmla="*/ 692150 w 1388533"/>
              <a:gd name="connsiteY3" fmla="*/ 539750 h 787400"/>
              <a:gd name="connsiteX4" fmla="*/ 1073150 w 1388533"/>
              <a:gd name="connsiteY4" fmla="*/ 309034 h 787400"/>
              <a:gd name="connsiteX5" fmla="*/ 1265766 w 1388533"/>
              <a:gd name="connsiteY5" fmla="*/ 114300 h 787400"/>
              <a:gd name="connsiteX6" fmla="*/ 1388533 w 1388533"/>
              <a:gd name="connsiteY6" fmla="*/ 14817 h 787400"/>
              <a:gd name="connsiteX7" fmla="*/ 1361016 w 1388533"/>
              <a:gd name="connsiteY7" fmla="*/ 0 h 787400"/>
              <a:gd name="connsiteX8" fmla="*/ 1259416 w 1388533"/>
              <a:gd name="connsiteY8" fmla="*/ 99484 h 787400"/>
              <a:gd name="connsiteX9" fmla="*/ 1022350 w 1388533"/>
              <a:gd name="connsiteY9" fmla="*/ 260350 h 787400"/>
              <a:gd name="connsiteX10" fmla="*/ 692150 w 1388533"/>
              <a:gd name="connsiteY10" fmla="*/ 510117 h 787400"/>
              <a:gd name="connsiteX11" fmla="*/ 0 w 1388533"/>
              <a:gd name="connsiteY11" fmla="*/ 734484 h 78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88533" h="787400">
                <a:moveTo>
                  <a:pt x="0" y="734484"/>
                </a:moveTo>
                <a:cubicBezTo>
                  <a:pt x="705" y="752123"/>
                  <a:pt x="1411" y="769761"/>
                  <a:pt x="2116" y="787400"/>
                </a:cubicBezTo>
                <a:lnTo>
                  <a:pt x="370416" y="749300"/>
                </a:lnTo>
                <a:lnTo>
                  <a:pt x="692150" y="539750"/>
                </a:lnTo>
                <a:lnTo>
                  <a:pt x="1073150" y="309034"/>
                </a:lnTo>
                <a:lnTo>
                  <a:pt x="1265766" y="114300"/>
                </a:lnTo>
                <a:lnTo>
                  <a:pt x="1388533" y="14817"/>
                </a:lnTo>
                <a:lnTo>
                  <a:pt x="1361016" y="0"/>
                </a:lnTo>
                <a:lnTo>
                  <a:pt x="1259416" y="99484"/>
                </a:lnTo>
                <a:lnTo>
                  <a:pt x="1022350" y="260350"/>
                </a:lnTo>
                <a:lnTo>
                  <a:pt x="692150" y="510117"/>
                </a:lnTo>
                <a:lnTo>
                  <a:pt x="0" y="73448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B13F933-B2D1-4ED5-A31E-CB89958038FE}"/>
              </a:ext>
            </a:extLst>
          </p:cNvPr>
          <p:cNvCxnSpPr/>
          <p:nvPr/>
        </p:nvCxnSpPr>
        <p:spPr>
          <a:xfrm flipH="1">
            <a:off x="8792633" y="2290233"/>
            <a:ext cx="351367" cy="3556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B5651DC-17D2-47B8-B755-5F89CF7A9851}"/>
              </a:ext>
            </a:extLst>
          </p:cNvPr>
          <p:cNvCxnSpPr>
            <a:cxnSpLocks/>
          </p:cNvCxnSpPr>
          <p:nvPr/>
        </p:nvCxnSpPr>
        <p:spPr>
          <a:xfrm flipH="1">
            <a:off x="7755467" y="2645833"/>
            <a:ext cx="103716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445A1C0-8F3A-49E7-8DC3-1F41BA0E64D9}"/>
              </a:ext>
            </a:extLst>
          </p:cNvPr>
          <p:cNvSpPr txBox="1"/>
          <p:nvPr/>
        </p:nvSpPr>
        <p:spPr>
          <a:xfrm>
            <a:off x="7316785" y="2406934"/>
            <a:ext cx="46971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l-GR" b="1" dirty="0">
                <a:solidFill>
                  <a:srgbClr val="FF0000"/>
                </a:solidFill>
              </a:rPr>
              <a:t>ε</a:t>
            </a:r>
            <a:r>
              <a:rPr lang="fr-CH" b="1" dirty="0">
                <a:solidFill>
                  <a:srgbClr val="FF0000"/>
                </a:solidFill>
              </a:rPr>
              <a:t>th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1596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6BA62D-376C-4EA9-B74F-9D6B444CF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with photogrammetry data, displacement in Y direction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9C4B1-10A4-4EC9-8F70-EA593BA50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186F3-1B1F-4128-BF27-865E96299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7F855-5F29-43C3-A73A-D50EC3E5C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A53B1DB-CCA7-4889-8B65-9494957AE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31429" y="2093798"/>
            <a:ext cx="6416744" cy="3254505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75FF7AB1-DBE8-4CBD-9E8B-6E1DC5194866}"/>
              </a:ext>
            </a:extLst>
          </p:cNvPr>
          <p:cNvGrpSpPr/>
          <p:nvPr/>
        </p:nvGrpSpPr>
        <p:grpSpPr>
          <a:xfrm>
            <a:off x="8979929" y="299200"/>
            <a:ext cx="2801052" cy="2270328"/>
            <a:chOff x="2268788" y="4300514"/>
            <a:chExt cx="2801052" cy="2270328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747207BF-2B24-4F86-BDFE-DDFC159E57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88743" y="4709319"/>
              <a:ext cx="1845270" cy="13581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2DEB92B-25B4-46C5-97F0-BC843FCE5BA8}"/>
                </a:ext>
              </a:extLst>
            </p:cNvPr>
            <p:cNvGrpSpPr/>
            <p:nvPr/>
          </p:nvGrpSpPr>
          <p:grpSpPr>
            <a:xfrm>
              <a:off x="2595024" y="4300514"/>
              <a:ext cx="2310235" cy="2270328"/>
              <a:chOff x="956340" y="2870145"/>
              <a:chExt cx="2310235" cy="2270328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AC094CF7-DCC2-45C3-A840-E1CF44ED8A8C}"/>
                  </a:ext>
                </a:extLst>
              </p:cNvPr>
              <p:cNvGrpSpPr/>
              <p:nvPr/>
            </p:nvGrpSpPr>
            <p:grpSpPr>
              <a:xfrm>
                <a:off x="956340" y="3248614"/>
                <a:ext cx="2310235" cy="1891859"/>
                <a:chOff x="936885" y="2749506"/>
                <a:chExt cx="2310235" cy="1891859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E45CE6DD-9644-4A49-A195-94CA3CEC986B}"/>
                    </a:ext>
                  </a:extLst>
                </p:cNvPr>
                <p:cNvGrpSpPr/>
                <p:nvPr/>
              </p:nvGrpSpPr>
              <p:grpSpPr>
                <a:xfrm>
                  <a:off x="936885" y="2749506"/>
                  <a:ext cx="2310235" cy="1891859"/>
                  <a:chOff x="936885" y="2749506"/>
                  <a:chExt cx="2310235" cy="1891859"/>
                </a:xfrm>
              </p:grpSpPr>
              <p:grpSp>
                <p:nvGrpSpPr>
                  <p:cNvPr id="15" name="Group 14">
                    <a:extLst>
                      <a:ext uri="{FF2B5EF4-FFF2-40B4-BE49-F238E27FC236}">
                        <a16:creationId xmlns:a16="http://schemas.microsoft.com/office/drawing/2014/main" id="{224E7A24-3BC6-4399-9E0F-F837DFB54A9E}"/>
                      </a:ext>
                    </a:extLst>
                  </p:cNvPr>
                  <p:cNvGrpSpPr/>
                  <p:nvPr/>
                </p:nvGrpSpPr>
                <p:grpSpPr>
                  <a:xfrm>
                    <a:off x="1034259" y="2749506"/>
                    <a:ext cx="2212861" cy="1166802"/>
                    <a:chOff x="1034259" y="2749506"/>
                    <a:chExt cx="2212861" cy="1166802"/>
                  </a:xfrm>
                </p:grpSpPr>
                <p:cxnSp>
                  <p:nvCxnSpPr>
                    <p:cNvPr id="17" name="Straight Connector 16">
                      <a:extLst>
                        <a:ext uri="{FF2B5EF4-FFF2-40B4-BE49-F238E27FC236}">
                          <a16:creationId xmlns:a16="http://schemas.microsoft.com/office/drawing/2014/main" id="{193FBA08-9F76-44B7-81B1-AD421D25078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068633" y="3089625"/>
                      <a:ext cx="1093073" cy="826683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/>
                    </a:lnRef>
                    <a:fillRef idx="0">
                      <a:schemeClr val="accent2"/>
                    </a:fillRef>
                    <a:effectRef idx="1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" name="Block Arc 17">
                      <a:extLst>
                        <a:ext uri="{FF2B5EF4-FFF2-40B4-BE49-F238E27FC236}">
                          <a16:creationId xmlns:a16="http://schemas.microsoft.com/office/drawing/2014/main" id="{B5F1BF40-1E5E-44F2-B63A-5F45C1C9B6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8171" y="2749506"/>
                      <a:ext cx="1169233" cy="1065742"/>
                    </a:xfrm>
                    <a:prstGeom prst="blockArc">
                      <a:avLst>
                        <a:gd name="adj1" fmla="val 11797438"/>
                        <a:gd name="adj2" fmla="val 20438712"/>
                        <a:gd name="adj3" fmla="val 15564"/>
                      </a:avLst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0B107BB1-DE4B-44DD-94AA-E0A49756463E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034259" y="3293584"/>
                      <a:ext cx="1365103" cy="139286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20" name="Straight Connector 19">
                      <a:extLst>
                        <a:ext uri="{FF2B5EF4-FFF2-40B4-BE49-F238E27FC236}">
                          <a16:creationId xmlns:a16="http://schemas.microsoft.com/office/drawing/2014/main" id="{BC60279C-730D-4411-9AD6-E339A21D2ED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25579" y="2887219"/>
                      <a:ext cx="1093073" cy="826683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/>
                    </a:lnRef>
                    <a:fillRef idx="0">
                      <a:schemeClr val="accent2"/>
                    </a:fillRef>
                    <a:effectRef idx="1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B8680D49-A580-4AC6-967C-6CE845EDCBBE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882017" y="3378971"/>
                      <a:ext cx="1365103" cy="139286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D74AAACE-6DE6-455C-94EF-E98D4E2065AA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468360" y="3174630"/>
                      <a:ext cx="1261514" cy="217772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38CE5579-3044-4AA8-B31B-427CFA6C5309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660154" y="3155168"/>
                      <a:ext cx="1262820" cy="394469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B6F27873-2979-43A7-A572-BA7779F9F14E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788350" y="3143888"/>
                      <a:ext cx="1262820" cy="394469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" name="Parallelogram 24">
                      <a:extLst>
                        <a:ext uri="{FF2B5EF4-FFF2-40B4-BE49-F238E27FC236}">
                          <a16:creationId xmlns:a16="http://schemas.microsoft.com/office/drawing/2014/main" id="{E2D4B686-2DBE-4437-9D56-435A8AFEB81F}"/>
                        </a:ext>
                      </a:extLst>
                    </p:cNvPr>
                    <p:cNvSpPr/>
                    <p:nvPr/>
                  </p:nvSpPr>
                  <p:spPr>
                    <a:xfrm rot="8573977" flipH="1">
                      <a:off x="1440109" y="3127277"/>
                      <a:ext cx="1226431" cy="77102"/>
                    </a:xfrm>
                    <a:prstGeom prst="parallelogram">
                      <a:avLst>
                        <a:gd name="adj" fmla="val 126316"/>
                      </a:avLst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26" name="Straight Connector 25">
                      <a:extLst>
                        <a:ext uri="{FF2B5EF4-FFF2-40B4-BE49-F238E27FC236}">
                          <a16:creationId xmlns:a16="http://schemas.microsoft.com/office/drawing/2014/main" id="{9488245B-B7E1-4131-98D2-A32849DF2419}"/>
                        </a:ext>
                      </a:extLst>
                    </p:cNvPr>
                    <p:cNvCxnSpPr>
                      <a:stCxn id="25" idx="2"/>
                      <a:endCxn id="25" idx="2"/>
                    </p:cNvCxnSpPr>
                    <p:nvPr/>
                  </p:nvCxnSpPr>
                  <p:spPr>
                    <a:xfrm>
                      <a:off x="2503574" y="2825302"/>
                      <a:ext cx="0" cy="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Connector 26">
                      <a:extLst>
                        <a:ext uri="{FF2B5EF4-FFF2-40B4-BE49-F238E27FC236}">
                          <a16:creationId xmlns:a16="http://schemas.microsoft.com/office/drawing/2014/main" id="{67A984D9-0C67-4AD7-8D73-829AAE777C11}"/>
                        </a:ext>
                      </a:extLst>
                    </p:cNvPr>
                    <p:cNvCxnSpPr>
                      <a:cxnSpLocks/>
                      <a:endCxn id="25" idx="2"/>
                    </p:cNvCxnSpPr>
                    <p:nvPr/>
                  </p:nvCxnSpPr>
                  <p:spPr>
                    <a:xfrm>
                      <a:off x="2443163" y="2825302"/>
                      <a:ext cx="60411" cy="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Straight Connector 27">
                      <a:extLst>
                        <a:ext uri="{FF2B5EF4-FFF2-40B4-BE49-F238E27FC236}">
                          <a16:creationId xmlns:a16="http://schemas.microsoft.com/office/drawing/2014/main" id="{F23FCD22-EB42-4D6E-A5B2-C7DFE4A3DB7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3163" y="2825302"/>
                      <a:ext cx="0" cy="40601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Connector 28">
                      <a:extLst>
                        <a:ext uri="{FF2B5EF4-FFF2-40B4-BE49-F238E27FC236}">
                          <a16:creationId xmlns:a16="http://schemas.microsoft.com/office/drawing/2014/main" id="{C3D8ED9D-2493-47B9-BC98-39626BD4E526}"/>
                        </a:ext>
                      </a:extLst>
                    </p:cNvPr>
                    <p:cNvCxnSpPr>
                      <a:cxnSpLocks/>
                      <a:endCxn id="25" idx="5"/>
                    </p:cNvCxnSpPr>
                    <p:nvPr/>
                  </p:nvCxnSpPr>
                  <p:spPr>
                    <a:xfrm flipH="1">
                      <a:off x="1603075" y="2865024"/>
                      <a:ext cx="839960" cy="64133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>
                      <a:extLst>
                        <a:ext uri="{FF2B5EF4-FFF2-40B4-BE49-F238E27FC236}">
                          <a16:creationId xmlns:a16="http://schemas.microsoft.com/office/drawing/2014/main" id="{AE3E0FB0-AEC6-4D7C-A631-E9FB6DEA128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3163" y="2865903"/>
                      <a:ext cx="74845" cy="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6" name="Block Arc 15">
                    <a:extLst>
                      <a:ext uri="{FF2B5EF4-FFF2-40B4-BE49-F238E27FC236}">
                        <a16:creationId xmlns:a16="http://schemas.microsoft.com/office/drawing/2014/main" id="{D24FA021-ABBB-4FA2-8B89-030661DDE0AE}"/>
                      </a:ext>
                    </a:extLst>
                  </p:cNvPr>
                  <p:cNvSpPr/>
                  <p:nvPr/>
                </p:nvSpPr>
                <p:spPr>
                  <a:xfrm>
                    <a:off x="936885" y="3575623"/>
                    <a:ext cx="1169233" cy="1065742"/>
                  </a:xfrm>
                  <a:prstGeom prst="blockArc">
                    <a:avLst>
                      <a:gd name="adj1" fmla="val 11797438"/>
                      <a:gd name="adj2" fmla="val 20438712"/>
                      <a:gd name="adj3" fmla="val 15564"/>
                    </a:avLst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64AE0111-49ED-4E34-9346-EDAEEDFEFA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14378" y="2779842"/>
                  <a:ext cx="1076346" cy="818652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3C6DA85-C3FD-49E2-A8BD-EC88E2148465}"/>
                  </a:ext>
                </a:extLst>
              </p:cNvPr>
              <p:cNvSpPr txBox="1"/>
              <p:nvPr/>
            </p:nvSpPr>
            <p:spPr>
              <a:xfrm rot="19442154">
                <a:off x="1988838" y="2870145"/>
                <a:ext cx="1137057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100" dirty="0" err="1">
                    <a:solidFill>
                      <a:schemeClr val="accent3"/>
                    </a:solidFill>
                  </a:rPr>
                  <a:t>Ti</a:t>
                </a:r>
                <a:r>
                  <a:rPr lang="en-US" sz="1100" dirty="0">
                    <a:solidFill>
                      <a:schemeClr val="accent3"/>
                    </a:solidFill>
                  </a:rPr>
                  <a:t> Pole key slot</a:t>
                </a:r>
              </a:p>
            </p:txBody>
          </p:sp>
        </p:grp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B9BACF0D-D9C5-4FE0-85B4-A8600D64A6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72517" y="4910396"/>
              <a:ext cx="0" cy="11570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7A7DB90-45C9-4424-A155-C7980CF677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71725" y="6067425"/>
              <a:ext cx="81701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ADB10B1-F749-4991-922A-EC9C146D1A06}"/>
                </a:ext>
              </a:extLst>
            </p:cNvPr>
            <p:cNvSpPr txBox="1"/>
            <p:nvPr/>
          </p:nvSpPr>
          <p:spPr>
            <a:xfrm>
              <a:off x="2980912" y="4806948"/>
              <a:ext cx="15689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dirty="0"/>
                <a:t>Y</a:t>
              </a:r>
              <a:endParaRPr lang="en-GB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4847054-1963-4505-8A4B-AAFB70479389}"/>
                </a:ext>
              </a:extLst>
            </p:cNvPr>
            <p:cNvSpPr txBox="1"/>
            <p:nvPr/>
          </p:nvSpPr>
          <p:spPr>
            <a:xfrm>
              <a:off x="2268788" y="5775413"/>
              <a:ext cx="15689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dirty="0"/>
                <a:t>X</a:t>
              </a:r>
              <a:endParaRPr lang="en-GB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7A52D05-6DDB-49B0-951D-335C24FFBA75}"/>
                </a:ext>
              </a:extLst>
            </p:cNvPr>
            <p:cNvSpPr txBox="1"/>
            <p:nvPr/>
          </p:nvSpPr>
          <p:spPr>
            <a:xfrm>
              <a:off x="4912941" y="4839086"/>
              <a:ext cx="15689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dirty="0"/>
                <a:t>Z</a:t>
              </a:r>
              <a:endParaRPr lang="en-GB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C18EEF0-9423-41AD-98F0-6206733666FA}"/>
              </a:ext>
            </a:extLst>
          </p:cNvPr>
          <p:cNvGrpSpPr/>
          <p:nvPr/>
        </p:nvGrpSpPr>
        <p:grpSpPr>
          <a:xfrm>
            <a:off x="6248396" y="1328876"/>
            <a:ext cx="2418090" cy="452496"/>
            <a:chOff x="8928367" y="975516"/>
            <a:chExt cx="3046930" cy="629450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4C753ACC-4503-4FF0-A861-9D87005490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28367" y="975516"/>
              <a:ext cx="3046930" cy="536889"/>
            </a:xfrm>
            <a:prstGeom prst="rect">
              <a:avLst/>
            </a:prstGeom>
          </p:spPr>
        </p:pic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05990710-63EC-4060-B2D4-1A586751B2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12649" y="1413810"/>
              <a:ext cx="0" cy="19115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ontent Placeholder 1">
                <a:extLst>
                  <a:ext uri="{FF2B5EF4-FFF2-40B4-BE49-F238E27FC236}">
                    <a16:creationId xmlns:a16="http://schemas.microsoft.com/office/drawing/2014/main" id="{DDFB1AAE-608F-46E1-A865-8C33C753949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0884" y="1490325"/>
                <a:ext cx="4630736" cy="3953414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 err="1"/>
                  <a:t>Ths</a:t>
                </a:r>
                <a:r>
                  <a:rPr lang="en-GB" dirty="0"/>
                  <a:t> below 2.5mm/m at 77K. </a:t>
                </a:r>
                <a:r>
                  <a:rPr lang="en-US" dirty="0"/>
                  <a:t>But CTE is probably not the only parameter that need to be changed</a:t>
                </a:r>
                <a:r>
                  <a:rPr lang="fr-CH" dirty="0"/>
                  <a:t>.</a:t>
                </a:r>
              </a:p>
              <a:p>
                <a:r>
                  <a:rPr lang="en-GB" dirty="0" err="1"/>
                  <a:t>Ths</a:t>
                </a:r>
                <a:r>
                  <a:rPr lang="fr-CH" dirty="0"/>
                  <a:t> 11T FEA: </a:t>
                </a:r>
                <a:endParaRPr lang="fr-CH" dirty="0">
                  <a:latin typeface="Cambria Math" panose="02040503050406030204" pitchFamily="18" charset="0"/>
                </a:endParaRPr>
              </a:p>
              <a:p>
                <a:pPr marL="666900" lvl="1" indent="-3429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CH" b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𝒎𝒎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dirty="0"/>
                  <a:t> at ~114 K [1]</a:t>
                </a:r>
              </a:p>
              <a:p>
                <a:pPr marL="666900" lvl="1" indent="-3429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CH" b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𝟖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𝒎𝒎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dirty="0"/>
                  <a:t> (longitudinal) at 4 K [2]</a:t>
                </a:r>
              </a:p>
              <a:p>
                <a:r>
                  <a:rPr lang="en-GB" dirty="0" err="1"/>
                  <a:t>Ths</a:t>
                </a:r>
                <a:r>
                  <a:rPr lang="en-US" dirty="0"/>
                  <a:t>  11T measurements (10 stacks at 77 K) </a:t>
                </a:r>
                <a:r>
                  <a:rPr lang="en-US" b="0" dirty="0"/>
                  <a:t>[3]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Radial: </a:t>
                </a:r>
                <a14:m>
                  <m:oMath xmlns:m="http://schemas.openxmlformats.org/officeDocument/2006/math">
                    <m:r>
                      <a:rPr lang="fr-CH" b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𝒎𝒎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Azimuthal: </a:t>
                </a:r>
                <a14:m>
                  <m:oMath xmlns:m="http://schemas.openxmlformats.org/officeDocument/2006/math">
                    <m:r>
                      <a:rPr lang="fr-CH" b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𝒐𝒓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𝟕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𝒎𝒎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Axial:</a:t>
                </a:r>
                <a:r>
                  <a:rPr lang="fr-CH" b="1" dirty="0"/>
                  <a:t> </a:t>
                </a:r>
                <a14:m>
                  <m:oMath xmlns:m="http://schemas.openxmlformats.org/officeDocument/2006/math">
                    <m:r>
                      <a:rPr lang="fr-CH" b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𝒎𝒎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0" name="Content Placeholder 1">
                <a:extLst>
                  <a:ext uri="{FF2B5EF4-FFF2-40B4-BE49-F238E27FC236}">
                    <a16:creationId xmlns:a16="http://schemas.microsoft.com/office/drawing/2014/main" id="{DDFB1AAE-608F-46E1-A865-8C33C75394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884" y="1490325"/>
                <a:ext cx="4630736" cy="3953414"/>
              </a:xfrm>
              <a:prstGeom prst="rect">
                <a:avLst/>
              </a:prstGeom>
              <a:blipFill>
                <a:blip r:embed="rId5"/>
                <a:stretch>
                  <a:fillRect l="-3557" t="-2928" r="-47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B3307604-48DB-4257-AB4B-BAD1A1655812}"/>
              </a:ext>
            </a:extLst>
          </p:cNvPr>
          <p:cNvSpPr txBox="1"/>
          <p:nvPr/>
        </p:nvSpPr>
        <p:spPr>
          <a:xfrm>
            <a:off x="407989" y="5334308"/>
            <a:ext cx="11498261" cy="988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[1] Cedric Garion, 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3D thermo-mechanical modelling</a:t>
            </a:r>
            <a:r>
              <a:rPr kumimoji="0" lang="en-GB" sz="1600" b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2021, </a:t>
            </a:r>
            <a:r>
              <a:rPr kumimoji="0" lang="en-GB" sz="1600" b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6"/>
              </a:rPr>
              <a:t>https://indico.cern.ch/event/1048701/</a:t>
            </a:r>
            <a:r>
              <a:rPr kumimoji="0" lang="en-GB" sz="1600" b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</a:p>
          <a:p>
            <a:pPr lvl="0">
              <a:lnSpc>
                <a:spcPct val="90000"/>
              </a:lnSpc>
              <a:spcAft>
                <a:spcPts val="400"/>
              </a:spcAft>
              <a:defRPr/>
            </a:pPr>
            <a:r>
              <a:rPr lang="en-GB" sz="1600" dirty="0">
                <a:solidFill>
                  <a:srgbClr val="2F2F2F"/>
                </a:solidFill>
                <a:latin typeface="Arial"/>
              </a:rPr>
              <a:t>[2] </a:t>
            </a:r>
            <a:r>
              <a:rPr lang="en-GB" sz="1600" dirty="0">
                <a:solidFill>
                  <a:srgbClr val="2F2F2F"/>
                </a:solidFill>
              </a:rPr>
              <a:t>Cedric Garion, </a:t>
            </a:r>
            <a:r>
              <a:rPr lang="en-GB" sz="1600" i="1" dirty="0">
                <a:solidFill>
                  <a:srgbClr val="2F2F2F"/>
                </a:solidFill>
                <a:latin typeface="Arial"/>
              </a:rPr>
              <a:t>T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hermo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-mechanical modelling</a:t>
            </a:r>
            <a:r>
              <a:rPr kumimoji="0" lang="en-GB" sz="1600" b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2021, </a:t>
            </a:r>
            <a:r>
              <a:rPr lang="en-GB" sz="1600" dirty="0">
                <a:solidFill>
                  <a:srgbClr val="2F2F2F"/>
                </a:solidFill>
                <a:latin typeface="Arial"/>
                <a:hlinkClick r:id="rId7"/>
              </a:rPr>
              <a:t>https://indico.cern.ch/event/1011517/</a:t>
            </a:r>
            <a:r>
              <a:rPr lang="en-GB" sz="1600" dirty="0">
                <a:solidFill>
                  <a:srgbClr val="2F2F2F"/>
                </a:solidFill>
                <a:latin typeface="Arial"/>
              </a:rPr>
              <a:t> </a:t>
            </a:r>
          </a:p>
          <a:p>
            <a:pPr lvl="0">
              <a:lnSpc>
                <a:spcPct val="90000"/>
              </a:lnSpc>
              <a:spcAft>
                <a:spcPts val="400"/>
              </a:spcAft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[3</a:t>
            </a:r>
            <a:r>
              <a:rPr lang="en-GB" sz="1600" dirty="0">
                <a:solidFill>
                  <a:srgbClr val="2F2F2F"/>
                </a:solidFill>
              </a:rPr>
              <a:t>] R. </a:t>
            </a:r>
            <a:r>
              <a:rPr lang="en-GB" sz="1600" dirty="0" err="1">
                <a:solidFill>
                  <a:srgbClr val="2F2F2F"/>
                </a:solidFill>
              </a:rPr>
              <a:t>Kriboo</a:t>
            </a:r>
            <a:r>
              <a:rPr lang="en-GB" sz="1600" dirty="0">
                <a:solidFill>
                  <a:srgbClr val="2F2F2F"/>
                </a:solidFill>
              </a:rPr>
              <a:t> et al., 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Interferometric Measurement of the Low-Temperature Thermal Expansion of Impregnated Nb3Sn 11 Tesla Dipole Magnet Coils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lang="en-GB" sz="1600" dirty="0">
                <a:solidFill>
                  <a:srgbClr val="2F2F2F"/>
                </a:solidFill>
                <a:latin typeface="Arial"/>
              </a:rPr>
              <a:t>2019, EDMS n°???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497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DD8E8C-4928-49F1-9B87-7E6B28162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19487"/>
            <a:ext cx="4626024" cy="3068530"/>
          </a:xfrm>
        </p:spPr>
        <p:txBody>
          <a:bodyPr/>
          <a:lstStyle/>
          <a:p>
            <a:r>
              <a:rPr lang="en-GB" dirty="0"/>
              <a:t>Experimental data and FEA results are consistent.</a:t>
            </a:r>
          </a:p>
          <a:p>
            <a:r>
              <a:rPr lang="en-GB" dirty="0"/>
              <a:t>Sanity check: CTE has low influence</a:t>
            </a:r>
          </a:p>
          <a:p>
            <a:r>
              <a:rPr lang="en-GB" dirty="0"/>
              <a:t>Two behaviours: </a:t>
            </a:r>
            <a:r>
              <a:rPr lang="en-GB" dirty="0" err="1"/>
              <a:t>Ti</a:t>
            </a:r>
            <a:r>
              <a:rPr lang="en-GB" dirty="0"/>
              <a:t> pole in the middle, heads outside.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6BA62D-376C-4EA9-B74F-9D6B444CF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with photogrammetry data, displacement in Z direction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9C4B1-10A4-4EC9-8F70-EA593BA50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186F3-1B1F-4128-BF27-865E96299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7F855-5F29-43C3-A73A-D50EC3E5C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A53B1DB-CCA7-4889-8B65-9494957AE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818773" y="2758855"/>
            <a:ext cx="6629400" cy="3289267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6EDBF5A6-87E8-487B-86BE-AFC96A21B57C}"/>
              </a:ext>
            </a:extLst>
          </p:cNvPr>
          <p:cNvGrpSpPr/>
          <p:nvPr/>
        </p:nvGrpSpPr>
        <p:grpSpPr>
          <a:xfrm>
            <a:off x="8817101" y="526585"/>
            <a:ext cx="2971699" cy="2403345"/>
            <a:chOff x="2268788" y="4167497"/>
            <a:chExt cx="2971699" cy="2403345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4FFB175B-C495-4C07-B8EA-3094812952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88743" y="4709319"/>
              <a:ext cx="1845270" cy="13581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0FCB4E43-4554-4B26-A349-80CB3FD749E4}"/>
                </a:ext>
              </a:extLst>
            </p:cNvPr>
            <p:cNvGrpSpPr/>
            <p:nvPr/>
          </p:nvGrpSpPr>
          <p:grpSpPr>
            <a:xfrm>
              <a:off x="2595024" y="4167497"/>
              <a:ext cx="2645463" cy="2403345"/>
              <a:chOff x="956340" y="2737128"/>
              <a:chExt cx="2645463" cy="2403345"/>
            </a:xfrm>
          </p:grpSpPr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9835FBE9-5C2A-491C-86A9-615F302E23B4}"/>
                  </a:ext>
                </a:extLst>
              </p:cNvPr>
              <p:cNvGrpSpPr/>
              <p:nvPr/>
            </p:nvGrpSpPr>
            <p:grpSpPr>
              <a:xfrm>
                <a:off x="956340" y="3248614"/>
                <a:ext cx="2310235" cy="1891859"/>
                <a:chOff x="936885" y="2749506"/>
                <a:chExt cx="2310235" cy="1891859"/>
              </a:xfrm>
            </p:grpSpPr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D3590020-7824-4CA6-97F1-A56848D8FA89}"/>
                    </a:ext>
                  </a:extLst>
                </p:cNvPr>
                <p:cNvGrpSpPr/>
                <p:nvPr/>
              </p:nvGrpSpPr>
              <p:grpSpPr>
                <a:xfrm>
                  <a:off x="936885" y="2749506"/>
                  <a:ext cx="2310235" cy="1891859"/>
                  <a:chOff x="936885" y="2749506"/>
                  <a:chExt cx="2310235" cy="1891859"/>
                </a:xfrm>
              </p:grpSpPr>
              <p:grpSp>
                <p:nvGrpSpPr>
                  <p:cNvPr id="50" name="Group 49">
                    <a:extLst>
                      <a:ext uri="{FF2B5EF4-FFF2-40B4-BE49-F238E27FC236}">
                        <a16:creationId xmlns:a16="http://schemas.microsoft.com/office/drawing/2014/main" id="{14621742-4B44-4108-B666-5CD87286094F}"/>
                      </a:ext>
                    </a:extLst>
                  </p:cNvPr>
                  <p:cNvGrpSpPr/>
                  <p:nvPr/>
                </p:nvGrpSpPr>
                <p:grpSpPr>
                  <a:xfrm>
                    <a:off x="1034259" y="2749506"/>
                    <a:ext cx="2212861" cy="1166802"/>
                    <a:chOff x="1034259" y="2749506"/>
                    <a:chExt cx="2212861" cy="1166802"/>
                  </a:xfrm>
                </p:grpSpPr>
                <p:cxnSp>
                  <p:nvCxnSpPr>
                    <p:cNvPr id="52" name="Straight Connector 51">
                      <a:extLst>
                        <a:ext uri="{FF2B5EF4-FFF2-40B4-BE49-F238E27FC236}">
                          <a16:creationId xmlns:a16="http://schemas.microsoft.com/office/drawing/2014/main" id="{EFFE8849-7485-4A07-9624-24709E97252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068633" y="3089625"/>
                      <a:ext cx="1093073" cy="826683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/>
                    </a:lnRef>
                    <a:fillRef idx="0">
                      <a:schemeClr val="accent2"/>
                    </a:fillRef>
                    <a:effectRef idx="1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3" name="Block Arc 52">
                      <a:extLst>
                        <a:ext uri="{FF2B5EF4-FFF2-40B4-BE49-F238E27FC236}">
                          <a16:creationId xmlns:a16="http://schemas.microsoft.com/office/drawing/2014/main" id="{182F8CC0-F31D-415D-8F18-0F1124C8B2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8171" y="2749506"/>
                      <a:ext cx="1169233" cy="1065742"/>
                    </a:xfrm>
                    <a:prstGeom prst="blockArc">
                      <a:avLst>
                        <a:gd name="adj1" fmla="val 11797438"/>
                        <a:gd name="adj2" fmla="val 20438712"/>
                        <a:gd name="adj3" fmla="val 15564"/>
                      </a:avLst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0914A52C-6630-4777-B0E6-CDDF4D5B5E85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034259" y="3293584"/>
                      <a:ext cx="1365103" cy="139286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55" name="Straight Connector 54">
                      <a:extLst>
                        <a:ext uri="{FF2B5EF4-FFF2-40B4-BE49-F238E27FC236}">
                          <a16:creationId xmlns:a16="http://schemas.microsoft.com/office/drawing/2014/main" id="{6A521BA5-3E88-4132-99FA-D8ED991649D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25579" y="2887219"/>
                      <a:ext cx="1093073" cy="826683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/>
                    </a:lnRef>
                    <a:fillRef idx="0">
                      <a:schemeClr val="accent2"/>
                    </a:fillRef>
                    <a:effectRef idx="1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0C4FA46A-8F3D-4CE4-A15D-88AEE93A015C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882017" y="3378971"/>
                      <a:ext cx="1365103" cy="139286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7" name="Rectangle 56">
                      <a:extLst>
                        <a:ext uri="{FF2B5EF4-FFF2-40B4-BE49-F238E27FC236}">
                          <a16:creationId xmlns:a16="http://schemas.microsoft.com/office/drawing/2014/main" id="{08BC9C7C-B880-4D00-AB36-D9B426530CB0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468360" y="3174630"/>
                      <a:ext cx="1261514" cy="217772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8" name="Rectangle 57">
                      <a:extLst>
                        <a:ext uri="{FF2B5EF4-FFF2-40B4-BE49-F238E27FC236}">
                          <a16:creationId xmlns:a16="http://schemas.microsoft.com/office/drawing/2014/main" id="{983B43CF-2880-4DB1-9088-5D50A6DDD157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660154" y="3155168"/>
                      <a:ext cx="1262820" cy="394469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" name="Rectangle 58">
                      <a:extLst>
                        <a:ext uri="{FF2B5EF4-FFF2-40B4-BE49-F238E27FC236}">
                          <a16:creationId xmlns:a16="http://schemas.microsoft.com/office/drawing/2014/main" id="{C736A2D4-E0FB-4F8D-9375-7D9BAF58D8D1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788350" y="3143888"/>
                      <a:ext cx="1262820" cy="394469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" name="Parallelogram 59">
                      <a:extLst>
                        <a:ext uri="{FF2B5EF4-FFF2-40B4-BE49-F238E27FC236}">
                          <a16:creationId xmlns:a16="http://schemas.microsoft.com/office/drawing/2014/main" id="{9D016261-7E3E-4D6C-BB42-984F6279AD05}"/>
                        </a:ext>
                      </a:extLst>
                    </p:cNvPr>
                    <p:cNvSpPr/>
                    <p:nvPr/>
                  </p:nvSpPr>
                  <p:spPr>
                    <a:xfrm rot="8573977" flipH="1">
                      <a:off x="1440109" y="3127277"/>
                      <a:ext cx="1226431" cy="77102"/>
                    </a:xfrm>
                    <a:prstGeom prst="parallelogram">
                      <a:avLst>
                        <a:gd name="adj" fmla="val 126316"/>
                      </a:avLst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61" name="Straight Connector 60">
                      <a:extLst>
                        <a:ext uri="{FF2B5EF4-FFF2-40B4-BE49-F238E27FC236}">
                          <a16:creationId xmlns:a16="http://schemas.microsoft.com/office/drawing/2014/main" id="{2C3DEC47-2A48-4D7A-AF13-21274ABFCD52}"/>
                        </a:ext>
                      </a:extLst>
                    </p:cNvPr>
                    <p:cNvCxnSpPr>
                      <a:stCxn id="60" idx="2"/>
                      <a:endCxn id="60" idx="2"/>
                    </p:cNvCxnSpPr>
                    <p:nvPr/>
                  </p:nvCxnSpPr>
                  <p:spPr>
                    <a:xfrm>
                      <a:off x="2503574" y="2825302"/>
                      <a:ext cx="0" cy="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Straight Connector 61">
                      <a:extLst>
                        <a:ext uri="{FF2B5EF4-FFF2-40B4-BE49-F238E27FC236}">
                          <a16:creationId xmlns:a16="http://schemas.microsoft.com/office/drawing/2014/main" id="{825B4B88-6B95-44AA-A44F-896039F78D13}"/>
                        </a:ext>
                      </a:extLst>
                    </p:cNvPr>
                    <p:cNvCxnSpPr>
                      <a:cxnSpLocks/>
                      <a:endCxn id="60" idx="2"/>
                    </p:cNvCxnSpPr>
                    <p:nvPr/>
                  </p:nvCxnSpPr>
                  <p:spPr>
                    <a:xfrm>
                      <a:off x="2443163" y="2825302"/>
                      <a:ext cx="60411" cy="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Connector 62">
                      <a:extLst>
                        <a:ext uri="{FF2B5EF4-FFF2-40B4-BE49-F238E27FC236}">
                          <a16:creationId xmlns:a16="http://schemas.microsoft.com/office/drawing/2014/main" id="{DC3139EB-293F-4A2B-9ABC-BC5FBD08A99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3163" y="2825302"/>
                      <a:ext cx="0" cy="40601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Straight Connector 63">
                      <a:extLst>
                        <a:ext uri="{FF2B5EF4-FFF2-40B4-BE49-F238E27FC236}">
                          <a16:creationId xmlns:a16="http://schemas.microsoft.com/office/drawing/2014/main" id="{B02417A5-0A1D-4CCD-8000-3473D937AEEC}"/>
                        </a:ext>
                      </a:extLst>
                    </p:cNvPr>
                    <p:cNvCxnSpPr>
                      <a:cxnSpLocks/>
                      <a:endCxn id="60" idx="5"/>
                    </p:cNvCxnSpPr>
                    <p:nvPr/>
                  </p:nvCxnSpPr>
                  <p:spPr>
                    <a:xfrm flipH="1">
                      <a:off x="1603075" y="2865024"/>
                      <a:ext cx="839960" cy="64133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Straight Connector 64">
                      <a:extLst>
                        <a:ext uri="{FF2B5EF4-FFF2-40B4-BE49-F238E27FC236}">
                          <a16:creationId xmlns:a16="http://schemas.microsoft.com/office/drawing/2014/main" id="{A24EB250-F5F4-4A2A-8153-5A13A6C99E8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3163" y="2865903"/>
                      <a:ext cx="74845" cy="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51" name="Block Arc 50">
                    <a:extLst>
                      <a:ext uri="{FF2B5EF4-FFF2-40B4-BE49-F238E27FC236}">
                        <a16:creationId xmlns:a16="http://schemas.microsoft.com/office/drawing/2014/main" id="{89063D47-80FC-4D2C-9F28-F131E789E3A9}"/>
                      </a:ext>
                    </a:extLst>
                  </p:cNvPr>
                  <p:cNvSpPr/>
                  <p:nvPr/>
                </p:nvSpPr>
                <p:spPr>
                  <a:xfrm>
                    <a:off x="936885" y="3575623"/>
                    <a:ext cx="1169233" cy="1065742"/>
                  </a:xfrm>
                  <a:prstGeom prst="blockArc">
                    <a:avLst>
                      <a:gd name="adj1" fmla="val 11797438"/>
                      <a:gd name="adj2" fmla="val 20438712"/>
                      <a:gd name="adj3" fmla="val 15564"/>
                    </a:avLst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47B2331F-A318-4A0A-8B82-641E1C5700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14378" y="2779842"/>
                  <a:ext cx="1076346" cy="818652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701EFBC3-7B8E-46D7-8D19-3E728D408051}"/>
                  </a:ext>
                </a:extLst>
              </p:cNvPr>
              <p:cNvSpPr txBox="1"/>
              <p:nvPr/>
            </p:nvSpPr>
            <p:spPr>
              <a:xfrm rot="19442154">
                <a:off x="2464746" y="2737128"/>
                <a:ext cx="1137057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100" dirty="0" err="1">
                    <a:solidFill>
                      <a:schemeClr val="accent3"/>
                    </a:solidFill>
                  </a:rPr>
                  <a:t>Ti</a:t>
                </a:r>
                <a:r>
                  <a:rPr lang="en-US" sz="1100" dirty="0">
                    <a:solidFill>
                      <a:schemeClr val="accent3"/>
                    </a:solidFill>
                  </a:rPr>
                  <a:t> Pole key slot</a:t>
                </a:r>
              </a:p>
            </p:txBody>
          </p:sp>
        </p:grp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DBE770FF-4F6B-4272-AFB6-67706B1138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72517" y="4910396"/>
              <a:ext cx="0" cy="11570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3014225-17A2-4CCE-B1DC-9A7094087D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71725" y="6067425"/>
              <a:ext cx="81701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83D2255-0DD9-4B34-A66F-04A2173A81A9}"/>
                </a:ext>
              </a:extLst>
            </p:cNvPr>
            <p:cNvSpPr txBox="1"/>
            <p:nvPr/>
          </p:nvSpPr>
          <p:spPr>
            <a:xfrm>
              <a:off x="2980912" y="4806948"/>
              <a:ext cx="15689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dirty="0"/>
                <a:t>Y</a:t>
              </a:r>
              <a:endParaRPr lang="en-GB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CCDF8BA-3E6C-41A5-93A3-E4A15CF368CB}"/>
                </a:ext>
              </a:extLst>
            </p:cNvPr>
            <p:cNvSpPr txBox="1"/>
            <p:nvPr/>
          </p:nvSpPr>
          <p:spPr>
            <a:xfrm>
              <a:off x="2268788" y="5775413"/>
              <a:ext cx="15689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dirty="0"/>
                <a:t>X</a:t>
              </a:r>
              <a:endParaRPr lang="en-GB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EFC20E6-9BE4-4B28-8E94-B9DF356B3102}"/>
                </a:ext>
              </a:extLst>
            </p:cNvPr>
            <p:cNvSpPr txBox="1"/>
            <p:nvPr/>
          </p:nvSpPr>
          <p:spPr>
            <a:xfrm>
              <a:off x="4912941" y="4839086"/>
              <a:ext cx="15689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dirty="0"/>
                <a:t>Z</a:t>
              </a:r>
              <a:endParaRPr lang="en-GB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B42E149-142F-46AF-9D32-53EDAE9F6B3C}"/>
              </a:ext>
            </a:extLst>
          </p:cNvPr>
          <p:cNvGrpSpPr/>
          <p:nvPr/>
        </p:nvGrpSpPr>
        <p:grpSpPr>
          <a:xfrm>
            <a:off x="5305235" y="1710105"/>
            <a:ext cx="3046930" cy="629450"/>
            <a:chOff x="8928367" y="975516"/>
            <a:chExt cx="3046930" cy="629450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02E11372-0333-4807-9A9B-39E531FA24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28367" y="975516"/>
              <a:ext cx="3046930" cy="536889"/>
            </a:xfrm>
            <a:prstGeom prst="rect">
              <a:avLst/>
            </a:prstGeom>
          </p:spPr>
        </p:pic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B0832E01-BF21-493B-8C7B-6B3FE6D117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12649" y="1413810"/>
              <a:ext cx="0" cy="19115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78165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B49E18-058E-432F-AC78-65C9A0459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set-up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671926-F5D7-4CE2-96B4-1A87A44D0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D90249-9704-4AF7-B663-87BEFCE4A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06C7562-ECC9-4AD5-B47F-8BB4BF03F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984289" cy="475858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Cryogenic pool in the cryolab,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Coil on isostatic supports,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Cooling down at 77K (thermal gradient controlled),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Drain LN2 as fast as possible, open the pool, measurements.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Two acquisition systems: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trike="sngStrike" dirty="0">
                <a:solidFill>
                  <a:srgbClr val="FF0000"/>
                </a:solidFill>
              </a:rPr>
              <a:t>Strain Gauges (SG), 12 thermally compensated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Photogrammetry</a:t>
            </a:r>
          </a:p>
          <a:p>
            <a:pPr lv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GB" u="sng" dirty="0"/>
              <a:t>Warning from the cryolab</a:t>
            </a:r>
            <a:r>
              <a:rPr lang="en-GB" dirty="0"/>
              <a:t>: this may not be representative of real magnet conditions (water solidification into coil’s cracks…)</a:t>
            </a:r>
          </a:p>
        </p:txBody>
      </p:sp>
      <p:pic>
        <p:nvPicPr>
          <p:cNvPr id="11" name="Content Placeholder 7" descr="A picture containing indoor&#10;&#10;Description automatically generated">
            <a:extLst>
              <a:ext uri="{FF2B5EF4-FFF2-40B4-BE49-F238E27FC236}">
                <a16:creationId xmlns:a16="http://schemas.microsoft.com/office/drawing/2014/main" id="{A21E027E-4299-48FC-B362-D9F5A8694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2278" y="2829367"/>
            <a:ext cx="4555175" cy="3095183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9573893A-95B5-45DD-91B1-E6419B933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0"/>
            <a:ext cx="6572250" cy="365125"/>
          </a:xfrm>
        </p:spPr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pic>
        <p:nvPicPr>
          <p:cNvPr id="16" name="Picture 15" descr="Chart, diagram, radar chart&#10;&#10;Description automatically generated">
            <a:extLst>
              <a:ext uri="{FF2B5EF4-FFF2-40B4-BE49-F238E27FC236}">
                <a16:creationId xmlns:a16="http://schemas.microsoft.com/office/drawing/2014/main" id="{5DBE8C5D-7C19-4A3D-B878-AEA9FFBFA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800" y="219398"/>
            <a:ext cx="3346608" cy="2439874"/>
          </a:xfrm>
          <a:prstGeom prst="rect">
            <a:avLst/>
          </a:prstGeom>
        </p:spPr>
      </p:pic>
      <p:cxnSp>
        <p:nvCxnSpPr>
          <p:cNvPr id="17" name="Straight Arrow Connector 10">
            <a:extLst>
              <a:ext uri="{FF2B5EF4-FFF2-40B4-BE49-F238E27FC236}">
                <a16:creationId xmlns:a16="http://schemas.microsoft.com/office/drawing/2014/main" id="{0B711176-396A-4293-9F75-EFD45C99B81F}"/>
              </a:ext>
            </a:extLst>
          </p:cNvPr>
          <p:cNvCxnSpPr>
            <a:cxnSpLocks noChangeShapeType="1"/>
            <a:stCxn id="18" idx="7"/>
          </p:cNvCxnSpPr>
          <p:nvPr/>
        </p:nvCxnSpPr>
        <p:spPr bwMode="auto">
          <a:xfrm flipH="1">
            <a:off x="9210676" y="1269920"/>
            <a:ext cx="778426" cy="2928809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Oval 3">
            <a:extLst>
              <a:ext uri="{FF2B5EF4-FFF2-40B4-BE49-F238E27FC236}">
                <a16:creationId xmlns:a16="http://schemas.microsoft.com/office/drawing/2014/main" id="{F7ABDCD5-7389-4EFA-85F1-984FB7EB019C}"/>
              </a:ext>
            </a:extLst>
          </p:cNvPr>
          <p:cNvSpPr>
            <a:spLocks noChangeArrowheads="1"/>
          </p:cNvSpPr>
          <p:nvPr/>
        </p:nvSpPr>
        <p:spPr bwMode="auto">
          <a:xfrm rot="2608325">
            <a:off x="9546256" y="1086309"/>
            <a:ext cx="505091" cy="24956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036175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DD8E8C-4928-49F1-9B87-7E6B28162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9617"/>
            <a:ext cx="4626024" cy="3008399"/>
          </a:xfrm>
        </p:spPr>
        <p:txBody>
          <a:bodyPr/>
          <a:lstStyle/>
          <a:p>
            <a:r>
              <a:rPr lang="en-GB" dirty="0"/>
              <a:t>Two behaviour are observed in experimental data: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the </a:t>
            </a:r>
            <a:r>
              <a:rPr lang="en-GB" dirty="0" err="1"/>
              <a:t>endshoes</a:t>
            </a:r>
            <a:r>
              <a:rPr lang="en-GB" dirty="0"/>
              <a:t> FEA is consistent with experimental data.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the centre part, composed of the coil bloc, a low CTE seems closer to experimental data.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6BA62D-376C-4EA9-B74F-9D6B444CF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with photogrammetry data, displacement in Z direction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9C4B1-10A4-4EC9-8F70-EA593BA50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186F3-1B1F-4128-BF27-865E96299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7F855-5F29-43C3-A73A-D50EC3E5C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A53B1DB-CCA7-4889-8B65-9494957AE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498682" y="2637867"/>
            <a:ext cx="7359731" cy="358740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F0A7D14D-4540-4921-91E1-1F022591861B}"/>
              </a:ext>
            </a:extLst>
          </p:cNvPr>
          <p:cNvGrpSpPr/>
          <p:nvPr/>
        </p:nvGrpSpPr>
        <p:grpSpPr>
          <a:xfrm>
            <a:off x="8593663" y="721141"/>
            <a:ext cx="3488987" cy="2208929"/>
            <a:chOff x="1772229" y="2931544"/>
            <a:chExt cx="3488987" cy="2208929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B48C805-9F6D-498A-827D-6E2EBBEFF2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92184" y="3288893"/>
              <a:ext cx="1845270" cy="13581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58BFF1D-5EF3-45C2-91E7-1F23388390EA}"/>
                </a:ext>
              </a:extLst>
            </p:cNvPr>
            <p:cNvGrpSpPr/>
            <p:nvPr/>
          </p:nvGrpSpPr>
          <p:grpSpPr>
            <a:xfrm>
              <a:off x="2088088" y="2978517"/>
              <a:ext cx="3173128" cy="2161956"/>
              <a:chOff x="956340" y="2978517"/>
              <a:chExt cx="3173128" cy="2161956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AC094CF7-DCC2-45C3-A840-E1CF44ED8A8C}"/>
                  </a:ext>
                </a:extLst>
              </p:cNvPr>
              <p:cNvGrpSpPr/>
              <p:nvPr/>
            </p:nvGrpSpPr>
            <p:grpSpPr>
              <a:xfrm>
                <a:off x="956340" y="3248614"/>
                <a:ext cx="2310235" cy="1891859"/>
                <a:chOff x="936885" y="2749506"/>
                <a:chExt cx="2310235" cy="1891859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E45CE6DD-9644-4A49-A195-94CA3CEC986B}"/>
                    </a:ext>
                  </a:extLst>
                </p:cNvPr>
                <p:cNvGrpSpPr/>
                <p:nvPr/>
              </p:nvGrpSpPr>
              <p:grpSpPr>
                <a:xfrm>
                  <a:off x="936885" y="2749506"/>
                  <a:ext cx="2310235" cy="1891859"/>
                  <a:chOff x="936885" y="2749506"/>
                  <a:chExt cx="2310235" cy="1891859"/>
                </a:xfrm>
              </p:grpSpPr>
              <p:grpSp>
                <p:nvGrpSpPr>
                  <p:cNvPr id="15" name="Group 14">
                    <a:extLst>
                      <a:ext uri="{FF2B5EF4-FFF2-40B4-BE49-F238E27FC236}">
                        <a16:creationId xmlns:a16="http://schemas.microsoft.com/office/drawing/2014/main" id="{224E7A24-3BC6-4399-9E0F-F837DFB54A9E}"/>
                      </a:ext>
                    </a:extLst>
                  </p:cNvPr>
                  <p:cNvGrpSpPr/>
                  <p:nvPr/>
                </p:nvGrpSpPr>
                <p:grpSpPr>
                  <a:xfrm>
                    <a:off x="1034259" y="2749506"/>
                    <a:ext cx="2212861" cy="1166802"/>
                    <a:chOff x="1034259" y="2749506"/>
                    <a:chExt cx="2212861" cy="1166802"/>
                  </a:xfrm>
                </p:grpSpPr>
                <p:cxnSp>
                  <p:nvCxnSpPr>
                    <p:cNvPr id="17" name="Straight Connector 16">
                      <a:extLst>
                        <a:ext uri="{FF2B5EF4-FFF2-40B4-BE49-F238E27FC236}">
                          <a16:creationId xmlns:a16="http://schemas.microsoft.com/office/drawing/2014/main" id="{193FBA08-9F76-44B7-81B1-AD421D25078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068633" y="3089625"/>
                      <a:ext cx="1093073" cy="826683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/>
                    </a:lnRef>
                    <a:fillRef idx="0">
                      <a:schemeClr val="accent2"/>
                    </a:fillRef>
                    <a:effectRef idx="1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" name="Block Arc 17">
                      <a:extLst>
                        <a:ext uri="{FF2B5EF4-FFF2-40B4-BE49-F238E27FC236}">
                          <a16:creationId xmlns:a16="http://schemas.microsoft.com/office/drawing/2014/main" id="{B5F1BF40-1E5E-44F2-B63A-5F45C1C9B6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8171" y="2749506"/>
                      <a:ext cx="1169233" cy="1065742"/>
                    </a:xfrm>
                    <a:prstGeom prst="blockArc">
                      <a:avLst>
                        <a:gd name="adj1" fmla="val 11797438"/>
                        <a:gd name="adj2" fmla="val 20438712"/>
                        <a:gd name="adj3" fmla="val 15564"/>
                      </a:avLst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0B107BB1-DE4B-44DD-94AA-E0A49756463E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034259" y="3293584"/>
                      <a:ext cx="1365103" cy="139286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20" name="Straight Connector 19">
                      <a:extLst>
                        <a:ext uri="{FF2B5EF4-FFF2-40B4-BE49-F238E27FC236}">
                          <a16:creationId xmlns:a16="http://schemas.microsoft.com/office/drawing/2014/main" id="{BC60279C-730D-4411-9AD6-E339A21D2ED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25579" y="2887219"/>
                      <a:ext cx="1093073" cy="826683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/>
                    </a:lnRef>
                    <a:fillRef idx="0">
                      <a:schemeClr val="accent2"/>
                    </a:fillRef>
                    <a:effectRef idx="1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B8680D49-A580-4AC6-967C-6CE845EDCBBE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882017" y="3378971"/>
                      <a:ext cx="1365103" cy="139286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D74AAACE-6DE6-455C-94EF-E98D4E2065AA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468360" y="3174630"/>
                      <a:ext cx="1261514" cy="217772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38CE5579-3044-4AA8-B31B-427CFA6C5309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660154" y="3155168"/>
                      <a:ext cx="1262820" cy="394469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B6F27873-2979-43A7-A572-BA7779F9F14E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788350" y="3143888"/>
                      <a:ext cx="1262820" cy="394469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" name="Parallelogram 24">
                      <a:extLst>
                        <a:ext uri="{FF2B5EF4-FFF2-40B4-BE49-F238E27FC236}">
                          <a16:creationId xmlns:a16="http://schemas.microsoft.com/office/drawing/2014/main" id="{E2D4B686-2DBE-4437-9D56-435A8AFEB81F}"/>
                        </a:ext>
                      </a:extLst>
                    </p:cNvPr>
                    <p:cNvSpPr/>
                    <p:nvPr/>
                  </p:nvSpPr>
                  <p:spPr>
                    <a:xfrm rot="8573977" flipH="1">
                      <a:off x="1440109" y="3127277"/>
                      <a:ext cx="1226431" cy="77102"/>
                    </a:xfrm>
                    <a:prstGeom prst="parallelogram">
                      <a:avLst>
                        <a:gd name="adj" fmla="val 126316"/>
                      </a:avLst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26" name="Straight Connector 25">
                      <a:extLst>
                        <a:ext uri="{FF2B5EF4-FFF2-40B4-BE49-F238E27FC236}">
                          <a16:creationId xmlns:a16="http://schemas.microsoft.com/office/drawing/2014/main" id="{9488245B-B7E1-4131-98D2-A32849DF2419}"/>
                        </a:ext>
                      </a:extLst>
                    </p:cNvPr>
                    <p:cNvCxnSpPr>
                      <a:stCxn id="25" idx="2"/>
                      <a:endCxn id="25" idx="2"/>
                    </p:cNvCxnSpPr>
                    <p:nvPr/>
                  </p:nvCxnSpPr>
                  <p:spPr>
                    <a:xfrm>
                      <a:off x="2503574" y="2825302"/>
                      <a:ext cx="0" cy="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Connector 26">
                      <a:extLst>
                        <a:ext uri="{FF2B5EF4-FFF2-40B4-BE49-F238E27FC236}">
                          <a16:creationId xmlns:a16="http://schemas.microsoft.com/office/drawing/2014/main" id="{67A984D9-0C67-4AD7-8D73-829AAE777C11}"/>
                        </a:ext>
                      </a:extLst>
                    </p:cNvPr>
                    <p:cNvCxnSpPr>
                      <a:cxnSpLocks/>
                      <a:endCxn id="25" idx="2"/>
                    </p:cNvCxnSpPr>
                    <p:nvPr/>
                  </p:nvCxnSpPr>
                  <p:spPr>
                    <a:xfrm>
                      <a:off x="2443163" y="2825302"/>
                      <a:ext cx="60411" cy="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Straight Connector 27">
                      <a:extLst>
                        <a:ext uri="{FF2B5EF4-FFF2-40B4-BE49-F238E27FC236}">
                          <a16:creationId xmlns:a16="http://schemas.microsoft.com/office/drawing/2014/main" id="{F23FCD22-EB42-4D6E-A5B2-C7DFE4A3DB7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3163" y="2825302"/>
                      <a:ext cx="0" cy="40601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Connector 28">
                      <a:extLst>
                        <a:ext uri="{FF2B5EF4-FFF2-40B4-BE49-F238E27FC236}">
                          <a16:creationId xmlns:a16="http://schemas.microsoft.com/office/drawing/2014/main" id="{C3D8ED9D-2493-47B9-BC98-39626BD4E526}"/>
                        </a:ext>
                      </a:extLst>
                    </p:cNvPr>
                    <p:cNvCxnSpPr>
                      <a:cxnSpLocks/>
                      <a:endCxn id="25" idx="5"/>
                    </p:cNvCxnSpPr>
                    <p:nvPr/>
                  </p:nvCxnSpPr>
                  <p:spPr>
                    <a:xfrm flipH="1">
                      <a:off x="1603075" y="2865024"/>
                      <a:ext cx="839960" cy="64133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>
                      <a:extLst>
                        <a:ext uri="{FF2B5EF4-FFF2-40B4-BE49-F238E27FC236}">
                          <a16:creationId xmlns:a16="http://schemas.microsoft.com/office/drawing/2014/main" id="{AE3E0FB0-AEC6-4D7C-A631-E9FB6DEA128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3163" y="2865903"/>
                      <a:ext cx="74845" cy="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6" name="Block Arc 15">
                    <a:extLst>
                      <a:ext uri="{FF2B5EF4-FFF2-40B4-BE49-F238E27FC236}">
                        <a16:creationId xmlns:a16="http://schemas.microsoft.com/office/drawing/2014/main" id="{D24FA021-ABBB-4FA2-8B89-030661DDE0AE}"/>
                      </a:ext>
                    </a:extLst>
                  </p:cNvPr>
                  <p:cNvSpPr/>
                  <p:nvPr/>
                </p:nvSpPr>
                <p:spPr>
                  <a:xfrm>
                    <a:off x="936885" y="3575623"/>
                    <a:ext cx="1169233" cy="1065742"/>
                  </a:xfrm>
                  <a:prstGeom prst="blockArc">
                    <a:avLst>
                      <a:gd name="adj1" fmla="val 11797438"/>
                      <a:gd name="adj2" fmla="val 20438712"/>
                      <a:gd name="adj3" fmla="val 15564"/>
                    </a:avLst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64AE0111-49ED-4E34-9346-EDAEEDFEFA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51425" y="3017947"/>
                  <a:ext cx="1076346" cy="818652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3C6DA85-C3FD-49E2-A8BD-EC88E2148465}"/>
                  </a:ext>
                </a:extLst>
              </p:cNvPr>
              <p:cNvSpPr txBox="1"/>
              <p:nvPr/>
            </p:nvSpPr>
            <p:spPr>
              <a:xfrm rot="19442154">
                <a:off x="2992411" y="2978517"/>
                <a:ext cx="1137057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100" dirty="0">
                    <a:solidFill>
                      <a:schemeClr val="accent3"/>
                    </a:solidFill>
                  </a:rPr>
                  <a:t>Mid Plane side 2</a:t>
                </a:r>
              </a:p>
            </p:txBody>
          </p:sp>
        </p:grp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F08FBCB0-920A-4BDA-B02E-CBD74A61FE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80975" y="3452868"/>
              <a:ext cx="1076346" cy="818652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E84E477-1210-4BB0-AEC1-D5A275449C58}"/>
                </a:ext>
              </a:extLst>
            </p:cNvPr>
            <p:cNvSpPr txBox="1"/>
            <p:nvPr/>
          </p:nvSpPr>
          <p:spPr>
            <a:xfrm rot="19442154">
              <a:off x="3148343" y="2931544"/>
              <a:ext cx="1137057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100" dirty="0">
                  <a:solidFill>
                    <a:schemeClr val="accent3"/>
                  </a:solidFill>
                </a:rPr>
                <a:t>Mid Plane side 1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75958624-C767-45C1-B136-BA865083D6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75958" y="3489970"/>
              <a:ext cx="0" cy="11570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B9BDF8CD-06C9-422A-8F5C-9ED177A62E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75166" y="4646999"/>
              <a:ext cx="81701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2DF8625-3E07-4D97-B4B8-8D6769EEABBA}"/>
                </a:ext>
              </a:extLst>
            </p:cNvPr>
            <p:cNvSpPr txBox="1"/>
            <p:nvPr/>
          </p:nvSpPr>
          <p:spPr>
            <a:xfrm>
              <a:off x="2484353" y="3386522"/>
              <a:ext cx="15689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dirty="0"/>
                <a:t>Y</a:t>
              </a:r>
              <a:endParaRPr lang="en-GB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B4913DF-BE52-4673-B351-006387A0A4CF}"/>
                </a:ext>
              </a:extLst>
            </p:cNvPr>
            <p:cNvSpPr txBox="1"/>
            <p:nvPr/>
          </p:nvSpPr>
          <p:spPr>
            <a:xfrm>
              <a:off x="1772229" y="4354987"/>
              <a:ext cx="15689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dirty="0"/>
                <a:t>X</a:t>
              </a:r>
              <a:endParaRPr lang="en-GB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CBA4EB8-04C3-40D4-AFB3-17FA37636CAC}"/>
                </a:ext>
              </a:extLst>
            </p:cNvPr>
            <p:cNvSpPr txBox="1"/>
            <p:nvPr/>
          </p:nvSpPr>
          <p:spPr>
            <a:xfrm>
              <a:off x="4416382" y="3418660"/>
              <a:ext cx="15689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dirty="0"/>
                <a:t>Z</a:t>
              </a:r>
              <a:endParaRPr lang="en-GB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DD4E8CC-FD6F-4B42-9595-1F05902ED85E}"/>
              </a:ext>
            </a:extLst>
          </p:cNvPr>
          <p:cNvGrpSpPr/>
          <p:nvPr/>
        </p:nvGrpSpPr>
        <p:grpSpPr>
          <a:xfrm>
            <a:off x="5305235" y="1710105"/>
            <a:ext cx="3046930" cy="629450"/>
            <a:chOff x="8928367" y="975516"/>
            <a:chExt cx="3046930" cy="629450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D3D03C5A-A474-4980-BC13-253A5134B4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28367" y="975516"/>
              <a:ext cx="3046930" cy="536889"/>
            </a:xfrm>
            <a:prstGeom prst="rect">
              <a:avLst/>
            </a:prstGeom>
          </p:spPr>
        </p:pic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9365A4FF-2F2D-4EBC-8A68-9508385429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12649" y="1413810"/>
              <a:ext cx="0" cy="19115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32073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A53B1DB-CCA7-4889-8B65-9494957AE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73746" y="1695451"/>
            <a:ext cx="6778138" cy="419257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D82D476-80F0-40EC-BD8D-8245F65D919B}"/>
              </a:ext>
            </a:extLst>
          </p:cNvPr>
          <p:cNvGrpSpPr/>
          <p:nvPr/>
        </p:nvGrpSpPr>
        <p:grpSpPr>
          <a:xfrm>
            <a:off x="8928367" y="434116"/>
            <a:ext cx="3046930" cy="629450"/>
            <a:chOff x="8928367" y="975516"/>
            <a:chExt cx="3046930" cy="62945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0E23D91-1CC8-41DA-929D-A5A94CDFAB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28367" y="975516"/>
              <a:ext cx="3046930" cy="536889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9423A98-5BB9-40F8-A9B7-67E38CBF87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12649" y="1413810"/>
              <a:ext cx="0" cy="19115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8D6BA62D-376C-4EA9-B74F-9D6B444CF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with SG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9C4B1-10A4-4EC9-8F70-EA593BA50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186F3-1B1F-4128-BF27-865E96299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7F855-5F29-43C3-A73A-D50EC3E5C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D4970FA9-ED3A-43E5-B779-3BC76B46A2E1}"/>
              </a:ext>
            </a:extLst>
          </p:cNvPr>
          <p:cNvSpPr txBox="1">
            <a:spLocks/>
          </p:cNvSpPr>
          <p:nvPr/>
        </p:nvSpPr>
        <p:spPr>
          <a:xfrm>
            <a:off x="460883" y="1439334"/>
            <a:ext cx="4742959" cy="43779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CTE change a lot the strain in the pole.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2800" dirty="0">
                <a:solidFill>
                  <a:srgbClr val="FF0000"/>
                </a:solidFill>
              </a:rPr>
              <a:t>BUT no exp data…</a:t>
            </a:r>
          </a:p>
          <a:p>
            <a:endParaRPr lang="en-GB" dirty="0"/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983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4A5A9-5E6A-400A-B226-F2183673C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09738"/>
            <a:ext cx="11545888" cy="2852737"/>
          </a:xfrm>
        </p:spPr>
        <p:txBody>
          <a:bodyPr/>
          <a:lstStyle/>
          <a:p>
            <a:r>
              <a:rPr lang="en-US" dirty="0"/>
              <a:t>Material change: coil CTE - orthotropy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4E040-98E2-4B3F-ABED-EB8136F940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Study of the effect of CTE variation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B3242-B84D-40D7-83C5-30F112AC8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55C04-DD1F-4FE0-8F8C-3D72D5DC4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1C180-6264-4834-9A2B-1C360EF3F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E87E77-BEBE-4060-9BFE-E5AC8388A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5804" y="361925"/>
            <a:ext cx="4212428" cy="314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8885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B92B34-FA15-4C82-B232-A68ACB806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First </a:t>
            </a:r>
            <a:r>
              <a:rPr lang="fr-CH" dirty="0" err="1"/>
              <a:t>step</a:t>
            </a:r>
            <a:r>
              <a:rPr lang="fr-CH" dirty="0"/>
              <a:t>: quasi </a:t>
            </a:r>
            <a:r>
              <a:rPr lang="fr-CH" dirty="0" err="1"/>
              <a:t>orthotropic</a:t>
            </a:r>
            <a:r>
              <a:rPr lang="fr-CH" dirty="0"/>
              <a:t> CTE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79EE36-BE56-46BF-9016-E34FCF0A3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5A01A-FABE-4857-8F2C-D3DD6F604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83D84-8F1F-4696-8AF5-2AADAE43A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813CB6A-61D8-4885-90FE-4C216F9EC8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2776" y="1238250"/>
                <a:ext cx="11376024" cy="5127625"/>
              </a:xfrm>
            </p:spPr>
            <p:txBody>
              <a:bodyPr/>
              <a:lstStyle/>
              <a:p>
                <a:r>
                  <a:rPr lang="en-GB" sz="2000" dirty="0"/>
                  <a:t>Generalized </a:t>
                </a:r>
                <a:r>
                  <a:rPr lang="en-GB" sz="2000" dirty="0" err="1"/>
                  <a:t>Hooks’s</a:t>
                </a:r>
                <a:r>
                  <a:rPr lang="en-GB" sz="2000" dirty="0"/>
                  <a:t> law: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CH" sz="20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000" b="1" i="1" smtClean="0"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</m:d>
                    <m:r>
                      <a:rPr lang="fr-CH" sz="2000" b="1" i="1" smtClean="0">
                        <a:latin typeface="Cambria Math" panose="02040503050406030204" pitchFamily="18" charset="0"/>
                      </a:rPr>
                      <m:t>= </m:t>
                    </m:r>
                    <m:bar>
                      <m:barPr>
                        <m:ctrlPr>
                          <a:rPr lang="fr-CH" sz="2000" b="1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bar>
                          <m:barPr>
                            <m:ctrlPr>
                              <a:rPr lang="fr-CH" sz="2000" b="1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fr-CH" sz="2000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</m:bar>
                      </m:e>
                    </m:bar>
                    <m:d>
                      <m:dPr>
                        <m:begChr m:val="["/>
                        <m:endChr m:val="]"/>
                        <m:ctrlPr>
                          <a:rPr lang="fr-CH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</m:d>
                    <m:r>
                      <a:rPr lang="fr-CH" sz="20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fr-CH" sz="2000" b="1" i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fr-CH" sz="2000" b="1" i="0" smtClean="0">
                        <a:latin typeface="Cambria Math" panose="02040503050406030204" pitchFamily="18" charset="0"/>
                      </a:rPr>
                      <m:t>𝐓</m:t>
                    </m:r>
                    <m:r>
                      <a:rPr lang="fr-CH" sz="2000" b="1" i="0" smtClean="0">
                        <a:latin typeface="Cambria Math" panose="02040503050406030204" pitchFamily="18" charset="0"/>
                      </a:rPr>
                      <m:t>.</m:t>
                    </m:r>
                    <m:bar>
                      <m:barPr>
                        <m:ctrlPr>
                          <a:rPr lang="fr-CH" sz="20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bar>
                          <m:barPr>
                            <m:ctrlPr>
                              <a:rPr lang="fr-CH" sz="20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fr-CH" sz="2000" b="1" i="1" smtClean="0">
                                <a:latin typeface="Cambria Math" panose="02040503050406030204" pitchFamily="18" charset="0"/>
                              </a:rPr>
                              <m:t>𝜶</m:t>
                            </m:r>
                          </m:e>
                        </m:bar>
                      </m:e>
                    </m:bar>
                  </m:oMath>
                </a14:m>
                <a:r>
                  <a:rPr lang="en-GB" sz="2000" dirty="0"/>
                  <a:t>    with     		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000" b="1" i="1" smtClean="0"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</m:d>
                    <m:r>
                      <a:rPr lang="fr-CH" sz="2000" b="1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fr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fr-CH" sz="2000" b="1" i="1" smtClean="0">
                                      <a:latin typeface="Cambria Math" panose="02040503050406030204" pitchFamily="18" charset="0"/>
                                    </a:rPr>
                                    <m:t>𝟏𝟏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fr-CH" sz="2000" b="1" i="1" smtClean="0">
                                      <a:latin typeface="Cambria Math" panose="02040503050406030204" pitchFamily="18" charset="0"/>
                                    </a:rPr>
                                    <m:t>𝟐𝟐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GB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𝜺</m:t>
                                        </m:r>
                                      </m:e>
                                      <m:sub>
                                        <m:r>
                                          <a:rPr lang="fr-CH" sz="2000" b="1" i="1" smtClean="0">
                                            <a:latin typeface="Cambria Math" panose="02040503050406030204" pitchFamily="18" charset="0"/>
                                          </a:rPr>
                                          <m:t>𝟑𝟑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r>
                                      <a:rPr lang="fr-CH" sz="20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sSub>
                                      <m:sSubPr>
                                        <m:ctrlP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𝜺</m:t>
                                        </m:r>
                                      </m:e>
                                      <m:sub>
                                        <m:r>
                                          <a:rPr lang="fr-CH" sz="2000" b="1" i="1" smtClean="0">
                                            <a:latin typeface="Cambria Math" panose="02040503050406030204" pitchFamily="18" charset="0"/>
                                          </a:rPr>
                                          <m:t>𝟐𝟑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GB" sz="20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fr-CH" sz="2000" b="1" i="1" smtClean="0"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fr-CH" sz="20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CH" sz="2000" i="1">
                                                  <a:latin typeface="Cambria Math" panose="02040503050406030204" pitchFamily="18" charset="0"/>
                                                </a:rPr>
                                                <m:t>𝜺</m:t>
                                              </m:r>
                                            </m:e>
                                            <m:sub>
                                              <m:r>
                                                <a:rPr lang="fr-CH" sz="2000" i="1">
                                                  <a:latin typeface="Cambria Math" panose="02040503050406030204" pitchFamily="18" charset="0"/>
                                                </a:rPr>
                                                <m:t>𝟏</m:t>
                                              </m:r>
                                              <m:r>
                                                <a:rPr lang="fr-CH" sz="2000" b="1" i="1" smtClean="0">
                                                  <a:latin typeface="Cambria Math" panose="02040503050406030204" pitchFamily="18" charset="0"/>
                                                </a:rPr>
                                                <m:t>𝟑</m:t>
                                              </m:r>
                                            </m:sub>
                                          </m:sSub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fr-CH" sz="2000" b="1" i="1" smtClean="0"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fr-CH" sz="20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CH" sz="2000" i="1">
                                                  <a:latin typeface="Cambria Math" panose="02040503050406030204" pitchFamily="18" charset="0"/>
                                                </a:rPr>
                                                <m:t>𝜺</m:t>
                                              </m:r>
                                            </m:e>
                                            <m:sub>
                                              <m:r>
                                                <a:rPr lang="fr-CH" sz="2000" i="1">
                                                  <a:latin typeface="Cambria Math" panose="02040503050406030204" pitchFamily="18" charset="0"/>
                                                </a:rPr>
                                                <m:t>𝟏</m:t>
                                              </m:r>
                                              <m:r>
                                                <a:rPr lang="fr-CH" sz="2000" b="1" i="1" smtClean="0">
                                                  <a:latin typeface="Cambria Math" panose="02040503050406030204" pitchFamily="18" charset="0"/>
                                                </a:rPr>
                                                <m:t>𝟐</m:t>
                                              </m:r>
                                            </m:sub>
                                          </m:sSub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lang="en-GB" sz="2000" dirty="0"/>
                  <a:t>	;	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000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</m:d>
                    <m:r>
                      <a:rPr lang="fr-CH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𝟏𝟏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𝟐𝟐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𝝈</m:t>
                                        </m:r>
                                      </m:e>
                                      <m:sub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𝟑𝟑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𝝈</m:t>
                                        </m:r>
                                      </m:e>
                                      <m:sub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𝟐𝟑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sSub>
                                            <m:sSubPr>
                                              <m:ctrlPr>
                                                <a:rPr lang="fr-CH" sz="20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CH" sz="2000" i="1">
                                                  <a:latin typeface="Cambria Math" panose="02040503050406030204" pitchFamily="18" charset="0"/>
                                                </a:rPr>
                                                <m:t>𝝈</m:t>
                                              </m:r>
                                            </m:e>
                                            <m:sub>
                                              <m:r>
                                                <a:rPr lang="fr-CH" sz="2000" i="1">
                                                  <a:latin typeface="Cambria Math" panose="02040503050406030204" pitchFamily="18" charset="0"/>
                                                </a:rPr>
                                                <m:t>𝟏𝟑</m:t>
                                              </m:r>
                                            </m:sub>
                                          </m:sSub>
                                        </m:e>
                                      </m:mr>
                                      <m:mr>
                                        <m:e>
                                          <m:sSub>
                                            <m:sSubPr>
                                              <m:ctrlPr>
                                                <a:rPr lang="fr-CH" sz="20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CH" sz="2000" i="1">
                                                  <a:latin typeface="Cambria Math" panose="02040503050406030204" pitchFamily="18" charset="0"/>
                                                </a:rPr>
                                                <m:t>𝝈</m:t>
                                              </m:r>
                                            </m:e>
                                            <m:sub>
                                              <m:r>
                                                <a:rPr lang="fr-CH" sz="2000" i="1">
                                                  <a:latin typeface="Cambria Math" panose="02040503050406030204" pitchFamily="18" charset="0"/>
                                                </a:rPr>
                                                <m:t>𝟏𝟐</m:t>
                                              </m:r>
                                            </m:sub>
                                          </m:sSub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endParaRPr lang="en-GB" sz="2000" dirty="0"/>
              </a:p>
              <a:p>
                <a:r>
                  <a:rPr lang="en-GB" sz="2000" dirty="0"/>
                  <a:t>Orthotropic : </a:t>
                </a:r>
                <a14:m>
                  <m:oMath xmlns:m="http://schemas.openxmlformats.org/officeDocument/2006/math">
                    <m:bar>
                      <m:barPr>
                        <m:ctrlPr>
                          <a:rPr lang="fr-CH" sz="2000" b="1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bar>
                          <m:barPr>
                            <m:ctrlPr>
                              <a:rPr lang="fr-CH" sz="2000" b="1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fr-CH" sz="2000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</m:bar>
                      </m:e>
                    </m:bar>
                    <m:r>
                      <a:rPr lang="fr-CH" sz="2000" b="1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fr-CH" sz="20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fr-CH" sz="2000" b="1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fr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fr-CH" sz="20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CH" sz="20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𝑬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𝝂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𝟏𝟐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𝑬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𝝂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𝟏𝟑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𝑬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mr>
                                <m:m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𝝂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𝟏𝟐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𝑬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𝑬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𝝂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𝟐𝟑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𝑬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mr>
                                <m:m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𝝂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  <m: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𝟑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𝑬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fr-CH" sz="20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𝝂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  <m: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𝟑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𝑬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𝑬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𝟑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mr>
                              </m:m>
                            </m:e>
                            <m:e>
                              <m:r>
                                <a:rPr lang="fr-CH" sz="20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e>
                          </m:mr>
                          <m:mr>
                            <m:e>
                              <m:r>
                                <a:rPr lang="fr-CH" sz="20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e>
                            <m:e>
                              <m:m>
                                <m:mPr>
                                  <m:plcHide m:val="on"/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fr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fr-CH" sz="20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CH" sz="20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𝑮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𝟐𝟑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/>
                                  <m:e/>
                                </m:mr>
                                <m:mr>
                                  <m:e/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𝑮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𝟑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/>
                                </m:mr>
                                <m:mr>
                                  <m:e/>
                                  <m:e/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𝑮</m:t>
                                            </m:r>
                                          </m:e>
                                          <m:sub>
                                            <m:r>
                                              <a:rPr lang="fr-CH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  <m:r>
                                              <a:rPr lang="fr-CH" sz="2000" i="1">
                                                <a:latin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lang="en-GB" sz="2000" dirty="0"/>
                  <a:t>  and  </a:t>
                </a:r>
                <a14:m>
                  <m:oMath xmlns:m="http://schemas.openxmlformats.org/officeDocument/2006/math">
                    <m:bar>
                      <m:barPr>
                        <m:ctrlPr>
                          <a:rPr lang="fr-CH" sz="2000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bar>
                          <m:barPr>
                            <m:ctrlPr>
                              <a:rPr lang="fr-CH" sz="20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fr-CH" sz="2000" i="1">
                                <a:latin typeface="Cambria Math" panose="02040503050406030204" pitchFamily="18" charset="0"/>
                              </a:rPr>
                              <m:t>𝜶</m:t>
                            </m:r>
                          </m:e>
                        </m:bar>
                      </m:e>
                    </m:bar>
                    <m:r>
                      <a:rPr lang="fr-CH" sz="2000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2000" i="1">
                        <a:latin typeface="Cambria Math" panose="02040503050406030204" pitchFamily="18" charset="0"/>
                      </a:rPr>
                      <m:t>𝜶</m:t>
                    </m:r>
                    <m:d>
                      <m:dPr>
                        <m:begChr m:val="["/>
                        <m:endChr m:val="]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fr-CH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000" b="1" i="1" smtClean="0">
                                      <a:latin typeface="Cambria Math" panose="02040503050406030204" pitchFamily="18" charset="0"/>
                                    </a:rPr>
                                    <m:t>𝜶</m:t>
                                  </m:r>
                                </m:e>
                                <m:sub>
                                  <m:r>
                                    <a:rPr lang="fr-CH" sz="2000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000" i="1">
                                      <a:latin typeface="Cambria Math" panose="02040503050406030204" pitchFamily="18" charset="0"/>
                                    </a:rPr>
                                    <m:t>𝜶</m:t>
                                  </m:r>
                                </m:e>
                                <m:sub>
                                  <m:r>
                                    <a:rPr lang="fr-CH" sz="20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CH" sz="2000" i="1">
                                            <a:latin typeface="Cambria Math" panose="02040503050406030204" pitchFamily="18" charset="0"/>
                                          </a:rPr>
                                          <m:t>𝜶</m:t>
                                        </m:r>
                                      </m:e>
                                      <m:sub>
                                        <m:r>
                                          <a:rPr lang="fr-CH" sz="2000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r>
                                      <a:rPr lang="fr-CH" sz="2000" i="1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fr-CH" sz="2000" i="1">
                                              <a:latin typeface="Cambria Math" panose="02040503050406030204" pitchFamily="18" charset="0"/>
                                            </a:rPr>
                                            <m:t>𝟎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fr-CH" sz="2000" i="1">
                                              <a:latin typeface="Cambria Math" panose="02040503050406030204" pitchFamily="18" charset="0"/>
                                            </a:rPr>
                                            <m:t>𝟎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  <m:r>
                      <a:rPr lang="fr-CH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fr-CH" sz="2000" dirty="0"/>
              </a:p>
              <a:p>
                <a:r>
                  <a:rPr lang="en-GB" sz="2000" dirty="0"/>
                  <a:t>Hypothesis: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  <m:r>
                          <a:rPr lang="fr-CH" sz="20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fr-CH" sz="200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fr-CH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fr-CH" sz="200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fr-CH" sz="20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GB" sz="2000" dirty="0"/>
                  <a:t>     ;    </a:t>
                </a:r>
                <a14:m>
                  <m:oMath xmlns:m="http://schemas.openxmlformats.org/officeDocument/2006/math">
                    <m:r>
                      <a:rPr lang="fr-CH" sz="2000" b="1" i="1" smtClean="0">
                        <a:latin typeface="Cambria Math" panose="02040503050406030204" pitchFamily="18" charset="0"/>
                      </a:rPr>
                      <m:t>𝝂</m:t>
                    </m:r>
                    <m:r>
                      <a:rPr lang="fr-CH" sz="200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</m:sSub>
                    <m:r>
                      <a:rPr lang="fr-CH" sz="200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𝟏𝟑</m:t>
                        </m:r>
                      </m:sub>
                    </m:sSub>
                    <m:r>
                      <a:rPr lang="fr-CH" sz="200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𝟐𝟑</m:t>
                        </m:r>
                      </m:sub>
                    </m:sSub>
                  </m:oMath>
                </a14:m>
                <a:r>
                  <a:rPr lang="en-GB" sz="2000" dirty="0"/>
                  <a:t>    ;  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fr-CH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𝝂</m:t>
                        </m:r>
                        <m:r>
                          <a:rPr lang="fr-CH" sz="20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fr-CH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000" i="1">
                                <a:latin typeface="Cambria Math" panose="02040503050406030204" pitchFamily="18" charset="0"/>
                              </a:rPr>
                              <m:t>𝑮</m:t>
                            </m:r>
                          </m:e>
                          <m:sub>
                            <m:r>
                              <a:rPr lang="fr-CH" sz="2000" i="1">
                                <a:latin typeface="Cambria Math" panose="02040503050406030204" pitchFamily="18" charset="0"/>
                              </a:rPr>
                              <m:t>𝟐𝟑</m:t>
                            </m:r>
                          </m:sub>
                        </m:sSub>
                      </m:den>
                    </m:f>
                    <m:r>
                      <a:rPr lang="fr-CH" sz="20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fr-CH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fr-CH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000" i="1">
                                <a:latin typeface="Cambria Math" panose="02040503050406030204" pitchFamily="18" charset="0"/>
                              </a:rPr>
                              <m:t>𝑮</m:t>
                            </m:r>
                          </m:e>
                          <m:sub>
                            <m:r>
                              <a:rPr lang="fr-CH" sz="2000" i="1">
                                <a:latin typeface="Cambria Math" panose="02040503050406030204" pitchFamily="18" charset="0"/>
                              </a:rPr>
                              <m:t>𝟏𝟑</m:t>
                            </m:r>
                          </m:sub>
                        </m:sSub>
                      </m:den>
                    </m:f>
                    <m:r>
                      <a:rPr lang="fr-CH" sz="2000" b="1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CH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fr-CH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fr-CH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000" i="1">
                                <a:latin typeface="Cambria Math" panose="02040503050406030204" pitchFamily="18" charset="0"/>
                              </a:rPr>
                              <m:t>𝑮</m:t>
                            </m:r>
                          </m:e>
                          <m:sub>
                            <m:r>
                              <a:rPr lang="fr-CH" sz="2000" i="1"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</m:den>
                    </m:f>
                  </m:oMath>
                </a14:m>
                <a:endParaRPr lang="en-GB" sz="20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813CB6A-61D8-4885-90FE-4C216F9EC8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2776" y="1238250"/>
                <a:ext cx="11376024" cy="5127625"/>
              </a:xfrm>
              <a:blipFill>
                <a:blip r:embed="rId2"/>
                <a:stretch>
                  <a:fillRect l="-1393" t="-1784" r="-2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29090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6673C41-C95B-4930-A927-370D53B65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4503" y="1761367"/>
            <a:ext cx="5007497" cy="389648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65594F-CFAD-476E-9A08-DB6B348B2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9335"/>
            <a:ext cx="7392987" cy="4761440"/>
          </a:xfrm>
        </p:spPr>
        <p:txBody>
          <a:bodyPr/>
          <a:lstStyle/>
          <a:p>
            <a:r>
              <a:rPr lang="en-GB" dirty="0"/>
              <a:t>Macro from G. Vallone: quasi isotropic local coordinate systems (oriented in axial direction).</a:t>
            </a:r>
          </a:p>
          <a:p>
            <a:r>
              <a:rPr lang="en-GB" dirty="0"/>
              <a:t>Adapted it for orthotropic coordinate systems.</a:t>
            </a:r>
          </a:p>
          <a:p>
            <a:r>
              <a:rPr lang="en-GB" dirty="0"/>
              <a:t>Straight section : using cylindrical coordinates system.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Sanity checks:</a:t>
            </a:r>
          </a:p>
          <a:p>
            <a:r>
              <a:rPr lang="en-GB" dirty="0"/>
              <a:t>If 3 equal CTE, give same results that isotropic</a:t>
            </a:r>
          </a:p>
          <a:p>
            <a:r>
              <a:rPr lang="en-GB" dirty="0"/>
              <a:t>Continuity of thermal strain at 77K (straight-head)</a:t>
            </a:r>
          </a:p>
          <a:p>
            <a:r>
              <a:rPr lang="en-GB" dirty="0"/>
              <a:t>Right values of thermal strain at beginning/end of the head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400B23-932D-441E-B744-37D341714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Orthotropy in ANSYS APDL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093D8-B7CC-4A4A-A728-CA5A26BD0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A080A-C72C-47C7-BB31-9D0DD004B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1723E-E1D3-4848-B0AA-F852D08F9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5788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4A5A9-5E6A-400A-B226-F2183673C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change: coil elastic modulus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4E040-98E2-4B3F-ABED-EB8136F940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Study of the effect of elastic modulus variation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B3242-B84D-40D7-83C5-30F112AC8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55C04-DD1F-4FE0-8F8C-3D72D5DC4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1C180-6264-4834-9A2B-1C360EF3F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E87E77-BEBE-4060-9BFE-E5AC8388A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5804" y="361925"/>
            <a:ext cx="4212428" cy="314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623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3134B9-6094-4843-ACA4-7A117C78C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Main </a:t>
            </a:r>
            <a:r>
              <a:rPr lang="fr-CH" dirty="0" err="1"/>
              <a:t>parameters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C154F-49A6-4BDB-97A9-9B490E10C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C280C7-190C-414A-8DB4-EF57B1992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FC1F2A-8C6C-4AE8-87D9-214857C04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1AF514F1-AEC4-463B-B4F4-8EB1F150E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640457" y="2751151"/>
            <a:ext cx="3240085" cy="24300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A4E1E0-EC7C-403B-AF0A-1CDB639817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46"/>
          <a:stretch/>
        </p:blipFill>
        <p:spPr>
          <a:xfrm>
            <a:off x="7620000" y="2554178"/>
            <a:ext cx="2856914" cy="28036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1">
                <a:extLst>
                  <a:ext uri="{FF2B5EF4-FFF2-40B4-BE49-F238E27FC236}">
                    <a16:creationId xmlns:a16="http://schemas.microsoft.com/office/drawing/2014/main" id="{DB996FCE-FE4F-4163-94F3-41BB1E51230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15890" y="1762124"/>
                <a:ext cx="5352285" cy="820629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latin typeface="+mj-lt"/>
                  </a:rPr>
                  <a:t>Coil variation of elastic modulus:</a:t>
                </a:r>
              </a:p>
              <a:p>
                <a:pPr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𝒄𝒐𝒊𝒍𝑩𝒍𝒐𝒄𝒌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fr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𝟒𝟎</m:t>
                      </m:r>
                      <m:r>
                        <a:rPr lang="fr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]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𝑮𝑷𝒂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Content Placeholder 1">
                <a:extLst>
                  <a:ext uri="{FF2B5EF4-FFF2-40B4-BE49-F238E27FC236}">
                    <a16:creationId xmlns:a16="http://schemas.microsoft.com/office/drawing/2014/main" id="{DB996FCE-FE4F-4163-94F3-41BB1E5123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5890" y="1762124"/>
                <a:ext cx="5352285" cy="820629"/>
              </a:xfrm>
              <a:prstGeom prst="rect">
                <a:avLst/>
              </a:prstGeom>
              <a:blipFill>
                <a:blip r:embed="rId4"/>
                <a:stretch>
                  <a:fillRect l="-3075" t="-148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ontent Placeholder 1">
                <a:extLst>
                  <a:ext uri="{FF2B5EF4-FFF2-40B4-BE49-F238E27FC236}">
                    <a16:creationId xmlns:a16="http://schemas.microsoft.com/office/drawing/2014/main" id="{BA62E179-15EA-446A-BE5D-0BA7300DDA3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1236" y="1762123"/>
                <a:ext cx="5352285" cy="1123951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latin typeface="+mj-lt"/>
                  </a:rPr>
                  <a:t>CTE are temperature dependent. Here: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  <m:r>
                          <a:rPr lang="fr-CH" b="1" i="1" smtClean="0">
                            <a:latin typeface="Cambria Math" panose="02040503050406030204" pitchFamily="18" charset="0"/>
                          </a:rPr>
                          <m:t>𝒕𝒉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𝒄𝒐𝒊𝒍𝑩𝒍𝒐𝒄𝒌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𝟒𝟓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𝒎𝒎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fr-CH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dirty="0"/>
                  <a:t> at 77 K</a:t>
                </a:r>
              </a:p>
            </p:txBody>
          </p:sp>
        </mc:Choice>
        <mc:Fallback xmlns="">
          <p:sp>
            <p:nvSpPr>
              <p:cNvPr id="18" name="Content Placeholder 1">
                <a:extLst>
                  <a:ext uri="{FF2B5EF4-FFF2-40B4-BE49-F238E27FC236}">
                    <a16:creationId xmlns:a16="http://schemas.microsoft.com/office/drawing/2014/main" id="{BA62E179-15EA-446A-BE5D-0BA7300DDA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236" y="1762123"/>
                <a:ext cx="5352285" cy="1123951"/>
              </a:xfrm>
              <a:prstGeom prst="rect">
                <a:avLst/>
              </a:prstGeom>
              <a:blipFill>
                <a:blip r:embed="rId5"/>
                <a:stretch>
                  <a:fillRect l="-3075" t="-10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B8FD8EFB-23F2-4AF0-8C3F-07DE692CB49D}"/>
              </a:ext>
            </a:extLst>
          </p:cNvPr>
          <p:cNvSpPr txBox="1">
            <a:spLocks/>
          </p:cNvSpPr>
          <p:nvPr/>
        </p:nvSpPr>
        <p:spPr>
          <a:xfrm>
            <a:off x="721236" y="1181838"/>
            <a:ext cx="7240586" cy="5185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All material are elastic and isotropic. </a:t>
            </a:r>
          </a:p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5CFE5EF-E5C3-406F-8131-EC2B26982B85}"/>
              </a:ext>
            </a:extLst>
          </p:cNvPr>
          <p:cNvCxnSpPr>
            <a:cxnSpLocks/>
          </p:cNvCxnSpPr>
          <p:nvPr/>
        </p:nvCxnSpPr>
        <p:spPr>
          <a:xfrm>
            <a:off x="6162675" y="1657350"/>
            <a:ext cx="0" cy="385275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9D570026-0A3B-4037-BBAB-C8DF1CE0FC95}"/>
              </a:ext>
            </a:extLst>
          </p:cNvPr>
          <p:cNvSpPr txBox="1">
            <a:spLocks/>
          </p:cNvSpPr>
          <p:nvPr/>
        </p:nvSpPr>
        <p:spPr>
          <a:xfrm>
            <a:off x="6419851" y="5374973"/>
            <a:ext cx="5648324" cy="8206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0" u="sng" dirty="0">
                <a:latin typeface="+mj-lt"/>
              </a:rPr>
              <a:t>Ten stack test on MQXF cables, preliminary test campaign [1]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50BA9A0-11B4-44F7-B203-708B8BEDFBA8}"/>
              </a:ext>
            </a:extLst>
          </p:cNvPr>
          <p:cNvSpPr txBox="1"/>
          <p:nvPr/>
        </p:nvSpPr>
        <p:spPr>
          <a:xfrm>
            <a:off x="407988" y="5932036"/>
            <a:ext cx="11498261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400" b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[1] G. Vallone et al., "Mechanical Performance of Short Models for MQXF, the Nb3Sn Low-</a:t>
            </a:r>
            <a:r>
              <a:rPr kumimoji="0" lang="el-GR" sz="1400" b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β </a:t>
            </a:r>
            <a:r>
              <a:rPr kumimoji="0" lang="en-GB" sz="1400" b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Quadrupole for the Hi-</a:t>
            </a:r>
            <a:r>
              <a:rPr kumimoji="0" lang="en-GB" sz="1400" b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Lumi</a:t>
            </a:r>
            <a:r>
              <a:rPr kumimoji="0" lang="en-GB" sz="1400" b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LHC," in </a:t>
            </a: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IEEE Transactions on Applied Superconductivity</a:t>
            </a:r>
            <a:r>
              <a:rPr kumimoji="0" lang="en-GB" sz="1400" b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vol. 27, no. 4, pp. 1-6, June 2017, Art no. 4002906, </a:t>
            </a:r>
            <a:r>
              <a:rPr kumimoji="0" lang="en-GB" sz="1400" b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doi</a:t>
            </a:r>
            <a:r>
              <a:rPr kumimoji="0" lang="en-GB" sz="1400" b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10.1109/TASC.2016.2645133.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8578F75-F761-444F-A0AB-C3F84C3211D1}"/>
              </a:ext>
            </a:extLst>
          </p:cNvPr>
          <p:cNvGrpSpPr/>
          <p:nvPr/>
        </p:nvGrpSpPr>
        <p:grpSpPr>
          <a:xfrm>
            <a:off x="8060616" y="854143"/>
            <a:ext cx="3046930" cy="629450"/>
            <a:chOff x="8928367" y="975516"/>
            <a:chExt cx="3046930" cy="62945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58A04BF-9759-4F8D-A05E-9163B864B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28367" y="975516"/>
              <a:ext cx="3046930" cy="536889"/>
            </a:xfrm>
            <a:prstGeom prst="rect">
              <a:avLst/>
            </a:prstGeom>
          </p:spPr>
        </p:pic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9441A7A4-7D27-4128-9E22-A75BB7B022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12649" y="1413810"/>
              <a:ext cx="0" cy="19115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56032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6BA62D-376C-4EA9-B74F-9D6B444CF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with photogrammetry data, displacement in Y direction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9C4B1-10A4-4EC9-8F70-EA593BA50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186F3-1B1F-4128-BF27-865E96299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7F855-5F29-43C3-A73A-D50EC3E5C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A53B1DB-CCA7-4889-8B65-9494957AE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31429" y="2187986"/>
            <a:ext cx="6416744" cy="3066128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75FF7AB1-DBE8-4CBD-9E8B-6E1DC5194866}"/>
              </a:ext>
            </a:extLst>
          </p:cNvPr>
          <p:cNvGrpSpPr/>
          <p:nvPr/>
        </p:nvGrpSpPr>
        <p:grpSpPr>
          <a:xfrm>
            <a:off x="8979929" y="299200"/>
            <a:ext cx="2801052" cy="2270328"/>
            <a:chOff x="2268788" y="4300514"/>
            <a:chExt cx="2801052" cy="2270328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747207BF-2B24-4F86-BDFE-DDFC159E57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88743" y="4709319"/>
              <a:ext cx="1845270" cy="13581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2DEB92B-25B4-46C5-97F0-BC843FCE5BA8}"/>
                </a:ext>
              </a:extLst>
            </p:cNvPr>
            <p:cNvGrpSpPr/>
            <p:nvPr/>
          </p:nvGrpSpPr>
          <p:grpSpPr>
            <a:xfrm>
              <a:off x="2595024" y="4300514"/>
              <a:ext cx="2310235" cy="2270328"/>
              <a:chOff x="956340" y="2870145"/>
              <a:chExt cx="2310235" cy="2270328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AC094CF7-DCC2-45C3-A840-E1CF44ED8A8C}"/>
                  </a:ext>
                </a:extLst>
              </p:cNvPr>
              <p:cNvGrpSpPr/>
              <p:nvPr/>
            </p:nvGrpSpPr>
            <p:grpSpPr>
              <a:xfrm>
                <a:off x="956340" y="3248614"/>
                <a:ext cx="2310235" cy="1891859"/>
                <a:chOff x="936885" y="2749506"/>
                <a:chExt cx="2310235" cy="1891859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E45CE6DD-9644-4A49-A195-94CA3CEC986B}"/>
                    </a:ext>
                  </a:extLst>
                </p:cNvPr>
                <p:cNvGrpSpPr/>
                <p:nvPr/>
              </p:nvGrpSpPr>
              <p:grpSpPr>
                <a:xfrm>
                  <a:off x="936885" y="2749506"/>
                  <a:ext cx="2310235" cy="1891859"/>
                  <a:chOff x="936885" y="2749506"/>
                  <a:chExt cx="2310235" cy="1891859"/>
                </a:xfrm>
              </p:grpSpPr>
              <p:grpSp>
                <p:nvGrpSpPr>
                  <p:cNvPr id="15" name="Group 14">
                    <a:extLst>
                      <a:ext uri="{FF2B5EF4-FFF2-40B4-BE49-F238E27FC236}">
                        <a16:creationId xmlns:a16="http://schemas.microsoft.com/office/drawing/2014/main" id="{224E7A24-3BC6-4399-9E0F-F837DFB54A9E}"/>
                      </a:ext>
                    </a:extLst>
                  </p:cNvPr>
                  <p:cNvGrpSpPr/>
                  <p:nvPr/>
                </p:nvGrpSpPr>
                <p:grpSpPr>
                  <a:xfrm>
                    <a:off x="1034259" y="2749506"/>
                    <a:ext cx="2212861" cy="1166802"/>
                    <a:chOff x="1034259" y="2749506"/>
                    <a:chExt cx="2212861" cy="1166802"/>
                  </a:xfrm>
                </p:grpSpPr>
                <p:cxnSp>
                  <p:nvCxnSpPr>
                    <p:cNvPr id="17" name="Straight Connector 16">
                      <a:extLst>
                        <a:ext uri="{FF2B5EF4-FFF2-40B4-BE49-F238E27FC236}">
                          <a16:creationId xmlns:a16="http://schemas.microsoft.com/office/drawing/2014/main" id="{193FBA08-9F76-44B7-81B1-AD421D25078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068633" y="3089625"/>
                      <a:ext cx="1093073" cy="826683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/>
                    </a:lnRef>
                    <a:fillRef idx="0">
                      <a:schemeClr val="accent2"/>
                    </a:fillRef>
                    <a:effectRef idx="1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" name="Block Arc 17">
                      <a:extLst>
                        <a:ext uri="{FF2B5EF4-FFF2-40B4-BE49-F238E27FC236}">
                          <a16:creationId xmlns:a16="http://schemas.microsoft.com/office/drawing/2014/main" id="{B5F1BF40-1E5E-44F2-B63A-5F45C1C9B6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8171" y="2749506"/>
                      <a:ext cx="1169233" cy="1065742"/>
                    </a:xfrm>
                    <a:prstGeom prst="blockArc">
                      <a:avLst>
                        <a:gd name="adj1" fmla="val 11797438"/>
                        <a:gd name="adj2" fmla="val 20438712"/>
                        <a:gd name="adj3" fmla="val 15564"/>
                      </a:avLst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0B107BB1-DE4B-44DD-94AA-E0A49756463E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034259" y="3293584"/>
                      <a:ext cx="1365103" cy="139286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20" name="Straight Connector 19">
                      <a:extLst>
                        <a:ext uri="{FF2B5EF4-FFF2-40B4-BE49-F238E27FC236}">
                          <a16:creationId xmlns:a16="http://schemas.microsoft.com/office/drawing/2014/main" id="{BC60279C-730D-4411-9AD6-E339A21D2ED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25579" y="2887219"/>
                      <a:ext cx="1093073" cy="826683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/>
                    </a:lnRef>
                    <a:fillRef idx="0">
                      <a:schemeClr val="accent2"/>
                    </a:fillRef>
                    <a:effectRef idx="1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B8680D49-A580-4AC6-967C-6CE845EDCBBE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882017" y="3378971"/>
                      <a:ext cx="1365103" cy="139286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D74AAACE-6DE6-455C-94EF-E98D4E2065AA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468360" y="3174630"/>
                      <a:ext cx="1261514" cy="217772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38CE5579-3044-4AA8-B31B-427CFA6C5309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660154" y="3155168"/>
                      <a:ext cx="1262820" cy="394469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B6F27873-2979-43A7-A572-BA7779F9F14E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788350" y="3143888"/>
                      <a:ext cx="1262820" cy="394469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" name="Parallelogram 24">
                      <a:extLst>
                        <a:ext uri="{FF2B5EF4-FFF2-40B4-BE49-F238E27FC236}">
                          <a16:creationId xmlns:a16="http://schemas.microsoft.com/office/drawing/2014/main" id="{E2D4B686-2DBE-4437-9D56-435A8AFEB81F}"/>
                        </a:ext>
                      </a:extLst>
                    </p:cNvPr>
                    <p:cNvSpPr/>
                    <p:nvPr/>
                  </p:nvSpPr>
                  <p:spPr>
                    <a:xfrm rot="8573977" flipH="1">
                      <a:off x="1440109" y="3127277"/>
                      <a:ext cx="1226431" cy="77102"/>
                    </a:xfrm>
                    <a:prstGeom prst="parallelogram">
                      <a:avLst>
                        <a:gd name="adj" fmla="val 126316"/>
                      </a:avLst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26" name="Straight Connector 25">
                      <a:extLst>
                        <a:ext uri="{FF2B5EF4-FFF2-40B4-BE49-F238E27FC236}">
                          <a16:creationId xmlns:a16="http://schemas.microsoft.com/office/drawing/2014/main" id="{9488245B-B7E1-4131-98D2-A32849DF2419}"/>
                        </a:ext>
                      </a:extLst>
                    </p:cNvPr>
                    <p:cNvCxnSpPr>
                      <a:stCxn id="25" idx="2"/>
                      <a:endCxn id="25" idx="2"/>
                    </p:cNvCxnSpPr>
                    <p:nvPr/>
                  </p:nvCxnSpPr>
                  <p:spPr>
                    <a:xfrm>
                      <a:off x="2503574" y="2825302"/>
                      <a:ext cx="0" cy="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Connector 26">
                      <a:extLst>
                        <a:ext uri="{FF2B5EF4-FFF2-40B4-BE49-F238E27FC236}">
                          <a16:creationId xmlns:a16="http://schemas.microsoft.com/office/drawing/2014/main" id="{67A984D9-0C67-4AD7-8D73-829AAE777C11}"/>
                        </a:ext>
                      </a:extLst>
                    </p:cNvPr>
                    <p:cNvCxnSpPr>
                      <a:cxnSpLocks/>
                      <a:endCxn id="25" idx="2"/>
                    </p:cNvCxnSpPr>
                    <p:nvPr/>
                  </p:nvCxnSpPr>
                  <p:spPr>
                    <a:xfrm>
                      <a:off x="2443163" y="2825302"/>
                      <a:ext cx="60411" cy="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Straight Connector 27">
                      <a:extLst>
                        <a:ext uri="{FF2B5EF4-FFF2-40B4-BE49-F238E27FC236}">
                          <a16:creationId xmlns:a16="http://schemas.microsoft.com/office/drawing/2014/main" id="{F23FCD22-EB42-4D6E-A5B2-C7DFE4A3DB7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3163" y="2825302"/>
                      <a:ext cx="0" cy="40601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Connector 28">
                      <a:extLst>
                        <a:ext uri="{FF2B5EF4-FFF2-40B4-BE49-F238E27FC236}">
                          <a16:creationId xmlns:a16="http://schemas.microsoft.com/office/drawing/2014/main" id="{C3D8ED9D-2493-47B9-BC98-39626BD4E526}"/>
                        </a:ext>
                      </a:extLst>
                    </p:cNvPr>
                    <p:cNvCxnSpPr>
                      <a:cxnSpLocks/>
                      <a:endCxn id="25" idx="5"/>
                    </p:cNvCxnSpPr>
                    <p:nvPr/>
                  </p:nvCxnSpPr>
                  <p:spPr>
                    <a:xfrm flipH="1">
                      <a:off x="1603075" y="2865024"/>
                      <a:ext cx="839960" cy="64133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>
                      <a:extLst>
                        <a:ext uri="{FF2B5EF4-FFF2-40B4-BE49-F238E27FC236}">
                          <a16:creationId xmlns:a16="http://schemas.microsoft.com/office/drawing/2014/main" id="{AE3E0FB0-AEC6-4D7C-A631-E9FB6DEA128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3163" y="2865903"/>
                      <a:ext cx="74845" cy="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6" name="Block Arc 15">
                    <a:extLst>
                      <a:ext uri="{FF2B5EF4-FFF2-40B4-BE49-F238E27FC236}">
                        <a16:creationId xmlns:a16="http://schemas.microsoft.com/office/drawing/2014/main" id="{D24FA021-ABBB-4FA2-8B89-030661DDE0AE}"/>
                      </a:ext>
                    </a:extLst>
                  </p:cNvPr>
                  <p:cNvSpPr/>
                  <p:nvPr/>
                </p:nvSpPr>
                <p:spPr>
                  <a:xfrm>
                    <a:off x="936885" y="3575623"/>
                    <a:ext cx="1169233" cy="1065742"/>
                  </a:xfrm>
                  <a:prstGeom prst="blockArc">
                    <a:avLst>
                      <a:gd name="adj1" fmla="val 11797438"/>
                      <a:gd name="adj2" fmla="val 20438712"/>
                      <a:gd name="adj3" fmla="val 15564"/>
                    </a:avLst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64AE0111-49ED-4E34-9346-EDAEEDFEFA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14378" y="2779842"/>
                  <a:ext cx="1076346" cy="818652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3C6DA85-C3FD-49E2-A8BD-EC88E2148465}"/>
                  </a:ext>
                </a:extLst>
              </p:cNvPr>
              <p:cNvSpPr txBox="1"/>
              <p:nvPr/>
            </p:nvSpPr>
            <p:spPr>
              <a:xfrm rot="19442154">
                <a:off x="1988838" y="2870145"/>
                <a:ext cx="1137057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100" dirty="0" err="1">
                    <a:solidFill>
                      <a:schemeClr val="accent3"/>
                    </a:solidFill>
                  </a:rPr>
                  <a:t>Ti</a:t>
                </a:r>
                <a:r>
                  <a:rPr lang="en-US" sz="1100" dirty="0">
                    <a:solidFill>
                      <a:schemeClr val="accent3"/>
                    </a:solidFill>
                  </a:rPr>
                  <a:t> Pole key slot</a:t>
                </a:r>
              </a:p>
            </p:txBody>
          </p:sp>
        </p:grp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B9BACF0D-D9C5-4FE0-85B4-A8600D64A6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72517" y="4910396"/>
              <a:ext cx="0" cy="11570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7A7DB90-45C9-4424-A155-C7980CF677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71725" y="6067425"/>
              <a:ext cx="81701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ADB10B1-F749-4991-922A-EC9C146D1A06}"/>
                </a:ext>
              </a:extLst>
            </p:cNvPr>
            <p:cNvSpPr txBox="1"/>
            <p:nvPr/>
          </p:nvSpPr>
          <p:spPr>
            <a:xfrm>
              <a:off x="2980912" y="4806948"/>
              <a:ext cx="15689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dirty="0"/>
                <a:t>Y</a:t>
              </a:r>
              <a:endParaRPr lang="en-GB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4847054-1963-4505-8A4B-AAFB70479389}"/>
                </a:ext>
              </a:extLst>
            </p:cNvPr>
            <p:cNvSpPr txBox="1"/>
            <p:nvPr/>
          </p:nvSpPr>
          <p:spPr>
            <a:xfrm>
              <a:off x="2268788" y="5775413"/>
              <a:ext cx="15689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dirty="0"/>
                <a:t>X</a:t>
              </a:r>
              <a:endParaRPr lang="en-GB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7A52D05-6DDB-49B0-951D-335C24FFBA75}"/>
                </a:ext>
              </a:extLst>
            </p:cNvPr>
            <p:cNvSpPr txBox="1"/>
            <p:nvPr/>
          </p:nvSpPr>
          <p:spPr>
            <a:xfrm>
              <a:off x="4912941" y="4839086"/>
              <a:ext cx="15689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dirty="0"/>
                <a:t>Z</a:t>
              </a:r>
              <a:endParaRPr lang="en-GB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C18EEF0-9423-41AD-98F0-6206733666FA}"/>
              </a:ext>
            </a:extLst>
          </p:cNvPr>
          <p:cNvGrpSpPr/>
          <p:nvPr/>
        </p:nvGrpSpPr>
        <p:grpSpPr>
          <a:xfrm>
            <a:off x="6248396" y="1328876"/>
            <a:ext cx="2418090" cy="452496"/>
            <a:chOff x="8928367" y="975516"/>
            <a:chExt cx="3046930" cy="629450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4C753ACC-4503-4FF0-A861-9D87005490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28367" y="975516"/>
              <a:ext cx="3046930" cy="536889"/>
            </a:xfrm>
            <a:prstGeom prst="rect">
              <a:avLst/>
            </a:prstGeom>
          </p:spPr>
        </p:pic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05990710-63EC-4060-B2D4-1A586751B2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12649" y="1413810"/>
              <a:ext cx="0" cy="19115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ontent Placeholder 1">
                <a:extLst>
                  <a:ext uri="{FF2B5EF4-FFF2-40B4-BE49-F238E27FC236}">
                    <a16:creationId xmlns:a16="http://schemas.microsoft.com/office/drawing/2014/main" id="{DDFB1AAE-608F-46E1-A865-8C33C753949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9967" y="1543900"/>
                <a:ext cx="4742959" cy="3177586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Elastic modulus 11T FEA </a:t>
                </a:r>
                <a:r>
                  <a:rPr lang="en-GB" b="0" dirty="0"/>
                  <a:t>[1] </a:t>
                </a:r>
                <a:r>
                  <a:rPr lang="en-GB" dirty="0"/>
                  <a:t>based on 10-stack at 293 K </a:t>
                </a:r>
                <a:r>
                  <a:rPr lang="en-GB" b="0" dirty="0"/>
                  <a:t>[2]</a:t>
                </a:r>
                <a:r>
                  <a:rPr lang="en-GB" dirty="0"/>
                  <a:t>: </a:t>
                </a:r>
                <a:endParaRPr lang="en-GB" dirty="0">
                  <a:latin typeface="Cambria Math" panose="02040503050406030204" pitchFamily="18" charset="0"/>
                </a:endParaRPr>
              </a:p>
              <a:p>
                <a:pPr lvl="1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dirty="0">
                    <a:solidFill>
                      <a:srgbClr val="FF0000"/>
                    </a:solidFill>
                  </a:rPr>
                  <a:t>	    </a:t>
                </a:r>
                <a:r>
                  <a:rPr lang="en-GB" b="1" dirty="0">
                    <a:solidFill>
                      <a:srgbClr val="FF0000"/>
                    </a:solidFill>
                  </a:rPr>
                  <a:t>FEA [1]	        10-stack [2]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FF0000"/>
                    </a:solidFill>
                  </a:rPr>
                  <a:t>Radial: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𝟖𝟎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𝑮𝑷𝒂</m:t>
                    </m:r>
                  </m:oMath>
                </a14:m>
                <a:r>
                  <a:rPr lang="en-GB" dirty="0">
                    <a:solidFill>
                      <a:srgbClr val="FF0000"/>
                    </a:solidFill>
                  </a:rPr>
                  <a:t>	  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CH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𝟕𝟎</m:t>
                        </m:r>
                        <m:r>
                          <a:rPr lang="fr-CH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𝟖𝟓</m:t>
                        </m:r>
                      </m:e>
                    </m:d>
                    <m:r>
                      <a:rPr lang="fr-CH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𝑮𝑷𝒂</m:t>
                    </m:r>
                    <m:r>
                      <a:rPr lang="en-GB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>
                  <a:solidFill>
                    <a:srgbClr val="FF0000"/>
                  </a:solidFill>
                </a:endParaRPr>
              </a:p>
              <a:p>
                <a:pPr marL="666900" lvl="1" indent="-342900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FF0000"/>
                    </a:solidFill>
                  </a:rPr>
                  <a:t>Azimuthal: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𝟑𝟏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𝑮𝑷𝒂</m:t>
                    </m:r>
                  </m:oMath>
                </a14:m>
                <a:r>
                  <a:rPr lang="en-GB" dirty="0">
                    <a:solidFill>
                      <a:srgbClr val="FF0000"/>
                    </a:solidFill>
                  </a:rPr>
                  <a:t> 	  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CH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𝟑𝟎</m:t>
                        </m:r>
                        <m:r>
                          <a:rPr lang="fr-CH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𝟓𝟓</m:t>
                        </m:r>
                      </m:e>
                    </m:d>
                    <m:r>
                      <a:rPr lang="fr-CH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𝑮𝑷𝒂</m:t>
                    </m:r>
                    <m:r>
                      <a:rPr lang="en-GB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>
                  <a:solidFill>
                    <a:srgbClr val="FF0000"/>
                  </a:solidFill>
                </a:endParaRPr>
              </a:p>
              <a:p>
                <a:pPr marL="666900" lvl="1" indent="-342900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FF0000"/>
                    </a:solidFill>
                  </a:rPr>
                  <a:t>Longitudinal:</a:t>
                </a:r>
                <a:r>
                  <a:rPr lang="en-GB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𝟗𝟓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𝑮𝑷𝒂</m:t>
                    </m:r>
                  </m:oMath>
                </a14:m>
                <a:r>
                  <a:rPr lang="en-GB" dirty="0">
                    <a:solidFill>
                      <a:srgbClr val="FF0000"/>
                    </a:solidFill>
                  </a:rPr>
                  <a:t> 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CH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𝟗𝟎</m:t>
                        </m:r>
                        <m:r>
                          <a:rPr lang="fr-CH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𝟏𝟏𝟓</m:t>
                        </m:r>
                      </m:e>
                    </m:d>
                    <m:r>
                      <a:rPr lang="fr-CH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𝑮𝑷𝒂</m:t>
                    </m:r>
                    <m:r>
                      <a:rPr lang="en-GB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>
                  <a:solidFill>
                    <a:srgbClr val="FF0000"/>
                  </a:solidFill>
                </a:endParaRPr>
              </a:p>
              <a:p>
                <a:r>
                  <a:rPr lang="en-US" dirty="0"/>
                  <a:t>Elastic modulus MQXF 10 stacks at 293 K </a:t>
                </a:r>
                <a:r>
                  <a:rPr lang="en-US" b="0" dirty="0">
                    <a:solidFill>
                      <a:srgbClr val="303030"/>
                    </a:solidFill>
                  </a:rPr>
                  <a:t>[3]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FF0000"/>
                    </a:solidFill>
                  </a:rPr>
                  <a:t>Radial:</a:t>
                </a:r>
                <a14:m>
                  <m:oMath xmlns:m="http://schemas.openxmlformats.org/officeDocument/2006/math">
                    <m:r>
                      <a:rPr lang="fr-CH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fr-CH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fr-CH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fr-CH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𝟒𝟎</m:t>
                    </m:r>
                    <m:r>
                      <a:rPr lang="fr-CH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]</m:t>
                    </m:r>
                    <m:r>
                      <a:rPr lang="en-GB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𝑮𝑷𝒂</m:t>
                    </m:r>
                  </m:oMath>
                </a14:m>
                <a:endParaRPr lang="en-GB" dirty="0">
                  <a:solidFill>
                    <a:srgbClr val="FF0000"/>
                  </a:solidFill>
                </a:endParaRPr>
              </a:p>
              <a:p>
                <a:pPr marL="666900" lvl="1" indent="-342900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FF0000"/>
                    </a:solidFill>
                  </a:rPr>
                  <a:t>Azimuthal: </a:t>
                </a:r>
                <a14:m>
                  <m:oMath xmlns:m="http://schemas.openxmlformats.org/officeDocument/2006/math">
                    <m:r>
                      <a:rPr lang="fr-CH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fr-CH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𝟐𝟎</m:t>
                    </m:r>
                    <m:r>
                      <a:rPr lang="fr-CH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fr-CH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𝟒𝟓</m:t>
                    </m:r>
                    <m:r>
                      <a:rPr lang="fr-CH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] </m:t>
                    </m:r>
                    <m:r>
                      <a:rPr lang="en-GB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𝑮𝑷𝒂</m:t>
                    </m:r>
                  </m:oMath>
                </a14:m>
                <a:r>
                  <a:rPr lang="en-GB" dirty="0">
                    <a:solidFill>
                      <a:srgbClr val="FF0000"/>
                    </a:solidFill>
                  </a:rPr>
                  <a:t> 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FF0000"/>
                    </a:solidFill>
                  </a:rPr>
                  <a:t>Longitudinal: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CH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𝟐𝟎</m:t>
                        </m:r>
                        <m:r>
                          <a:rPr lang="fr-CH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𝟔𝟎</m:t>
                        </m:r>
                      </m:e>
                    </m:d>
                    <m:r>
                      <a:rPr lang="fr-CH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𝑮𝑷𝒂</m:t>
                    </m:r>
                  </m:oMath>
                </a14:m>
                <a:endParaRPr lang="en-GB" dirty="0">
                  <a:solidFill>
                    <a:srgbClr val="FF0000"/>
                  </a:solidFill>
                </a:endParaRPr>
              </a:p>
              <a:p>
                <a:pPr marL="666900" lvl="1" indent="-342900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0" name="Content Placeholder 1">
                <a:extLst>
                  <a:ext uri="{FF2B5EF4-FFF2-40B4-BE49-F238E27FC236}">
                    <a16:creationId xmlns:a16="http://schemas.microsoft.com/office/drawing/2014/main" id="{DDFB1AAE-608F-46E1-A865-8C33C75394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967" y="1543900"/>
                <a:ext cx="4742959" cy="3177586"/>
              </a:xfrm>
              <a:prstGeom prst="rect">
                <a:avLst/>
              </a:prstGeom>
              <a:blipFill>
                <a:blip r:embed="rId5"/>
                <a:stretch>
                  <a:fillRect l="-3470" t="-3640" b="-116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B3307604-48DB-4257-AB4B-BAD1A1655812}"/>
              </a:ext>
            </a:extLst>
          </p:cNvPr>
          <p:cNvSpPr txBox="1"/>
          <p:nvPr/>
        </p:nvSpPr>
        <p:spPr>
          <a:xfrm>
            <a:off x="157243" y="4982945"/>
            <a:ext cx="6005432" cy="1265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400"/>
              </a:spcAft>
              <a:defRPr/>
            </a:pPr>
            <a:r>
              <a:rPr kumimoji="0" lang="en-GB" sz="1200" b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[1] </a:t>
            </a:r>
            <a:r>
              <a:rPr lang="en-GB" sz="1200" dirty="0">
                <a:solidFill>
                  <a:srgbClr val="2F2F2F"/>
                </a:solidFill>
              </a:rPr>
              <a:t>C. </a:t>
            </a:r>
            <a:r>
              <a:rPr lang="en-GB" sz="1200" dirty="0" err="1">
                <a:solidFill>
                  <a:srgbClr val="2F2F2F"/>
                </a:solidFill>
              </a:rPr>
              <a:t>Garion</a:t>
            </a:r>
            <a:r>
              <a:rPr lang="en-GB" sz="1200" dirty="0">
                <a:solidFill>
                  <a:srgbClr val="2F2F2F"/>
                </a:solidFill>
              </a:rPr>
              <a:t>, </a:t>
            </a:r>
            <a:r>
              <a:rPr lang="en-GB" sz="1200" i="1" dirty="0">
                <a:solidFill>
                  <a:srgbClr val="2F2F2F"/>
                </a:solidFill>
                <a:latin typeface="Arial"/>
              </a:rPr>
              <a:t>T</a:t>
            </a:r>
            <a:r>
              <a:rPr kumimoji="0" lang="en-GB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hermo</a:t>
            </a:r>
            <a:r>
              <a: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-mechanical modelling</a:t>
            </a:r>
            <a:r>
              <a:rPr kumimoji="0" lang="en-GB" sz="1200" b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2021, </a:t>
            </a:r>
            <a:r>
              <a:rPr lang="en-GB" sz="1200" dirty="0">
                <a:solidFill>
                  <a:srgbClr val="2F2F2F"/>
                </a:solidFill>
                <a:latin typeface="Arial"/>
                <a:hlinkClick r:id="rId6"/>
              </a:rPr>
              <a:t>https://indico.cern.ch/event/1011517/</a:t>
            </a:r>
            <a:endParaRPr lang="en-GB" sz="1200" dirty="0">
              <a:solidFill>
                <a:srgbClr val="2F2F2F"/>
              </a:solidFill>
              <a:latin typeface="Arial"/>
            </a:endParaRPr>
          </a:p>
          <a:p>
            <a:pPr>
              <a:lnSpc>
                <a:spcPct val="90000"/>
              </a:lnSpc>
              <a:spcAft>
                <a:spcPts val="400"/>
              </a:spcAft>
              <a:defRPr/>
            </a:pPr>
            <a:r>
              <a:rPr kumimoji="0" lang="en-GB" sz="1200" b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[2] </a:t>
            </a:r>
            <a:r>
              <a:rPr lang="en-GB" sz="1200" dirty="0">
                <a:solidFill>
                  <a:srgbClr val="2F2F2F"/>
                </a:solidFill>
              </a:rPr>
              <a:t>F. Wolf et al., </a:t>
            </a:r>
            <a:r>
              <a:rPr lang="en-GB" sz="1200" i="1" dirty="0">
                <a:solidFill>
                  <a:srgbClr val="2F2F2F"/>
                </a:solidFill>
                <a:latin typeface="Arial"/>
              </a:rPr>
              <a:t>Effect of Epoxy Volume Fraction on the Stiffness of Nb3Sn Rutherford Cable Stacks</a:t>
            </a:r>
            <a:r>
              <a:rPr kumimoji="0" lang="en-GB" sz="1200" b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IEEE Transactions on applied superconductivity, vol. 29, no. 5, August 2019. </a:t>
            </a:r>
          </a:p>
          <a:p>
            <a:pPr>
              <a:lnSpc>
                <a:spcPct val="90000"/>
              </a:lnSpc>
              <a:spcAft>
                <a:spcPts val="400"/>
              </a:spcAft>
              <a:defRPr/>
            </a:pPr>
            <a:r>
              <a:rPr lang="en-GB" sz="1200" dirty="0">
                <a:solidFill>
                  <a:srgbClr val="2F2F2F"/>
                </a:solidFill>
                <a:latin typeface="Arial"/>
              </a:rPr>
              <a:t>[3] </a:t>
            </a:r>
            <a:r>
              <a:rPr lang="en-GB" sz="1200" dirty="0">
                <a:solidFill>
                  <a:srgbClr val="2F2F2F"/>
                </a:solidFill>
              </a:rPr>
              <a:t>C. </a:t>
            </a:r>
            <a:r>
              <a:rPr lang="en-GB" sz="1200" dirty="0" err="1">
                <a:solidFill>
                  <a:srgbClr val="2F2F2F"/>
                </a:solidFill>
              </a:rPr>
              <a:t>Fichera</a:t>
            </a:r>
            <a:r>
              <a:rPr lang="en-GB" sz="1200" dirty="0">
                <a:solidFill>
                  <a:srgbClr val="2F2F2F"/>
                </a:solidFill>
              </a:rPr>
              <a:t> et al., </a:t>
            </a:r>
            <a:r>
              <a:rPr lang="en-GB" sz="1200" i="1" dirty="0">
                <a:solidFill>
                  <a:srgbClr val="2F2F2F"/>
                </a:solidFill>
                <a:latin typeface="Arial"/>
              </a:rPr>
              <a:t>New Methodology to Derive the Mechanical </a:t>
            </a:r>
            <a:r>
              <a:rPr lang="en-GB" sz="1200" i="1" dirty="0" err="1">
                <a:solidFill>
                  <a:srgbClr val="2F2F2F"/>
                </a:solidFill>
                <a:latin typeface="Arial"/>
              </a:rPr>
              <a:t>Behavior</a:t>
            </a:r>
            <a:r>
              <a:rPr lang="en-GB" sz="1200" i="1" dirty="0">
                <a:solidFill>
                  <a:srgbClr val="2F2F2F"/>
                </a:solidFill>
                <a:latin typeface="Arial"/>
              </a:rPr>
              <a:t> of Epoxy-Impregnated Nb3Sn Cables</a:t>
            </a:r>
            <a:r>
              <a:rPr kumimoji="0" lang="en-GB" sz="1200" b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IEEE Transactions on applied superconductivity, vol. 29, no. 7, October 2019. </a:t>
            </a:r>
          </a:p>
        </p:txBody>
      </p:sp>
      <p:sp>
        <p:nvSpPr>
          <p:cNvPr id="45" name="Content Placeholder 1">
            <a:extLst>
              <a:ext uri="{FF2B5EF4-FFF2-40B4-BE49-F238E27FC236}">
                <a16:creationId xmlns:a16="http://schemas.microsoft.com/office/drawing/2014/main" id="{EF98FA0C-D5B2-46ED-A8BC-FB6EF0FDF32D}"/>
              </a:ext>
            </a:extLst>
          </p:cNvPr>
          <p:cNvSpPr txBox="1">
            <a:spLocks/>
          </p:cNvSpPr>
          <p:nvPr/>
        </p:nvSpPr>
        <p:spPr>
          <a:xfrm>
            <a:off x="6248397" y="5254114"/>
            <a:ext cx="5786360" cy="8379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Changing elastic modulus has moderate effect on the bending.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Smaller elastic modulus is closer to exp data.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AC12421-6987-45BF-B472-1AD400223A31}"/>
              </a:ext>
            </a:extLst>
          </p:cNvPr>
          <p:cNvCxnSpPr/>
          <p:nvPr/>
        </p:nvCxnSpPr>
        <p:spPr>
          <a:xfrm>
            <a:off x="3343275" y="2181225"/>
            <a:ext cx="0" cy="113347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5715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DD8E8C-4928-49F1-9B87-7E6B28162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28750"/>
            <a:ext cx="7820953" cy="1486386"/>
          </a:xfrm>
        </p:spPr>
        <p:txBody>
          <a:bodyPr/>
          <a:lstStyle/>
          <a:p>
            <a:r>
              <a:rPr lang="en-GB" u="sng" dirty="0"/>
              <a:t>Longitudinal displacement Z</a:t>
            </a:r>
            <a:r>
              <a:rPr lang="en-GB" dirty="0"/>
              <a:t>: small elastic modulus seems to get closer to measured </a:t>
            </a:r>
            <a:r>
              <a:rPr lang="en-GB" dirty="0">
                <a:solidFill>
                  <a:srgbClr val="FF0000"/>
                </a:solidFill>
              </a:rPr>
              <a:t>(but small effect).</a:t>
            </a:r>
          </a:p>
          <a:p>
            <a:r>
              <a:rPr lang="en-GB" u="sng" dirty="0"/>
              <a:t>Horizontal displacement X</a:t>
            </a:r>
            <a:r>
              <a:rPr lang="en-GB" dirty="0"/>
              <a:t>: high elastic modulus seems to get closer to measured </a:t>
            </a:r>
            <a:r>
              <a:rPr lang="en-GB" dirty="0">
                <a:solidFill>
                  <a:srgbClr val="FF0000"/>
                </a:solidFill>
              </a:rPr>
              <a:t>(but small effect</a:t>
            </a:r>
            <a:r>
              <a:rPr lang="en-GB" dirty="0"/>
              <a:t>).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6BA62D-376C-4EA9-B74F-9D6B444CF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with photogrammetry data, displacement in X and Z direction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9C4B1-10A4-4EC9-8F70-EA593BA50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186F3-1B1F-4128-BF27-865E96299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7F855-5F29-43C3-A73A-D50EC3E5C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B42E149-142F-46AF-9D32-53EDAE9F6B3C}"/>
              </a:ext>
            </a:extLst>
          </p:cNvPr>
          <p:cNvGrpSpPr/>
          <p:nvPr/>
        </p:nvGrpSpPr>
        <p:grpSpPr>
          <a:xfrm>
            <a:off x="8593663" y="2179862"/>
            <a:ext cx="3046930" cy="629450"/>
            <a:chOff x="8928367" y="975516"/>
            <a:chExt cx="3046930" cy="629450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02E11372-0333-4807-9A9B-39E531FA24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28367" y="975516"/>
              <a:ext cx="3046930" cy="536889"/>
            </a:xfrm>
            <a:prstGeom prst="rect">
              <a:avLst/>
            </a:prstGeom>
          </p:spPr>
        </p:pic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B0832E01-BF21-493B-8C7B-6B3FE6D117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12649" y="1413810"/>
              <a:ext cx="0" cy="19115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Graphic 8">
            <a:extLst>
              <a:ext uri="{FF2B5EF4-FFF2-40B4-BE49-F238E27FC236}">
                <a16:creationId xmlns:a16="http://schemas.microsoft.com/office/drawing/2014/main" id="{D80F52C0-2324-47DE-8672-2CBF266241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876" y="3092897"/>
            <a:ext cx="5954605" cy="2730953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7354495B-EC7E-40DD-B934-5EADA16CBF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18652" y="3113311"/>
            <a:ext cx="5905336" cy="2730954"/>
          </a:xfrm>
          <a:prstGeom prst="rect">
            <a:avLst/>
          </a:prstGeom>
        </p:spPr>
      </p:pic>
      <p:grpSp>
        <p:nvGrpSpPr>
          <p:cNvPr id="67" name="Group 66">
            <a:extLst>
              <a:ext uri="{FF2B5EF4-FFF2-40B4-BE49-F238E27FC236}">
                <a16:creationId xmlns:a16="http://schemas.microsoft.com/office/drawing/2014/main" id="{0810CF11-0E13-41B7-9455-4F785AC239CB}"/>
              </a:ext>
            </a:extLst>
          </p:cNvPr>
          <p:cNvGrpSpPr/>
          <p:nvPr/>
        </p:nvGrpSpPr>
        <p:grpSpPr>
          <a:xfrm>
            <a:off x="8593663" y="216316"/>
            <a:ext cx="3488987" cy="2208929"/>
            <a:chOff x="1772229" y="2931544"/>
            <a:chExt cx="3488987" cy="2208929"/>
          </a:xfrm>
        </p:grpSpPr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EF7039D3-65F0-4EE8-8DCA-710338B154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92184" y="3288893"/>
              <a:ext cx="1845270" cy="13581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CC34903-5B2C-4FE6-B48C-7DE2C113078C}"/>
                </a:ext>
              </a:extLst>
            </p:cNvPr>
            <p:cNvGrpSpPr/>
            <p:nvPr/>
          </p:nvGrpSpPr>
          <p:grpSpPr>
            <a:xfrm>
              <a:off x="2088088" y="2978517"/>
              <a:ext cx="3173128" cy="2161956"/>
              <a:chOff x="956340" y="2978517"/>
              <a:chExt cx="3173128" cy="2161956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12560202-DCF3-4F3E-A836-3AA3C1DF1AA8}"/>
                  </a:ext>
                </a:extLst>
              </p:cNvPr>
              <p:cNvGrpSpPr/>
              <p:nvPr/>
            </p:nvGrpSpPr>
            <p:grpSpPr>
              <a:xfrm>
                <a:off x="956340" y="3248614"/>
                <a:ext cx="2310235" cy="1891859"/>
                <a:chOff x="936885" y="2749506"/>
                <a:chExt cx="2310235" cy="1891859"/>
              </a:xfrm>
            </p:grpSpPr>
            <p:grpSp>
              <p:nvGrpSpPr>
                <p:cNvPr id="79" name="Group 78">
                  <a:extLst>
                    <a:ext uri="{FF2B5EF4-FFF2-40B4-BE49-F238E27FC236}">
                      <a16:creationId xmlns:a16="http://schemas.microsoft.com/office/drawing/2014/main" id="{75FA07EB-9571-4838-B8CA-6BA8841DB2CD}"/>
                    </a:ext>
                  </a:extLst>
                </p:cNvPr>
                <p:cNvGrpSpPr/>
                <p:nvPr/>
              </p:nvGrpSpPr>
              <p:grpSpPr>
                <a:xfrm>
                  <a:off x="936885" y="2749506"/>
                  <a:ext cx="2310235" cy="1891859"/>
                  <a:chOff x="936885" y="2749506"/>
                  <a:chExt cx="2310235" cy="1891859"/>
                </a:xfrm>
              </p:grpSpPr>
              <p:grpSp>
                <p:nvGrpSpPr>
                  <p:cNvPr id="81" name="Group 80">
                    <a:extLst>
                      <a:ext uri="{FF2B5EF4-FFF2-40B4-BE49-F238E27FC236}">
                        <a16:creationId xmlns:a16="http://schemas.microsoft.com/office/drawing/2014/main" id="{5C194D27-46D4-4F73-85C6-8EA82591EEF3}"/>
                      </a:ext>
                    </a:extLst>
                  </p:cNvPr>
                  <p:cNvGrpSpPr/>
                  <p:nvPr/>
                </p:nvGrpSpPr>
                <p:grpSpPr>
                  <a:xfrm>
                    <a:off x="1034259" y="2749506"/>
                    <a:ext cx="2212861" cy="1166802"/>
                    <a:chOff x="1034259" y="2749506"/>
                    <a:chExt cx="2212861" cy="1166802"/>
                  </a:xfrm>
                </p:grpSpPr>
                <p:cxnSp>
                  <p:nvCxnSpPr>
                    <p:cNvPr id="83" name="Straight Connector 82">
                      <a:extLst>
                        <a:ext uri="{FF2B5EF4-FFF2-40B4-BE49-F238E27FC236}">
                          <a16:creationId xmlns:a16="http://schemas.microsoft.com/office/drawing/2014/main" id="{746F87D4-6533-4066-8B0A-BD0046BF718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068633" y="3089625"/>
                      <a:ext cx="1093073" cy="826683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/>
                    </a:lnRef>
                    <a:fillRef idx="0">
                      <a:schemeClr val="accent2"/>
                    </a:fillRef>
                    <a:effectRef idx="1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4" name="Block Arc 83">
                      <a:extLst>
                        <a:ext uri="{FF2B5EF4-FFF2-40B4-BE49-F238E27FC236}">
                          <a16:creationId xmlns:a16="http://schemas.microsoft.com/office/drawing/2014/main" id="{81D0157D-8031-4E57-8883-B32F0FD34B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8171" y="2749506"/>
                      <a:ext cx="1169233" cy="1065742"/>
                    </a:xfrm>
                    <a:prstGeom prst="blockArc">
                      <a:avLst>
                        <a:gd name="adj1" fmla="val 11797438"/>
                        <a:gd name="adj2" fmla="val 20438712"/>
                        <a:gd name="adj3" fmla="val 15564"/>
                      </a:avLst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5" name="Rectangle 84">
                      <a:extLst>
                        <a:ext uri="{FF2B5EF4-FFF2-40B4-BE49-F238E27FC236}">
                          <a16:creationId xmlns:a16="http://schemas.microsoft.com/office/drawing/2014/main" id="{DA2E5C42-3F74-46F1-B58B-37426AD82356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034259" y="3293584"/>
                      <a:ext cx="1365103" cy="139286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86" name="Straight Connector 85">
                      <a:extLst>
                        <a:ext uri="{FF2B5EF4-FFF2-40B4-BE49-F238E27FC236}">
                          <a16:creationId xmlns:a16="http://schemas.microsoft.com/office/drawing/2014/main" id="{F51EA42D-4DD8-473C-BBD2-4871FD43EDD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25579" y="2887219"/>
                      <a:ext cx="1093073" cy="826683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/>
                    </a:lnRef>
                    <a:fillRef idx="0">
                      <a:schemeClr val="accent2"/>
                    </a:fillRef>
                    <a:effectRef idx="1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7" name="Rectangle 86">
                      <a:extLst>
                        <a:ext uri="{FF2B5EF4-FFF2-40B4-BE49-F238E27FC236}">
                          <a16:creationId xmlns:a16="http://schemas.microsoft.com/office/drawing/2014/main" id="{AC698173-3DF8-4D97-A92C-99AA7989344F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882017" y="3378971"/>
                      <a:ext cx="1365103" cy="139286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8" name="Rectangle 87">
                      <a:extLst>
                        <a:ext uri="{FF2B5EF4-FFF2-40B4-BE49-F238E27FC236}">
                          <a16:creationId xmlns:a16="http://schemas.microsoft.com/office/drawing/2014/main" id="{6F835595-E1BD-4521-B7CA-23C61D6C564C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468360" y="3174630"/>
                      <a:ext cx="1261514" cy="217772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9" name="Rectangle 88">
                      <a:extLst>
                        <a:ext uri="{FF2B5EF4-FFF2-40B4-BE49-F238E27FC236}">
                          <a16:creationId xmlns:a16="http://schemas.microsoft.com/office/drawing/2014/main" id="{6EF43003-5617-4673-B812-C02E25CD1268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660154" y="3155168"/>
                      <a:ext cx="1262820" cy="394469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0" name="Rectangle 89">
                      <a:extLst>
                        <a:ext uri="{FF2B5EF4-FFF2-40B4-BE49-F238E27FC236}">
                          <a16:creationId xmlns:a16="http://schemas.microsoft.com/office/drawing/2014/main" id="{DACB6CF7-E6B0-4969-827C-46A474F0AB1C}"/>
                        </a:ext>
                      </a:extLst>
                    </p:cNvPr>
                    <p:cNvSpPr/>
                    <p:nvPr/>
                  </p:nvSpPr>
                  <p:spPr>
                    <a:xfrm rot="19371073">
                      <a:off x="1788350" y="3143888"/>
                      <a:ext cx="1262820" cy="394469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1" name="Parallelogram 90">
                      <a:extLst>
                        <a:ext uri="{FF2B5EF4-FFF2-40B4-BE49-F238E27FC236}">
                          <a16:creationId xmlns:a16="http://schemas.microsoft.com/office/drawing/2014/main" id="{5012EDED-4BFC-453F-8416-DD1076F912CC}"/>
                        </a:ext>
                      </a:extLst>
                    </p:cNvPr>
                    <p:cNvSpPr/>
                    <p:nvPr/>
                  </p:nvSpPr>
                  <p:spPr>
                    <a:xfrm rot="8573977" flipH="1">
                      <a:off x="1440109" y="3127277"/>
                      <a:ext cx="1226431" cy="77102"/>
                    </a:xfrm>
                    <a:prstGeom prst="parallelogram">
                      <a:avLst>
                        <a:gd name="adj" fmla="val 126316"/>
                      </a:avLst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92" name="Straight Connector 91">
                      <a:extLst>
                        <a:ext uri="{FF2B5EF4-FFF2-40B4-BE49-F238E27FC236}">
                          <a16:creationId xmlns:a16="http://schemas.microsoft.com/office/drawing/2014/main" id="{9F38A133-AC9D-4075-9F3F-05C6BA40C05A}"/>
                        </a:ext>
                      </a:extLst>
                    </p:cNvPr>
                    <p:cNvCxnSpPr>
                      <a:stCxn id="91" idx="2"/>
                      <a:endCxn id="91" idx="2"/>
                    </p:cNvCxnSpPr>
                    <p:nvPr/>
                  </p:nvCxnSpPr>
                  <p:spPr>
                    <a:xfrm>
                      <a:off x="2503574" y="2825302"/>
                      <a:ext cx="0" cy="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3" name="Straight Connector 92">
                      <a:extLst>
                        <a:ext uri="{FF2B5EF4-FFF2-40B4-BE49-F238E27FC236}">
                          <a16:creationId xmlns:a16="http://schemas.microsoft.com/office/drawing/2014/main" id="{CF9857A8-EA8D-42DB-A6BB-73B824CBA7EF}"/>
                        </a:ext>
                      </a:extLst>
                    </p:cNvPr>
                    <p:cNvCxnSpPr>
                      <a:cxnSpLocks/>
                      <a:endCxn id="91" idx="2"/>
                    </p:cNvCxnSpPr>
                    <p:nvPr/>
                  </p:nvCxnSpPr>
                  <p:spPr>
                    <a:xfrm>
                      <a:off x="2443163" y="2825302"/>
                      <a:ext cx="60411" cy="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4" name="Straight Connector 93">
                      <a:extLst>
                        <a:ext uri="{FF2B5EF4-FFF2-40B4-BE49-F238E27FC236}">
                          <a16:creationId xmlns:a16="http://schemas.microsoft.com/office/drawing/2014/main" id="{90DF7FBC-DBE6-4DF0-A52C-3403898FF67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3163" y="2825302"/>
                      <a:ext cx="0" cy="40601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5" name="Straight Connector 94">
                      <a:extLst>
                        <a:ext uri="{FF2B5EF4-FFF2-40B4-BE49-F238E27FC236}">
                          <a16:creationId xmlns:a16="http://schemas.microsoft.com/office/drawing/2014/main" id="{6549E6CF-F813-4780-8C50-CBC82B7D5BB0}"/>
                        </a:ext>
                      </a:extLst>
                    </p:cNvPr>
                    <p:cNvCxnSpPr>
                      <a:cxnSpLocks/>
                      <a:endCxn id="91" idx="5"/>
                    </p:cNvCxnSpPr>
                    <p:nvPr/>
                  </p:nvCxnSpPr>
                  <p:spPr>
                    <a:xfrm flipH="1">
                      <a:off x="1603075" y="2865024"/>
                      <a:ext cx="839960" cy="64133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6" name="Straight Connector 95">
                      <a:extLst>
                        <a:ext uri="{FF2B5EF4-FFF2-40B4-BE49-F238E27FC236}">
                          <a16:creationId xmlns:a16="http://schemas.microsoft.com/office/drawing/2014/main" id="{68676F75-8EA7-4219-A9E5-504A3FADDE6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3163" y="2865903"/>
                      <a:ext cx="74845" cy="0"/>
                    </a:xfrm>
                    <a:prstGeom prst="line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82" name="Block Arc 81">
                    <a:extLst>
                      <a:ext uri="{FF2B5EF4-FFF2-40B4-BE49-F238E27FC236}">
                        <a16:creationId xmlns:a16="http://schemas.microsoft.com/office/drawing/2014/main" id="{F99D7AFD-37F6-41DD-8ACC-BB4A534A8274}"/>
                      </a:ext>
                    </a:extLst>
                  </p:cNvPr>
                  <p:cNvSpPr/>
                  <p:nvPr/>
                </p:nvSpPr>
                <p:spPr>
                  <a:xfrm>
                    <a:off x="936885" y="3575623"/>
                    <a:ext cx="1169233" cy="1065742"/>
                  </a:xfrm>
                  <a:prstGeom prst="blockArc">
                    <a:avLst>
                      <a:gd name="adj1" fmla="val 11797438"/>
                      <a:gd name="adj2" fmla="val 20438712"/>
                      <a:gd name="adj3" fmla="val 15564"/>
                    </a:avLst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cxnSp>
              <p:nvCxnSpPr>
                <p:cNvPr id="80" name="Straight Arrow Connector 79">
                  <a:extLst>
                    <a:ext uri="{FF2B5EF4-FFF2-40B4-BE49-F238E27FC236}">
                      <a16:creationId xmlns:a16="http://schemas.microsoft.com/office/drawing/2014/main" id="{5666070D-F90E-4167-B601-14A139CE32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51425" y="3017947"/>
                  <a:ext cx="1076346" cy="818652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2129F42-D67C-4B45-AC07-4A8DA89324E2}"/>
                  </a:ext>
                </a:extLst>
              </p:cNvPr>
              <p:cNvSpPr txBox="1"/>
              <p:nvPr/>
            </p:nvSpPr>
            <p:spPr>
              <a:xfrm rot="19442154">
                <a:off x="2992411" y="2978517"/>
                <a:ext cx="1137057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100" dirty="0">
                    <a:solidFill>
                      <a:schemeClr val="accent3"/>
                    </a:solidFill>
                  </a:rPr>
                  <a:t>Mid Plane side 2</a:t>
                </a:r>
              </a:p>
            </p:txBody>
          </p:sp>
        </p:grp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5EC96BAA-B214-4658-A228-F922DBB0A9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80975" y="3452868"/>
              <a:ext cx="1076346" cy="818652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B0DA12A-4EA6-42D5-BC1E-3B6B97EAADDB}"/>
                </a:ext>
              </a:extLst>
            </p:cNvPr>
            <p:cNvSpPr txBox="1"/>
            <p:nvPr/>
          </p:nvSpPr>
          <p:spPr>
            <a:xfrm rot="19442154">
              <a:off x="3148343" y="2931544"/>
              <a:ext cx="1137057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100" dirty="0">
                  <a:solidFill>
                    <a:schemeClr val="accent3"/>
                  </a:solidFill>
                </a:rPr>
                <a:t>Mid Plane side 1</a:t>
              </a:r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A6558BB8-A929-4525-B81A-59CD4C8231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75958" y="3489970"/>
              <a:ext cx="0" cy="11570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1BBBE073-3A15-46DD-85D5-38AFA90DBD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75166" y="4646999"/>
              <a:ext cx="81701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CF709862-7FD8-4349-8143-20462C888054}"/>
                </a:ext>
              </a:extLst>
            </p:cNvPr>
            <p:cNvSpPr txBox="1"/>
            <p:nvPr/>
          </p:nvSpPr>
          <p:spPr>
            <a:xfrm>
              <a:off x="2484353" y="3386522"/>
              <a:ext cx="15689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dirty="0"/>
                <a:t>Y</a:t>
              </a:r>
              <a:endParaRPr lang="en-GB" dirty="0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62494D9-CE5B-40F4-9F45-A56C8579CB42}"/>
                </a:ext>
              </a:extLst>
            </p:cNvPr>
            <p:cNvSpPr txBox="1"/>
            <p:nvPr/>
          </p:nvSpPr>
          <p:spPr>
            <a:xfrm>
              <a:off x="1772229" y="4354987"/>
              <a:ext cx="15689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dirty="0"/>
                <a:t>X</a:t>
              </a:r>
              <a:endParaRPr lang="en-GB" dirty="0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08ED521F-9938-4834-BCD4-FACEE1413F4C}"/>
                </a:ext>
              </a:extLst>
            </p:cNvPr>
            <p:cNvSpPr txBox="1"/>
            <p:nvPr/>
          </p:nvSpPr>
          <p:spPr>
            <a:xfrm>
              <a:off x="4416382" y="3418660"/>
              <a:ext cx="15689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dirty="0"/>
                <a:t>Z</a:t>
              </a:r>
              <a:endParaRPr lang="en-GB" dirty="0"/>
            </a:p>
          </p:txBody>
        </p:sp>
      </p:grpSp>
      <p:sp>
        <p:nvSpPr>
          <p:cNvPr id="98" name="Content Placeholder 1">
            <a:extLst>
              <a:ext uri="{FF2B5EF4-FFF2-40B4-BE49-F238E27FC236}">
                <a16:creationId xmlns:a16="http://schemas.microsoft.com/office/drawing/2014/main" id="{85A201B7-3F24-4AA5-A26B-AA83EF95E9E7}"/>
              </a:ext>
            </a:extLst>
          </p:cNvPr>
          <p:cNvSpPr txBox="1">
            <a:spLocks/>
          </p:cNvSpPr>
          <p:nvPr/>
        </p:nvSpPr>
        <p:spPr>
          <a:xfrm>
            <a:off x="432907" y="6001611"/>
            <a:ext cx="11371490" cy="3843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Sanity check: for key slot path the change of elastic modulus has low influence.</a:t>
            </a:r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9837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A53B1DB-CCA7-4889-8B65-9494957AE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437228" y="1602678"/>
            <a:ext cx="6217318" cy="4100972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D82D476-80F0-40EC-BD8D-8245F65D919B}"/>
              </a:ext>
            </a:extLst>
          </p:cNvPr>
          <p:cNvGrpSpPr/>
          <p:nvPr/>
        </p:nvGrpSpPr>
        <p:grpSpPr>
          <a:xfrm>
            <a:off x="8928367" y="434116"/>
            <a:ext cx="3046930" cy="629450"/>
            <a:chOff x="8928367" y="975516"/>
            <a:chExt cx="3046930" cy="62945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0E23D91-1CC8-41DA-929D-A5A94CDFAB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28367" y="975516"/>
              <a:ext cx="3046930" cy="536889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9423A98-5BB9-40F8-A9B7-67E38CBF87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12649" y="1413810"/>
              <a:ext cx="0" cy="19115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8D6BA62D-376C-4EA9-B74F-9D6B444CF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with SG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9C4B1-10A4-4EC9-8F70-EA593BA50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186F3-1B1F-4128-BF27-865E96299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7F855-5F29-43C3-A73A-D50EC3E5C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D4970FA9-ED3A-43E5-B779-3BC76B46A2E1}"/>
              </a:ext>
            </a:extLst>
          </p:cNvPr>
          <p:cNvSpPr txBox="1">
            <a:spLocks/>
          </p:cNvSpPr>
          <p:nvPr/>
        </p:nvSpPr>
        <p:spPr>
          <a:xfrm>
            <a:off x="460883" y="1439334"/>
            <a:ext cx="4742959" cy="43779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Elastic modulus change a lot the strain in the pole.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2800" dirty="0">
                <a:solidFill>
                  <a:srgbClr val="FF0000"/>
                </a:solidFill>
              </a:rPr>
              <a:t>BUT no exp data…</a:t>
            </a:r>
          </a:p>
          <a:p>
            <a:endParaRPr lang="en-GB" dirty="0"/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204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416AD-67DE-458A-BA97-B3F59F789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Photogrammetry</a:t>
            </a:r>
            <a:r>
              <a:rPr lang="fr-CH" dirty="0"/>
              <a:t> - warning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0FE3E1-E756-44AB-AA6F-DAD96B9EBF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Constrains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8FB1DF-118E-43DE-9209-7C019D32B8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2170114"/>
          </a:xfrm>
        </p:spPr>
        <p:txBody>
          <a:bodyPr/>
          <a:lstStyle/>
          <a:p>
            <a:r>
              <a:rPr lang="en-GB" dirty="0"/>
              <a:t>Thin vapour cloud on top of the pool</a:t>
            </a:r>
          </a:p>
          <a:p>
            <a:r>
              <a:rPr lang="en-GB" dirty="0"/>
              <a:t>Ice layer form on the coil (few minutes)</a:t>
            </a:r>
          </a:p>
          <a:p>
            <a:r>
              <a:rPr lang="en-GB" dirty="0"/>
              <a:t>Point distribution on multiple surface</a:t>
            </a:r>
          </a:p>
          <a:p>
            <a:r>
              <a:rPr lang="en-GB" dirty="0"/>
              <a:t>Temperature gradient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775BA0-75B9-48D6-A435-68955DD1D2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Consequences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46A653-5F86-4876-AC8C-2AB341A0BB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705475" cy="2385345"/>
          </a:xfrm>
        </p:spPr>
        <p:txBody>
          <a:bodyPr/>
          <a:lstStyle/>
          <a:p>
            <a:r>
              <a:rPr lang="en-GB" dirty="0"/>
              <a:t>Reduced visibility for target measurement</a:t>
            </a:r>
          </a:p>
          <a:p>
            <a:r>
              <a:rPr lang="en-GB" dirty="0"/>
              <a:t>Limited time for acquisition data</a:t>
            </a:r>
          </a:p>
          <a:p>
            <a:r>
              <a:rPr lang="en-GB" dirty="0"/>
              <a:t>Increase of measurement time </a:t>
            </a:r>
          </a:p>
          <a:p>
            <a:r>
              <a:rPr lang="en-GB" dirty="0"/>
              <a:t>Decreased precision of measurement in cold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152E5D-9880-4A0A-AA91-844E534DA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D655F1-CAB1-4B12-BD99-70004441E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AF13BB-D54A-4B86-BD38-12F59D08F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3" name="Picture 12" descr="A picture containing person, table, worktable&#10;&#10;Description automatically generated">
            <a:extLst>
              <a:ext uri="{FF2B5EF4-FFF2-40B4-BE49-F238E27FC236}">
                <a16:creationId xmlns:a16="http://schemas.microsoft.com/office/drawing/2014/main" id="{E959DF0F-B56B-4F9C-8C3F-891A472179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200" y="213360"/>
            <a:ext cx="3612776" cy="20472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0215419-4E65-4B27-B6C5-F62387484224}"/>
              </a:ext>
            </a:extLst>
          </p:cNvPr>
          <p:cNvSpPr txBox="1"/>
          <p:nvPr/>
        </p:nvSpPr>
        <p:spPr>
          <a:xfrm>
            <a:off x="761999" y="5641279"/>
            <a:ext cx="101631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Report and data from the acquisition team: 	</a:t>
            </a:r>
            <a:r>
              <a:rPr lang="en-GB" u="sng" dirty="0"/>
              <a:t>https://edms.cern.ch/document/2659563/1</a:t>
            </a:r>
          </a:p>
        </p:txBody>
      </p:sp>
    </p:spTree>
    <p:extLst>
      <p:ext uri="{BB962C8B-B14F-4D97-AF65-F5344CB8AC3E}">
        <p14:creationId xmlns:p14="http://schemas.microsoft.com/office/powerpoint/2010/main" val="16676029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5E469B3-09C4-4C44-AE35-6A82847FD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2568" y="1535837"/>
            <a:ext cx="4800357" cy="32155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44A5A9-5E6A-400A-B226-F2183673C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change: pole cut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4E040-98E2-4B3F-ABED-EB8136F940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Study of the effect of epoxy presence between poles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B3242-B84D-40D7-83C5-30F112AC8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55C04-DD1F-4FE0-8F8C-3D72D5DC4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1C180-6264-4834-9A2B-1C360EF3F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085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Text, whiteboard&#10;&#10;Description automatically generated">
            <a:extLst>
              <a:ext uri="{FF2B5EF4-FFF2-40B4-BE49-F238E27FC236}">
                <a16:creationId xmlns:a16="http://schemas.microsoft.com/office/drawing/2014/main" id="{A7C49ADD-37A5-4582-B299-56F79F3759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13431" y="876117"/>
            <a:ext cx="11070581" cy="7132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4059B5-4552-443E-8750-2338B2FE8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Observed pole cut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BC823D-317B-434D-874C-CA43977A4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D232B2-93F6-4ABC-B64D-207E77F6F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CAEE6B-AC06-42BE-83A6-8CDB2DC25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23" name="Content Placeholder 22" descr="A picture containing text&#10;&#10;Description automatically generated">
            <a:extLst>
              <a:ext uri="{FF2B5EF4-FFF2-40B4-BE49-F238E27FC236}">
                <a16:creationId xmlns:a16="http://schemas.microsoft.com/office/drawing/2014/main" id="{F3599248-DDCC-4AEF-A333-DF8B60C3D41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73850" y="1592263"/>
            <a:ext cx="4608512" cy="4608512"/>
          </a:xfrm>
        </p:spPr>
      </p:pic>
      <p:pic>
        <p:nvPicPr>
          <p:cNvPr id="21" name="Content Placeholder 20" descr="A picture containing text&#10;&#10;Description automatically generated">
            <a:extLst>
              <a:ext uri="{FF2B5EF4-FFF2-40B4-BE49-F238E27FC236}">
                <a16:creationId xmlns:a16="http://schemas.microsoft.com/office/drawing/2014/main" id="{46DC7751-83DD-40D3-B272-FFED0673B1B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875622" y="1592263"/>
            <a:ext cx="4681307" cy="4608512"/>
          </a:xfrm>
        </p:spPr>
      </p:pic>
    </p:spTree>
    <p:extLst>
      <p:ext uri="{BB962C8B-B14F-4D97-AF65-F5344CB8AC3E}">
        <p14:creationId xmlns:p14="http://schemas.microsoft.com/office/powerpoint/2010/main" val="28687902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D2DA80E-673D-4C41-B1B6-C904396E9E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596" b="29965"/>
          <a:stretch/>
        </p:blipFill>
        <p:spPr>
          <a:xfrm rot="20773675">
            <a:off x="3081622" y="2630015"/>
            <a:ext cx="6028757" cy="178821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E441377-C678-4B3E-BA43-7C523F12B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thickness of epoxy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221BAC-1D1D-4F92-BA50-CB79C58F6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AB3ECD-8730-4842-BC89-0E15BF000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AE288-7648-4D3B-A2BF-18E6068D5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DFA798-D382-49BD-82F0-10EE4548DE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2" t="30596" b="31035"/>
          <a:stretch/>
        </p:blipFill>
        <p:spPr>
          <a:xfrm rot="20773675">
            <a:off x="185343" y="1597898"/>
            <a:ext cx="6018998" cy="17397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CF237AC-47A9-491C-99BF-FF09B0481A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0597" b="32151"/>
          <a:stretch/>
        </p:blipFill>
        <p:spPr>
          <a:xfrm rot="20773675">
            <a:off x="6016471" y="3909353"/>
            <a:ext cx="6028757" cy="16890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BCCD7DD-D852-4F8F-8AEB-2772D630A4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095375"/>
                <a:ext cx="11376024" cy="5105400"/>
              </a:xfrm>
            </p:spPr>
            <p:txBody>
              <a:bodyPr/>
              <a:lstStyle/>
              <a:p>
                <a:r>
                  <a:rPr lang="en-GB" dirty="0">
                    <a:latin typeface="+mj-lt"/>
                  </a:rPr>
                  <a:t>Epoxy  mechanical behaviour definition 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fr-CH" b="1" i="1" smtClean="0">
                            <a:latin typeface="Cambria Math" panose="02040503050406030204" pitchFamily="18" charset="0"/>
                          </a:rPr>
                          <m:t>𝒚𝒐𝒖𝒏𝒈</m:t>
                        </m:r>
                      </m:sub>
                    </m:sSub>
                    <m:r>
                      <a:rPr lang="fr-CH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𝑮𝑷𝒂</m:t>
                    </m:r>
                  </m:oMath>
                </a14:m>
                <a:r>
                  <a:rPr lang="en-GB" dirty="0"/>
                  <a:t>	;         	</a:t>
                </a:r>
                <a14:m>
                  <m:oMath xmlns:m="http://schemas.openxmlformats.org/officeDocument/2006/math">
                    <m:r>
                      <a:rPr lang="fr-CH" b="1" i="1" smtClean="0">
                        <a:latin typeface="Cambria Math" panose="02040503050406030204" pitchFamily="18" charset="0"/>
                      </a:rPr>
                      <m:t>𝜶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𝟒𝟒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fr-CH" b="1" i="1" smtClean="0"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fr-CH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fr-CH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CH" b="1" i="1" smtClean="0"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</m:sSup>
                    <m:r>
                      <a:rPr lang="fr-CH" b="1" i="1" smtClean="0">
                        <a:latin typeface="Cambria Math" panose="02040503050406030204" pitchFamily="18" charset="0"/>
                      </a:rPr>
                      <m:t> °</m:t>
                    </m:r>
                    <m:sSup>
                      <m:sSupPr>
                        <m:ctrlPr>
                          <a:rPr lang="fr-CH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p>
                        <m:r>
                          <a:rPr lang="fr-CH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CH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GB" dirty="0"/>
                  <a:t>	;	</a:t>
                </a:r>
                <a14:m>
                  <m:oMath xmlns:m="http://schemas.openxmlformats.org/officeDocument/2006/math">
                    <m:r>
                      <a:rPr lang="fr-CH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𝝆</m:t>
                    </m:r>
                    <m:r>
                      <a:rPr lang="fr-CH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𝟕𝟎𝟎𝟎</m:t>
                    </m:r>
                    <m:r>
                      <a:rPr lang="fr-CH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𝒌𝒈</m:t>
                    </m:r>
                    <m:r>
                      <a:rPr lang="fr-CH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fr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fr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GB" dirty="0"/>
                  <a:t> (change it?)</a:t>
                </a:r>
              </a:p>
              <a:p>
                <a:pPr>
                  <a:spcBef>
                    <a:spcPts val="0"/>
                  </a:spcBef>
                </a:pPr>
                <a:endParaRPr lang="en-GB" sz="1600" i="1" dirty="0"/>
              </a:p>
              <a:p>
                <a:pPr>
                  <a:spcBef>
                    <a:spcPts val="0"/>
                  </a:spcBef>
                </a:pPr>
                <a:endParaRPr lang="en-GB" sz="1600" i="1" dirty="0"/>
              </a:p>
              <a:p>
                <a:pPr>
                  <a:spcBef>
                    <a:spcPts val="0"/>
                  </a:spcBef>
                </a:pPr>
                <a:endParaRPr lang="en-GB" sz="1600" i="1" dirty="0"/>
              </a:p>
              <a:p>
                <a:pPr>
                  <a:spcBef>
                    <a:spcPts val="0"/>
                  </a:spcBef>
                </a:pPr>
                <a:endParaRPr lang="en-GB" sz="1600" i="1" dirty="0"/>
              </a:p>
              <a:p>
                <a:pPr>
                  <a:spcBef>
                    <a:spcPts val="0"/>
                  </a:spcBef>
                </a:pPr>
                <a:endParaRPr lang="en-GB" sz="1600" i="1" dirty="0"/>
              </a:p>
              <a:p>
                <a:pPr>
                  <a:spcBef>
                    <a:spcPts val="0"/>
                  </a:spcBef>
                </a:pPr>
                <a:endParaRPr lang="en-GB" sz="1600" i="1" dirty="0"/>
              </a:p>
              <a:p>
                <a:pPr>
                  <a:spcBef>
                    <a:spcPts val="0"/>
                  </a:spcBef>
                </a:pPr>
                <a:endParaRPr lang="en-GB" sz="1600" i="1" dirty="0"/>
              </a:p>
              <a:p>
                <a:pPr>
                  <a:spcBef>
                    <a:spcPts val="0"/>
                  </a:spcBef>
                </a:pPr>
                <a:endParaRPr lang="en-GB" sz="1600" i="1" dirty="0"/>
              </a:p>
              <a:p>
                <a:pPr>
                  <a:spcBef>
                    <a:spcPts val="0"/>
                  </a:spcBef>
                </a:pPr>
                <a:endParaRPr lang="en-GB" sz="1600" i="1" dirty="0"/>
              </a:p>
              <a:p>
                <a:pPr>
                  <a:spcBef>
                    <a:spcPts val="0"/>
                  </a:spcBef>
                </a:pPr>
                <a:endParaRPr lang="en-GB" sz="1600" i="1" dirty="0"/>
              </a:p>
              <a:p>
                <a:pPr>
                  <a:spcBef>
                    <a:spcPts val="0"/>
                  </a:spcBef>
                </a:pPr>
                <a:endParaRPr lang="en-GB" sz="1600" i="1" dirty="0"/>
              </a:p>
              <a:p>
                <a:pPr>
                  <a:spcBef>
                    <a:spcPts val="0"/>
                  </a:spcBef>
                </a:pPr>
                <a:endParaRPr lang="en-GB" sz="1600" i="1" dirty="0"/>
              </a:p>
              <a:p>
                <a:pPr>
                  <a:spcBef>
                    <a:spcPts val="0"/>
                  </a:spcBef>
                </a:pPr>
                <a:endParaRPr lang="en-GB" sz="1600" i="1" dirty="0"/>
              </a:p>
              <a:p>
                <a:pPr>
                  <a:spcBef>
                    <a:spcPts val="0"/>
                  </a:spcBef>
                </a:pPr>
                <a:endParaRPr lang="en-GB" sz="1600" i="1" dirty="0"/>
              </a:p>
              <a:p>
                <a:pPr>
                  <a:spcBef>
                    <a:spcPts val="0"/>
                  </a:spcBef>
                </a:pPr>
                <a:r>
                  <a:rPr lang="en-GB" sz="1600" b="0" i="1" dirty="0"/>
                  <a:t>Epoxy Systems for the Impregnation of High-Field Superconducting Magnets, </a:t>
                </a:r>
                <a:r>
                  <a:rPr lang="en-GB" sz="1600" b="0" dirty="0"/>
                  <a:t>André </a:t>
                </a:r>
                <a:r>
                  <a:rPr lang="en-GB" sz="1600" b="0" dirty="0" err="1"/>
                  <a:t>Brem</a:t>
                </a:r>
                <a:r>
                  <a:rPr lang="en-GB" sz="1600" b="0" dirty="0"/>
                  <a:t>, Barbara J. Gold, Bernhard </a:t>
                </a:r>
                <a:r>
                  <a:rPr lang="en-GB" sz="1600" b="0" dirty="0" err="1"/>
                  <a:t>Auchmann</a:t>
                </a:r>
                <a:r>
                  <a:rPr lang="en-GB" sz="1600" b="0" dirty="0"/>
                  <a:t>, Davide </a:t>
                </a:r>
                <a:r>
                  <a:rPr lang="en-GB" sz="1600" b="0" dirty="0" err="1"/>
                  <a:t>Tommasini</a:t>
                </a:r>
                <a:r>
                  <a:rPr lang="en-GB" sz="1600" b="0" dirty="0"/>
                  <a:t> and Theo A. </a:t>
                </a:r>
                <a:r>
                  <a:rPr lang="en-GB" sz="1600" b="0" dirty="0" err="1"/>
                  <a:t>Tervoort</a:t>
                </a:r>
                <a:r>
                  <a:rPr lang="en-GB" sz="1600" b="0" dirty="0"/>
                  <a:t>, ADDENDUM FCC-GOV- CC-01 47 , June 25, 2020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BCCD7DD-D852-4F8F-8AEB-2772D630A4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095375"/>
                <a:ext cx="11376024" cy="5105400"/>
              </a:xfrm>
              <a:blipFill>
                <a:blip r:embed="rId5"/>
                <a:stretch>
                  <a:fillRect l="-1447" t="-2389" b="-34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>
            <a:extLst>
              <a:ext uri="{FF2B5EF4-FFF2-40B4-BE49-F238E27FC236}">
                <a16:creationId xmlns:a16="http://schemas.microsoft.com/office/drawing/2014/main" id="{AD6C3FD7-6B2B-4FF2-BEC7-21A3F68C145A}"/>
              </a:ext>
            </a:extLst>
          </p:cNvPr>
          <p:cNvGrpSpPr/>
          <p:nvPr/>
        </p:nvGrpSpPr>
        <p:grpSpPr>
          <a:xfrm>
            <a:off x="7050057" y="5110125"/>
            <a:ext cx="701039" cy="0"/>
            <a:chOff x="1212783" y="2826562"/>
            <a:chExt cx="701039" cy="0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66F6FFD-0BDE-4F52-9719-822583E4F252}"/>
                </a:ext>
              </a:extLst>
            </p:cNvPr>
            <p:cNvCxnSpPr/>
            <p:nvPr/>
          </p:nvCxnSpPr>
          <p:spPr>
            <a:xfrm>
              <a:off x="1212783" y="2826562"/>
              <a:ext cx="308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04F7302-63BF-40FF-8E5C-0B9E885F1A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05814" y="2826562"/>
              <a:ext cx="308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CE123A6-22F1-4AE7-AF65-D0660D240CDE}"/>
                </a:ext>
              </a:extLst>
            </p:cNvPr>
            <p:cNvCxnSpPr>
              <a:cxnSpLocks/>
            </p:cNvCxnSpPr>
            <p:nvPr/>
          </p:nvCxnSpPr>
          <p:spPr>
            <a:xfrm>
              <a:off x="1466850" y="2826562"/>
              <a:ext cx="15939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0304672-FC71-4A26-8126-EB2255F53097}"/>
              </a:ext>
            </a:extLst>
          </p:cNvPr>
          <p:cNvGrpSpPr/>
          <p:nvPr/>
        </p:nvGrpSpPr>
        <p:grpSpPr>
          <a:xfrm>
            <a:off x="1250011" y="2875442"/>
            <a:ext cx="617753" cy="0"/>
            <a:chOff x="1288983" y="3290112"/>
            <a:chExt cx="617753" cy="0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0B075AB4-9E42-4C28-85D2-8FB87C6EA6F9}"/>
                </a:ext>
              </a:extLst>
            </p:cNvPr>
            <p:cNvCxnSpPr/>
            <p:nvPr/>
          </p:nvCxnSpPr>
          <p:spPr>
            <a:xfrm>
              <a:off x="1288983" y="3290112"/>
              <a:ext cx="308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2C20EFC-AB3A-40F4-9FD7-2564657106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98728" y="3290112"/>
              <a:ext cx="308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6A012AC-A37C-4941-BB09-2DD2E4175FCE}"/>
                </a:ext>
              </a:extLst>
            </p:cNvPr>
            <p:cNvCxnSpPr>
              <a:cxnSpLocks/>
            </p:cNvCxnSpPr>
            <p:nvPr/>
          </p:nvCxnSpPr>
          <p:spPr>
            <a:xfrm>
              <a:off x="1558888" y="3290112"/>
              <a:ext cx="89256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AD832E4-B992-4C36-88E9-992A63F2C3BA}"/>
              </a:ext>
            </a:extLst>
          </p:cNvPr>
          <p:cNvGrpSpPr/>
          <p:nvPr/>
        </p:nvGrpSpPr>
        <p:grpSpPr>
          <a:xfrm>
            <a:off x="4116388" y="3872097"/>
            <a:ext cx="656582" cy="0"/>
            <a:chOff x="1233214" y="2978962"/>
            <a:chExt cx="656582" cy="0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4C8B30A-6613-4925-A86E-2B47329257B9}"/>
                </a:ext>
              </a:extLst>
            </p:cNvPr>
            <p:cNvCxnSpPr/>
            <p:nvPr/>
          </p:nvCxnSpPr>
          <p:spPr>
            <a:xfrm>
              <a:off x="1233214" y="2978962"/>
              <a:ext cx="308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2DECE1F-2DE5-42C1-B921-88E1F1223E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81788" y="2978962"/>
              <a:ext cx="308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1F623B8-8477-41BD-A807-8F53F4178342}"/>
                </a:ext>
              </a:extLst>
            </p:cNvPr>
            <p:cNvCxnSpPr>
              <a:cxnSpLocks/>
            </p:cNvCxnSpPr>
            <p:nvPr/>
          </p:nvCxnSpPr>
          <p:spPr>
            <a:xfrm>
              <a:off x="1524288" y="2978962"/>
              <a:ext cx="6635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52D684F4-86DD-4175-97C1-97638D3ADB94}"/>
              </a:ext>
            </a:extLst>
          </p:cNvPr>
          <p:cNvSpPr txBox="1"/>
          <p:nvPr/>
        </p:nvSpPr>
        <p:spPr>
          <a:xfrm>
            <a:off x="7095280" y="5239951"/>
            <a:ext cx="5770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6 mm</a:t>
            </a:r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FC7E48B-2001-448F-9BAE-9ACA5D6D0EE6}"/>
              </a:ext>
            </a:extLst>
          </p:cNvPr>
          <p:cNvSpPr txBox="1"/>
          <p:nvPr/>
        </p:nvSpPr>
        <p:spPr>
          <a:xfrm>
            <a:off x="4195889" y="3955135"/>
            <a:ext cx="5770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4 mm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4D9ADE0-D3DF-401B-BD54-9E224034E0C7}"/>
              </a:ext>
            </a:extLst>
          </p:cNvPr>
          <p:cNvSpPr txBox="1"/>
          <p:nvPr/>
        </p:nvSpPr>
        <p:spPr>
          <a:xfrm>
            <a:off x="1313889" y="2939030"/>
            <a:ext cx="5770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2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1657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4FF61FCE-CA5D-479C-B4FD-35302BD4A753}"/>
              </a:ext>
            </a:extLst>
          </p:cNvPr>
          <p:cNvGrpSpPr/>
          <p:nvPr/>
        </p:nvGrpSpPr>
        <p:grpSpPr>
          <a:xfrm>
            <a:off x="9001389" y="759176"/>
            <a:ext cx="2961494" cy="829732"/>
            <a:chOff x="8937352" y="3556610"/>
            <a:chExt cx="2961494" cy="829732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CDA810AC-A9BD-4385-A1D1-821292ADE0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0597" b="32151"/>
            <a:stretch/>
          </p:blipFill>
          <p:spPr>
            <a:xfrm rot="20885111">
              <a:off x="8937352" y="3556610"/>
              <a:ext cx="2961494" cy="829732"/>
            </a:xfrm>
            <a:prstGeom prst="rect">
              <a:avLst/>
            </a:prstGeom>
          </p:spPr>
        </p:pic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1774B21-6CB7-4475-A4ED-B424E0D82B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31483" y="4148046"/>
              <a:ext cx="0" cy="19115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903DE6-68D3-4F43-9BC9-AAABE51C9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2751" y="1592263"/>
            <a:ext cx="5021261" cy="4608512"/>
          </a:xfrm>
        </p:spPr>
        <p:txBody>
          <a:bodyPr/>
          <a:lstStyle/>
          <a:p>
            <a:r>
              <a:rPr lang="en-US" dirty="0"/>
              <a:t>FEA of pole separation effect at 77K has similar tendency observe with SG measurement</a:t>
            </a:r>
          </a:p>
          <a:p>
            <a:endParaRPr lang="fr-CH" dirty="0"/>
          </a:p>
          <a:p>
            <a:endParaRPr lang="fr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3A7401-5A6F-44E7-A190-59C3EA871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Influence of the layer of </a:t>
            </a:r>
            <a:r>
              <a:rPr lang="fr-CH" dirty="0" err="1"/>
              <a:t>epoxy</a:t>
            </a:r>
            <a:r>
              <a:rPr lang="fr-CH" dirty="0"/>
              <a:t> on SG data: 77K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9538A-1DE2-4BC6-BF1C-71E11345D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CB2835-B5E0-4BD1-BB95-54FAD8217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71D3C4-F987-4D7D-AE30-5028B91B6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D97FFD6-67FA-46DE-9A1B-1EB063CA22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29117" y="1521310"/>
            <a:ext cx="6125572" cy="408663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6435A6-7762-4974-BE1D-85F8B6E99B18}"/>
              </a:ext>
            </a:extLst>
          </p:cNvPr>
          <p:cNvCxnSpPr>
            <a:cxnSpLocks/>
          </p:cNvCxnSpPr>
          <p:nvPr/>
        </p:nvCxnSpPr>
        <p:spPr>
          <a:xfrm flipV="1">
            <a:off x="2660650" y="1752439"/>
            <a:ext cx="0" cy="379095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608B0AF-F404-43FA-A942-7D39F0903A2D}"/>
              </a:ext>
            </a:extLst>
          </p:cNvPr>
          <p:cNvCxnSpPr>
            <a:cxnSpLocks/>
          </p:cNvCxnSpPr>
          <p:nvPr/>
        </p:nvCxnSpPr>
        <p:spPr>
          <a:xfrm flipV="1">
            <a:off x="2870200" y="1752439"/>
            <a:ext cx="0" cy="379095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2F46674-F736-451A-9147-E55CFAED8967}"/>
              </a:ext>
            </a:extLst>
          </p:cNvPr>
          <p:cNvGrpSpPr/>
          <p:nvPr/>
        </p:nvGrpSpPr>
        <p:grpSpPr>
          <a:xfrm>
            <a:off x="2399034" y="5612267"/>
            <a:ext cx="770882" cy="45719"/>
            <a:chOff x="1233214" y="2978962"/>
            <a:chExt cx="770882" cy="0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29DC99C-6EE6-4173-8638-55ACCEEF10A2}"/>
                </a:ext>
              </a:extLst>
            </p:cNvPr>
            <p:cNvCxnSpPr/>
            <p:nvPr/>
          </p:nvCxnSpPr>
          <p:spPr>
            <a:xfrm>
              <a:off x="1233214" y="2978962"/>
              <a:ext cx="308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903B226-7E6F-40C4-886F-56C9F2FB11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96088" y="2978962"/>
              <a:ext cx="308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3C4C379-4706-4E3B-8737-A360601592E5}"/>
                </a:ext>
              </a:extLst>
            </p:cNvPr>
            <p:cNvCxnSpPr>
              <a:cxnSpLocks/>
            </p:cNvCxnSpPr>
            <p:nvPr/>
          </p:nvCxnSpPr>
          <p:spPr>
            <a:xfrm>
              <a:off x="1524288" y="2978962"/>
              <a:ext cx="256292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9AB1C62-9D16-4800-8E19-99584D1D11E9}"/>
              </a:ext>
            </a:extLst>
          </p:cNvPr>
          <p:cNvSpPr txBox="1"/>
          <p:nvPr/>
        </p:nvSpPr>
        <p:spPr>
          <a:xfrm>
            <a:off x="2439971" y="5652539"/>
            <a:ext cx="129522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2, 4 or 6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2624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22CB4F30-BC51-4B1D-AA81-A706A5CBC29C}"/>
              </a:ext>
            </a:extLst>
          </p:cNvPr>
          <p:cNvGrpSpPr/>
          <p:nvPr/>
        </p:nvGrpSpPr>
        <p:grpSpPr>
          <a:xfrm>
            <a:off x="9001389" y="759176"/>
            <a:ext cx="2961494" cy="829732"/>
            <a:chOff x="8937352" y="3556610"/>
            <a:chExt cx="2961494" cy="82973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CD0007A-BBD6-42ED-B88C-7744A04E86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0597" b="32151"/>
            <a:stretch/>
          </p:blipFill>
          <p:spPr>
            <a:xfrm rot="20885111">
              <a:off x="8937352" y="3556610"/>
              <a:ext cx="2961494" cy="829732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0FCD4A2-8CDF-44B9-B9C0-612DDB1393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31483" y="4148046"/>
              <a:ext cx="0" cy="19115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DE6937D-C6AB-421B-B67A-E1E560C4AF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700338" y="1360285"/>
            <a:ext cx="6410325" cy="394692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0362EC4-8237-435A-8735-A53EE2C08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 with APPROXIMATE SG position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3B3DC-C724-403E-A27E-638C2F6A1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8D5F8-F175-4623-A89A-A0D083217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EDC21-742F-42D6-B199-5C3C1E313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6359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4A5A9-5E6A-400A-B226-F2183673C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4E040-98E2-4B3F-ABED-EB8136F940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Study of the effect of contacts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B3242-B84D-40D7-83C5-30F112AC8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55C04-DD1F-4FE0-8F8C-3D72D5DC4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1C180-6264-4834-9A2B-1C360EF3F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165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4B2B1D5-1961-4670-ACD8-EB3479B58C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592263"/>
                <a:ext cx="6483261" cy="4608512"/>
              </a:xfrm>
            </p:spPr>
            <p:txBody>
              <a:bodyPr/>
              <a:lstStyle/>
              <a:p>
                <a:r>
                  <a:rPr lang="en-US" b="1" dirty="0">
                    <a:latin typeface="+mj-lt"/>
                  </a:rPr>
                  <a:t>All material are elastic and isotropic.</a:t>
                </a:r>
              </a:p>
              <a:p>
                <a:r>
                  <a:rPr lang="en-US" dirty="0">
                    <a:latin typeface="+mj-lt"/>
                  </a:rPr>
                  <a:t>Coil definition:</a:t>
                </a:r>
                <a:endParaRPr lang="en-US" b="1" dirty="0">
                  <a:latin typeface="+mj-lt"/>
                </a:endParaRPr>
              </a:p>
              <a:p>
                <a:pPr marL="342900" indent="-3429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𝒄𝒐𝒊𝒍𝑩𝒍𝒐𝒄𝒌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𝑮𝑷𝒂</m:t>
                    </m:r>
                  </m:oMath>
                </a14:m>
                <a:endParaRPr lang="en-US" dirty="0"/>
              </a:p>
              <a:p>
                <a:pPr marL="342900" indent="-3429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dirty="0"/>
                  <a:t>Thermal contraction coefficient is temperature dependent (Jose’s work)</a:t>
                </a:r>
              </a:p>
              <a:p>
                <a:pPr marL="342900" indent="-3429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>
                    <a:latin typeface="+mj-lt"/>
                  </a:rPr>
                  <a:t>Contact definition:</a:t>
                </a:r>
                <a:endParaRPr lang="en-US" b="1" dirty="0">
                  <a:latin typeface="+mj-lt"/>
                </a:endParaRPr>
              </a:p>
              <a:p>
                <a:pPr marL="342900" indent="-3429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dirty="0"/>
                  <a:t>All bounded.</a:t>
                </a:r>
              </a:p>
              <a:p>
                <a:pPr marL="342900" indent="-3429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FF0000"/>
                  </a:solidFill>
                </a:endParaRPr>
              </a:p>
              <a:p>
                <a:pPr marL="342900" indent="-3429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FF0000"/>
                  </a:solidFill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4B2B1D5-1961-4670-ACD8-EB3479B58C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592263"/>
                <a:ext cx="6483261" cy="4608512"/>
              </a:xfrm>
              <a:blipFill>
                <a:blip r:embed="rId2"/>
                <a:stretch>
                  <a:fillRect l="-2540" t="-26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BC077FDE-075C-4DB5-8F7F-C534989C5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Main </a:t>
            </a:r>
            <a:r>
              <a:rPr lang="fr-CH" dirty="0" err="1"/>
              <a:t>material</a:t>
            </a:r>
            <a:r>
              <a:rPr lang="fr-CH" dirty="0"/>
              <a:t> </a:t>
            </a:r>
            <a:r>
              <a:rPr lang="fr-CH" dirty="0" err="1"/>
              <a:t>parameters</a:t>
            </a:r>
            <a:r>
              <a:rPr lang="fr-CH" dirty="0"/>
              <a:t> (by default)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92FCE9-F0CB-459D-8166-2BDE73994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F15137-BE91-442B-8FF8-C31CC79BD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AC0EB-24AD-43DC-8DF8-C7C242E86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1254A1B0-3B15-4832-913C-409B09F7C7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999318" y="1861532"/>
            <a:ext cx="4407963" cy="3305972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984CFCB-1D25-4CB4-AB8E-0ED6D48FFFCD}"/>
              </a:ext>
            </a:extLst>
          </p:cNvPr>
          <p:cNvGrpSpPr/>
          <p:nvPr/>
        </p:nvGrpSpPr>
        <p:grpSpPr>
          <a:xfrm>
            <a:off x="8667445" y="886349"/>
            <a:ext cx="3046930" cy="629450"/>
            <a:chOff x="8928367" y="975516"/>
            <a:chExt cx="3046930" cy="62945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CFFD309-ABEB-44F4-9B7B-C5F5ABE18A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28367" y="975516"/>
              <a:ext cx="3046930" cy="536889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5C7B1E7-B9FC-43F9-B7D8-C18FF8D487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12649" y="1413810"/>
              <a:ext cx="0" cy="19115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1744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C26FED73-FB2A-4590-98CE-53DB74979C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7562370"/>
              </p:ext>
            </p:extLst>
          </p:nvPr>
        </p:nvGraphicFramePr>
        <p:xfrm>
          <a:off x="407987" y="923671"/>
          <a:ext cx="11376025" cy="4810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835125">
                  <a:extLst>
                    <a:ext uri="{9D8B030D-6E8A-4147-A177-3AD203B41FA5}">
                      <a16:colId xmlns:a16="http://schemas.microsoft.com/office/drawing/2014/main" val="3633053173"/>
                    </a:ext>
                  </a:extLst>
                </a:gridCol>
                <a:gridCol w="2715285">
                  <a:extLst>
                    <a:ext uri="{9D8B030D-6E8A-4147-A177-3AD203B41FA5}">
                      <a16:colId xmlns:a16="http://schemas.microsoft.com/office/drawing/2014/main" val="1665616270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2731862373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3749678693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2442501375"/>
                    </a:ext>
                  </a:extLst>
                </a:gridCol>
              </a:tblGrid>
              <a:tr h="320040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Contact number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Contact pressure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Contact friction max (MPa)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090335"/>
                  </a:ext>
                </a:extLst>
              </a:tr>
              <a:tr h="3356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min (MPa)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max (MPa)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457992"/>
                  </a:ext>
                </a:extLst>
              </a:tr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Inner layer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210 (coil11-endshoe11)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758342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211 (coil11-spacer1)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549005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212 (coil11-spacerw1)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266767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213 (coil11-wedge11)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55061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214 (coil12-spacer21)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332224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216 (coil..-pole..)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8796663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Outer layer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220 (coil21-endshoe2)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86064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221 (coil21-spacerw2)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221897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222 (coil21-wedge2)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7522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223 (coil22-spacerw2)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-0.1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583368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226 (coil22-pole2)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7297047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962E9928-1F16-488B-97D2-8865B50F4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3682"/>
          </a:xfrm>
        </p:spPr>
        <p:txBody>
          <a:bodyPr/>
          <a:lstStyle/>
          <a:p>
            <a:r>
              <a:rPr lang="en-US" dirty="0"/>
              <a:t>Sum up of contact stresses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CCAF13-AC2D-43C2-923F-3E6248647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FADC2E-C315-456E-A4B4-5ED76A956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FA6FD9-8644-45CD-88B2-89958A5E8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9C98F54-BCA2-44BD-84D1-CF5026F83D3A}"/>
              </a:ext>
            </a:extLst>
          </p:cNvPr>
          <p:cNvCxnSpPr/>
          <p:nvPr/>
        </p:nvCxnSpPr>
        <p:spPr>
          <a:xfrm>
            <a:off x="2033562" y="1813724"/>
            <a:ext cx="0" cy="1905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B198846-B66F-41B5-8502-6F7141B3BFDA}"/>
              </a:ext>
            </a:extLst>
          </p:cNvPr>
          <p:cNvSpPr txBox="1"/>
          <p:nvPr/>
        </p:nvSpPr>
        <p:spPr>
          <a:xfrm>
            <a:off x="1671612" y="1727999"/>
            <a:ext cx="36194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out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02925F-37F2-443D-AC39-843B52FD6F45}"/>
              </a:ext>
            </a:extLst>
          </p:cNvPr>
          <p:cNvSpPr txBox="1"/>
          <p:nvPr/>
        </p:nvSpPr>
        <p:spPr>
          <a:xfrm>
            <a:off x="1795436" y="3508647"/>
            <a:ext cx="3143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863794B-DA2F-4186-BD34-E7884D3E8621}"/>
              </a:ext>
            </a:extLst>
          </p:cNvPr>
          <p:cNvCxnSpPr>
            <a:cxnSpLocks/>
          </p:cNvCxnSpPr>
          <p:nvPr/>
        </p:nvCxnSpPr>
        <p:spPr>
          <a:xfrm>
            <a:off x="2033562" y="3972586"/>
            <a:ext cx="0" cy="1656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F2F2BCA-F970-4403-BBA9-8929B4CCE57E}"/>
              </a:ext>
            </a:extLst>
          </p:cNvPr>
          <p:cNvSpPr txBox="1"/>
          <p:nvPr/>
        </p:nvSpPr>
        <p:spPr>
          <a:xfrm>
            <a:off x="1671612" y="3886861"/>
            <a:ext cx="36194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out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6AEDD9-9BAA-4E68-AE8D-DC34DBC1715F}"/>
              </a:ext>
            </a:extLst>
          </p:cNvPr>
          <p:cNvSpPr txBox="1"/>
          <p:nvPr/>
        </p:nvSpPr>
        <p:spPr>
          <a:xfrm>
            <a:off x="1776387" y="5423304"/>
            <a:ext cx="3143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45472C-CA61-4DDA-A9DD-339C6E643B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938" b="1909"/>
          <a:stretch/>
        </p:blipFill>
        <p:spPr>
          <a:xfrm rot="5400000">
            <a:off x="453113" y="4433902"/>
            <a:ext cx="1628772" cy="76059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790368A-061E-4706-9924-94562E5E09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587" b="7625"/>
          <a:stretch/>
        </p:blipFill>
        <p:spPr>
          <a:xfrm rot="5400000">
            <a:off x="566283" y="2433619"/>
            <a:ext cx="1402432" cy="665210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000C116D-2817-4F3E-8C48-1DD17F5818D4}"/>
              </a:ext>
            </a:extLst>
          </p:cNvPr>
          <p:cNvSpPr/>
          <p:nvPr/>
        </p:nvSpPr>
        <p:spPr>
          <a:xfrm>
            <a:off x="7991450" y="3514999"/>
            <a:ext cx="771524" cy="34102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58386A-B2D0-442C-9F57-5C5A6B70015A}"/>
              </a:ext>
            </a:extLst>
          </p:cNvPr>
          <p:cNvSpPr/>
          <p:nvPr/>
        </p:nvSpPr>
        <p:spPr>
          <a:xfrm>
            <a:off x="10255034" y="3507732"/>
            <a:ext cx="771524" cy="34102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AC46518-C8A3-47FC-9758-710318170363}"/>
              </a:ext>
            </a:extLst>
          </p:cNvPr>
          <p:cNvSpPr/>
          <p:nvPr/>
        </p:nvSpPr>
        <p:spPr>
          <a:xfrm>
            <a:off x="7979653" y="3161132"/>
            <a:ext cx="771524" cy="34102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8897DA1-A434-4C31-8BBD-7B7D7FCED3F4}"/>
              </a:ext>
            </a:extLst>
          </p:cNvPr>
          <p:cNvSpPr/>
          <p:nvPr/>
        </p:nvSpPr>
        <p:spPr>
          <a:xfrm>
            <a:off x="7991450" y="2782446"/>
            <a:ext cx="771524" cy="34102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3439444-6C56-4527-80AE-C3D4D9B37048}"/>
              </a:ext>
            </a:extLst>
          </p:cNvPr>
          <p:cNvSpPr/>
          <p:nvPr/>
        </p:nvSpPr>
        <p:spPr>
          <a:xfrm>
            <a:off x="7991450" y="5379986"/>
            <a:ext cx="771524" cy="34102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AA250E25-D898-4A91-8C87-D29AF53883E3}"/>
              </a:ext>
            </a:extLst>
          </p:cNvPr>
          <p:cNvSpPr/>
          <p:nvPr/>
        </p:nvSpPr>
        <p:spPr>
          <a:xfrm rot="16200000">
            <a:off x="6039225" y="4722868"/>
            <a:ext cx="146461" cy="2214988"/>
          </a:xfrm>
          <a:prstGeom prst="lef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Brace 25">
            <a:extLst>
              <a:ext uri="{FF2B5EF4-FFF2-40B4-BE49-F238E27FC236}">
                <a16:creationId xmlns:a16="http://schemas.microsoft.com/office/drawing/2014/main" id="{5994EECC-E5A9-4ABB-9506-92E71CA5E754}"/>
              </a:ext>
            </a:extLst>
          </p:cNvPr>
          <p:cNvSpPr/>
          <p:nvPr/>
        </p:nvSpPr>
        <p:spPr>
          <a:xfrm rot="16200000">
            <a:off x="8303982" y="4722457"/>
            <a:ext cx="146461" cy="2214988"/>
          </a:xfrm>
          <a:prstGeom prst="lef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E670B5-698E-4DE6-8C8E-971A423B08C9}"/>
              </a:ext>
            </a:extLst>
          </p:cNvPr>
          <p:cNvSpPr txBox="1"/>
          <p:nvPr/>
        </p:nvSpPr>
        <p:spPr>
          <a:xfrm>
            <a:off x="5004960" y="5890032"/>
            <a:ext cx="226475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Little contact traction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AC2236-B3BE-43C9-95E9-F604B4BDA74F}"/>
              </a:ext>
            </a:extLst>
          </p:cNvPr>
          <p:cNvSpPr txBox="1"/>
          <p:nvPr/>
        </p:nvSpPr>
        <p:spPr>
          <a:xfrm>
            <a:off x="7217449" y="5809506"/>
            <a:ext cx="226725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Bigger compression close to poles</a:t>
            </a:r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CE3CE1DC-F487-4ECE-8E94-16137282BB54}"/>
              </a:ext>
            </a:extLst>
          </p:cNvPr>
          <p:cNvSpPr/>
          <p:nvPr/>
        </p:nvSpPr>
        <p:spPr>
          <a:xfrm rot="16200000">
            <a:off x="10568740" y="4721128"/>
            <a:ext cx="146461" cy="2214988"/>
          </a:xfrm>
          <a:prstGeom prst="lef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5451BB6-B9C3-440B-BE29-5F1518999867}"/>
              </a:ext>
            </a:extLst>
          </p:cNvPr>
          <p:cNvSpPr txBox="1"/>
          <p:nvPr/>
        </p:nvSpPr>
        <p:spPr>
          <a:xfrm>
            <a:off x="9484707" y="5888292"/>
            <a:ext cx="237175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Localized shear stress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CE7CF1A-EAE6-4445-9FA3-F4FC93C0B24D}"/>
              </a:ext>
            </a:extLst>
          </p:cNvPr>
          <p:cNvGrpSpPr/>
          <p:nvPr/>
        </p:nvGrpSpPr>
        <p:grpSpPr>
          <a:xfrm>
            <a:off x="8928367" y="223568"/>
            <a:ext cx="3046930" cy="629450"/>
            <a:chOff x="8928367" y="975516"/>
            <a:chExt cx="3046930" cy="629450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64214340-3AC5-4AC8-967F-EBA6808BF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28367" y="975516"/>
              <a:ext cx="3046930" cy="536889"/>
            </a:xfrm>
            <a:prstGeom prst="rect">
              <a:avLst/>
            </a:prstGeom>
          </p:spPr>
        </p:pic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B3D06EA8-5EE3-4468-85FB-D52602B67C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12649" y="1413810"/>
              <a:ext cx="0" cy="191156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3433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CDBA32D-AC9A-4CDF-A61C-8FED846B0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Photogrammetry</a:t>
            </a:r>
            <a:r>
              <a:rPr lang="en-GB" b="0" dirty="0"/>
              <a:t> give </a:t>
            </a:r>
            <a:r>
              <a:rPr lang="en-GB" dirty="0"/>
              <a:t>interesting and probably reliable results</a:t>
            </a:r>
            <a:r>
              <a:rPr lang="en-GB" b="0" dirty="0"/>
              <a:t>. But I need to </a:t>
            </a:r>
            <a:r>
              <a:rPr lang="en-GB" dirty="0"/>
              <a:t>add incertitude.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 </a:t>
            </a:r>
            <a:r>
              <a:rPr lang="en-GB" dirty="0"/>
              <a:t>lower the CTE</a:t>
            </a:r>
            <a:r>
              <a:rPr lang="en-GB" b="0" dirty="0"/>
              <a:t>, the </a:t>
            </a:r>
            <a:r>
              <a:rPr lang="en-GB" dirty="0"/>
              <a:t>closer to the measurements</a:t>
            </a:r>
            <a:r>
              <a:rPr lang="en-GB" b="0" dirty="0"/>
              <a:t>. </a:t>
            </a:r>
            <a:r>
              <a:rPr lang="en-GB" dirty="0"/>
              <a:t>BUT</a:t>
            </a:r>
            <a:r>
              <a:rPr lang="en-GB" b="0" dirty="0"/>
              <a:t> </a:t>
            </a:r>
            <a:r>
              <a:rPr lang="en-GB" dirty="0" err="1"/>
              <a:t>ths</a:t>
            </a:r>
            <a:r>
              <a:rPr lang="en-GB" dirty="0"/>
              <a:t> = 3.4 mm/m at 77K is overshooting</a:t>
            </a:r>
            <a:r>
              <a:rPr lang="en-GB" b="0" dirty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Can not conclude for </a:t>
            </a:r>
            <a:r>
              <a:rPr lang="en-GB" dirty="0"/>
              <a:t>elastic modulus</a:t>
            </a:r>
            <a:r>
              <a:rPr lang="en-GB" b="0" dirty="0"/>
              <a:t>, not without SG data.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Hope for a new cooling down with only SG data…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Orthotropy: a macro is available for APDL </a:t>
            </a:r>
            <a:r>
              <a:rPr lang="en-GB" b="0" dirty="0"/>
              <a:t>and is waiting to be tested in other codes!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Warning</a:t>
            </a:r>
            <a:r>
              <a:rPr lang="en-GB" b="0" dirty="0"/>
              <a:t>: for </a:t>
            </a:r>
            <a:r>
              <a:rPr lang="en-GB" dirty="0"/>
              <a:t>SG data </a:t>
            </a:r>
            <a:r>
              <a:rPr lang="en-GB" b="0" dirty="0"/>
              <a:t>is influenced </a:t>
            </a:r>
            <a:r>
              <a:rPr lang="en-GB" dirty="0"/>
              <a:t>close to pole cut</a:t>
            </a:r>
            <a:r>
              <a:rPr lang="en-GB" b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Contact study </a:t>
            </a:r>
            <a:r>
              <a:rPr lang="en-GB" b="0" dirty="0"/>
              <a:t>still ongoing.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147C30-E811-4E05-BD6E-2ADCCE784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C39A6-8FC2-4B42-8106-6D556F4AC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37337-8A17-40C1-826C-314E60892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64E781-9863-4A9D-9065-973753344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3403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2D325-3881-4A1B-B0E9-9C340C0BF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Photogrammetry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66974E-0B46-4346-94CC-FA82CCC56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 observations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044BD8-0E38-409E-9614-DE8C0EFA3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B9867-9C9B-4C81-A22C-F2B8E595E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949A0-E3F6-419D-8CF9-81782CC0E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303FC7-2C53-4BF5-9E19-AF8F7CC7FF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195" b="41528"/>
          <a:stretch/>
        </p:blipFill>
        <p:spPr>
          <a:xfrm>
            <a:off x="5591175" y="1513681"/>
            <a:ext cx="5856998" cy="1502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8217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4DEF46-A3C4-49E3-969F-92D8A9242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33500"/>
            <a:ext cx="11376024" cy="486727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M1: initial warm</a:t>
            </a:r>
          </a:p>
          <a:p>
            <a:pPr>
              <a:spcBef>
                <a:spcPts val="600"/>
              </a:spcBef>
            </a:pPr>
            <a:r>
              <a:rPr lang="en-US" dirty="0"/>
              <a:t>M2: cooling down (~77K)  → </a:t>
            </a:r>
            <a:r>
              <a:rPr lang="en-US" dirty="0">
                <a:solidFill>
                  <a:srgbClr val="FF0000"/>
                </a:solidFill>
              </a:rPr>
              <a:t>bending 4.04mm</a:t>
            </a:r>
          </a:p>
          <a:p>
            <a:pPr>
              <a:spcBef>
                <a:spcPts val="600"/>
              </a:spcBef>
            </a:pPr>
            <a:r>
              <a:rPr lang="en-US" dirty="0"/>
              <a:t>M3: warm up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401C08-B63C-4FD4-A5C4-E2DC6EB0E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Displacement field, longitudinal cross section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D4D42-AB0E-4C83-984C-FE74DF7C8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3F8AB-8FEE-43DB-B3EA-F38E22879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3FCC0-3065-4841-85FB-8DFB934AD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E65ED5C-733C-49AD-A7CE-6EDEE8103E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608448" y="2230309"/>
            <a:ext cx="4308424" cy="2683132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A2094B99-906C-44B9-A96F-3E7CB0AED6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223242" y="2230309"/>
            <a:ext cx="4308424" cy="2683132"/>
          </a:xfrm>
          <a:prstGeom prst="rect">
            <a:avLst/>
          </a:prstGeom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9370F222-DF32-4C12-86C8-E049AAC1DC99}"/>
              </a:ext>
            </a:extLst>
          </p:cNvPr>
          <p:cNvGrpSpPr/>
          <p:nvPr/>
        </p:nvGrpSpPr>
        <p:grpSpPr>
          <a:xfrm>
            <a:off x="157763" y="3448438"/>
            <a:ext cx="2310235" cy="1891859"/>
            <a:chOff x="603715" y="3328626"/>
            <a:chExt cx="2310235" cy="189185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5D14F37A-9510-401C-BA8E-58D180EA1F33}"/>
                </a:ext>
              </a:extLst>
            </p:cNvPr>
            <p:cNvGrpSpPr/>
            <p:nvPr/>
          </p:nvGrpSpPr>
          <p:grpSpPr>
            <a:xfrm>
              <a:off x="603715" y="3328626"/>
              <a:ext cx="2310235" cy="1891859"/>
              <a:chOff x="936885" y="2749506"/>
              <a:chExt cx="2310235" cy="1891859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E69D634A-4ED7-44E6-BE9C-37E8808007A2}"/>
                  </a:ext>
                </a:extLst>
              </p:cNvPr>
              <p:cNvGrpSpPr/>
              <p:nvPr/>
            </p:nvGrpSpPr>
            <p:grpSpPr>
              <a:xfrm>
                <a:off x="936885" y="2749506"/>
                <a:ext cx="2310235" cy="1891859"/>
                <a:chOff x="936885" y="2749506"/>
                <a:chExt cx="2310235" cy="1891859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F1DC594B-252D-4976-B910-3F59EBAD5F38}"/>
                    </a:ext>
                  </a:extLst>
                </p:cNvPr>
                <p:cNvGrpSpPr/>
                <p:nvPr/>
              </p:nvGrpSpPr>
              <p:grpSpPr>
                <a:xfrm>
                  <a:off x="1034259" y="2749506"/>
                  <a:ext cx="2212861" cy="1166802"/>
                  <a:chOff x="1034259" y="2749506"/>
                  <a:chExt cx="2212861" cy="1166802"/>
                </a:xfrm>
              </p:grpSpPr>
              <p:cxnSp>
                <p:nvCxnSpPr>
                  <p:cNvPr id="9" name="Straight Connector 8">
                    <a:extLst>
                      <a:ext uri="{FF2B5EF4-FFF2-40B4-BE49-F238E27FC236}">
                        <a16:creationId xmlns:a16="http://schemas.microsoft.com/office/drawing/2014/main" id="{CE73923D-BF56-424E-8B1B-46CA125DE0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068633" y="3089625"/>
                    <a:ext cx="1093073" cy="826683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" name="Block Arc 12">
                    <a:extLst>
                      <a:ext uri="{FF2B5EF4-FFF2-40B4-BE49-F238E27FC236}">
                        <a16:creationId xmlns:a16="http://schemas.microsoft.com/office/drawing/2014/main" id="{991DA872-9C78-493B-93AD-D31418391CFC}"/>
                      </a:ext>
                    </a:extLst>
                  </p:cNvPr>
                  <p:cNvSpPr/>
                  <p:nvPr/>
                </p:nvSpPr>
                <p:spPr>
                  <a:xfrm>
                    <a:off x="2028171" y="2749506"/>
                    <a:ext cx="1169233" cy="1065742"/>
                  </a:xfrm>
                  <a:prstGeom prst="blockArc">
                    <a:avLst>
                      <a:gd name="adj1" fmla="val 11797438"/>
                      <a:gd name="adj2" fmla="val 20438712"/>
                      <a:gd name="adj3" fmla="val 15564"/>
                    </a:avLst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795C740D-90AF-4771-8BC5-D373027BB7C8}"/>
                      </a:ext>
                    </a:extLst>
                  </p:cNvPr>
                  <p:cNvSpPr/>
                  <p:nvPr/>
                </p:nvSpPr>
                <p:spPr>
                  <a:xfrm rot="19371073">
                    <a:off x="1034259" y="3293584"/>
                    <a:ext cx="1365103" cy="139286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4" name="Straight Connector 13">
                    <a:extLst>
                      <a:ext uri="{FF2B5EF4-FFF2-40B4-BE49-F238E27FC236}">
                        <a16:creationId xmlns:a16="http://schemas.microsoft.com/office/drawing/2014/main" id="{C1651F0C-CA1E-4481-8122-786159E974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25579" y="2887219"/>
                    <a:ext cx="1093073" cy="826683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" name="Rectangle 14">
                    <a:extLst>
                      <a:ext uri="{FF2B5EF4-FFF2-40B4-BE49-F238E27FC236}">
                        <a16:creationId xmlns:a16="http://schemas.microsoft.com/office/drawing/2014/main" id="{162604BF-E287-4789-9917-B0827DF6E73D}"/>
                      </a:ext>
                    </a:extLst>
                  </p:cNvPr>
                  <p:cNvSpPr/>
                  <p:nvPr/>
                </p:nvSpPr>
                <p:spPr>
                  <a:xfrm rot="19371073">
                    <a:off x="1882017" y="3378971"/>
                    <a:ext cx="1365103" cy="139286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id="{8AAC8BC4-6AFC-4F62-9268-E678E66EEE90}"/>
                      </a:ext>
                    </a:extLst>
                  </p:cNvPr>
                  <p:cNvSpPr/>
                  <p:nvPr/>
                </p:nvSpPr>
                <p:spPr>
                  <a:xfrm rot="19371073">
                    <a:off x="1468360" y="3174630"/>
                    <a:ext cx="1261514" cy="217772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68AFAA7E-CBD5-4B60-A714-46EF12E2C1C2}"/>
                      </a:ext>
                    </a:extLst>
                  </p:cNvPr>
                  <p:cNvSpPr/>
                  <p:nvPr/>
                </p:nvSpPr>
                <p:spPr>
                  <a:xfrm rot="19371073">
                    <a:off x="1660154" y="3155168"/>
                    <a:ext cx="1262820" cy="394469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id="{B84B47B6-67D7-4E82-9871-9CCA8A769CE3}"/>
                      </a:ext>
                    </a:extLst>
                  </p:cNvPr>
                  <p:cNvSpPr/>
                  <p:nvPr/>
                </p:nvSpPr>
                <p:spPr>
                  <a:xfrm rot="19371073">
                    <a:off x="1788350" y="3143888"/>
                    <a:ext cx="1262820" cy="394469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" name="Parallelogram 19">
                    <a:extLst>
                      <a:ext uri="{FF2B5EF4-FFF2-40B4-BE49-F238E27FC236}">
                        <a16:creationId xmlns:a16="http://schemas.microsoft.com/office/drawing/2014/main" id="{99AB9CA4-5833-44F4-9DC4-ED7363FAC8DD}"/>
                      </a:ext>
                    </a:extLst>
                  </p:cNvPr>
                  <p:cNvSpPr/>
                  <p:nvPr/>
                </p:nvSpPr>
                <p:spPr>
                  <a:xfrm rot="8573977" flipH="1">
                    <a:off x="1440109" y="3127277"/>
                    <a:ext cx="1226431" cy="77102"/>
                  </a:xfrm>
                  <a:prstGeom prst="parallelogram">
                    <a:avLst>
                      <a:gd name="adj" fmla="val 126316"/>
                    </a:avLst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F0BE30E8-5C68-4305-A550-F1F4E9B05692}"/>
                      </a:ext>
                    </a:extLst>
                  </p:cNvPr>
                  <p:cNvCxnSpPr>
                    <a:stCxn id="20" idx="2"/>
                    <a:endCxn id="20" idx="2"/>
                  </p:cNvCxnSpPr>
                  <p:nvPr/>
                </p:nvCxnSpPr>
                <p:spPr>
                  <a:xfrm>
                    <a:off x="2503574" y="2825302"/>
                    <a:ext cx="0" cy="0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4241C397-D7CE-42CB-8558-2F336F9DD676}"/>
                      </a:ext>
                    </a:extLst>
                  </p:cNvPr>
                  <p:cNvCxnSpPr>
                    <a:cxnSpLocks/>
                    <a:endCxn id="20" idx="2"/>
                  </p:cNvCxnSpPr>
                  <p:nvPr/>
                </p:nvCxnSpPr>
                <p:spPr>
                  <a:xfrm>
                    <a:off x="2443163" y="2825302"/>
                    <a:ext cx="60411" cy="0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>
                    <a:extLst>
                      <a:ext uri="{FF2B5EF4-FFF2-40B4-BE49-F238E27FC236}">
                        <a16:creationId xmlns:a16="http://schemas.microsoft.com/office/drawing/2014/main" id="{91A7422C-15A1-46B3-9811-1612AF9A1D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43163" y="2825302"/>
                    <a:ext cx="0" cy="40601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3F0C96DC-6681-468D-8D3B-F32F29A98ABC}"/>
                      </a:ext>
                    </a:extLst>
                  </p:cNvPr>
                  <p:cNvCxnSpPr>
                    <a:cxnSpLocks/>
                    <a:endCxn id="20" idx="5"/>
                  </p:cNvCxnSpPr>
                  <p:nvPr/>
                </p:nvCxnSpPr>
                <p:spPr>
                  <a:xfrm flipH="1">
                    <a:off x="1603075" y="2865024"/>
                    <a:ext cx="839960" cy="641330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>
                    <a:extLst>
                      <a:ext uri="{FF2B5EF4-FFF2-40B4-BE49-F238E27FC236}">
                        <a16:creationId xmlns:a16="http://schemas.microsoft.com/office/drawing/2014/main" id="{27F63DCB-99BB-4247-992F-D66EFD6083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43163" y="2865903"/>
                    <a:ext cx="74845" cy="0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" name="Block Arc 6">
                  <a:extLst>
                    <a:ext uri="{FF2B5EF4-FFF2-40B4-BE49-F238E27FC236}">
                      <a16:creationId xmlns:a16="http://schemas.microsoft.com/office/drawing/2014/main" id="{BDBA98B5-41D6-4738-AD0C-7F7016B7E57D}"/>
                    </a:ext>
                  </a:extLst>
                </p:cNvPr>
                <p:cNvSpPr/>
                <p:nvPr/>
              </p:nvSpPr>
              <p:spPr>
                <a:xfrm>
                  <a:off x="936885" y="3575623"/>
                  <a:ext cx="1169233" cy="1065742"/>
                </a:xfrm>
                <a:prstGeom prst="blockArc">
                  <a:avLst>
                    <a:gd name="adj1" fmla="val 11797438"/>
                    <a:gd name="adj2" fmla="val 20438712"/>
                    <a:gd name="adj3" fmla="val 15564"/>
                  </a:avLst>
                </a:prstGeom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77C61808-3BDB-45A0-B023-A16EE14C71A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63269" y="3065609"/>
                <a:ext cx="1076346" cy="81865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028B0273-C384-42E9-A423-B0FF689F99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3463" y="2779842"/>
                <a:ext cx="1076346" cy="81865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544363ED-FE7D-45A2-A0A4-4B3B9C12B7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12881" y="3481001"/>
              <a:ext cx="806813" cy="593731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B87E6C2F-4EEE-49C5-ADB5-37624231B43E}"/>
              </a:ext>
            </a:extLst>
          </p:cNvPr>
          <p:cNvSpPr txBox="1"/>
          <p:nvPr/>
        </p:nvSpPr>
        <p:spPr>
          <a:xfrm rot="19442154">
            <a:off x="2312926" y="3272546"/>
            <a:ext cx="113705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accent3"/>
                </a:solidFill>
              </a:rPr>
              <a:t>Mid plane side 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19B8A1E-3EE7-4E03-9E58-F3B979CB2F0C}"/>
              </a:ext>
            </a:extLst>
          </p:cNvPr>
          <p:cNvSpPr txBox="1"/>
          <p:nvPr/>
        </p:nvSpPr>
        <p:spPr>
          <a:xfrm rot="19442154">
            <a:off x="1701451" y="3171890"/>
            <a:ext cx="113705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accent3"/>
                </a:solidFill>
              </a:rPr>
              <a:t>Ti</a:t>
            </a:r>
            <a:r>
              <a:rPr lang="en-US" sz="1100" dirty="0">
                <a:solidFill>
                  <a:schemeClr val="accent3"/>
                </a:solidFill>
              </a:rPr>
              <a:t> Pole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AF4B0BE-C8CD-42F5-BADD-1E8132B3DA84}"/>
              </a:ext>
            </a:extLst>
          </p:cNvPr>
          <p:cNvSpPr txBox="1"/>
          <p:nvPr/>
        </p:nvSpPr>
        <p:spPr>
          <a:xfrm rot="19442154">
            <a:off x="1642799" y="2936952"/>
            <a:ext cx="113705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 err="1">
                <a:solidFill>
                  <a:schemeClr val="accent3"/>
                </a:solidFill>
              </a:rPr>
              <a:t>Ti</a:t>
            </a:r>
            <a:r>
              <a:rPr lang="en-US" sz="1100" dirty="0">
                <a:solidFill>
                  <a:schemeClr val="accent3"/>
                </a:solidFill>
              </a:rPr>
              <a:t> Pole key slot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2D13AE5B-4276-4A32-86BB-57ED21DE60CF}"/>
              </a:ext>
            </a:extLst>
          </p:cNvPr>
          <p:cNvSpPr txBox="1">
            <a:spLocks/>
          </p:cNvSpPr>
          <p:nvPr/>
        </p:nvSpPr>
        <p:spPr>
          <a:xfrm>
            <a:off x="3467100" y="4874635"/>
            <a:ext cx="4141348" cy="14785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dirty="0"/>
              <a:t>Bending and contraction are observed (few mm)</a:t>
            </a:r>
          </a:p>
        </p:txBody>
      </p:sp>
      <p:sp>
        <p:nvSpPr>
          <p:cNvPr id="35" name="Content Placeholder 1">
            <a:extLst>
              <a:ext uri="{FF2B5EF4-FFF2-40B4-BE49-F238E27FC236}">
                <a16:creationId xmlns:a16="http://schemas.microsoft.com/office/drawing/2014/main" id="{0286325B-190C-422B-969C-9EBEF6500CAC}"/>
              </a:ext>
            </a:extLst>
          </p:cNvPr>
          <p:cNvSpPr txBox="1">
            <a:spLocks/>
          </p:cNvSpPr>
          <p:nvPr/>
        </p:nvSpPr>
        <p:spPr>
          <a:xfrm>
            <a:off x="7852306" y="4895626"/>
            <a:ext cx="4141348" cy="14785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dirty="0"/>
              <a:t>Residual bending is observed (tens of </a:t>
            </a:r>
            <a:r>
              <a:rPr lang="el-GR" dirty="0"/>
              <a:t>μ</a:t>
            </a:r>
            <a:r>
              <a:rPr lang="en-US" dirty="0"/>
              <a:t>m)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741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4DEF46-A3C4-49E3-969F-92D8A9242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33500"/>
            <a:ext cx="11376024" cy="486727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M1: initial warm</a:t>
            </a:r>
          </a:p>
          <a:p>
            <a:pPr>
              <a:spcBef>
                <a:spcPts val="600"/>
              </a:spcBef>
            </a:pPr>
            <a:r>
              <a:rPr lang="en-US" dirty="0"/>
              <a:t>M2: cooling down (~115K)</a:t>
            </a:r>
          </a:p>
          <a:p>
            <a:pPr>
              <a:spcBef>
                <a:spcPts val="600"/>
              </a:spcBef>
            </a:pPr>
            <a:r>
              <a:rPr lang="en-US" dirty="0"/>
              <a:t>M3: warm up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FF0000"/>
                </a:solidFill>
              </a:rPr>
              <a:t>Looking for better way to plot…?</a:t>
            </a:r>
            <a:endParaRPr lang="en-US" dirty="0"/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FF0000"/>
                </a:solidFill>
              </a:rPr>
              <a:t>Limited trust in temperature homogeneity in M2.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401C08-B63C-4FD4-A5C4-E2DC6EB0E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36362" cy="1065742"/>
          </a:xfrm>
        </p:spPr>
        <p:txBody>
          <a:bodyPr/>
          <a:lstStyle/>
          <a:p>
            <a:r>
              <a:rPr lang="en-US" dirty="0"/>
              <a:t>Displacement field, longitudinal cross section </a:t>
            </a:r>
            <a:r>
              <a:rPr lang="en-US" dirty="0" err="1"/>
              <a:t>TCgaz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D4D42-AB0E-4C83-984C-FE74DF7C8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3F8AB-8FEE-43DB-B3EA-F38E22879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3FCC0-3065-4841-85FB-8DFB934AD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E65ED5C-733C-49AD-A7CE-6EDEE8103E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313633" y="1990725"/>
            <a:ext cx="4308424" cy="3162300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A2094B99-906C-44B9-A96F-3E7CB0AED6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223242" y="1990725"/>
            <a:ext cx="4308424" cy="3162300"/>
          </a:xfrm>
          <a:prstGeom prst="rect">
            <a:avLst/>
          </a:prstGeom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9370F222-DF32-4C12-86C8-E049AAC1DC99}"/>
              </a:ext>
            </a:extLst>
          </p:cNvPr>
          <p:cNvGrpSpPr/>
          <p:nvPr/>
        </p:nvGrpSpPr>
        <p:grpSpPr>
          <a:xfrm>
            <a:off x="157763" y="3448438"/>
            <a:ext cx="2310235" cy="1891859"/>
            <a:chOff x="603715" y="3328626"/>
            <a:chExt cx="2310235" cy="189185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5D14F37A-9510-401C-BA8E-58D180EA1F33}"/>
                </a:ext>
              </a:extLst>
            </p:cNvPr>
            <p:cNvGrpSpPr/>
            <p:nvPr/>
          </p:nvGrpSpPr>
          <p:grpSpPr>
            <a:xfrm>
              <a:off x="603715" y="3328626"/>
              <a:ext cx="2310235" cy="1891859"/>
              <a:chOff x="936885" y="2749506"/>
              <a:chExt cx="2310235" cy="1891859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E69D634A-4ED7-44E6-BE9C-37E8808007A2}"/>
                  </a:ext>
                </a:extLst>
              </p:cNvPr>
              <p:cNvGrpSpPr/>
              <p:nvPr/>
            </p:nvGrpSpPr>
            <p:grpSpPr>
              <a:xfrm>
                <a:off x="936885" y="2749506"/>
                <a:ext cx="2310235" cy="1891859"/>
                <a:chOff x="936885" y="2749506"/>
                <a:chExt cx="2310235" cy="1891859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F1DC594B-252D-4976-B910-3F59EBAD5F38}"/>
                    </a:ext>
                  </a:extLst>
                </p:cNvPr>
                <p:cNvGrpSpPr/>
                <p:nvPr/>
              </p:nvGrpSpPr>
              <p:grpSpPr>
                <a:xfrm>
                  <a:off x="1034259" y="2749506"/>
                  <a:ext cx="2212861" cy="1166802"/>
                  <a:chOff x="1034259" y="2749506"/>
                  <a:chExt cx="2212861" cy="1166802"/>
                </a:xfrm>
              </p:grpSpPr>
              <p:cxnSp>
                <p:nvCxnSpPr>
                  <p:cNvPr id="9" name="Straight Connector 8">
                    <a:extLst>
                      <a:ext uri="{FF2B5EF4-FFF2-40B4-BE49-F238E27FC236}">
                        <a16:creationId xmlns:a16="http://schemas.microsoft.com/office/drawing/2014/main" id="{CE73923D-BF56-424E-8B1B-46CA125DE0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068633" y="3089625"/>
                    <a:ext cx="1093073" cy="826683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" name="Block Arc 12">
                    <a:extLst>
                      <a:ext uri="{FF2B5EF4-FFF2-40B4-BE49-F238E27FC236}">
                        <a16:creationId xmlns:a16="http://schemas.microsoft.com/office/drawing/2014/main" id="{991DA872-9C78-493B-93AD-D31418391CFC}"/>
                      </a:ext>
                    </a:extLst>
                  </p:cNvPr>
                  <p:cNvSpPr/>
                  <p:nvPr/>
                </p:nvSpPr>
                <p:spPr>
                  <a:xfrm>
                    <a:off x="2028171" y="2749506"/>
                    <a:ext cx="1169233" cy="1065742"/>
                  </a:xfrm>
                  <a:prstGeom prst="blockArc">
                    <a:avLst>
                      <a:gd name="adj1" fmla="val 11797438"/>
                      <a:gd name="adj2" fmla="val 20438712"/>
                      <a:gd name="adj3" fmla="val 15564"/>
                    </a:avLst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795C740D-90AF-4771-8BC5-D373027BB7C8}"/>
                      </a:ext>
                    </a:extLst>
                  </p:cNvPr>
                  <p:cNvSpPr/>
                  <p:nvPr/>
                </p:nvSpPr>
                <p:spPr>
                  <a:xfrm rot="19371073">
                    <a:off x="1034259" y="3293584"/>
                    <a:ext cx="1365103" cy="139286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4" name="Straight Connector 13">
                    <a:extLst>
                      <a:ext uri="{FF2B5EF4-FFF2-40B4-BE49-F238E27FC236}">
                        <a16:creationId xmlns:a16="http://schemas.microsoft.com/office/drawing/2014/main" id="{C1651F0C-CA1E-4481-8122-786159E974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25579" y="2887219"/>
                    <a:ext cx="1093073" cy="826683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" name="Rectangle 14">
                    <a:extLst>
                      <a:ext uri="{FF2B5EF4-FFF2-40B4-BE49-F238E27FC236}">
                        <a16:creationId xmlns:a16="http://schemas.microsoft.com/office/drawing/2014/main" id="{162604BF-E287-4789-9917-B0827DF6E73D}"/>
                      </a:ext>
                    </a:extLst>
                  </p:cNvPr>
                  <p:cNvSpPr/>
                  <p:nvPr/>
                </p:nvSpPr>
                <p:spPr>
                  <a:xfrm rot="19371073">
                    <a:off x="1882017" y="3378971"/>
                    <a:ext cx="1365103" cy="139286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id="{8AAC8BC4-6AFC-4F62-9268-E678E66EEE90}"/>
                      </a:ext>
                    </a:extLst>
                  </p:cNvPr>
                  <p:cNvSpPr/>
                  <p:nvPr/>
                </p:nvSpPr>
                <p:spPr>
                  <a:xfrm rot="19371073">
                    <a:off x="1468360" y="3174630"/>
                    <a:ext cx="1261514" cy="217772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68AFAA7E-CBD5-4B60-A714-46EF12E2C1C2}"/>
                      </a:ext>
                    </a:extLst>
                  </p:cNvPr>
                  <p:cNvSpPr/>
                  <p:nvPr/>
                </p:nvSpPr>
                <p:spPr>
                  <a:xfrm rot="19371073">
                    <a:off x="1660154" y="3155168"/>
                    <a:ext cx="1262820" cy="394469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id="{B84B47B6-67D7-4E82-9871-9CCA8A769CE3}"/>
                      </a:ext>
                    </a:extLst>
                  </p:cNvPr>
                  <p:cNvSpPr/>
                  <p:nvPr/>
                </p:nvSpPr>
                <p:spPr>
                  <a:xfrm rot="19371073">
                    <a:off x="1788350" y="3143888"/>
                    <a:ext cx="1262820" cy="394469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" name="Parallelogram 19">
                    <a:extLst>
                      <a:ext uri="{FF2B5EF4-FFF2-40B4-BE49-F238E27FC236}">
                        <a16:creationId xmlns:a16="http://schemas.microsoft.com/office/drawing/2014/main" id="{99AB9CA4-5833-44F4-9DC4-ED7363FAC8DD}"/>
                      </a:ext>
                    </a:extLst>
                  </p:cNvPr>
                  <p:cNvSpPr/>
                  <p:nvPr/>
                </p:nvSpPr>
                <p:spPr>
                  <a:xfrm rot="8573977" flipH="1">
                    <a:off x="1440109" y="3127277"/>
                    <a:ext cx="1226431" cy="77102"/>
                  </a:xfrm>
                  <a:prstGeom prst="parallelogram">
                    <a:avLst>
                      <a:gd name="adj" fmla="val 126316"/>
                    </a:avLst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F0BE30E8-5C68-4305-A550-F1F4E9B05692}"/>
                      </a:ext>
                    </a:extLst>
                  </p:cNvPr>
                  <p:cNvCxnSpPr>
                    <a:stCxn id="20" idx="2"/>
                    <a:endCxn id="20" idx="2"/>
                  </p:cNvCxnSpPr>
                  <p:nvPr/>
                </p:nvCxnSpPr>
                <p:spPr>
                  <a:xfrm>
                    <a:off x="2503574" y="2825302"/>
                    <a:ext cx="0" cy="0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4241C397-D7CE-42CB-8558-2F336F9DD676}"/>
                      </a:ext>
                    </a:extLst>
                  </p:cNvPr>
                  <p:cNvCxnSpPr>
                    <a:cxnSpLocks/>
                    <a:endCxn id="20" idx="2"/>
                  </p:cNvCxnSpPr>
                  <p:nvPr/>
                </p:nvCxnSpPr>
                <p:spPr>
                  <a:xfrm>
                    <a:off x="2443163" y="2825302"/>
                    <a:ext cx="60411" cy="0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>
                    <a:extLst>
                      <a:ext uri="{FF2B5EF4-FFF2-40B4-BE49-F238E27FC236}">
                        <a16:creationId xmlns:a16="http://schemas.microsoft.com/office/drawing/2014/main" id="{91A7422C-15A1-46B3-9811-1612AF9A1D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43163" y="2825302"/>
                    <a:ext cx="0" cy="40601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3F0C96DC-6681-468D-8D3B-F32F29A98ABC}"/>
                      </a:ext>
                    </a:extLst>
                  </p:cNvPr>
                  <p:cNvCxnSpPr>
                    <a:cxnSpLocks/>
                    <a:endCxn id="20" idx="5"/>
                  </p:cNvCxnSpPr>
                  <p:nvPr/>
                </p:nvCxnSpPr>
                <p:spPr>
                  <a:xfrm flipH="1">
                    <a:off x="1603075" y="2865024"/>
                    <a:ext cx="839960" cy="641330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>
                    <a:extLst>
                      <a:ext uri="{FF2B5EF4-FFF2-40B4-BE49-F238E27FC236}">
                        <a16:creationId xmlns:a16="http://schemas.microsoft.com/office/drawing/2014/main" id="{27F63DCB-99BB-4247-992F-D66EFD6083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43163" y="2865903"/>
                    <a:ext cx="74845" cy="0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" name="Block Arc 6">
                  <a:extLst>
                    <a:ext uri="{FF2B5EF4-FFF2-40B4-BE49-F238E27FC236}">
                      <a16:creationId xmlns:a16="http://schemas.microsoft.com/office/drawing/2014/main" id="{BDBA98B5-41D6-4738-AD0C-7F7016B7E57D}"/>
                    </a:ext>
                  </a:extLst>
                </p:cNvPr>
                <p:cNvSpPr/>
                <p:nvPr/>
              </p:nvSpPr>
              <p:spPr>
                <a:xfrm>
                  <a:off x="936885" y="3575623"/>
                  <a:ext cx="1169233" cy="1065742"/>
                </a:xfrm>
                <a:prstGeom prst="blockArc">
                  <a:avLst>
                    <a:gd name="adj1" fmla="val 11797438"/>
                    <a:gd name="adj2" fmla="val 20438712"/>
                    <a:gd name="adj3" fmla="val 15564"/>
                  </a:avLst>
                </a:prstGeom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77C61808-3BDB-45A0-B023-A16EE14C71A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63269" y="3065609"/>
                <a:ext cx="1076346" cy="81865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028B0273-C384-42E9-A423-B0FF689F99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3463" y="2779842"/>
                <a:ext cx="1076346" cy="81865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544363ED-FE7D-45A2-A0A4-4B3B9C12B7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12881" y="3481001"/>
              <a:ext cx="806813" cy="593731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B87E6C2F-4EEE-49C5-ADB5-37624231B43E}"/>
              </a:ext>
            </a:extLst>
          </p:cNvPr>
          <p:cNvSpPr txBox="1"/>
          <p:nvPr/>
        </p:nvSpPr>
        <p:spPr>
          <a:xfrm rot="19442154">
            <a:off x="2312926" y="3272546"/>
            <a:ext cx="113705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accent3"/>
                </a:solidFill>
              </a:rPr>
              <a:t>Mid plane side 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19B8A1E-3EE7-4E03-9E58-F3B979CB2F0C}"/>
              </a:ext>
            </a:extLst>
          </p:cNvPr>
          <p:cNvSpPr txBox="1"/>
          <p:nvPr/>
        </p:nvSpPr>
        <p:spPr>
          <a:xfrm rot="19442154">
            <a:off x="1701451" y="3171890"/>
            <a:ext cx="113705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accent3"/>
                </a:solidFill>
              </a:rPr>
              <a:t>Ti</a:t>
            </a:r>
            <a:r>
              <a:rPr lang="en-US" sz="1100" dirty="0">
                <a:solidFill>
                  <a:schemeClr val="accent3"/>
                </a:solidFill>
              </a:rPr>
              <a:t> Pole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AF4B0BE-C8CD-42F5-BADD-1E8132B3DA84}"/>
              </a:ext>
            </a:extLst>
          </p:cNvPr>
          <p:cNvSpPr txBox="1"/>
          <p:nvPr/>
        </p:nvSpPr>
        <p:spPr>
          <a:xfrm rot="19442154">
            <a:off x="1642799" y="2936952"/>
            <a:ext cx="113705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 err="1">
                <a:solidFill>
                  <a:schemeClr val="accent3"/>
                </a:solidFill>
              </a:rPr>
              <a:t>Ti</a:t>
            </a:r>
            <a:r>
              <a:rPr lang="en-US" sz="1100" dirty="0">
                <a:solidFill>
                  <a:schemeClr val="accent3"/>
                </a:solidFill>
              </a:rPr>
              <a:t> Pole key slot</a:t>
            </a:r>
          </a:p>
        </p:txBody>
      </p:sp>
    </p:spTree>
    <p:extLst>
      <p:ext uri="{BB962C8B-B14F-4D97-AF65-F5344CB8AC3E}">
        <p14:creationId xmlns:p14="http://schemas.microsoft.com/office/powerpoint/2010/main" val="42203997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F3D71-EAAF-4FB1-9ECC-AFE2B0AD9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 results: SG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EF260-0698-48F8-A913-94F7FAE9BA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Strain gauges data post-process, quick reminder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FFB53-F8F4-47E4-A66F-0F57EA1B0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E3E124-70EE-40D1-B974-3E1A8E014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5C83B-46D7-46FD-BAAC-3D0962728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4315C7-3FC4-488E-B778-E918882C74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30211" y="1067364"/>
            <a:ext cx="3121526" cy="208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6078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0F8BE3-662C-4270-ADCD-9FF053F96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SG data post process (1)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249A7-8BB9-4DC4-A73D-93930EE00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F2B03-0429-439E-B61E-D9927329D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6F4CF-94B0-4CBB-B01C-05C31C69B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DDC75F-A3F0-4EC4-BA28-3DBDE0D3F5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89440" y="3890285"/>
            <a:ext cx="4668425" cy="2460565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C101C1F9-9971-4E8C-B0AE-89446E1764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3087" y="1459063"/>
            <a:ext cx="4794778" cy="2460565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191F1309-867F-467D-A839-5FDB38B4CE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439402" y="2133984"/>
            <a:ext cx="6544540" cy="3484144"/>
          </a:xfrm>
          <a:prstGeom prst="rect">
            <a:avLst/>
          </a:prstGeom>
        </p:spPr>
      </p:pic>
      <p:sp>
        <p:nvSpPr>
          <p:cNvPr id="16" name="Right Brace 15">
            <a:extLst>
              <a:ext uri="{FF2B5EF4-FFF2-40B4-BE49-F238E27FC236}">
                <a16:creationId xmlns:a16="http://schemas.microsoft.com/office/drawing/2014/main" id="{26E38449-1B24-41AD-9EDC-74077CD176EF}"/>
              </a:ext>
            </a:extLst>
          </p:cNvPr>
          <p:cNvSpPr/>
          <p:nvPr/>
        </p:nvSpPr>
        <p:spPr>
          <a:xfrm>
            <a:off x="4857866" y="1439335"/>
            <a:ext cx="352309" cy="481859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2895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DB3B15-1E14-4053-B785-BFAAB47CD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SG data post process (2)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8E03E-604A-4E49-B4F2-183AC010B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A81EC-00DB-43DB-B67D-CC695EC46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CCB8E2-455F-4209-BE54-CCE13DB67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915312CA-8D44-4143-83F6-1A44CCFCF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216579" y="1996868"/>
            <a:ext cx="6572220" cy="3723922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91201732-E0A9-42D6-86BF-683BBA86C5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21614" y="2569085"/>
            <a:ext cx="4304751" cy="2291738"/>
          </a:xfrm>
          <a:prstGeom prst="rect">
            <a:avLst/>
          </a:prstGeom>
        </p:spPr>
      </p:pic>
      <p:sp>
        <p:nvSpPr>
          <p:cNvPr id="20" name="Right Brace 19">
            <a:extLst>
              <a:ext uri="{FF2B5EF4-FFF2-40B4-BE49-F238E27FC236}">
                <a16:creationId xmlns:a16="http://schemas.microsoft.com/office/drawing/2014/main" id="{C6992F66-74F8-4C06-9660-DF54F6B927B7}"/>
              </a:ext>
            </a:extLst>
          </p:cNvPr>
          <p:cNvSpPr/>
          <p:nvPr/>
        </p:nvSpPr>
        <p:spPr>
          <a:xfrm>
            <a:off x="4681711" y="2099362"/>
            <a:ext cx="352309" cy="319975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63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C77135-33A3-49EE-8DBE-1A30BDA84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9341" y="1959151"/>
            <a:ext cx="3494188" cy="392271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Observations:</a:t>
            </a:r>
          </a:p>
          <a:p>
            <a:r>
              <a:rPr lang="en-GB" dirty="0"/>
              <a:t>Bending is the same in all paths </a:t>
            </a:r>
            <a:r>
              <a:rPr lang="en-GB" dirty="0">
                <a:solidFill>
                  <a:srgbClr val="FF0000"/>
                </a:solidFill>
              </a:rPr>
              <a:t>(bending of 4.1mm).</a:t>
            </a:r>
          </a:p>
          <a:p>
            <a:r>
              <a:rPr lang="en-GB" dirty="0"/>
              <a:t>Comparison between symmetric path (Ex: 1 vs 11) show that the bending is symmetric in plan </a:t>
            </a:r>
            <a:r>
              <a:rPr lang="en-GB" dirty="0" err="1"/>
              <a:t>yOz</a:t>
            </a:r>
            <a:r>
              <a:rPr lang="en-GB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5BA024-9621-409D-8D93-E5DB7084B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of photogrammetry data, Y displacement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D862F-9B31-46D3-BDBF-A958F62E6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48F60E-D47E-4938-802D-65F5C449D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CC2CD-1195-4C5C-9587-EC7107A63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A718276-3361-4F8F-9D1F-80ADC949ED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76641" y="1812749"/>
            <a:ext cx="6362700" cy="36957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FA55146-DDE8-4696-9461-387A80920718}"/>
              </a:ext>
            </a:extLst>
          </p:cNvPr>
          <p:cNvGrpSpPr/>
          <p:nvPr/>
        </p:nvGrpSpPr>
        <p:grpSpPr>
          <a:xfrm>
            <a:off x="718198" y="1266848"/>
            <a:ext cx="1452483" cy="4324304"/>
            <a:chOff x="703075" y="1362122"/>
            <a:chExt cx="1452483" cy="432430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032C825-051E-40F6-800B-816BC70DE8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4981"/>
            <a:stretch/>
          </p:blipFill>
          <p:spPr>
            <a:xfrm rot="5400000">
              <a:off x="-732835" y="2798032"/>
              <a:ext cx="4324304" cy="1452483"/>
            </a:xfrm>
            <a:prstGeom prst="rect">
              <a:avLst/>
            </a:prstGeom>
          </p:spPr>
        </p:pic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91D820D-4D91-4F9D-98E8-B853EA0F7A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4217" y="1566381"/>
              <a:ext cx="82852" cy="3888929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33D65E1-0206-41EA-8163-55482E96612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67817" y="1566381"/>
              <a:ext cx="600432" cy="3766165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EF190BC-A4A1-4D18-BBCD-0FD0079D8AD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80610" y="1443616"/>
              <a:ext cx="267852" cy="3807435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A3D23705-E38F-4007-90AD-4C83159BBCB0}"/>
              </a:ext>
            </a:extLst>
          </p:cNvPr>
          <p:cNvSpPr txBox="1">
            <a:spLocks/>
          </p:cNvSpPr>
          <p:nvPr/>
        </p:nvSpPr>
        <p:spPr>
          <a:xfrm>
            <a:off x="82271" y="1393002"/>
            <a:ext cx="812729" cy="3416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>
                <a:solidFill>
                  <a:srgbClr val="FF0000"/>
                </a:solidFill>
              </a:rPr>
              <a:t>path</a:t>
            </a:r>
            <a:r>
              <a:rPr lang="fr-CH" dirty="0">
                <a:solidFill>
                  <a:srgbClr val="FF0000"/>
                </a:solidFill>
              </a:rPr>
              <a:t> 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8462188D-4366-49C2-BEE5-49242E1772DF}"/>
              </a:ext>
            </a:extLst>
          </p:cNvPr>
          <p:cNvSpPr txBox="1">
            <a:spLocks/>
          </p:cNvSpPr>
          <p:nvPr/>
        </p:nvSpPr>
        <p:spPr>
          <a:xfrm>
            <a:off x="880766" y="1010613"/>
            <a:ext cx="812729" cy="3416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>
                <a:solidFill>
                  <a:srgbClr val="FF0000"/>
                </a:solidFill>
              </a:rPr>
              <a:t>path</a:t>
            </a:r>
            <a:r>
              <a:rPr lang="fr-CH" dirty="0">
                <a:solidFill>
                  <a:srgbClr val="FF0000"/>
                </a:solidFill>
              </a:rPr>
              <a:t> 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88668F03-825A-4D10-B277-E70294C784A7}"/>
              </a:ext>
            </a:extLst>
          </p:cNvPr>
          <p:cNvSpPr txBox="1">
            <a:spLocks/>
          </p:cNvSpPr>
          <p:nvPr/>
        </p:nvSpPr>
        <p:spPr>
          <a:xfrm>
            <a:off x="1588899" y="1471107"/>
            <a:ext cx="935331" cy="3416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>
                <a:solidFill>
                  <a:srgbClr val="FF0000"/>
                </a:solidFill>
              </a:rPr>
              <a:t>path</a:t>
            </a:r>
            <a:r>
              <a:rPr lang="fr-CH" dirty="0">
                <a:solidFill>
                  <a:srgbClr val="FF0000"/>
                </a:solidFill>
              </a:rPr>
              <a:t> 11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1F26BED-8F24-4D80-A4FF-8522DA709F32}"/>
              </a:ext>
            </a:extLst>
          </p:cNvPr>
          <p:cNvCxnSpPr>
            <a:cxnSpLocks/>
          </p:cNvCxnSpPr>
          <p:nvPr/>
        </p:nvCxnSpPr>
        <p:spPr>
          <a:xfrm flipH="1">
            <a:off x="488635" y="5995497"/>
            <a:ext cx="100336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7017CE4-B945-4E77-B969-6F4789FDDF18}"/>
              </a:ext>
            </a:extLst>
          </p:cNvPr>
          <p:cNvCxnSpPr>
            <a:cxnSpLocks/>
          </p:cNvCxnSpPr>
          <p:nvPr/>
        </p:nvCxnSpPr>
        <p:spPr>
          <a:xfrm flipH="1" flipV="1">
            <a:off x="1338421" y="4581525"/>
            <a:ext cx="162636" cy="14139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9EBA1FD-425D-48F5-89B4-55378AA896FA}"/>
              </a:ext>
            </a:extLst>
          </p:cNvPr>
          <p:cNvCxnSpPr>
            <a:cxnSpLocks/>
          </p:cNvCxnSpPr>
          <p:nvPr/>
        </p:nvCxnSpPr>
        <p:spPr>
          <a:xfrm flipV="1">
            <a:off x="1501057" y="4878794"/>
            <a:ext cx="57062" cy="11167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B4B5AC2-63AD-4903-A930-5CC99DC5B08D}"/>
              </a:ext>
            </a:extLst>
          </p:cNvPr>
          <p:cNvSpPr txBox="1"/>
          <p:nvPr/>
        </p:nvSpPr>
        <p:spPr>
          <a:xfrm>
            <a:off x="440820" y="5700188"/>
            <a:ext cx="257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/>
              <a:t>x</a:t>
            </a:r>
            <a:endParaRPr lang="en-GB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6843CA-C973-4BD1-B3AA-CB8CB83C4FBE}"/>
              </a:ext>
            </a:extLst>
          </p:cNvPr>
          <p:cNvSpPr txBox="1"/>
          <p:nvPr/>
        </p:nvSpPr>
        <p:spPr>
          <a:xfrm>
            <a:off x="1643390" y="4856553"/>
            <a:ext cx="257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/>
              <a:t>y</a:t>
            </a:r>
            <a:endParaRPr lang="en-GB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2F49C1C-3165-4003-8CB6-E35A01070B62}"/>
              </a:ext>
            </a:extLst>
          </p:cNvPr>
          <p:cNvSpPr txBox="1"/>
          <p:nvPr/>
        </p:nvSpPr>
        <p:spPr>
          <a:xfrm>
            <a:off x="1154124" y="4472220"/>
            <a:ext cx="257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/>
              <a:t>z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24512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6BA62D-376C-4EA9-B74F-9D6B444CF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of photogrammetry data, X displacement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9C4B1-10A4-4EC9-8F70-EA593BA50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186F3-1B1F-4128-BF27-865E96299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7F855-5F29-43C3-A73A-D50EC3E5C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A53B1DB-CCA7-4889-8B65-9494957AE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225642" y="1812749"/>
            <a:ext cx="6464759" cy="3694148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2C251B34-BE46-49C4-8170-9901B1A055DD}"/>
              </a:ext>
            </a:extLst>
          </p:cNvPr>
          <p:cNvGrpSpPr/>
          <p:nvPr/>
        </p:nvGrpSpPr>
        <p:grpSpPr>
          <a:xfrm>
            <a:off x="736908" y="1266848"/>
            <a:ext cx="1452483" cy="4324304"/>
            <a:chOff x="703075" y="1362122"/>
            <a:chExt cx="1452483" cy="432430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F22B0D4-FC35-42C7-BBEC-C68F6BF129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4981"/>
            <a:stretch/>
          </p:blipFill>
          <p:spPr>
            <a:xfrm rot="5400000">
              <a:off x="-732835" y="2798032"/>
              <a:ext cx="4324304" cy="1452483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1CCA2B91-C2AA-4703-97EA-22E6845EBF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4217" y="1566381"/>
              <a:ext cx="82852" cy="3888929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63F6EBFD-2735-4C2D-B6E6-37FAA1F995D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67817" y="1566381"/>
              <a:ext cx="600432" cy="3766165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C478745F-4221-42E0-B471-40FE89FAED2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80610" y="1443616"/>
              <a:ext cx="267852" cy="3807435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4" name="Content Placeholder 1">
            <a:extLst>
              <a:ext uri="{FF2B5EF4-FFF2-40B4-BE49-F238E27FC236}">
                <a16:creationId xmlns:a16="http://schemas.microsoft.com/office/drawing/2014/main" id="{A7D34F3D-37F7-451D-97BB-D9039F67A5B4}"/>
              </a:ext>
            </a:extLst>
          </p:cNvPr>
          <p:cNvSpPr txBox="1">
            <a:spLocks/>
          </p:cNvSpPr>
          <p:nvPr/>
        </p:nvSpPr>
        <p:spPr>
          <a:xfrm>
            <a:off x="100981" y="1393002"/>
            <a:ext cx="812729" cy="3416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>
                <a:solidFill>
                  <a:srgbClr val="FF0000"/>
                </a:solidFill>
              </a:rPr>
              <a:t>path</a:t>
            </a:r>
            <a:r>
              <a:rPr lang="fr-CH" dirty="0">
                <a:solidFill>
                  <a:srgbClr val="FF0000"/>
                </a:solidFill>
              </a:rPr>
              <a:t> 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5" name="Content Placeholder 1">
            <a:extLst>
              <a:ext uri="{FF2B5EF4-FFF2-40B4-BE49-F238E27FC236}">
                <a16:creationId xmlns:a16="http://schemas.microsoft.com/office/drawing/2014/main" id="{FA612C56-7DE5-40ED-ABEA-FAF2CE3F516B}"/>
              </a:ext>
            </a:extLst>
          </p:cNvPr>
          <p:cNvSpPr txBox="1">
            <a:spLocks/>
          </p:cNvSpPr>
          <p:nvPr/>
        </p:nvSpPr>
        <p:spPr>
          <a:xfrm>
            <a:off x="899476" y="1010613"/>
            <a:ext cx="812729" cy="3416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>
                <a:solidFill>
                  <a:srgbClr val="FF0000"/>
                </a:solidFill>
              </a:rPr>
              <a:t>path</a:t>
            </a:r>
            <a:r>
              <a:rPr lang="fr-CH" dirty="0">
                <a:solidFill>
                  <a:srgbClr val="FF0000"/>
                </a:solidFill>
              </a:rPr>
              <a:t> 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7" name="Content Placeholder 1">
            <a:extLst>
              <a:ext uri="{FF2B5EF4-FFF2-40B4-BE49-F238E27FC236}">
                <a16:creationId xmlns:a16="http://schemas.microsoft.com/office/drawing/2014/main" id="{40F8A385-1A72-496E-874F-10417DE2806C}"/>
              </a:ext>
            </a:extLst>
          </p:cNvPr>
          <p:cNvSpPr txBox="1">
            <a:spLocks/>
          </p:cNvSpPr>
          <p:nvPr/>
        </p:nvSpPr>
        <p:spPr>
          <a:xfrm>
            <a:off x="1607609" y="1471107"/>
            <a:ext cx="935331" cy="3416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>
                <a:solidFill>
                  <a:srgbClr val="FF0000"/>
                </a:solidFill>
              </a:rPr>
              <a:t>path</a:t>
            </a:r>
            <a:r>
              <a:rPr lang="fr-CH" dirty="0">
                <a:solidFill>
                  <a:srgbClr val="FF0000"/>
                </a:solidFill>
              </a:rPr>
              <a:t> 11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DFE0F72-14C9-4CEC-83E3-4B10A5B7BFC7}"/>
              </a:ext>
            </a:extLst>
          </p:cNvPr>
          <p:cNvCxnSpPr>
            <a:cxnSpLocks/>
          </p:cNvCxnSpPr>
          <p:nvPr/>
        </p:nvCxnSpPr>
        <p:spPr>
          <a:xfrm flipH="1">
            <a:off x="507345" y="5995497"/>
            <a:ext cx="100336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1BF64F1-667C-476B-9658-EFE596D77A70}"/>
              </a:ext>
            </a:extLst>
          </p:cNvPr>
          <p:cNvCxnSpPr>
            <a:cxnSpLocks/>
          </p:cNvCxnSpPr>
          <p:nvPr/>
        </p:nvCxnSpPr>
        <p:spPr>
          <a:xfrm flipH="1" flipV="1">
            <a:off x="1357131" y="4581525"/>
            <a:ext cx="162636" cy="14139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834D3857-F5A6-4C19-9CF8-3811B1602C45}"/>
              </a:ext>
            </a:extLst>
          </p:cNvPr>
          <p:cNvCxnSpPr>
            <a:cxnSpLocks/>
          </p:cNvCxnSpPr>
          <p:nvPr/>
        </p:nvCxnSpPr>
        <p:spPr>
          <a:xfrm flipV="1">
            <a:off x="1519767" y="4878794"/>
            <a:ext cx="57062" cy="11167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5BCB3AB0-8D4A-4B54-9F10-804ADA5F27C8}"/>
              </a:ext>
            </a:extLst>
          </p:cNvPr>
          <p:cNvSpPr txBox="1"/>
          <p:nvPr/>
        </p:nvSpPr>
        <p:spPr>
          <a:xfrm>
            <a:off x="459530" y="5700188"/>
            <a:ext cx="257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/>
              <a:t>x</a:t>
            </a:r>
            <a:endParaRPr lang="en-GB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234B042-8095-4CE1-AD01-A163E4649B05}"/>
              </a:ext>
            </a:extLst>
          </p:cNvPr>
          <p:cNvSpPr txBox="1"/>
          <p:nvPr/>
        </p:nvSpPr>
        <p:spPr>
          <a:xfrm>
            <a:off x="1662100" y="4856553"/>
            <a:ext cx="257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/>
              <a:t>y</a:t>
            </a:r>
            <a:endParaRPr lang="en-GB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39BACEA-6FEA-4024-918E-F9AE94F6FC1E}"/>
              </a:ext>
            </a:extLst>
          </p:cNvPr>
          <p:cNvSpPr txBox="1"/>
          <p:nvPr/>
        </p:nvSpPr>
        <p:spPr>
          <a:xfrm>
            <a:off x="1172834" y="4472220"/>
            <a:ext cx="257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/>
              <a:t>z</a:t>
            </a:r>
            <a:endParaRPr lang="en-GB" b="1" dirty="0"/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B0F7E4C-DD84-4D0D-9AF1-DB95071D28EE}"/>
              </a:ext>
            </a:extLst>
          </p:cNvPr>
          <p:cNvCxnSpPr>
            <a:cxnSpLocks/>
          </p:cNvCxnSpPr>
          <p:nvPr/>
        </p:nvCxnSpPr>
        <p:spPr>
          <a:xfrm flipH="1">
            <a:off x="4153244" y="4924749"/>
            <a:ext cx="2481920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3359F35C-6749-4731-987D-DBA40EED1B90}"/>
              </a:ext>
            </a:extLst>
          </p:cNvPr>
          <p:cNvSpPr txBox="1"/>
          <p:nvPr/>
        </p:nvSpPr>
        <p:spPr>
          <a:xfrm>
            <a:off x="4282489" y="4570046"/>
            <a:ext cx="2219325" cy="2769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b="1" dirty="0"/>
              <a:t>Straight section</a:t>
            </a:r>
            <a:endParaRPr lang="en-GB" b="1" dirty="0"/>
          </a:p>
        </p:txBody>
      </p: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4B736DD2-D48A-4C44-AFEB-572E4B852B0B}"/>
              </a:ext>
            </a:extLst>
          </p:cNvPr>
          <p:cNvSpPr txBox="1">
            <a:spLocks/>
          </p:cNvSpPr>
          <p:nvPr/>
        </p:nvSpPr>
        <p:spPr>
          <a:xfrm>
            <a:off x="8639341" y="1959151"/>
            <a:ext cx="3494188" cy="39227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Observations: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See effect of coil heads vs straight section.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Asymmetry between path 1 and 11 (bending around Y? Geometry of coil? Incertitude?)</a:t>
            </a:r>
          </a:p>
        </p:txBody>
      </p:sp>
    </p:spTree>
    <p:extLst>
      <p:ext uri="{BB962C8B-B14F-4D97-AF65-F5344CB8AC3E}">
        <p14:creationId xmlns:p14="http://schemas.microsoft.com/office/powerpoint/2010/main" val="956191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01529845-162E-4701-95AC-43433FCB6270}"/>
              </a:ext>
            </a:extLst>
          </p:cNvPr>
          <p:cNvSpPr txBox="1">
            <a:spLocks/>
          </p:cNvSpPr>
          <p:nvPr/>
        </p:nvSpPr>
        <p:spPr>
          <a:xfrm>
            <a:off x="8639341" y="1959151"/>
            <a:ext cx="3494188" cy="39227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Observations: </a:t>
            </a:r>
          </a:p>
          <a:p>
            <a:r>
              <a:rPr lang="en-GB" dirty="0"/>
              <a:t>Dispersion is observed between paths.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81373C-3C98-4EFF-B582-87566A740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94335"/>
            <a:ext cx="11376025" cy="1065742"/>
          </a:xfrm>
        </p:spPr>
        <p:txBody>
          <a:bodyPr/>
          <a:lstStyle/>
          <a:p>
            <a:r>
              <a:rPr lang="en-GB" dirty="0"/>
              <a:t>Analysis of photogrammetry data, Z displacement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7C5A41-B503-44F1-A045-07A806E3F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DB3A4-742C-4829-BE85-FAC23CC4A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C8A27-FA03-4740-A6AF-749AF27C8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FB02B20B-7056-4E54-B5F1-DAA79136D4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48917" y="1881278"/>
            <a:ext cx="6543675" cy="369570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365F4D4-65EC-4141-90F8-331661BF7C96}"/>
              </a:ext>
            </a:extLst>
          </p:cNvPr>
          <p:cNvGrpSpPr/>
          <p:nvPr/>
        </p:nvGrpSpPr>
        <p:grpSpPr>
          <a:xfrm>
            <a:off x="718198" y="1248537"/>
            <a:ext cx="1452483" cy="4324304"/>
            <a:chOff x="703075" y="1362122"/>
            <a:chExt cx="1452483" cy="432430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D57631D-2762-4FBD-8199-D35559EE1C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4981"/>
            <a:stretch/>
          </p:blipFill>
          <p:spPr>
            <a:xfrm rot="5400000">
              <a:off x="-732835" y="2798032"/>
              <a:ext cx="4324304" cy="1452483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2598130-AD81-434F-8A58-7CEFD97A5C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4217" y="1566381"/>
              <a:ext cx="82852" cy="3888929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F2342DC-8A21-4A5E-ABBC-F885C09E35F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67817" y="1566381"/>
              <a:ext cx="600432" cy="3766165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E29D459-2FD8-43AE-A03C-455D0D5CB30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80610" y="1443616"/>
              <a:ext cx="267852" cy="3807435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ED53CFE5-5851-453D-B605-CF3F894E82F5}"/>
              </a:ext>
            </a:extLst>
          </p:cNvPr>
          <p:cNvSpPr txBox="1">
            <a:spLocks/>
          </p:cNvSpPr>
          <p:nvPr/>
        </p:nvSpPr>
        <p:spPr>
          <a:xfrm>
            <a:off x="82271" y="1374691"/>
            <a:ext cx="812729" cy="3416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>
                <a:solidFill>
                  <a:srgbClr val="FF0000"/>
                </a:solidFill>
              </a:rPr>
              <a:t>path</a:t>
            </a:r>
            <a:r>
              <a:rPr lang="fr-CH" dirty="0">
                <a:solidFill>
                  <a:srgbClr val="FF0000"/>
                </a:solidFill>
              </a:rPr>
              <a:t> 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6F2F0C92-B031-4DB7-846A-F5BD4657BD8E}"/>
              </a:ext>
            </a:extLst>
          </p:cNvPr>
          <p:cNvSpPr txBox="1">
            <a:spLocks/>
          </p:cNvSpPr>
          <p:nvPr/>
        </p:nvSpPr>
        <p:spPr>
          <a:xfrm>
            <a:off x="880766" y="992302"/>
            <a:ext cx="812729" cy="3416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>
                <a:solidFill>
                  <a:srgbClr val="FF0000"/>
                </a:solidFill>
              </a:rPr>
              <a:t>path</a:t>
            </a:r>
            <a:r>
              <a:rPr lang="fr-CH" dirty="0">
                <a:solidFill>
                  <a:srgbClr val="FF0000"/>
                </a:solidFill>
              </a:rPr>
              <a:t> 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7BA79ED3-36D5-4D91-A829-927C26A18390}"/>
              </a:ext>
            </a:extLst>
          </p:cNvPr>
          <p:cNvSpPr txBox="1">
            <a:spLocks/>
          </p:cNvSpPr>
          <p:nvPr/>
        </p:nvSpPr>
        <p:spPr>
          <a:xfrm>
            <a:off x="1588899" y="1452796"/>
            <a:ext cx="935331" cy="3416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>
                <a:solidFill>
                  <a:srgbClr val="FF0000"/>
                </a:solidFill>
              </a:rPr>
              <a:t>path</a:t>
            </a:r>
            <a:r>
              <a:rPr lang="fr-CH" dirty="0">
                <a:solidFill>
                  <a:srgbClr val="FF0000"/>
                </a:solidFill>
              </a:rPr>
              <a:t> 11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89650D4-8D89-4CB9-8888-5D445F6FDAE5}"/>
              </a:ext>
            </a:extLst>
          </p:cNvPr>
          <p:cNvCxnSpPr>
            <a:cxnSpLocks/>
          </p:cNvCxnSpPr>
          <p:nvPr/>
        </p:nvCxnSpPr>
        <p:spPr>
          <a:xfrm flipH="1">
            <a:off x="488635" y="5977186"/>
            <a:ext cx="100336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7D1AB41-23C9-4577-947A-21A52DB287ED}"/>
              </a:ext>
            </a:extLst>
          </p:cNvPr>
          <p:cNvCxnSpPr>
            <a:cxnSpLocks/>
          </p:cNvCxnSpPr>
          <p:nvPr/>
        </p:nvCxnSpPr>
        <p:spPr>
          <a:xfrm flipH="1" flipV="1">
            <a:off x="1338421" y="4563214"/>
            <a:ext cx="162636" cy="14139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B305AE0-B2CB-4ACB-816D-1E6A276C23CC}"/>
              </a:ext>
            </a:extLst>
          </p:cNvPr>
          <p:cNvCxnSpPr>
            <a:cxnSpLocks/>
          </p:cNvCxnSpPr>
          <p:nvPr/>
        </p:nvCxnSpPr>
        <p:spPr>
          <a:xfrm flipV="1">
            <a:off x="1501057" y="4860483"/>
            <a:ext cx="57062" cy="11167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3A0DFE0-BB3A-461C-A8CC-4D98FED6E01E}"/>
              </a:ext>
            </a:extLst>
          </p:cNvPr>
          <p:cNvSpPr txBox="1"/>
          <p:nvPr/>
        </p:nvSpPr>
        <p:spPr>
          <a:xfrm>
            <a:off x="440820" y="5681877"/>
            <a:ext cx="257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/>
              <a:t>x</a:t>
            </a:r>
            <a:endParaRPr lang="en-GB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669FBF-CF61-457E-85FB-1F1EEE303C8A}"/>
              </a:ext>
            </a:extLst>
          </p:cNvPr>
          <p:cNvSpPr txBox="1"/>
          <p:nvPr/>
        </p:nvSpPr>
        <p:spPr>
          <a:xfrm>
            <a:off x="1643390" y="4838242"/>
            <a:ext cx="257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/>
              <a:t>y</a:t>
            </a:r>
            <a:endParaRPr lang="en-GB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60F713-B850-4A6B-9B28-C31851ABA22A}"/>
              </a:ext>
            </a:extLst>
          </p:cNvPr>
          <p:cNvSpPr txBox="1"/>
          <p:nvPr/>
        </p:nvSpPr>
        <p:spPr>
          <a:xfrm>
            <a:off x="1154124" y="4453909"/>
            <a:ext cx="257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/>
              <a:t>z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511144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4F348D-FCD6-4713-B619-9A972AC2A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3331" y="2019299"/>
            <a:ext cx="4160379" cy="4181475"/>
          </a:xfrm>
        </p:spPr>
        <p:txBody>
          <a:bodyPr/>
          <a:lstStyle/>
          <a:p>
            <a:r>
              <a:rPr lang="en-GB" dirty="0"/>
              <a:t>Same slopes for symmetric path (1-11, 2-10,…)</a:t>
            </a:r>
          </a:p>
          <a:p>
            <a:r>
              <a:rPr lang="en-GB" dirty="0"/>
              <a:t>See effect of heads vs straight section (path 5 and 7)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81373C-3C98-4EFF-B582-87566A740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94335"/>
            <a:ext cx="11376025" cy="1065742"/>
          </a:xfrm>
        </p:spPr>
        <p:txBody>
          <a:bodyPr/>
          <a:lstStyle/>
          <a:p>
            <a:r>
              <a:rPr lang="en-GB" dirty="0"/>
              <a:t>Analysis of photogrammetry data, Z displacement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7C5A41-B503-44F1-A045-07A806E3F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DB3A4-742C-4829-BE85-FAC23CC4A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C8A27-FA03-4740-A6AF-749AF27C8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365F4D4-65EC-4141-90F8-331661BF7C96}"/>
              </a:ext>
            </a:extLst>
          </p:cNvPr>
          <p:cNvGrpSpPr/>
          <p:nvPr/>
        </p:nvGrpSpPr>
        <p:grpSpPr>
          <a:xfrm>
            <a:off x="824217" y="1266848"/>
            <a:ext cx="1452483" cy="4324304"/>
            <a:chOff x="703075" y="1362122"/>
            <a:chExt cx="1452483" cy="432430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D57631D-2762-4FBD-8199-D35559EE1C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4981"/>
            <a:stretch/>
          </p:blipFill>
          <p:spPr>
            <a:xfrm rot="5400000">
              <a:off x="-732835" y="2798032"/>
              <a:ext cx="4324304" cy="1452483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2598130-AD81-434F-8A58-7CEFD97A5C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4217" y="1566381"/>
              <a:ext cx="82852" cy="3888929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F2342DC-8A21-4A5E-ABBC-F885C09E35F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67817" y="1566381"/>
              <a:ext cx="600432" cy="3766165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ED53CFE5-5851-453D-B605-CF3F894E82F5}"/>
              </a:ext>
            </a:extLst>
          </p:cNvPr>
          <p:cNvSpPr txBox="1">
            <a:spLocks/>
          </p:cNvSpPr>
          <p:nvPr/>
        </p:nvSpPr>
        <p:spPr>
          <a:xfrm>
            <a:off x="188290" y="1393002"/>
            <a:ext cx="812729" cy="3416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>
                <a:solidFill>
                  <a:srgbClr val="FF0000"/>
                </a:solidFill>
              </a:rPr>
              <a:t>path</a:t>
            </a:r>
            <a:r>
              <a:rPr lang="fr-CH" dirty="0">
                <a:solidFill>
                  <a:srgbClr val="FF0000"/>
                </a:solidFill>
              </a:rPr>
              <a:t> 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7BA79ED3-36D5-4D91-A829-927C26A18390}"/>
              </a:ext>
            </a:extLst>
          </p:cNvPr>
          <p:cNvSpPr txBox="1">
            <a:spLocks/>
          </p:cNvSpPr>
          <p:nvPr/>
        </p:nvSpPr>
        <p:spPr>
          <a:xfrm>
            <a:off x="1694918" y="1471107"/>
            <a:ext cx="935331" cy="3416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>
                <a:solidFill>
                  <a:srgbClr val="FF0000"/>
                </a:solidFill>
              </a:rPr>
              <a:t>path</a:t>
            </a:r>
            <a:r>
              <a:rPr lang="fr-CH" dirty="0">
                <a:solidFill>
                  <a:srgbClr val="FF0000"/>
                </a:solidFill>
              </a:rPr>
              <a:t> 11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89650D4-8D89-4CB9-8888-5D445F6FDAE5}"/>
              </a:ext>
            </a:extLst>
          </p:cNvPr>
          <p:cNvCxnSpPr>
            <a:cxnSpLocks/>
          </p:cNvCxnSpPr>
          <p:nvPr/>
        </p:nvCxnSpPr>
        <p:spPr>
          <a:xfrm flipH="1">
            <a:off x="594654" y="5995497"/>
            <a:ext cx="100336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3A0DFE0-BB3A-461C-A8CC-4D98FED6E01E}"/>
              </a:ext>
            </a:extLst>
          </p:cNvPr>
          <p:cNvSpPr txBox="1"/>
          <p:nvPr/>
        </p:nvSpPr>
        <p:spPr>
          <a:xfrm>
            <a:off x="546839" y="5700188"/>
            <a:ext cx="257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/>
              <a:t>x</a:t>
            </a:r>
            <a:endParaRPr lang="en-GB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669FBF-CF61-457E-85FB-1F1EEE303C8A}"/>
              </a:ext>
            </a:extLst>
          </p:cNvPr>
          <p:cNvSpPr txBox="1"/>
          <p:nvPr/>
        </p:nvSpPr>
        <p:spPr>
          <a:xfrm>
            <a:off x="1749409" y="4856553"/>
            <a:ext cx="257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/>
              <a:t>y</a:t>
            </a:r>
            <a:endParaRPr lang="en-GB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60F713-B850-4A6B-9B28-C31851ABA22A}"/>
              </a:ext>
            </a:extLst>
          </p:cNvPr>
          <p:cNvSpPr txBox="1"/>
          <p:nvPr/>
        </p:nvSpPr>
        <p:spPr>
          <a:xfrm>
            <a:off x="1260143" y="4472220"/>
            <a:ext cx="257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/>
              <a:t>z</a:t>
            </a:r>
            <a:endParaRPr lang="en-GB" b="1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544205D-271C-40EA-B9DC-28AB1B8A00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30249" y="956541"/>
            <a:ext cx="5192107" cy="268605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3C9C0D84-C197-4C68-96DC-E8F3396CB3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09274" y="3599253"/>
            <a:ext cx="5136724" cy="2686050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DB499D0-AEAB-4E00-BB04-C288178D666F}"/>
              </a:ext>
            </a:extLst>
          </p:cNvPr>
          <p:cNvCxnSpPr>
            <a:cxnSpLocks/>
          </p:cNvCxnSpPr>
          <p:nvPr/>
        </p:nvCxnSpPr>
        <p:spPr>
          <a:xfrm flipH="1" flipV="1">
            <a:off x="1260143" y="1373605"/>
            <a:ext cx="215750" cy="3782172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0E28947-E7C3-475E-9641-E9B8E78D2B8E}"/>
              </a:ext>
            </a:extLst>
          </p:cNvPr>
          <p:cNvCxnSpPr>
            <a:cxnSpLocks/>
          </p:cNvCxnSpPr>
          <p:nvPr/>
        </p:nvCxnSpPr>
        <p:spPr>
          <a:xfrm flipH="1" flipV="1">
            <a:off x="1381759" y="1373605"/>
            <a:ext cx="353258" cy="3759947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9" name="Content Placeholder 1">
            <a:extLst>
              <a:ext uri="{FF2B5EF4-FFF2-40B4-BE49-F238E27FC236}">
                <a16:creationId xmlns:a16="http://schemas.microsoft.com/office/drawing/2014/main" id="{918C5943-9EC7-44F2-987F-FB981C206C17}"/>
              </a:ext>
            </a:extLst>
          </p:cNvPr>
          <p:cNvSpPr txBox="1">
            <a:spLocks/>
          </p:cNvSpPr>
          <p:nvPr/>
        </p:nvSpPr>
        <p:spPr>
          <a:xfrm>
            <a:off x="538994" y="935824"/>
            <a:ext cx="812729" cy="3416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>
                <a:solidFill>
                  <a:srgbClr val="FF0000"/>
                </a:solidFill>
              </a:rPr>
              <a:t>path</a:t>
            </a:r>
            <a:r>
              <a:rPr lang="fr-CH" dirty="0">
                <a:solidFill>
                  <a:srgbClr val="FF0000"/>
                </a:solidFill>
              </a:rPr>
              <a:t> 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0FA1541D-CB37-427E-A142-2358524D388F}"/>
              </a:ext>
            </a:extLst>
          </p:cNvPr>
          <p:cNvSpPr txBox="1">
            <a:spLocks/>
          </p:cNvSpPr>
          <p:nvPr/>
        </p:nvSpPr>
        <p:spPr>
          <a:xfrm>
            <a:off x="1463972" y="926338"/>
            <a:ext cx="812729" cy="3416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>
                <a:solidFill>
                  <a:srgbClr val="FF0000"/>
                </a:solidFill>
              </a:rPr>
              <a:t>path</a:t>
            </a:r>
            <a:r>
              <a:rPr lang="fr-CH" dirty="0">
                <a:solidFill>
                  <a:srgbClr val="FF0000"/>
                </a:solidFill>
              </a:rPr>
              <a:t> 7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B305AE0-B2CB-4ACB-816D-1E6A276C23CC}"/>
              </a:ext>
            </a:extLst>
          </p:cNvPr>
          <p:cNvCxnSpPr>
            <a:cxnSpLocks/>
          </p:cNvCxnSpPr>
          <p:nvPr/>
        </p:nvCxnSpPr>
        <p:spPr>
          <a:xfrm flipV="1">
            <a:off x="1607076" y="4878794"/>
            <a:ext cx="57062" cy="11167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7D1AB41-23C9-4577-947A-21A52DB287ED}"/>
              </a:ext>
            </a:extLst>
          </p:cNvPr>
          <p:cNvCxnSpPr>
            <a:cxnSpLocks/>
          </p:cNvCxnSpPr>
          <p:nvPr/>
        </p:nvCxnSpPr>
        <p:spPr>
          <a:xfrm flipH="1" flipV="1">
            <a:off x="1444440" y="4581525"/>
            <a:ext cx="162636" cy="14139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F233F7F-DC6B-4B87-9B0E-981B1AE7920C}"/>
              </a:ext>
            </a:extLst>
          </p:cNvPr>
          <p:cNvCxnSpPr>
            <a:cxnSpLocks/>
          </p:cNvCxnSpPr>
          <p:nvPr/>
        </p:nvCxnSpPr>
        <p:spPr>
          <a:xfrm flipH="1">
            <a:off x="4106449" y="5847341"/>
            <a:ext cx="1770063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DD90E23-F18D-41F6-AA4D-17D376E98F3B}"/>
              </a:ext>
            </a:extLst>
          </p:cNvPr>
          <p:cNvSpPr txBox="1"/>
          <p:nvPr/>
        </p:nvSpPr>
        <p:spPr>
          <a:xfrm>
            <a:off x="3987143" y="5456473"/>
            <a:ext cx="189930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b="1" dirty="0"/>
              <a:t>Straight section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45487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B86F8-60F3-485D-8FBE-77D07CF83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ANSYS main </a:t>
            </a:r>
            <a:r>
              <a:rPr lang="fr-CH" dirty="0" err="1"/>
              <a:t>parameters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E8446C-C908-44F3-8DEB-E70378C2E8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Material</a:t>
            </a:r>
            <a:r>
              <a:rPr lang="fr-CH" dirty="0"/>
              <a:t> </a:t>
            </a:r>
            <a:r>
              <a:rPr lang="fr-CH" dirty="0" err="1"/>
              <a:t>parameters</a:t>
            </a:r>
            <a:r>
              <a:rPr lang="fr-CH" dirty="0"/>
              <a:t> and model </a:t>
            </a:r>
            <a:r>
              <a:rPr lang="fr-CH" dirty="0" err="1"/>
              <a:t>definition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98CBD2-F4F8-4C34-85CB-C893A787D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17 January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87E740-CBB6-49C7-BC0B-7A7038505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Guillaume Campagna | MQXFS thermal contraction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E0DCD-46EB-4096-AEB2-0153F4073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C4C7A6-B046-4120-AEED-07AED7CEF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702" y="830494"/>
            <a:ext cx="5457825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951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28737</TotalTime>
  <Words>2394</Words>
  <Application>Microsoft Office PowerPoint</Application>
  <PresentationFormat>Widescreen</PresentationFormat>
  <Paragraphs>504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Arial</vt:lpstr>
      <vt:lpstr>Calibri</vt:lpstr>
      <vt:lpstr>Cambria Math</vt:lpstr>
      <vt:lpstr>Wingdings</vt:lpstr>
      <vt:lpstr>Office Theme</vt:lpstr>
      <vt:lpstr>MQXFS coil, thermal contraction test </vt:lpstr>
      <vt:lpstr>Experimental set-up</vt:lpstr>
      <vt:lpstr>Photogrammetry - warning</vt:lpstr>
      <vt:lpstr>Photogrammetry data</vt:lpstr>
      <vt:lpstr>Analysis of photogrammetry data, Y displacement</vt:lpstr>
      <vt:lpstr>Analysis of photogrammetry data, X displacement</vt:lpstr>
      <vt:lpstr>Analysis of photogrammetry data, Z displacement</vt:lpstr>
      <vt:lpstr>Analysis of photogrammetry data, Z displacement</vt:lpstr>
      <vt:lpstr>ANSYS main parameters</vt:lpstr>
      <vt:lpstr>Main material parameters (by default)</vt:lpstr>
      <vt:lpstr>Boundary condition and loading (by default)</vt:lpstr>
      <vt:lpstr>Support position study</vt:lpstr>
      <vt:lpstr>Different support positions</vt:lpstr>
      <vt:lpstr>Influence of support position on photogrammetry measurement</vt:lpstr>
      <vt:lpstr>Influence of support position on SG measurement</vt:lpstr>
      <vt:lpstr>Material change: coil CTE</vt:lpstr>
      <vt:lpstr>Main parameters</vt:lpstr>
      <vt:lpstr>Comparison with photogrammetry data, displacement in Y direction</vt:lpstr>
      <vt:lpstr>Comparison with photogrammetry data, displacement in Z direction</vt:lpstr>
      <vt:lpstr>Comparison with photogrammetry data, displacement in Z direction</vt:lpstr>
      <vt:lpstr>Comparison with SG results</vt:lpstr>
      <vt:lpstr>Material change: coil CTE - orthotropy</vt:lpstr>
      <vt:lpstr>First step: quasi orthotropic CTE</vt:lpstr>
      <vt:lpstr>Orthotropy in ANSYS APDL</vt:lpstr>
      <vt:lpstr>Material change: coil elastic modulus</vt:lpstr>
      <vt:lpstr>Main parameters</vt:lpstr>
      <vt:lpstr>Comparison with photogrammetry data, displacement in Y direction</vt:lpstr>
      <vt:lpstr>Comparison with photogrammetry data, displacement in X and Z direction</vt:lpstr>
      <vt:lpstr>Comparison with SG results</vt:lpstr>
      <vt:lpstr>Geometry change: pole cut</vt:lpstr>
      <vt:lpstr>Observed pole cut</vt:lpstr>
      <vt:lpstr>Different thickness of epoxy </vt:lpstr>
      <vt:lpstr>Influence of the layer of epoxy on SG data: 77K</vt:lpstr>
      <vt:lpstr>FEA with APPROXIMATE SG position</vt:lpstr>
      <vt:lpstr>Contacts</vt:lpstr>
      <vt:lpstr>Main material parameters (by default)</vt:lpstr>
      <vt:lpstr>Sum up of contact stresses</vt:lpstr>
      <vt:lpstr>Conclusion</vt:lpstr>
      <vt:lpstr>PowerPoint Presentation</vt:lpstr>
      <vt:lpstr>Displacement field, longitudinal cross section</vt:lpstr>
      <vt:lpstr>Displacement field, longitudinal cross section TCgaz</vt:lpstr>
      <vt:lpstr>Experiment results: SG</vt:lpstr>
      <vt:lpstr>SG data post process (1)</vt:lpstr>
      <vt:lpstr>SG data post process (2)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Guillaume Luther Campagna</dc:creator>
  <cp:lastModifiedBy>Guillaume Campagna</cp:lastModifiedBy>
  <cp:revision>152</cp:revision>
  <dcterms:created xsi:type="dcterms:W3CDTF">2021-11-15T08:59:38Z</dcterms:created>
  <dcterms:modified xsi:type="dcterms:W3CDTF">2022-01-17T08:00:28Z</dcterms:modified>
</cp:coreProperties>
</file>