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74" r:id="rId3"/>
    <p:sldId id="272" r:id="rId4"/>
    <p:sldId id="273" r:id="rId5"/>
    <p:sldId id="275" r:id="rId6"/>
    <p:sldId id="277" r:id="rId7"/>
    <p:sldId id="278" r:id="rId8"/>
    <p:sldId id="271" r:id="rId9"/>
    <p:sldId id="258" r:id="rId10"/>
    <p:sldId id="270" r:id="rId11"/>
    <p:sldId id="276" r:id="rId12"/>
    <p:sldId id="25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8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C742C-BF2D-C74E-9854-4A538615C703}" type="datetimeFigureOut">
              <a:rPr lang="en-US" smtClean="0"/>
              <a:pPr/>
              <a:t>10/26/10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1A72-CBEF-1D4F-A676-351481D70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C742C-BF2D-C74E-9854-4A538615C703}" type="datetimeFigureOut">
              <a:rPr lang="en-US" smtClean="0"/>
              <a:pPr/>
              <a:t>10/26/10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1A72-CBEF-1D4F-A676-351481D70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C742C-BF2D-C74E-9854-4A538615C703}" type="datetimeFigureOut">
              <a:rPr lang="en-US" smtClean="0"/>
              <a:pPr/>
              <a:t>10/26/10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1A72-CBEF-1D4F-A676-351481D70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C742C-BF2D-C74E-9854-4A538615C703}" type="datetimeFigureOut">
              <a:rPr lang="en-US" smtClean="0"/>
              <a:pPr/>
              <a:t>10/26/10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1A72-CBEF-1D4F-A676-351481D70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C742C-BF2D-C74E-9854-4A538615C703}" type="datetimeFigureOut">
              <a:rPr lang="en-US" smtClean="0"/>
              <a:pPr/>
              <a:t>10/26/10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1A72-CBEF-1D4F-A676-351481D70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C742C-BF2D-C74E-9854-4A538615C703}" type="datetimeFigureOut">
              <a:rPr lang="en-US" smtClean="0"/>
              <a:pPr/>
              <a:t>10/26/10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1A72-CBEF-1D4F-A676-351481D70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C742C-BF2D-C74E-9854-4A538615C703}" type="datetimeFigureOut">
              <a:rPr lang="en-US" smtClean="0"/>
              <a:pPr/>
              <a:t>10/26/10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1A72-CBEF-1D4F-A676-351481D70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C742C-BF2D-C74E-9854-4A538615C703}" type="datetimeFigureOut">
              <a:rPr lang="en-US" smtClean="0"/>
              <a:pPr/>
              <a:t>10/26/10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1A72-CBEF-1D4F-A676-351481D70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C742C-BF2D-C74E-9854-4A538615C703}" type="datetimeFigureOut">
              <a:rPr lang="en-US" smtClean="0"/>
              <a:pPr/>
              <a:t>10/26/10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1A72-CBEF-1D4F-A676-351481D70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C742C-BF2D-C74E-9854-4A538615C703}" type="datetimeFigureOut">
              <a:rPr lang="en-US" smtClean="0"/>
              <a:pPr/>
              <a:t>10/26/10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1A72-CBEF-1D4F-A676-351481D70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C742C-BF2D-C74E-9854-4A538615C703}" type="datetimeFigureOut">
              <a:rPr lang="en-US" smtClean="0"/>
              <a:pPr/>
              <a:t>10/26/10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1A72-CBEF-1D4F-A676-351481D70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C742C-BF2D-C74E-9854-4A538615C703}" type="datetimeFigureOut">
              <a:rPr lang="en-US" smtClean="0"/>
              <a:pPr/>
              <a:t>10/26/10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61A72-CBEF-1D4F-A676-351481D70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700068" y="414588"/>
            <a:ext cx="7772400" cy="1470025"/>
          </a:xfrm>
        </p:spPr>
        <p:txBody>
          <a:bodyPr/>
          <a:lstStyle/>
          <a:p>
            <a:r>
              <a:rPr lang="en-US" b="1" dirty="0" smtClean="0"/>
              <a:t>Synchrotron Radiation Progress</a:t>
            </a:r>
            <a:br>
              <a:rPr lang="en-US" b="1" dirty="0" smtClean="0"/>
            </a:br>
            <a:r>
              <a:rPr lang="en-US" sz="2800" b="1" dirty="0" smtClean="0"/>
              <a:t>(RR-setup, GEANT4 and IRSYN*)</a:t>
            </a:r>
            <a:endParaRPr lang="en-US" sz="2800" b="1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700068" y="4035777"/>
            <a:ext cx="7772400" cy="1752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Nathan Bernard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Rob Appleby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26-10-10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0068" y="2633920"/>
            <a:ext cx="7772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alibri (Body)"/>
                <a:cs typeface="Calibri (Body)"/>
              </a:rPr>
              <a:t>High Luminosity Option**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0068" y="6114279"/>
            <a:ext cx="777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*developed by R. Appleby</a:t>
            </a:r>
          </a:p>
          <a:p>
            <a:pPr algn="ctr"/>
            <a:r>
              <a:rPr lang="en-US" dirty="0" smtClean="0"/>
              <a:t>**based on the optics of </a:t>
            </a:r>
            <a:r>
              <a:rPr lang="en-US" dirty="0" err="1" smtClean="0"/>
              <a:t>L.Thompson</a:t>
            </a:r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7524" y="1041215"/>
          <a:ext cx="7703730" cy="4112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8906"/>
                <a:gridCol w="2316914"/>
                <a:gridCol w="2567910"/>
              </a:tblGrid>
              <a:tr h="373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Characteristic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Detector</a:t>
                      </a:r>
                      <a:r>
                        <a:rPr lang="en-US" baseline="0" dirty="0" smtClean="0"/>
                        <a:t> Dipole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 Detector Dipole</a:t>
                      </a:r>
                      <a:endParaRPr lang="en-US" dirty="0"/>
                    </a:p>
                  </a:txBody>
                  <a:tcPr/>
                </a:tc>
              </a:tr>
              <a:tr h="373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 [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  <a:tr h="373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 [</a:t>
                      </a:r>
                      <a:r>
                        <a:rPr lang="en-US" dirty="0" err="1" smtClean="0"/>
                        <a:t>mA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3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Detector Dipole Length* [</a:t>
                      </a:r>
                      <a:r>
                        <a:rPr lang="en-US" dirty="0" err="1" smtClean="0"/>
                        <a:t>m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3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 [T]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0.026</a:t>
                      </a:r>
                      <a:endParaRPr lang="en-US" dirty="0"/>
                    </a:p>
                  </a:txBody>
                  <a:tcPr/>
                </a:tc>
              </a:tr>
              <a:tr h="373886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θ</a:t>
                      </a:r>
                      <a:r>
                        <a:rPr lang="en-US" sz="1100" dirty="0" err="1" smtClean="0"/>
                        <a:t>Initial</a:t>
                      </a:r>
                      <a:r>
                        <a:rPr lang="en-US" dirty="0" smtClean="0"/>
                        <a:t>**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mrad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34.01</a:t>
                      </a:r>
                      <a:endParaRPr lang="en-US" dirty="0"/>
                    </a:p>
                  </a:txBody>
                  <a:tcPr/>
                </a:tc>
              </a:tr>
              <a:tr h="373886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θ</a:t>
                      </a:r>
                      <a:r>
                        <a:rPr lang="en-US" sz="1100" dirty="0" err="1" smtClean="0"/>
                        <a:t>Crossing</a:t>
                      </a:r>
                      <a:r>
                        <a:rPr lang="en-US" dirty="0" smtClean="0"/>
                        <a:t>**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mrad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3886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</a:t>
                      </a:r>
                      <a:r>
                        <a:rPr lang="en-US" sz="1100" dirty="0" err="1" smtClean="0"/>
                        <a:t>c</a:t>
                      </a:r>
                      <a:r>
                        <a:rPr lang="en-US" dirty="0" smtClean="0"/>
                        <a:t> [</a:t>
                      </a:r>
                      <a:r>
                        <a:rPr lang="en-US" dirty="0" err="1" smtClean="0"/>
                        <a:t>keV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183.69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188.34</a:t>
                      </a:r>
                      <a:endParaRPr lang="en-US" dirty="0"/>
                    </a:p>
                  </a:txBody>
                  <a:tcPr/>
                </a:tc>
              </a:tr>
              <a:tr h="373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r>
                        <a:rPr lang="en-US" sz="1100" dirty="0" smtClean="0"/>
                        <a:t>μ </a:t>
                      </a:r>
                      <a:r>
                        <a:rPr lang="en-US" dirty="0" smtClean="0"/>
                        <a:t>[</a:t>
                      </a:r>
                      <a:r>
                        <a:rPr lang="en-US" dirty="0" err="1" smtClean="0"/>
                        <a:t>keV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56.56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57.99</a:t>
                      </a:r>
                      <a:endParaRPr lang="en-US" dirty="0"/>
                    </a:p>
                  </a:txBody>
                  <a:tcPr/>
                </a:tc>
              </a:tr>
              <a:tr h="373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</a:t>
                      </a:r>
                      <a:r>
                        <a:rPr lang="en-US" baseline="0" dirty="0" smtClean="0"/>
                        <a:t> [kW]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26.16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29.28</a:t>
                      </a:r>
                      <a:endParaRPr lang="en-US" dirty="0"/>
                    </a:p>
                  </a:txBody>
                  <a:tcPr/>
                </a:tc>
              </a:tr>
              <a:tr h="3738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Separation***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49.84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87310"/>
            <a:ext cx="91439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SR Characteristics using GEANT4 Simulations  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866571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*Length is total amount of dipole within the 12 </a:t>
            </a:r>
            <a:r>
              <a:rPr lang="en-US" sz="1400" dirty="0" err="1" smtClean="0"/>
              <a:t>m</a:t>
            </a:r>
            <a:r>
              <a:rPr lang="en-US" sz="1400" dirty="0" smtClean="0"/>
              <a:t> detector</a:t>
            </a:r>
          </a:p>
          <a:p>
            <a:pPr algn="ctr"/>
            <a:r>
              <a:rPr lang="en-US" sz="1400" dirty="0" smtClean="0"/>
              <a:t>**</a:t>
            </a:r>
            <a:r>
              <a:rPr lang="en-US" sz="1400" dirty="0" err="1" smtClean="0"/>
              <a:t>θ</a:t>
            </a:r>
            <a:r>
              <a:rPr lang="en-US" sz="1400" dirty="0" smtClean="0"/>
              <a:t> is the angle between the electron and proton momentum vectors</a:t>
            </a:r>
          </a:p>
          <a:p>
            <a:pPr algn="ctr"/>
            <a:r>
              <a:rPr lang="en-US" sz="1400" dirty="0" smtClean="0"/>
              <a:t>*** The separation is the displacement between the proton and electron </a:t>
            </a:r>
            <a:r>
              <a:rPr lang="en-US" sz="1400" dirty="0" err="1" smtClean="0"/>
              <a:t>centroids</a:t>
            </a:r>
            <a:r>
              <a:rPr lang="en-US" sz="1400" dirty="0" smtClean="0"/>
              <a:t> at the proton </a:t>
            </a:r>
            <a:r>
              <a:rPr lang="en-US" sz="1400" dirty="0" err="1" smtClean="0"/>
              <a:t>quadrupole</a:t>
            </a:r>
            <a:r>
              <a:rPr lang="en-US" sz="1400" dirty="0" smtClean="0"/>
              <a:t> entrance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Absorber Design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2883" y="584776"/>
            <a:ext cx="5096845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We need to design an absorber to remove synchrotron light  from the beam pipe.</a:t>
            </a:r>
          </a:p>
          <a:p>
            <a:pPr>
              <a:buFont typeface="Arial"/>
              <a:buChar char="•"/>
            </a:pPr>
            <a:r>
              <a:rPr lang="en-US" dirty="0" smtClean="0"/>
              <a:t> We will model the absorber after the one used in Hera which was able to absorb ~30 kW.</a:t>
            </a:r>
          </a:p>
          <a:p>
            <a:pPr>
              <a:buFont typeface="Arial"/>
              <a:buChar char="•"/>
            </a:pPr>
            <a:r>
              <a:rPr lang="en-US" dirty="0" smtClean="0"/>
              <a:t> We need to compare the critical energies experienced at Hera with those predicted for the </a:t>
            </a:r>
            <a:r>
              <a:rPr lang="en-US" dirty="0" err="1" smtClean="0"/>
              <a:t>LHeC</a:t>
            </a:r>
            <a:r>
              <a:rPr lang="en-US" dirty="0" smtClean="0"/>
              <a:t> to know whether we can compare to Hera.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absorber should have a cone like shape to help dissipate the heat and to keep photons from backscattering into the detector.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096845" y="1006889"/>
            <a:ext cx="3912729" cy="2139639"/>
            <a:chOff x="4747900" y="800935"/>
            <a:chExt cx="3912729" cy="2139639"/>
          </a:xfrm>
          <a:effectLst/>
        </p:grpSpPr>
        <p:sp>
          <p:nvSpPr>
            <p:cNvPr id="7" name="Rectangle 6"/>
            <p:cNvSpPr/>
            <p:nvPr/>
          </p:nvSpPr>
          <p:spPr>
            <a:xfrm>
              <a:off x="4759342" y="800935"/>
              <a:ext cx="3901287" cy="213963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7"/>
            <p:cNvSpPr/>
            <p:nvPr/>
          </p:nvSpPr>
          <p:spPr>
            <a:xfrm rot="5400000">
              <a:off x="5994868" y="-137097"/>
              <a:ext cx="1373028" cy="3866963"/>
            </a:xfrm>
            <a:prstGeom prst="triangle">
              <a:avLst>
                <a:gd name="adj" fmla="val 69015"/>
              </a:avLst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/>
          <p:cNvCxnSpPr/>
          <p:nvPr/>
        </p:nvCxnSpPr>
        <p:spPr>
          <a:xfrm flipV="1">
            <a:off x="5119728" y="1487449"/>
            <a:ext cx="652121" cy="54921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H="1">
            <a:off x="5474360" y="1784937"/>
            <a:ext cx="1040737" cy="445759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5983483" y="1927528"/>
            <a:ext cx="834782" cy="36653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H="1">
            <a:off x="6241113" y="2036429"/>
            <a:ext cx="834782" cy="148729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319939" y="1851995"/>
            <a:ext cx="446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Lucida Grande"/>
                <a:ea typeface="Lucida Grande"/>
                <a:cs typeface="Lucida Grande"/>
              </a:rPr>
              <a:t>ϒ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2883" y="3344852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Mask Design</a:t>
            </a:r>
            <a:endParaRPr lang="en-US" sz="32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5560196" y="4611096"/>
            <a:ext cx="304323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560196" y="5993981"/>
            <a:ext cx="304323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5560196" y="4099401"/>
            <a:ext cx="1497940" cy="35150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5560196" y="6212965"/>
            <a:ext cx="1497940" cy="35150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rapezoid 31"/>
          <p:cNvSpPr/>
          <p:nvPr/>
        </p:nvSpPr>
        <p:spPr>
          <a:xfrm rot="6063162">
            <a:off x="7721260" y="4238205"/>
            <a:ext cx="358335" cy="1362577"/>
          </a:xfrm>
          <a:prstGeom prst="trapezoid">
            <a:avLst>
              <a:gd name="adj" fmla="val 29780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197427" y="4613038"/>
            <a:ext cx="306468" cy="61291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560196" y="4099401"/>
            <a:ext cx="1497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Detector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45977" y="4412471"/>
            <a:ext cx="46277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Once the backscattering from the absorber has been simulated we will be able to optimize mask placement to limit synchrotron light from entering the detector.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505074" y="4995923"/>
            <a:ext cx="446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Lucida Grande"/>
                <a:ea typeface="Lucida Grande"/>
                <a:cs typeface="Lucida Grande"/>
              </a:rPr>
              <a:t>ϒ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8378" y="586432"/>
            <a:ext cx="775546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Conclusions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708378" y="1761067"/>
            <a:ext cx="7755466" cy="36933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The GEANT4 results agree with the IRSYN </a:t>
            </a:r>
            <a:r>
              <a:rPr lang="en-US" dirty="0" smtClean="0"/>
              <a:t>results.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The </a:t>
            </a:r>
            <a:r>
              <a:rPr lang="en-US" dirty="0" err="1" smtClean="0"/>
              <a:t>quadrupoles</a:t>
            </a:r>
            <a:r>
              <a:rPr lang="en-US" dirty="0" smtClean="0"/>
              <a:t> dominate the generation of</a:t>
            </a:r>
            <a:r>
              <a:rPr lang="en-US" dirty="0" smtClean="0"/>
              <a:t> synchrotron </a:t>
            </a:r>
            <a:r>
              <a:rPr lang="en-US" dirty="0" smtClean="0"/>
              <a:t>r</a:t>
            </a:r>
            <a:r>
              <a:rPr lang="en-US" dirty="0" smtClean="0"/>
              <a:t>adiation.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The option without a dipole in the detector region is attractive however causes an increase in the power of 10.66 %.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Backscattering still needs to be simulated for collimator design. 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We need to analyze critical energies experienced at Hera to know whether comparing it to the </a:t>
            </a:r>
            <a:r>
              <a:rPr lang="en-US" dirty="0" err="1" smtClean="0"/>
              <a:t>LHeC</a:t>
            </a:r>
            <a:r>
              <a:rPr lang="en-US" dirty="0" smtClean="0"/>
              <a:t> is meaningful.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The shape of the absorber still needs to be optimized.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477054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Agenda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010455" y="2460013"/>
            <a:ext cx="71275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/>
              <a:buChar char="•"/>
            </a:pPr>
            <a:r>
              <a:rPr lang="en-US" sz="2400" dirty="0" smtClean="0"/>
              <a:t> Benchmarking of GEANT4 and IRSYN.</a:t>
            </a:r>
          </a:p>
          <a:p>
            <a:pPr algn="ctr">
              <a:buFont typeface="Arial"/>
              <a:buChar char="•"/>
            </a:pPr>
            <a:endParaRPr lang="en-US" sz="2400" dirty="0" smtClean="0"/>
          </a:p>
          <a:p>
            <a:pPr algn="ctr">
              <a:buFont typeface="Arial"/>
              <a:buChar char="•"/>
            </a:pPr>
            <a:r>
              <a:rPr lang="en-US" sz="2400" dirty="0" smtClean="0"/>
              <a:t> Options for Detector Dipole</a:t>
            </a:r>
          </a:p>
          <a:p>
            <a:pPr>
              <a:buFont typeface="Arial"/>
              <a:buChar char="•"/>
            </a:pPr>
            <a:endParaRPr lang="en-US" sz="2400" dirty="0" smtClean="0"/>
          </a:p>
          <a:p>
            <a:pPr algn="ctr">
              <a:buFont typeface="Arial"/>
              <a:buChar char="•"/>
            </a:pPr>
            <a:r>
              <a:rPr lang="en-US" sz="2400" dirty="0" smtClean="0"/>
              <a:t> Plans for the future (Absorber and Masks)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92388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GEANT4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010455" y="1109866"/>
            <a:ext cx="71275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GEANT4 utilizes the </a:t>
            </a:r>
            <a:r>
              <a:rPr lang="en-US" dirty="0" err="1" smtClean="0"/>
              <a:t>Runge-Kutta</a:t>
            </a:r>
            <a:r>
              <a:rPr lang="en-US" dirty="0" smtClean="0"/>
              <a:t> method for integration in order to track particle trajectories in magnetic fields. 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GEANT4 utilizes a Monte Carlo model to simulate synchrotron radiation.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533766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IRSYN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010455" y="3407822"/>
            <a:ext cx="71275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IRSYN integrates the particle trajectory from the magnetic field using time-reversal velocity </a:t>
            </a:r>
            <a:r>
              <a:rPr lang="en-US" dirty="0" err="1" smtClean="0"/>
              <a:t>verlet</a:t>
            </a:r>
            <a:r>
              <a:rPr lang="en-US" dirty="0" smtClean="0"/>
              <a:t> method.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IRSYN utilizes a Monte Carlo model to simulate synchrotron radiation. (developed by Helmut B). 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IRSYN has been benchmarked against previous synchrotron radiation calculations made by B. </a:t>
            </a:r>
            <a:r>
              <a:rPr lang="en-US" dirty="0" err="1" smtClean="0"/>
              <a:t>Nagorny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84666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Comparison of Results with GEANT4 and IRSYN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010455" y="1075540"/>
            <a:ext cx="71275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Below is a comparison of the power distribution found in the IR for the new 10 degree optics using the two codes. 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All measurements are in Watts unless otherwise marked.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74578" y="2849038"/>
          <a:ext cx="8557660" cy="1158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9205"/>
                <a:gridCol w="724911"/>
                <a:gridCol w="872350"/>
                <a:gridCol w="867277"/>
                <a:gridCol w="755087"/>
                <a:gridCol w="855766"/>
                <a:gridCol w="855766"/>
                <a:gridCol w="855766"/>
                <a:gridCol w="855766"/>
                <a:gridCol w="855766"/>
              </a:tblGrid>
              <a:tr h="41573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Element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QL3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QL2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QL1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QR1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QR2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QR3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(kW)</a:t>
                      </a:r>
                      <a:endParaRPr lang="en-US" sz="1400" dirty="0"/>
                    </a:p>
                  </a:txBody>
                  <a:tcPr/>
                </a:tc>
              </a:tr>
              <a:tr h="30893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GEANT4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397.40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5029.78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3968.90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233.36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235.64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3979.92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5016.71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397.40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18.87</a:t>
                      </a:r>
                      <a:endParaRPr lang="en-US" sz="1400" dirty="0"/>
                    </a:p>
                  </a:txBody>
                  <a:tcPr/>
                </a:tc>
              </a:tr>
              <a:tr h="33181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Robs Code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410.74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4937.52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4082.75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219.06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239.8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4153.31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5159.28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406.22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19.63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7714" y="4781650"/>
            <a:ext cx="80085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These results show promise in the two codes as methods of reliably calculating synchrotron light.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Since both codes utilize Monte Carlo methods, statistical deviations are expected and experienced.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_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796" y="0"/>
            <a:ext cx="4454204" cy="3020667"/>
          </a:xfrm>
          <a:prstGeom prst="rect">
            <a:avLst/>
          </a:prstGeom>
        </p:spPr>
      </p:pic>
      <p:pic>
        <p:nvPicPr>
          <p:cNvPr id="5" name="Picture 4" descr="ec_z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9795" y="3459749"/>
            <a:ext cx="4454205" cy="3020668"/>
          </a:xfrm>
          <a:prstGeom prst="rect">
            <a:avLst/>
          </a:prstGeom>
        </p:spPr>
      </p:pic>
      <p:pic>
        <p:nvPicPr>
          <p:cNvPr id="6" name="Picture 5" descr="z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59749"/>
            <a:ext cx="4454205" cy="30206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1951" y="0"/>
            <a:ext cx="39622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Photon development </a:t>
            </a:r>
          </a:p>
          <a:p>
            <a:pPr algn="ctr"/>
            <a:r>
              <a:rPr lang="en-US" sz="3200" dirty="0" smtClean="0"/>
              <a:t>in terms of Z*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*All Plots done by R. Appleby with IRSYN and ROOT 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48730" y="1664262"/>
            <a:ext cx="4541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400" dirty="0" smtClean="0"/>
              <a:t> </a:t>
            </a:r>
            <a:r>
              <a:rPr lang="en-US" dirty="0" smtClean="0"/>
              <a:t>Photon creation structure makes it clear that the </a:t>
            </a:r>
            <a:r>
              <a:rPr lang="en-US" dirty="0" err="1" smtClean="0"/>
              <a:t>quadrupoles</a:t>
            </a:r>
            <a:r>
              <a:rPr lang="en-US" dirty="0" smtClean="0"/>
              <a:t> dominate photon creation for the 10 degree RR optics, in terms of number, critical energy, and energy.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xy_proj_q1_a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4086" y="3559592"/>
            <a:ext cx="4409914" cy="2990631"/>
          </a:xfrm>
          <a:prstGeom prst="rect">
            <a:avLst/>
          </a:prstGeom>
        </p:spPr>
      </p:pic>
      <p:pic>
        <p:nvPicPr>
          <p:cNvPr id="5" name="Picture 4" descr="xy_proj_+1m_al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59592"/>
            <a:ext cx="4409914" cy="2990631"/>
          </a:xfrm>
          <a:prstGeom prst="rect">
            <a:avLst/>
          </a:prstGeom>
        </p:spPr>
      </p:pic>
      <p:pic>
        <p:nvPicPr>
          <p:cNvPr id="6" name="Picture 5" descr="xy_proj_IP_al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4086" y="0"/>
            <a:ext cx="4409912" cy="29906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*All Plots done by R. Appleby with IRSYN and ROOT 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43222" y="1567543"/>
            <a:ext cx="4110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Photon creation structure makes it clear that the majority of the photons are near to the origin.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83071"/>
            <a:ext cx="47340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Transverse Slices </a:t>
            </a:r>
          </a:p>
          <a:p>
            <a:pPr algn="ctr"/>
            <a:r>
              <a:rPr lang="en-US" sz="2800" dirty="0" smtClean="0"/>
              <a:t>of Photon development in Z*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6550223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*All Plots done by R. Appleby with IRSYN and ROOT 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77709" y="1292937"/>
            <a:ext cx="46563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Photons from the dipole are shown in Red.</a:t>
            </a:r>
          </a:p>
          <a:p>
            <a:pPr>
              <a:buFont typeface="Arial"/>
              <a:buChar char="•"/>
            </a:pPr>
            <a:r>
              <a:rPr lang="en-US" dirty="0" smtClean="0"/>
              <a:t> Photons from the </a:t>
            </a:r>
            <a:r>
              <a:rPr lang="en-US" dirty="0" err="1" smtClean="0"/>
              <a:t>quadrupoles</a:t>
            </a:r>
            <a:r>
              <a:rPr lang="en-US" dirty="0" smtClean="0"/>
              <a:t> are shown in Black.</a:t>
            </a:r>
          </a:p>
          <a:p>
            <a:pPr>
              <a:buFont typeface="Arial"/>
              <a:buChar char="•"/>
            </a:pPr>
            <a:r>
              <a:rPr lang="en-US" dirty="0" smtClean="0"/>
              <a:t> Shows how the spread of the photons in Y is dominated by the </a:t>
            </a:r>
            <a:r>
              <a:rPr lang="en-US" dirty="0" err="1" smtClean="0"/>
              <a:t>quadrupoles</a:t>
            </a:r>
            <a:r>
              <a:rPr lang="en-US" dirty="0" smtClean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112824"/>
            <a:ext cx="47340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Transverse Slices </a:t>
            </a:r>
          </a:p>
          <a:p>
            <a:pPr algn="ctr"/>
            <a:r>
              <a:rPr lang="en-US" sz="2800" dirty="0" smtClean="0"/>
              <a:t>of Photon development in Z*</a:t>
            </a:r>
            <a:endParaRPr lang="en-US" sz="2800" dirty="0"/>
          </a:p>
        </p:txBody>
      </p:sp>
      <p:pic>
        <p:nvPicPr>
          <p:cNvPr id="10" name="Picture 9" descr="xy_proj_q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9795" y="3193451"/>
            <a:ext cx="4454205" cy="3020668"/>
          </a:xfrm>
          <a:prstGeom prst="rect">
            <a:avLst/>
          </a:prstGeom>
        </p:spPr>
      </p:pic>
      <p:pic>
        <p:nvPicPr>
          <p:cNvPr id="11" name="Picture 10" descr="xy_proj_+1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93451"/>
            <a:ext cx="4454203" cy="3020667"/>
          </a:xfrm>
          <a:prstGeom prst="rect">
            <a:avLst/>
          </a:prstGeom>
        </p:spPr>
      </p:pic>
      <p:pic>
        <p:nvPicPr>
          <p:cNvPr id="12" name="Picture 11" descr="xy_proj_I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9795" y="0"/>
            <a:ext cx="4454205" cy="3020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New 10 Degree Option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395769" y="1476008"/>
            <a:ext cx="71275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The new option has shorter </a:t>
            </a:r>
            <a:r>
              <a:rPr lang="en-US" dirty="0" err="1" smtClean="0"/>
              <a:t>quadrupoles</a:t>
            </a:r>
            <a:r>
              <a:rPr lang="en-US" dirty="0" smtClean="0"/>
              <a:t>. These quads are used as effective dipoles. This gives us less effective dipole length in the detector region.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The new option contains a smaller crossing angle (1 </a:t>
            </a:r>
            <a:r>
              <a:rPr lang="en-US" dirty="0" err="1" smtClean="0"/>
              <a:t>mrad</a:t>
            </a:r>
            <a:r>
              <a:rPr lang="en-US" dirty="0" smtClean="0"/>
              <a:t>) which requires more bending to achieve. 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The result of these two changes is that higher dipole fields must be used to achieve the desired separation (~50 mm) at the entrance of the downstream proton </a:t>
            </a:r>
            <a:r>
              <a:rPr lang="en-US" dirty="0" err="1" smtClean="0"/>
              <a:t>quadrupoles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flipH="1">
            <a:off x="4285072" y="1439765"/>
            <a:ext cx="590906" cy="494343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flipH="1">
            <a:off x="4877257" y="1439767"/>
            <a:ext cx="590906" cy="494343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rot="16200000" flipH="1">
            <a:off x="17525" y="2037244"/>
            <a:ext cx="2104121" cy="5"/>
          </a:xfrm>
          <a:prstGeom prst="line">
            <a:avLst/>
          </a:prstGeom>
          <a:ln>
            <a:solidFill>
              <a:srgbClr val="C0504D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6200000" flipH="1">
            <a:off x="4441819" y="2033677"/>
            <a:ext cx="2104857" cy="6403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5400000">
            <a:off x="5481763" y="2036902"/>
            <a:ext cx="2104852" cy="1439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7610923" y="2036893"/>
            <a:ext cx="2104857" cy="1439"/>
          </a:xfrm>
          <a:prstGeom prst="line">
            <a:avLst/>
          </a:prstGeom>
          <a:ln>
            <a:solidFill>
              <a:schemeClr val="accent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6200000" flipH="1">
            <a:off x="3231207" y="2036880"/>
            <a:ext cx="2104853" cy="1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5400000">
            <a:off x="3826991" y="2036161"/>
            <a:ext cx="2104855" cy="1439"/>
          </a:xfrm>
          <a:prstGeom prst="line">
            <a:avLst/>
          </a:prstGeom>
          <a:ln>
            <a:solidFill>
              <a:schemeClr val="accent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647503" y="594180"/>
            <a:ext cx="762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-21.25</a:t>
            </a:r>
            <a:endParaRPr lang="en-US" sz="1400" dirty="0"/>
          </a:p>
        </p:txBody>
      </p:sp>
      <p:sp>
        <p:nvSpPr>
          <p:cNvPr id="77" name="TextBox 76"/>
          <p:cNvSpPr txBox="1"/>
          <p:nvPr/>
        </p:nvSpPr>
        <p:spPr>
          <a:xfrm>
            <a:off x="8282920" y="594179"/>
            <a:ext cx="762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21.25</a:t>
            </a:r>
            <a:endParaRPr lang="en-US" sz="1400" dirty="0"/>
          </a:p>
        </p:txBody>
      </p:sp>
      <p:sp>
        <p:nvSpPr>
          <p:cNvPr id="78" name="TextBox 77"/>
          <p:cNvSpPr txBox="1"/>
          <p:nvPr/>
        </p:nvSpPr>
        <p:spPr>
          <a:xfrm>
            <a:off x="2320625" y="591318"/>
            <a:ext cx="762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-6.25</a:t>
            </a:r>
            <a:endParaRPr lang="en-US" sz="1400" dirty="0"/>
          </a:p>
        </p:txBody>
      </p:sp>
      <p:sp>
        <p:nvSpPr>
          <p:cNvPr id="79" name="TextBox 78"/>
          <p:cNvSpPr txBox="1"/>
          <p:nvPr/>
        </p:nvSpPr>
        <p:spPr>
          <a:xfrm>
            <a:off x="3105811" y="591318"/>
            <a:ext cx="762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-6</a:t>
            </a:r>
            <a:endParaRPr lang="en-US" sz="1400" dirty="0"/>
          </a:p>
        </p:txBody>
      </p:sp>
      <p:sp>
        <p:nvSpPr>
          <p:cNvPr id="80" name="TextBox 79"/>
          <p:cNvSpPr txBox="1"/>
          <p:nvPr/>
        </p:nvSpPr>
        <p:spPr>
          <a:xfrm>
            <a:off x="3936804" y="594179"/>
            <a:ext cx="762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-1.2</a:t>
            </a:r>
            <a:endParaRPr lang="en-US" sz="1400" dirty="0"/>
          </a:p>
        </p:txBody>
      </p:sp>
      <p:sp>
        <p:nvSpPr>
          <p:cNvPr id="81" name="TextBox 80"/>
          <p:cNvSpPr txBox="1"/>
          <p:nvPr/>
        </p:nvSpPr>
        <p:spPr>
          <a:xfrm>
            <a:off x="4494827" y="592807"/>
            <a:ext cx="762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IP</a:t>
            </a:r>
            <a:endParaRPr lang="en-US" sz="1400" dirty="0"/>
          </a:p>
        </p:txBody>
      </p:sp>
      <p:sp>
        <p:nvSpPr>
          <p:cNvPr id="82" name="TextBox 81"/>
          <p:cNvSpPr txBox="1"/>
          <p:nvPr/>
        </p:nvSpPr>
        <p:spPr>
          <a:xfrm>
            <a:off x="5093415" y="594180"/>
            <a:ext cx="762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1.2</a:t>
            </a:r>
            <a:endParaRPr lang="en-US" sz="1400" dirty="0"/>
          </a:p>
        </p:txBody>
      </p:sp>
      <p:sp>
        <p:nvSpPr>
          <p:cNvPr id="84" name="TextBox 83"/>
          <p:cNvSpPr txBox="1"/>
          <p:nvPr/>
        </p:nvSpPr>
        <p:spPr>
          <a:xfrm>
            <a:off x="6658799" y="592807"/>
            <a:ext cx="762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6.25</a:t>
            </a:r>
            <a:endParaRPr lang="en-US" sz="1400" dirty="0"/>
          </a:p>
        </p:txBody>
      </p:sp>
      <p:sp>
        <p:nvSpPr>
          <p:cNvPr id="116" name="TextBox 115"/>
          <p:cNvSpPr txBox="1"/>
          <p:nvPr/>
        </p:nvSpPr>
        <p:spPr>
          <a:xfrm>
            <a:off x="0" y="-65664"/>
            <a:ext cx="91440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Two Options</a:t>
            </a:r>
            <a:endParaRPr lang="en-US" sz="3200" dirty="0"/>
          </a:p>
        </p:txBody>
      </p:sp>
      <p:sp>
        <p:nvSpPr>
          <p:cNvPr id="117" name="TextBox 116"/>
          <p:cNvSpPr txBox="1"/>
          <p:nvPr/>
        </p:nvSpPr>
        <p:spPr>
          <a:xfrm>
            <a:off x="3942292" y="3131085"/>
            <a:ext cx="5201709" cy="30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Note: All Measurements in Meters Unless Specified</a:t>
            </a:r>
            <a:endParaRPr lang="en-US" sz="1400" dirty="0"/>
          </a:p>
        </p:txBody>
      </p:sp>
      <p:sp>
        <p:nvSpPr>
          <p:cNvPr id="119" name="TextBox 118"/>
          <p:cNvSpPr txBox="1"/>
          <p:nvPr/>
        </p:nvSpPr>
        <p:spPr>
          <a:xfrm>
            <a:off x="0" y="2406864"/>
            <a:ext cx="11335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No Detector Dipole</a:t>
            </a:r>
          </a:p>
          <a:p>
            <a:pPr algn="ctr"/>
            <a:r>
              <a:rPr lang="en-US" sz="1400" dirty="0" smtClean="0"/>
              <a:t>(0.026 T)</a:t>
            </a:r>
            <a:endParaRPr lang="en-US" sz="1400" dirty="0"/>
          </a:p>
        </p:txBody>
      </p:sp>
      <p:sp>
        <p:nvSpPr>
          <p:cNvPr id="120" name="TextBox 119"/>
          <p:cNvSpPr txBox="1"/>
          <p:nvPr/>
        </p:nvSpPr>
        <p:spPr>
          <a:xfrm>
            <a:off x="0" y="1284544"/>
            <a:ext cx="11335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Detector Dipoles</a:t>
            </a:r>
          </a:p>
          <a:p>
            <a:pPr algn="ctr"/>
            <a:r>
              <a:rPr lang="en-US" sz="1400" dirty="0" smtClean="0"/>
              <a:t>(0.021 T)</a:t>
            </a:r>
            <a:endParaRPr lang="en-US" sz="1400" dirty="0"/>
          </a:p>
        </p:txBody>
      </p:sp>
      <p:sp>
        <p:nvSpPr>
          <p:cNvPr id="122" name="TextBox 121"/>
          <p:cNvSpPr txBox="1"/>
          <p:nvPr/>
        </p:nvSpPr>
        <p:spPr>
          <a:xfrm>
            <a:off x="40774" y="3788829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400" dirty="0" smtClean="0"/>
              <a:t> In the above diagram two options are presented. Both options obtain a separation of ~50 mm of the interacting proton beam and electron beam at the entrance of the downstream proton </a:t>
            </a:r>
            <a:r>
              <a:rPr lang="en-US" sz="1400" dirty="0" err="1" smtClean="0"/>
              <a:t>quadrupoles</a:t>
            </a:r>
            <a:r>
              <a:rPr lang="en-US" sz="1400" dirty="0" smtClean="0"/>
              <a:t>.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-98152" y="3199632"/>
            <a:ext cx="3709533" cy="482955"/>
            <a:chOff x="1058905" y="3535634"/>
            <a:chExt cx="3709533" cy="482955"/>
          </a:xfrm>
        </p:grpSpPr>
        <p:sp>
          <p:nvSpPr>
            <p:cNvPr id="60" name="TextBox 59"/>
            <p:cNvSpPr txBox="1"/>
            <p:nvPr/>
          </p:nvSpPr>
          <p:spPr>
            <a:xfrm>
              <a:off x="1058905" y="3592483"/>
              <a:ext cx="1133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Legend :</a:t>
              </a:r>
              <a:endParaRPr lang="en-US" sz="1400" dirty="0"/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1246508" y="3535634"/>
              <a:ext cx="3521930" cy="482955"/>
              <a:chOff x="322093" y="3331973"/>
              <a:chExt cx="3521930" cy="482955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1065356" y="3403725"/>
                <a:ext cx="2778667" cy="274135"/>
                <a:chOff x="417123" y="3403725"/>
                <a:chExt cx="2778667" cy="274135"/>
              </a:xfrm>
            </p:grpSpPr>
            <p:grpSp>
              <p:nvGrpSpPr>
                <p:cNvPr id="58" name="Group 57"/>
                <p:cNvGrpSpPr/>
                <p:nvPr/>
              </p:nvGrpSpPr>
              <p:grpSpPr>
                <a:xfrm>
                  <a:off x="417123" y="3403725"/>
                  <a:ext cx="2625690" cy="274135"/>
                  <a:chOff x="1081895" y="3445348"/>
                  <a:chExt cx="2625690" cy="274135"/>
                </a:xfrm>
              </p:grpSpPr>
              <p:sp>
                <p:nvSpPr>
                  <p:cNvPr id="87" name="Rectangle 86"/>
                  <p:cNvSpPr/>
                  <p:nvPr/>
                </p:nvSpPr>
                <p:spPr>
                  <a:xfrm>
                    <a:off x="2688197" y="3482121"/>
                    <a:ext cx="1019388" cy="227166"/>
                  </a:xfrm>
                  <a:prstGeom prst="rect">
                    <a:avLst/>
                  </a:prstGeom>
                  <a:solidFill>
                    <a:schemeClr val="accent2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8" name="Rectangle 87"/>
                  <p:cNvSpPr/>
                  <p:nvPr/>
                </p:nvSpPr>
                <p:spPr>
                  <a:xfrm flipH="1">
                    <a:off x="1656983" y="3487219"/>
                    <a:ext cx="1015389" cy="232264"/>
                  </a:xfrm>
                  <a:prstGeom prst="rect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" name="Rectangle 43"/>
                  <p:cNvSpPr/>
                  <p:nvPr/>
                </p:nvSpPr>
                <p:spPr>
                  <a:xfrm>
                    <a:off x="1119595" y="3473262"/>
                    <a:ext cx="512673" cy="246221"/>
                  </a:xfrm>
                  <a:prstGeom prst="rect">
                    <a:avLst/>
                  </a:prstGeom>
                  <a:solidFill>
                    <a:schemeClr val="accent3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1081895" y="3459305"/>
                    <a:ext cx="575088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00" dirty="0" smtClean="0"/>
                      <a:t>Dipole</a:t>
                    </a:r>
                    <a:endParaRPr lang="en-US" sz="1000" dirty="0"/>
                  </a:p>
                </p:txBody>
              </p:sp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1281330" y="3445348"/>
                    <a:ext cx="177491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00" dirty="0" smtClean="0"/>
                      <a:t>X Focusing Quad</a:t>
                    </a:r>
                    <a:endParaRPr lang="en-US" sz="1000" dirty="0"/>
                  </a:p>
                </p:txBody>
              </p:sp>
            </p:grpSp>
            <p:sp>
              <p:nvSpPr>
                <p:cNvPr id="49" name="TextBox 48"/>
                <p:cNvSpPr txBox="1"/>
                <p:nvPr/>
              </p:nvSpPr>
              <p:spPr>
                <a:xfrm>
                  <a:off x="1870711" y="3417682"/>
                  <a:ext cx="1325079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smtClean="0"/>
                    <a:t>X Defocusing Quad</a:t>
                  </a:r>
                  <a:endParaRPr lang="en-US" sz="1000" dirty="0"/>
                </a:p>
              </p:txBody>
            </p:sp>
          </p:grpSp>
          <p:sp>
            <p:nvSpPr>
              <p:cNvPr id="61" name="Rectangle 60"/>
              <p:cNvSpPr/>
              <p:nvPr/>
            </p:nvSpPr>
            <p:spPr>
              <a:xfrm>
                <a:off x="322093" y="3331973"/>
                <a:ext cx="3521930" cy="482955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5" name="TextBox 64"/>
          <p:cNvSpPr txBox="1"/>
          <p:nvPr/>
        </p:nvSpPr>
        <p:spPr>
          <a:xfrm>
            <a:off x="8205528" y="311897"/>
            <a:ext cx="979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Absorber</a:t>
            </a:r>
            <a:endParaRPr lang="en-US" sz="1400" dirty="0"/>
          </a:p>
        </p:txBody>
      </p:sp>
      <p:sp>
        <p:nvSpPr>
          <p:cNvPr id="66" name="TextBox 65"/>
          <p:cNvSpPr txBox="1"/>
          <p:nvPr/>
        </p:nvSpPr>
        <p:spPr>
          <a:xfrm>
            <a:off x="545672" y="311897"/>
            <a:ext cx="9920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Start</a:t>
            </a:r>
            <a:endParaRPr lang="en-US" sz="1400" dirty="0"/>
          </a:p>
        </p:txBody>
      </p:sp>
      <p:sp>
        <p:nvSpPr>
          <p:cNvPr id="64" name="Rectangle 63"/>
          <p:cNvSpPr/>
          <p:nvPr/>
        </p:nvSpPr>
        <p:spPr>
          <a:xfrm flipH="1">
            <a:off x="1069588" y="1439767"/>
            <a:ext cx="1920876" cy="494343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/>
          <p:cNvCxnSpPr/>
          <p:nvPr/>
        </p:nvCxnSpPr>
        <p:spPr>
          <a:xfrm rot="16200000" flipH="1">
            <a:off x="1938037" y="2037617"/>
            <a:ext cx="2104853" cy="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6379707" y="591318"/>
            <a:ext cx="762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</a:t>
            </a:r>
            <a:endParaRPr lang="en-US" sz="1400" dirty="0"/>
          </a:p>
        </p:txBody>
      </p:sp>
      <p:grpSp>
        <p:nvGrpSpPr>
          <p:cNvPr id="111" name="Group 110"/>
          <p:cNvGrpSpPr/>
          <p:nvPr/>
        </p:nvGrpSpPr>
        <p:grpSpPr>
          <a:xfrm>
            <a:off x="3251610" y="1439765"/>
            <a:ext cx="1036021" cy="494345"/>
            <a:chOff x="3251610" y="1519859"/>
            <a:chExt cx="1036021" cy="494345"/>
          </a:xfrm>
        </p:grpSpPr>
        <p:sp>
          <p:nvSpPr>
            <p:cNvPr id="7" name="Rectangle 6"/>
            <p:cNvSpPr/>
            <p:nvPr/>
          </p:nvSpPr>
          <p:spPr>
            <a:xfrm flipH="1">
              <a:off x="3404587" y="1519859"/>
              <a:ext cx="206794" cy="494343"/>
            </a:xfrm>
            <a:prstGeom prst="rect">
              <a:avLst/>
            </a:prstGeom>
            <a:solidFill>
              <a:srgbClr val="C0504D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 flipH="1">
              <a:off x="3752558" y="1519859"/>
              <a:ext cx="184246" cy="49434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 flipH="1">
              <a:off x="4084339" y="1519859"/>
              <a:ext cx="203292" cy="494343"/>
            </a:xfrm>
            <a:prstGeom prst="rect">
              <a:avLst/>
            </a:prstGeom>
            <a:solidFill>
              <a:srgbClr val="C0504D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 flipH="1">
              <a:off x="3251610" y="1519859"/>
              <a:ext cx="152976" cy="494343"/>
            </a:xfrm>
            <a:prstGeom prst="rect">
              <a:avLst/>
            </a:prstGeom>
            <a:solidFill>
              <a:srgbClr val="9BBB59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 flipH="1">
              <a:off x="3616245" y="1519859"/>
              <a:ext cx="136523" cy="494343"/>
            </a:xfrm>
            <a:prstGeom prst="rect">
              <a:avLst/>
            </a:prstGeom>
            <a:solidFill>
              <a:srgbClr val="9BBB59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 flipH="1">
              <a:off x="3936804" y="1519861"/>
              <a:ext cx="136523" cy="494343"/>
            </a:xfrm>
            <a:prstGeom prst="rect">
              <a:avLst/>
            </a:prstGeom>
            <a:solidFill>
              <a:srgbClr val="9BBB59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" name="Group 101"/>
          <p:cNvGrpSpPr/>
          <p:nvPr/>
        </p:nvGrpSpPr>
        <p:grpSpPr>
          <a:xfrm rot="10800000">
            <a:off x="5497449" y="1439767"/>
            <a:ext cx="1036021" cy="494345"/>
            <a:chOff x="3404010" y="1672259"/>
            <a:chExt cx="1036021" cy="494345"/>
          </a:xfrm>
        </p:grpSpPr>
        <p:sp>
          <p:nvSpPr>
            <p:cNvPr id="96" name="Rectangle 95"/>
            <p:cNvSpPr/>
            <p:nvPr/>
          </p:nvSpPr>
          <p:spPr>
            <a:xfrm flipH="1">
              <a:off x="3556987" y="1672259"/>
              <a:ext cx="206794" cy="494343"/>
            </a:xfrm>
            <a:prstGeom prst="rect">
              <a:avLst/>
            </a:prstGeom>
            <a:solidFill>
              <a:srgbClr val="C0504D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/>
            <p:cNvSpPr/>
            <p:nvPr/>
          </p:nvSpPr>
          <p:spPr>
            <a:xfrm flipH="1">
              <a:off x="3904958" y="1672259"/>
              <a:ext cx="184246" cy="49434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/>
            <p:cNvSpPr/>
            <p:nvPr/>
          </p:nvSpPr>
          <p:spPr>
            <a:xfrm flipH="1">
              <a:off x="4236739" y="1672259"/>
              <a:ext cx="203292" cy="494343"/>
            </a:xfrm>
            <a:prstGeom prst="rect">
              <a:avLst/>
            </a:prstGeom>
            <a:solidFill>
              <a:srgbClr val="C0504D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/>
            <p:cNvSpPr/>
            <p:nvPr/>
          </p:nvSpPr>
          <p:spPr>
            <a:xfrm flipH="1">
              <a:off x="3404010" y="1672259"/>
              <a:ext cx="152976" cy="494343"/>
            </a:xfrm>
            <a:prstGeom prst="rect">
              <a:avLst/>
            </a:prstGeom>
            <a:solidFill>
              <a:srgbClr val="9BBB59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/>
            <p:cNvSpPr/>
            <p:nvPr/>
          </p:nvSpPr>
          <p:spPr>
            <a:xfrm flipH="1">
              <a:off x="3768645" y="1672259"/>
              <a:ext cx="136523" cy="494343"/>
            </a:xfrm>
            <a:prstGeom prst="rect">
              <a:avLst/>
            </a:prstGeom>
            <a:solidFill>
              <a:srgbClr val="9BBB59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/>
            <p:cNvSpPr/>
            <p:nvPr/>
          </p:nvSpPr>
          <p:spPr>
            <a:xfrm flipH="1">
              <a:off x="4089204" y="1672261"/>
              <a:ext cx="136523" cy="494343"/>
            </a:xfrm>
            <a:prstGeom prst="rect">
              <a:avLst/>
            </a:prstGeom>
            <a:solidFill>
              <a:srgbClr val="9BBB59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4" name="Rectangle 103"/>
          <p:cNvSpPr/>
          <p:nvPr/>
        </p:nvSpPr>
        <p:spPr>
          <a:xfrm rot="10800000" flipH="1">
            <a:off x="6190551" y="2595699"/>
            <a:ext cx="206794" cy="494343"/>
          </a:xfrm>
          <a:prstGeom prst="rec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 rot="10800000" flipH="1">
            <a:off x="5865128" y="2595699"/>
            <a:ext cx="184246" cy="4943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 rot="10800000" flipH="1">
            <a:off x="5514301" y="2595699"/>
            <a:ext cx="203292" cy="494343"/>
          </a:xfrm>
          <a:prstGeom prst="rec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 flipH="1">
            <a:off x="6741756" y="1439769"/>
            <a:ext cx="1934721" cy="494343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 flipH="1">
            <a:off x="3404587" y="2595699"/>
            <a:ext cx="206794" cy="494343"/>
          </a:xfrm>
          <a:prstGeom prst="rec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 flipH="1">
            <a:off x="3752558" y="2595699"/>
            <a:ext cx="184246" cy="4943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 flipH="1">
            <a:off x="4084339" y="2595699"/>
            <a:ext cx="203292" cy="494343"/>
          </a:xfrm>
          <a:prstGeom prst="rec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 flipH="1">
            <a:off x="1069589" y="2595703"/>
            <a:ext cx="1920876" cy="494343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 flipH="1">
            <a:off x="6741756" y="2595703"/>
            <a:ext cx="1920876" cy="494343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/>
          <p:cNvCxnSpPr/>
          <p:nvPr/>
        </p:nvCxnSpPr>
        <p:spPr>
          <a:xfrm rot="5400000">
            <a:off x="5702454" y="2036899"/>
            <a:ext cx="2104855" cy="1439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rot="16200000" flipH="1">
            <a:off x="2199185" y="2037619"/>
            <a:ext cx="2104853" cy="2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Oval 133"/>
          <p:cNvSpPr/>
          <p:nvPr/>
        </p:nvSpPr>
        <p:spPr>
          <a:xfrm>
            <a:off x="3251609" y="1167505"/>
            <a:ext cx="1032023" cy="995018"/>
          </a:xfrm>
          <a:prstGeom prst="ellipse">
            <a:avLst/>
          </a:prstGeom>
          <a:noFill/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8" name="Group 157"/>
          <p:cNvGrpSpPr/>
          <p:nvPr/>
        </p:nvGrpSpPr>
        <p:grpSpPr>
          <a:xfrm>
            <a:off x="2937628" y="4449418"/>
            <a:ext cx="3788342" cy="2186698"/>
            <a:chOff x="2870461" y="4276234"/>
            <a:chExt cx="4298211" cy="2500001"/>
          </a:xfrm>
        </p:grpSpPr>
        <p:grpSp>
          <p:nvGrpSpPr>
            <p:cNvPr id="127" name="Group 126"/>
            <p:cNvGrpSpPr/>
            <p:nvPr/>
          </p:nvGrpSpPr>
          <p:grpSpPr>
            <a:xfrm>
              <a:off x="3066216" y="5068768"/>
              <a:ext cx="3592583" cy="1327265"/>
              <a:chOff x="3258105" y="1519859"/>
              <a:chExt cx="1019782" cy="494345"/>
            </a:xfrm>
          </p:grpSpPr>
          <p:sp>
            <p:nvSpPr>
              <p:cNvPr id="128" name="Rectangle 127"/>
              <p:cNvSpPr/>
              <p:nvPr/>
            </p:nvSpPr>
            <p:spPr>
              <a:xfrm flipH="1">
                <a:off x="3411082" y="1519859"/>
                <a:ext cx="206794" cy="494343"/>
              </a:xfrm>
              <a:prstGeom prst="rect">
                <a:avLst/>
              </a:prstGeom>
              <a:solidFill>
                <a:srgbClr val="C0504D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Rectangle 128"/>
              <p:cNvSpPr/>
              <p:nvPr/>
            </p:nvSpPr>
            <p:spPr>
              <a:xfrm flipH="1">
                <a:off x="3752558" y="1519859"/>
                <a:ext cx="184246" cy="494343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/>
              <p:cNvSpPr/>
              <p:nvPr/>
            </p:nvSpPr>
            <p:spPr>
              <a:xfrm flipH="1">
                <a:off x="4074595" y="1519859"/>
                <a:ext cx="203292" cy="494343"/>
              </a:xfrm>
              <a:prstGeom prst="rect">
                <a:avLst/>
              </a:prstGeom>
              <a:solidFill>
                <a:srgbClr val="C0504D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Rectangle 130"/>
              <p:cNvSpPr/>
              <p:nvPr/>
            </p:nvSpPr>
            <p:spPr>
              <a:xfrm flipH="1">
                <a:off x="3258105" y="1519859"/>
                <a:ext cx="152976" cy="494343"/>
              </a:xfrm>
              <a:prstGeom prst="rect">
                <a:avLst/>
              </a:prstGeom>
              <a:solidFill>
                <a:srgbClr val="9BBB59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Rectangle 131"/>
              <p:cNvSpPr/>
              <p:nvPr/>
            </p:nvSpPr>
            <p:spPr>
              <a:xfrm flipH="1">
                <a:off x="3616245" y="1519859"/>
                <a:ext cx="136523" cy="494343"/>
              </a:xfrm>
              <a:prstGeom prst="rect">
                <a:avLst/>
              </a:prstGeom>
              <a:solidFill>
                <a:srgbClr val="9BBB59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/>
              <p:cNvSpPr/>
              <p:nvPr/>
            </p:nvSpPr>
            <p:spPr>
              <a:xfrm flipH="1">
                <a:off x="3936804" y="1519861"/>
                <a:ext cx="136523" cy="494343"/>
              </a:xfrm>
              <a:prstGeom prst="rect">
                <a:avLst/>
              </a:prstGeom>
              <a:solidFill>
                <a:srgbClr val="9BBB59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35" name="Straight Connector 134"/>
            <p:cNvCxnSpPr/>
            <p:nvPr/>
          </p:nvCxnSpPr>
          <p:spPr>
            <a:xfrm rot="5400000">
              <a:off x="5778783" y="5502556"/>
              <a:ext cx="1760038" cy="2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 rot="16200000" flipH="1">
              <a:off x="5051409" y="5509285"/>
              <a:ext cx="1773493" cy="1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 rot="16200000" flipH="1">
              <a:off x="4570453" y="5509286"/>
              <a:ext cx="1773493" cy="1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 rot="16200000" flipH="1">
              <a:off x="3921374" y="5509286"/>
              <a:ext cx="1773493" cy="1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rot="16200000" flipH="1">
              <a:off x="3446906" y="5495829"/>
              <a:ext cx="1773493" cy="1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rot="16200000" flipH="1">
              <a:off x="2729499" y="5509286"/>
              <a:ext cx="1773493" cy="1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 rot="16200000" flipH="1">
              <a:off x="2179470" y="5495828"/>
              <a:ext cx="1773493" cy="1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TextBox 143"/>
            <p:cNvSpPr txBox="1"/>
            <p:nvPr/>
          </p:nvSpPr>
          <p:spPr>
            <a:xfrm>
              <a:off x="2870461" y="4276234"/>
              <a:ext cx="762304" cy="351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-6</a:t>
              </a:r>
              <a:endParaRPr lang="en-US" sz="1400" dirty="0"/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3383994" y="4277723"/>
              <a:ext cx="762304" cy="351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-5.4</a:t>
              </a:r>
              <a:endParaRPr lang="en-US" sz="1400" dirty="0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4113674" y="4276234"/>
              <a:ext cx="762304" cy="351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-4.4</a:t>
              </a:r>
              <a:endParaRPr lang="en-US" sz="1400" dirty="0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4624837" y="4276234"/>
              <a:ext cx="762304" cy="351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-4</a:t>
              </a:r>
              <a:endParaRPr lang="en-US" sz="1400" dirty="0"/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5201795" y="4276234"/>
              <a:ext cx="762304" cy="351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-2.5</a:t>
              </a:r>
              <a:endParaRPr lang="en-US" sz="1400" dirty="0"/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5717593" y="4276234"/>
              <a:ext cx="762304" cy="351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-2.2</a:t>
              </a:r>
              <a:endParaRPr lang="en-US" sz="1400" dirty="0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6406368" y="4276234"/>
              <a:ext cx="762304" cy="351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-1.2</a:t>
              </a:r>
              <a:endParaRPr lang="en-US" sz="1400" dirty="0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3168547" y="6424361"/>
              <a:ext cx="762304" cy="351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0.6</a:t>
              </a:r>
              <a:endParaRPr lang="en-US" sz="1400" dirty="0"/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3765146" y="6424361"/>
              <a:ext cx="762304" cy="351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1.0</a:t>
              </a:r>
              <a:endParaRPr lang="en-US" sz="1400" dirty="0"/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4375045" y="6422872"/>
              <a:ext cx="762304" cy="351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0.4</a:t>
              </a:r>
              <a:endParaRPr lang="en-US" sz="1400" dirty="0"/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4945042" y="6424361"/>
              <a:ext cx="762304" cy="351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1.5</a:t>
              </a:r>
              <a:endParaRPr lang="en-US" sz="1400" dirty="0"/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5491046" y="6424361"/>
              <a:ext cx="762304" cy="351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0.3</a:t>
              </a:r>
              <a:endParaRPr lang="en-US" sz="1400" dirty="0"/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6114915" y="6424361"/>
              <a:ext cx="762304" cy="351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1.0</a:t>
              </a:r>
              <a:endParaRPr lang="en-US" sz="1400" dirty="0"/>
            </a:p>
          </p:txBody>
        </p:sp>
      </p:grpSp>
      <p:sp>
        <p:nvSpPr>
          <p:cNvPr id="159" name="TextBox 158"/>
          <p:cNvSpPr txBox="1"/>
          <p:nvPr/>
        </p:nvSpPr>
        <p:spPr>
          <a:xfrm>
            <a:off x="2480799" y="6328339"/>
            <a:ext cx="762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Length:</a:t>
            </a:r>
            <a:endParaRPr lang="en-US" sz="1400" dirty="0"/>
          </a:p>
        </p:txBody>
      </p:sp>
      <p:sp>
        <p:nvSpPr>
          <p:cNvPr id="162" name="TextBox 161"/>
          <p:cNvSpPr txBox="1"/>
          <p:nvPr/>
        </p:nvSpPr>
        <p:spPr>
          <a:xfrm>
            <a:off x="4760" y="4562491"/>
            <a:ext cx="249892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First Case:</a:t>
            </a:r>
          </a:p>
          <a:p>
            <a:endParaRPr lang="en-US" sz="1400" dirty="0" smtClean="0"/>
          </a:p>
          <a:p>
            <a:pPr>
              <a:buFont typeface="Arial"/>
              <a:buChar char="•"/>
            </a:pPr>
            <a:r>
              <a:rPr lang="en-US" sz="1400" dirty="0" smtClean="0"/>
              <a:t> 2.5 </a:t>
            </a:r>
            <a:r>
              <a:rPr lang="en-US" sz="1400" dirty="0" err="1" smtClean="0"/>
              <a:t>m</a:t>
            </a:r>
            <a:r>
              <a:rPr lang="en-US" sz="1400" dirty="0" smtClean="0"/>
              <a:t> of dipole incorporated into the detector (on each side of the IP)</a:t>
            </a:r>
          </a:p>
          <a:p>
            <a:pPr>
              <a:buFont typeface="Arial"/>
              <a:buChar char="•"/>
            </a:pPr>
            <a:endParaRPr lang="en-US" sz="1400" dirty="0" smtClean="0"/>
          </a:p>
          <a:p>
            <a:pPr>
              <a:buFont typeface="Arial"/>
              <a:buChar char="•"/>
            </a:pPr>
            <a:r>
              <a:rPr lang="en-US" sz="1400" dirty="0" smtClean="0"/>
              <a:t> Field of 0.021 T throughout all dipoles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6645079" y="4562491"/>
            <a:ext cx="24989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Second Case:</a:t>
            </a:r>
          </a:p>
          <a:p>
            <a:endParaRPr lang="en-US" sz="1400" dirty="0" smtClean="0"/>
          </a:p>
          <a:p>
            <a:pPr>
              <a:buFont typeface="Arial"/>
              <a:buChar char="•"/>
            </a:pPr>
            <a:r>
              <a:rPr lang="en-US" sz="1400" dirty="0" smtClean="0"/>
              <a:t> No dipole in detector region</a:t>
            </a:r>
          </a:p>
          <a:p>
            <a:pPr>
              <a:buFont typeface="Arial"/>
              <a:buChar char="•"/>
            </a:pPr>
            <a:endParaRPr lang="en-US" sz="1400" dirty="0" smtClean="0"/>
          </a:p>
          <a:p>
            <a:pPr>
              <a:buFont typeface="Arial"/>
              <a:buChar char="•"/>
            </a:pPr>
            <a:r>
              <a:rPr lang="en-US" sz="1400" dirty="0" smtClean="0"/>
              <a:t> Field of 0.026 T throughout all dipoles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2291</TotalTime>
  <Words>976</Words>
  <Application>Microsoft Macintosh PowerPoint</Application>
  <PresentationFormat>On-screen Show (4:3)</PresentationFormat>
  <Paragraphs>185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Synchrotron Radiation Progress (RR-setup, GEANT4 and IRSYN*)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UCLA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Synchrotron Radiation Results</dc:title>
  <dc:creator>Nathan Bernard</dc:creator>
  <cp:lastModifiedBy>Nathan Bernard</cp:lastModifiedBy>
  <cp:revision>37</cp:revision>
  <dcterms:created xsi:type="dcterms:W3CDTF">2010-10-25T22:14:27Z</dcterms:created>
  <dcterms:modified xsi:type="dcterms:W3CDTF">2010-10-25T22:18:51Z</dcterms:modified>
</cp:coreProperties>
</file>