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82" r:id="rId3"/>
    <p:sldId id="293" r:id="rId4"/>
    <p:sldId id="294" r:id="rId5"/>
    <p:sldId id="283" r:id="rId6"/>
    <p:sldId id="285" r:id="rId7"/>
    <p:sldId id="286" r:id="rId8"/>
    <p:sldId id="288" r:id="rId9"/>
    <p:sldId id="287" r:id="rId10"/>
    <p:sldId id="296" r:id="rId11"/>
    <p:sldId id="295" r:id="rId12"/>
    <p:sldId id="290" r:id="rId13"/>
    <p:sldId id="291" r:id="rId14"/>
    <p:sldId id="278" r:id="rId1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06"/>
    <p:restoredTop sz="97505"/>
  </p:normalViewPr>
  <p:slideViewPr>
    <p:cSldViewPr>
      <p:cViewPr varScale="1">
        <p:scale>
          <a:sx n="128" d="100"/>
          <a:sy n="128" d="100"/>
        </p:scale>
        <p:origin x="336" y="17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3/1/22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R2E annual meeting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R2E annual meeting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R2E annual meeting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R2E annual meeting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R2E annual meeting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R2E annual meeting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R2E annual meeting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R2E annual meeting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942474" cy="365125"/>
          </a:xfrm>
        </p:spPr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R2E annual meeting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R2E annual meeting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R2E annual meeting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R2E annual meeting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R2E annual meeting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R2E annual meeting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R2E annual meeting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94247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CH"/>
              <a:t>1 March 2022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R2E annual meeting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US" dirty="0"/>
              <a:t>R2E Annual meeting opening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US" sz="2400" dirty="0"/>
              <a:t>Brennan Goddard</a:t>
            </a:r>
          </a:p>
          <a:p>
            <a:pPr algn="l">
              <a:defRPr/>
            </a:pPr>
            <a:r>
              <a:rPr lang="en-US" sz="1800" dirty="0"/>
              <a:t>Tuesday 1 March 2022 </a:t>
            </a:r>
            <a:endParaRPr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800" y="533400"/>
            <a:ext cx="1905000" cy="2381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4A00F92E-24B3-BB45-95F0-5335C95F42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3723" y="2057400"/>
            <a:ext cx="10459341" cy="480060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4E27CC2-AEC6-A54B-A88A-4189751FA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Illustration: SPS access system SEU issues in 2021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65CD76-E8F9-6E43-AB22-196A5CC72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F3FBE0-24E0-6F4B-B2E5-71955C2F5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R2E annual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A63014-569F-B74E-914F-ED990E210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006AAAEC-7D68-954B-9669-B4D47C666DD3}"/>
              </a:ext>
            </a:extLst>
          </p:cNvPr>
          <p:cNvSpPr txBox="1">
            <a:spLocks/>
          </p:cNvSpPr>
          <p:nvPr/>
        </p:nvSpPr>
        <p:spPr bwMode="auto">
          <a:xfrm>
            <a:off x="407987" y="1124744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Racks located in 10 locations, initial project proposal with racks on surface was changed</a:t>
            </a:r>
          </a:p>
          <a:p>
            <a:r>
              <a:rPr lang="en-US" dirty="0"/>
              <a:t>Installation of COTS failsafe I/O modules: major source of SPS downtime in 2021 </a:t>
            </a:r>
            <a:r>
              <a:rPr lang="en-US" dirty="0">
                <a:sym typeface="Wingdings" pitchFamily="2" charset="2"/>
              </a:rPr>
              <a:t> SEUs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199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4E27CC2-AEC6-A54B-A88A-4189751FA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Illustration: SPS access system SEU issues in 2021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65CD76-E8F9-6E43-AB22-196A5CC72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F3FBE0-24E0-6F4B-B2E5-71955C2F5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R2E annual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A63014-569F-B74E-914F-ED990E210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006AAAEC-7D68-954B-9669-B4D47C666DD3}"/>
              </a:ext>
            </a:extLst>
          </p:cNvPr>
          <p:cNvSpPr txBox="1">
            <a:spLocks/>
          </p:cNvSpPr>
          <p:nvPr/>
        </p:nvSpPr>
        <p:spPr bwMode="auto">
          <a:xfrm>
            <a:off x="407987" y="1124744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Short-term mitigations reduced effects x5 with shielding, remote reset, card replacement</a:t>
            </a:r>
          </a:p>
          <a:p>
            <a:r>
              <a:rPr lang="en-US" dirty="0"/>
              <a:t>Rack re-location crash program to cure, just completed in Year End Technical Stop</a:t>
            </a:r>
          </a:p>
        </p:txBody>
      </p:sp>
      <p:pic>
        <p:nvPicPr>
          <p:cNvPr id="14" name="Picture 13" descr="Chart, bar chart&#10;&#10;Description automatically generated">
            <a:extLst>
              <a:ext uri="{FF2B5EF4-FFF2-40B4-BE49-F238E27FC236}">
                <a16:creationId xmlns:a16="http://schemas.microsoft.com/office/drawing/2014/main" id="{4AE7ED48-D78C-7D48-9076-68B55027A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599" y="2590800"/>
            <a:ext cx="8697883" cy="434894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C1DF741-6272-094D-A1C7-E8E67546E930}"/>
              </a:ext>
            </a:extLst>
          </p:cNvPr>
          <p:cNvSpPr txBox="1"/>
          <p:nvPr/>
        </p:nvSpPr>
        <p:spPr bwMode="auto">
          <a:xfrm>
            <a:off x="762000" y="2819400"/>
            <a:ext cx="1859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ym typeface="Wingdings" pitchFamily="2" charset="2"/>
              </a:rPr>
              <a:t>25h per week 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327323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R2E within ATS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1010736" cy="365125"/>
          </a:xfrm>
        </p:spPr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R2E annual meeting</a:t>
            </a:r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869A4A31-8718-407E-A570-DE2E2CABA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1999456"/>
          </a:xfrm>
        </p:spPr>
        <p:txBody>
          <a:bodyPr/>
          <a:lstStyle/>
          <a:p>
            <a:r>
              <a:rPr lang="en-US" dirty="0"/>
              <a:t>The project is strongly supported by ATS</a:t>
            </a:r>
          </a:p>
          <a:p>
            <a:r>
              <a:rPr lang="en-US" dirty="0"/>
              <a:t>R2E activities will continue to run at least until LS3 to prepare LHC for High Luminosity operation, and should be progressively migrated to regular support for exploitation</a:t>
            </a:r>
          </a:p>
        </p:txBody>
      </p:sp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0CDDC6CD-C1C1-414A-98EE-469D085971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400" y="3048000"/>
            <a:ext cx="4916399" cy="3154742"/>
          </a:xfrm>
          <a:prstGeom prst="rect">
            <a:avLst/>
          </a:prstGeom>
        </p:spPr>
      </p:pic>
      <p:sp>
        <p:nvSpPr>
          <p:cNvPr id="11" name="Espace réservé du contenu 8">
            <a:extLst>
              <a:ext uri="{FF2B5EF4-FFF2-40B4-BE49-F238E27FC236}">
                <a16:creationId xmlns:a16="http://schemas.microsoft.com/office/drawing/2014/main" id="{C30EB7E2-DCB9-4FBB-94DF-FEAC90BD2DE2}"/>
              </a:ext>
            </a:extLst>
          </p:cNvPr>
          <p:cNvSpPr txBox="1">
            <a:spLocks/>
          </p:cNvSpPr>
          <p:nvPr/>
        </p:nvSpPr>
        <p:spPr bwMode="auto">
          <a:xfrm>
            <a:off x="407985" y="2667000"/>
            <a:ext cx="6383231" cy="266450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R2E is an excellent example of collaboration inside CERN but also outside CERN with other labs and companies.</a:t>
            </a:r>
          </a:p>
          <a:p>
            <a:r>
              <a:rPr lang="en-US" dirty="0"/>
              <a:t>Long-lasting efforts have been made to develop competencies and to build infrastructure for R2E. All need to continue to be secured </a:t>
            </a:r>
          </a:p>
        </p:txBody>
      </p:sp>
    </p:spTree>
    <p:extLst>
      <p:ext uri="{BB962C8B-B14F-4D97-AF65-F5344CB8AC3E}">
        <p14:creationId xmlns:p14="http://schemas.microsoft.com/office/powerpoint/2010/main" val="33840724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1010736" cy="365125"/>
          </a:xfrm>
        </p:spPr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R2E annual meeting</a:t>
            </a:r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869A4A31-8718-407E-A570-DE2E2CABA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9955213" cy="4608512"/>
          </a:xfrm>
        </p:spPr>
        <p:txBody>
          <a:bodyPr/>
          <a:lstStyle/>
          <a:p>
            <a:r>
              <a:rPr lang="en-US" dirty="0"/>
              <a:t>R2E is an important and successful project at CERN</a:t>
            </a:r>
          </a:p>
          <a:p>
            <a:r>
              <a:rPr lang="en-US" dirty="0"/>
              <a:t>Crucial for Injector and LHC operation, as well as the HL-LHC upgrade</a:t>
            </a:r>
          </a:p>
          <a:p>
            <a:r>
              <a:rPr lang="en-US" dirty="0"/>
              <a:t>Sensitivity of COTS electronics remains a critical topic: cost vs performance</a:t>
            </a:r>
          </a:p>
          <a:p>
            <a:r>
              <a:rPr lang="en-US" dirty="0"/>
              <a:t>CHARM is fully operational and ambitious plans are in progress to add heavy ion irradiation capacity CHIMERA</a:t>
            </a:r>
          </a:p>
          <a:p>
            <a:r>
              <a:rPr lang="en-US" dirty="0"/>
              <a:t>Looking forward to LHC operation this year to see all the improvements done during LS2</a:t>
            </a:r>
          </a:p>
          <a:p>
            <a:r>
              <a:rPr lang="en-US" dirty="0"/>
              <a:t>The future R2E activity is fully supported by the management of the Accelerator and Technology Sector</a:t>
            </a:r>
          </a:p>
          <a:p>
            <a:r>
              <a:rPr lang="en-US" dirty="0"/>
              <a:t>These R2E days are an important contribution to R2E continuing success – I hope everyone enjoys this stimulating event</a:t>
            </a:r>
          </a:p>
          <a:p>
            <a:endParaRPr 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AEA8FD1-7A0F-49DC-8A3D-686C774094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82200" y="248710"/>
            <a:ext cx="190500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862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784012" cy="1065742"/>
          </a:xfrm>
        </p:spPr>
        <p:txBody>
          <a:bodyPr/>
          <a:lstStyle/>
          <a:p>
            <a:r>
              <a:rPr lang="en-US" dirty="0"/>
              <a:t>Radiation to Electronics annual meeting: Introduction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1010736" cy="365125"/>
          </a:xfrm>
        </p:spPr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R2E annual meeting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07987" y="1149468"/>
            <a:ext cx="10031413" cy="1237456"/>
          </a:xfrm>
        </p:spPr>
        <p:txBody>
          <a:bodyPr/>
          <a:lstStyle/>
          <a:p>
            <a:r>
              <a:rPr lang="en-GB" dirty="0"/>
              <a:t>First of all, welcome to this R2E annual meeting</a:t>
            </a:r>
          </a:p>
          <a:p>
            <a:r>
              <a:rPr lang="en-GB" dirty="0"/>
              <a:t>The R2E project is housed in the Accelerator Systems (SY) Department of the CERN Accelerator and Technology Sector (ATS)</a:t>
            </a:r>
          </a:p>
          <a:p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E84B0FB-5473-4D3E-BD5D-AD5881AFD4BF}"/>
              </a:ext>
            </a:extLst>
          </p:cNvPr>
          <p:cNvSpPr txBox="1"/>
          <p:nvPr/>
        </p:nvSpPr>
        <p:spPr bwMode="auto">
          <a:xfrm>
            <a:off x="345278" y="2665531"/>
            <a:ext cx="1062752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Crucial presence also in the BE (Beams) department, especially for electronics testing and facility operation</a:t>
            </a:r>
            <a:endParaRPr lang="en-GB" dirty="0"/>
          </a:p>
          <a:p>
            <a:endParaRPr lang="en-GB" dirty="0"/>
          </a:p>
          <a:p>
            <a:r>
              <a:rPr lang="en-GB" dirty="0"/>
              <a:t>As SY Department Head, I have the pleasure to open this annual meeting.</a:t>
            </a:r>
          </a:p>
        </p:txBody>
      </p:sp>
    </p:spTree>
    <p:extLst>
      <p:ext uri="{BB962C8B-B14F-4D97-AF65-F5344CB8AC3E}">
        <p14:creationId xmlns:p14="http://schemas.microsoft.com/office/powerpoint/2010/main" val="2128407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6">
            <a:extLst>
              <a:ext uri="{FF2B5EF4-FFF2-40B4-BE49-F238E27FC236}">
                <a16:creationId xmlns:a16="http://schemas.microsoft.com/office/drawing/2014/main" id="{817359A6-7DF8-DB4C-922A-EF926996FF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801693" y="1219200"/>
            <a:ext cx="8427378" cy="5080687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7F3234-56AE-DC4A-8E33-557D66800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387" y="914400"/>
            <a:ext cx="4367213" cy="4608512"/>
          </a:xfrm>
        </p:spPr>
        <p:txBody>
          <a:bodyPr/>
          <a:lstStyle/>
          <a:p>
            <a:r>
              <a:rPr lang="en-US" dirty="0"/>
              <a:t>ATS responsible for operation and exploitation of the whole accelerator complex including LHC, and for the development of new projects and technologies. </a:t>
            </a:r>
          </a:p>
          <a:p>
            <a:r>
              <a:rPr lang="en-US" dirty="0"/>
              <a:t>It comprises Beams, Engineering, Accelerator Systems and Technology departments, plus ATS-DO</a:t>
            </a: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C45D1EC-7DAF-EA47-A6B2-6F22FA666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127738"/>
            <a:ext cx="11376025" cy="678549"/>
          </a:xfrm>
        </p:spPr>
        <p:txBody>
          <a:bodyPr/>
          <a:lstStyle/>
          <a:p>
            <a:r>
              <a:rPr lang="en-CH" dirty="0"/>
              <a:t>CERN Accelerator Technology Sector (ATS)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4263EC-394C-8642-A47C-E472A416F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43B6DB-6ECF-6C48-8091-125C5DA0E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R2E annual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0BD356-A285-5943-A09F-01AE9C8E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79A8CBC-ABA4-7D40-88A8-ABD1F62BCB3D}"/>
              </a:ext>
            </a:extLst>
          </p:cNvPr>
          <p:cNvSpPr/>
          <p:nvPr/>
        </p:nvSpPr>
        <p:spPr>
          <a:xfrm>
            <a:off x="4114800" y="5334000"/>
            <a:ext cx="20574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7DA4908-6E87-B740-87D8-F8694ADAE233}"/>
              </a:ext>
            </a:extLst>
          </p:cNvPr>
          <p:cNvSpPr/>
          <p:nvPr/>
        </p:nvSpPr>
        <p:spPr>
          <a:xfrm>
            <a:off x="7772400" y="4648200"/>
            <a:ext cx="20574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04946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ACC8C7-5531-B64F-98BB-A1352EB5E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B97E6D-A1C3-A642-966E-230CD7E6D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C00F4-1750-0B40-9FA0-1E1D9FD27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R2E annual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C92C7-96C2-3346-8170-6F5218181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A2C3DCE-4FF0-B645-8713-36B8795EE3DA}"/>
              </a:ext>
            </a:extLst>
          </p:cNvPr>
          <p:cNvGrpSpPr/>
          <p:nvPr/>
        </p:nvGrpSpPr>
        <p:grpSpPr>
          <a:xfrm>
            <a:off x="1360517" y="956160"/>
            <a:ext cx="10831514" cy="5921473"/>
            <a:chOff x="914400" y="936527"/>
            <a:chExt cx="10831514" cy="5921473"/>
          </a:xfrm>
        </p:grpSpPr>
        <p:pic>
          <p:nvPicPr>
            <p:cNvPr id="11" name="Picture 10" descr="Diagram&#10;&#10;Description automatically generated">
              <a:extLst>
                <a:ext uri="{FF2B5EF4-FFF2-40B4-BE49-F238E27FC236}">
                  <a16:creationId xmlns:a16="http://schemas.microsoft.com/office/drawing/2014/main" id="{670414F0-8814-D64B-A6D3-58CE3012E4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14400" y="936527"/>
              <a:ext cx="10831514" cy="592147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B8AA638-82D4-9B48-A1A4-5348F90E81D9}"/>
                </a:ext>
              </a:extLst>
            </p:cNvPr>
            <p:cNvSpPr txBox="1"/>
            <p:nvPr/>
          </p:nvSpPr>
          <p:spPr bwMode="auto">
            <a:xfrm>
              <a:off x="10826684" y="4917529"/>
              <a:ext cx="843501" cy="46935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400" dirty="0">
                  <a:solidFill>
                    <a:srgbClr val="FF00FF"/>
                  </a:solidFill>
                </a:rPr>
                <a:t>CHARM</a:t>
              </a:r>
            </a:p>
            <a:p>
              <a:pPr algn="ctr"/>
              <a:r>
                <a:rPr lang="en-CH" sz="1050" dirty="0">
                  <a:solidFill>
                    <a:schemeClr val="bg1"/>
                  </a:solidFill>
                  <a:highlight>
                    <a:srgbClr val="FF00FF"/>
                  </a:highlight>
                </a:rPr>
                <a:t>. </a:t>
              </a:r>
              <a:r>
                <a:rPr lang="en-CH" sz="800" dirty="0">
                  <a:solidFill>
                    <a:schemeClr val="bg1"/>
                  </a:solidFill>
                  <a:highlight>
                    <a:srgbClr val="FF00FF"/>
                  </a:highlight>
                </a:rPr>
                <a:t>2021</a:t>
              </a:r>
              <a:r>
                <a:rPr lang="en-CH" sz="1050" dirty="0">
                  <a:solidFill>
                    <a:schemeClr val="bg1"/>
                  </a:solidFill>
                  <a:highlight>
                    <a:srgbClr val="FF00FF"/>
                  </a:highlight>
                </a:rPr>
                <a:t> .</a:t>
              </a:r>
            </a:p>
          </p:txBody>
        </p:sp>
      </p:grp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22BB0C6-6432-884A-8829-5DBFCCF98A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387" y="914400"/>
            <a:ext cx="4291013" cy="4608512"/>
          </a:xfrm>
        </p:spPr>
        <p:txBody>
          <a:bodyPr/>
          <a:lstStyle/>
          <a:p>
            <a:r>
              <a:rPr lang="en-US" dirty="0"/>
              <a:t>A multitude of accelerators with a huge range of conditions and beam types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041141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70EE4CC-8FC8-48E9-8708-5DE93F37FB4F}"/>
              </a:ext>
            </a:extLst>
          </p:cNvPr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914703"/>
            <a:ext cx="5220402" cy="4284189"/>
          </a:xfrm>
          <a:prstGeom prst="rect">
            <a:avLst/>
          </a:prstGeom>
          <a:noFill/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R2E annual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1010736" cy="365125"/>
          </a:xfrm>
        </p:spPr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R2E annual meeting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07988" y="1150834"/>
            <a:ext cx="6450012" cy="1794319"/>
          </a:xfrm>
        </p:spPr>
        <p:txBody>
          <a:bodyPr/>
          <a:lstStyle/>
          <a:p>
            <a:r>
              <a:rPr lang="en-GB" dirty="0"/>
              <a:t>R2E was launch at CERN in 2010, following the LHC start and radiation issues with electronics.</a:t>
            </a:r>
          </a:p>
          <a:p>
            <a:r>
              <a:rPr lang="en-GB" dirty="0"/>
              <a:t>Since then many studies, mitigations, actions, projects, were launched and performed.</a:t>
            </a:r>
          </a:p>
          <a:p>
            <a:r>
              <a:rPr lang="en-GB" dirty="0"/>
              <a:t>LS1 was the first period where many actions took place, like shielding… </a:t>
            </a:r>
          </a:p>
          <a:p>
            <a:r>
              <a:rPr lang="en-GB" dirty="0"/>
              <a:t>Which led to a very successful Run2 of the LHC.</a:t>
            </a:r>
          </a:p>
          <a:p>
            <a:endParaRPr lang="en-GB" dirty="0"/>
          </a:p>
          <a:p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022367-F874-4D8C-9D88-4FC01F67BFCB}"/>
              </a:ext>
            </a:extLst>
          </p:cNvPr>
          <p:cNvSpPr txBox="1"/>
          <p:nvPr/>
        </p:nvSpPr>
        <p:spPr>
          <a:xfrm>
            <a:off x="7696200" y="1263280"/>
            <a:ext cx="419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i="1" dirty="0">
                <a:solidFill>
                  <a:srgbClr val="7030A0"/>
                </a:solidFill>
              </a:rPr>
              <a:t>For HL-LHC, 0.1 dump/fb</a:t>
            </a:r>
            <a:r>
              <a:rPr lang="en-US" sz="1600" b="1" i="1" baseline="30000" dirty="0">
                <a:solidFill>
                  <a:srgbClr val="7030A0"/>
                </a:solidFill>
              </a:rPr>
              <a:t>-1</a:t>
            </a:r>
            <a:r>
              <a:rPr lang="en-US" sz="1600" b="1" i="1" dirty="0">
                <a:solidFill>
                  <a:srgbClr val="7030A0"/>
                </a:solidFill>
              </a:rPr>
              <a:t> is the (challenging) goal</a:t>
            </a:r>
            <a:endParaRPr lang="en-GB" sz="16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504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R2E building blocks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1010736" cy="365125"/>
          </a:xfrm>
        </p:spPr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R2E annual meeting</a:t>
            </a:r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869A4A31-8718-407E-A570-DE2E2CABA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4608512"/>
          </a:xfrm>
        </p:spPr>
        <p:txBody>
          <a:bodyPr/>
          <a:lstStyle/>
          <a:p>
            <a:r>
              <a:rPr lang="en-US" dirty="0"/>
              <a:t>The development process is complex and long and needs </a:t>
            </a:r>
            <a:r>
              <a:rPr lang="en-US" u="sng" dirty="0"/>
              <a:t>many components</a:t>
            </a:r>
            <a:r>
              <a:rPr lang="en-US" dirty="0"/>
              <a:t> to succeed.</a:t>
            </a:r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567D6BAA-77E2-4433-851E-E9BE1683B295}"/>
              </a:ext>
            </a:extLst>
          </p:cNvPr>
          <p:cNvSpPr/>
          <p:nvPr/>
        </p:nvSpPr>
        <p:spPr>
          <a:xfrm>
            <a:off x="1435843" y="2736463"/>
            <a:ext cx="4231532" cy="1254917"/>
          </a:xfrm>
          <a:custGeom>
            <a:avLst/>
            <a:gdLst>
              <a:gd name="connsiteX0" fmla="*/ 0 w 1601787"/>
              <a:gd name="connsiteY0" fmla="*/ 0 h 4231532"/>
              <a:gd name="connsiteX1" fmla="*/ 1334817 w 1601787"/>
              <a:gd name="connsiteY1" fmla="*/ 0 h 4231532"/>
              <a:gd name="connsiteX2" fmla="*/ 1601787 w 1601787"/>
              <a:gd name="connsiteY2" fmla="*/ 266970 h 4231532"/>
              <a:gd name="connsiteX3" fmla="*/ 1601787 w 1601787"/>
              <a:gd name="connsiteY3" fmla="*/ 4231532 h 4231532"/>
              <a:gd name="connsiteX4" fmla="*/ 0 w 1601787"/>
              <a:gd name="connsiteY4" fmla="*/ 4231532 h 4231532"/>
              <a:gd name="connsiteX5" fmla="*/ 0 w 1601787"/>
              <a:gd name="connsiteY5" fmla="*/ 0 h 4231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1787" h="4231532">
                <a:moveTo>
                  <a:pt x="0" y="4231531"/>
                </a:moveTo>
                <a:lnTo>
                  <a:pt x="0" y="705271"/>
                </a:lnTo>
                <a:cubicBezTo>
                  <a:pt x="0" y="315762"/>
                  <a:pt x="45245" y="1"/>
                  <a:pt x="101058" y="1"/>
                </a:cubicBezTo>
                <a:lnTo>
                  <a:pt x="1601787" y="1"/>
                </a:lnTo>
                <a:lnTo>
                  <a:pt x="1601787" y="4231531"/>
                </a:lnTo>
                <a:lnTo>
                  <a:pt x="0" y="4231531"/>
                </a:lnTo>
                <a:close/>
              </a:path>
            </a:pathLst>
          </a:custGeom>
          <a:solidFill>
            <a:srgbClr val="92D050"/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142240" tIns="142241" rIns="142241" bIns="542687" numCol="1" spcCol="1270" anchor="ctr" anchorCtr="0">
            <a:noAutofit/>
          </a:bodyPr>
          <a:lstStyle/>
          <a:p>
            <a:pPr marL="0" marR="0" lvl="0" indent="0" algn="ctr" defTabSz="8890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GB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8890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Radiation Monitoring and Calculation</a:t>
            </a:r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EDA3F0F5-A673-473D-9195-6B2B486A736A}"/>
              </a:ext>
            </a:extLst>
          </p:cNvPr>
          <p:cNvSpPr/>
          <p:nvPr/>
        </p:nvSpPr>
        <p:spPr>
          <a:xfrm>
            <a:off x="5667375" y="2741202"/>
            <a:ext cx="4265411" cy="1250178"/>
          </a:xfrm>
          <a:custGeom>
            <a:avLst/>
            <a:gdLst>
              <a:gd name="connsiteX0" fmla="*/ 0 w 4231532"/>
              <a:gd name="connsiteY0" fmla="*/ 0 h 1601787"/>
              <a:gd name="connsiteX1" fmla="*/ 3964562 w 4231532"/>
              <a:gd name="connsiteY1" fmla="*/ 0 h 1601787"/>
              <a:gd name="connsiteX2" fmla="*/ 4231532 w 4231532"/>
              <a:gd name="connsiteY2" fmla="*/ 266970 h 1601787"/>
              <a:gd name="connsiteX3" fmla="*/ 4231532 w 4231532"/>
              <a:gd name="connsiteY3" fmla="*/ 1601787 h 1601787"/>
              <a:gd name="connsiteX4" fmla="*/ 0 w 4231532"/>
              <a:gd name="connsiteY4" fmla="*/ 1601787 h 1601787"/>
              <a:gd name="connsiteX5" fmla="*/ 0 w 4231532"/>
              <a:gd name="connsiteY5" fmla="*/ 0 h 160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31532" h="1601787">
                <a:moveTo>
                  <a:pt x="0" y="0"/>
                </a:moveTo>
                <a:lnTo>
                  <a:pt x="3964562" y="0"/>
                </a:lnTo>
                <a:cubicBezTo>
                  <a:pt x="4112005" y="0"/>
                  <a:pt x="4231532" y="119527"/>
                  <a:pt x="4231532" y="266970"/>
                </a:cubicBezTo>
                <a:lnTo>
                  <a:pt x="4231532" y="1601787"/>
                </a:lnTo>
                <a:lnTo>
                  <a:pt x="0" y="160178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113792" tIns="113792" rIns="113792" bIns="514239" numCol="1" spcCol="1270" anchor="ctr" anchorCtr="0">
            <a:noAutofit/>
          </a:bodyPr>
          <a:lstStyle/>
          <a:p>
            <a:pPr marL="0" marR="0" lvl="0" indent="0" algn="ctr" defTabSz="7112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7112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Rad-</a:t>
            </a:r>
            <a:r>
              <a:rPr kumimoji="0" lang="en-GB" sz="16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tol</a:t>
            </a: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system development (mainly) based on COTS</a:t>
            </a:r>
          </a:p>
        </p:txBody>
      </p:sp>
      <p:sp>
        <p:nvSpPr>
          <p:cNvPr id="13" name="Freeform 8">
            <a:extLst>
              <a:ext uri="{FF2B5EF4-FFF2-40B4-BE49-F238E27FC236}">
                <a16:creationId xmlns:a16="http://schemas.microsoft.com/office/drawing/2014/main" id="{65D89A42-11AE-42ED-933D-ADA1E6A5F5E9}"/>
              </a:ext>
            </a:extLst>
          </p:cNvPr>
          <p:cNvSpPr/>
          <p:nvPr/>
        </p:nvSpPr>
        <p:spPr>
          <a:xfrm>
            <a:off x="1435843" y="3849120"/>
            <a:ext cx="4265412" cy="1141482"/>
          </a:xfrm>
          <a:custGeom>
            <a:avLst/>
            <a:gdLst>
              <a:gd name="connsiteX0" fmla="*/ 0 w 4231532"/>
              <a:gd name="connsiteY0" fmla="*/ 0 h 1601787"/>
              <a:gd name="connsiteX1" fmla="*/ 3964562 w 4231532"/>
              <a:gd name="connsiteY1" fmla="*/ 0 h 1601787"/>
              <a:gd name="connsiteX2" fmla="*/ 4231532 w 4231532"/>
              <a:gd name="connsiteY2" fmla="*/ 266970 h 1601787"/>
              <a:gd name="connsiteX3" fmla="*/ 4231532 w 4231532"/>
              <a:gd name="connsiteY3" fmla="*/ 1601787 h 1601787"/>
              <a:gd name="connsiteX4" fmla="*/ 0 w 4231532"/>
              <a:gd name="connsiteY4" fmla="*/ 1601787 h 1601787"/>
              <a:gd name="connsiteX5" fmla="*/ 0 w 4231532"/>
              <a:gd name="connsiteY5" fmla="*/ 0 h 160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31532" h="1601787">
                <a:moveTo>
                  <a:pt x="4231532" y="1601786"/>
                </a:moveTo>
                <a:lnTo>
                  <a:pt x="266970" y="1601786"/>
                </a:lnTo>
                <a:cubicBezTo>
                  <a:pt x="119527" y="1601786"/>
                  <a:pt x="0" y="1482259"/>
                  <a:pt x="0" y="1334816"/>
                </a:cubicBezTo>
                <a:lnTo>
                  <a:pt x="0" y="1"/>
                </a:lnTo>
                <a:lnTo>
                  <a:pt x="4231532" y="1"/>
                </a:lnTo>
                <a:lnTo>
                  <a:pt x="4231532" y="1601786"/>
                </a:lnTo>
                <a:close/>
              </a:path>
            </a:pathLst>
          </a:custGeom>
          <a:solidFill>
            <a:srgbClr val="969696">
              <a:lumMod val="75000"/>
            </a:srgb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149351" tIns="549800" rIns="149352" bIns="149352" numCol="1" spcCol="1270" anchor="ctr" anchorCtr="0">
            <a:noAutofit/>
          </a:bodyPr>
          <a:lstStyle/>
          <a:p>
            <a:pPr marL="0" marR="0" lvl="0" indent="0" algn="ctr" defTabSz="9334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GB" sz="2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334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Qualification Approach</a:t>
            </a:r>
          </a:p>
          <a:p>
            <a:pPr marL="0" marR="0" lvl="0" indent="0" algn="ctr" defTabSz="9334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90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id="{859E3C61-6B44-4B9E-BD35-DBED3E1AE72C}"/>
              </a:ext>
            </a:extLst>
          </p:cNvPr>
          <p:cNvSpPr/>
          <p:nvPr/>
        </p:nvSpPr>
        <p:spPr>
          <a:xfrm>
            <a:off x="5667375" y="3849120"/>
            <a:ext cx="4265411" cy="1141482"/>
          </a:xfrm>
          <a:custGeom>
            <a:avLst/>
            <a:gdLst>
              <a:gd name="connsiteX0" fmla="*/ 0 w 1601787"/>
              <a:gd name="connsiteY0" fmla="*/ 0 h 4231532"/>
              <a:gd name="connsiteX1" fmla="*/ 1334817 w 1601787"/>
              <a:gd name="connsiteY1" fmla="*/ 0 h 4231532"/>
              <a:gd name="connsiteX2" fmla="*/ 1601787 w 1601787"/>
              <a:gd name="connsiteY2" fmla="*/ 266970 h 4231532"/>
              <a:gd name="connsiteX3" fmla="*/ 1601787 w 1601787"/>
              <a:gd name="connsiteY3" fmla="*/ 4231532 h 4231532"/>
              <a:gd name="connsiteX4" fmla="*/ 0 w 1601787"/>
              <a:gd name="connsiteY4" fmla="*/ 4231532 h 4231532"/>
              <a:gd name="connsiteX5" fmla="*/ 0 w 1601787"/>
              <a:gd name="connsiteY5" fmla="*/ 0 h 4231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1787" h="4231532">
                <a:moveTo>
                  <a:pt x="1601787" y="1"/>
                </a:moveTo>
                <a:lnTo>
                  <a:pt x="1601787" y="3526261"/>
                </a:lnTo>
                <a:cubicBezTo>
                  <a:pt x="1601787" y="3915770"/>
                  <a:pt x="1556542" y="4231531"/>
                  <a:pt x="1500729" y="4231531"/>
                </a:cubicBezTo>
                <a:lnTo>
                  <a:pt x="0" y="4231531"/>
                </a:lnTo>
                <a:lnTo>
                  <a:pt x="0" y="1"/>
                </a:lnTo>
                <a:lnTo>
                  <a:pt x="1601787" y="1"/>
                </a:lnTo>
                <a:close/>
              </a:path>
            </a:pathLst>
          </a:custGeom>
          <a:solidFill>
            <a:srgbClr val="FFC000"/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163576" tIns="564023" rIns="163577" bIns="163577" numCol="1" spcCol="1270" anchor="ctr" anchorCtr="0">
            <a:noAutofit/>
          </a:bodyPr>
          <a:lstStyle/>
          <a:p>
            <a:pPr marL="0" marR="0" lvl="0" indent="0" algn="ctr" defTabSz="10223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Radiation Test Facilities</a:t>
            </a:r>
          </a:p>
        </p:txBody>
      </p:sp>
      <p:sp>
        <p:nvSpPr>
          <p:cNvPr id="15" name="Freeform 10">
            <a:extLst>
              <a:ext uri="{FF2B5EF4-FFF2-40B4-BE49-F238E27FC236}">
                <a16:creationId xmlns:a16="http://schemas.microsoft.com/office/drawing/2014/main" id="{3F74B730-2AB1-49F2-8F3C-61E5D498A698}"/>
              </a:ext>
            </a:extLst>
          </p:cNvPr>
          <p:cNvSpPr/>
          <p:nvPr/>
        </p:nvSpPr>
        <p:spPr>
          <a:xfrm>
            <a:off x="4357998" y="3389790"/>
            <a:ext cx="2559247" cy="1002037"/>
          </a:xfrm>
          <a:custGeom>
            <a:avLst/>
            <a:gdLst>
              <a:gd name="connsiteX0" fmla="*/ 0 w 2538919"/>
              <a:gd name="connsiteY0" fmla="*/ 133485 h 800893"/>
              <a:gd name="connsiteX1" fmla="*/ 133485 w 2538919"/>
              <a:gd name="connsiteY1" fmla="*/ 0 h 800893"/>
              <a:gd name="connsiteX2" fmla="*/ 2405434 w 2538919"/>
              <a:gd name="connsiteY2" fmla="*/ 0 h 800893"/>
              <a:gd name="connsiteX3" fmla="*/ 2538919 w 2538919"/>
              <a:gd name="connsiteY3" fmla="*/ 133485 h 800893"/>
              <a:gd name="connsiteX4" fmla="*/ 2538919 w 2538919"/>
              <a:gd name="connsiteY4" fmla="*/ 667408 h 800893"/>
              <a:gd name="connsiteX5" fmla="*/ 2405434 w 2538919"/>
              <a:gd name="connsiteY5" fmla="*/ 800893 h 800893"/>
              <a:gd name="connsiteX6" fmla="*/ 133485 w 2538919"/>
              <a:gd name="connsiteY6" fmla="*/ 800893 h 800893"/>
              <a:gd name="connsiteX7" fmla="*/ 0 w 2538919"/>
              <a:gd name="connsiteY7" fmla="*/ 667408 h 800893"/>
              <a:gd name="connsiteX8" fmla="*/ 0 w 2538919"/>
              <a:gd name="connsiteY8" fmla="*/ 133485 h 800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38919" h="800893">
                <a:moveTo>
                  <a:pt x="0" y="133485"/>
                </a:moveTo>
                <a:cubicBezTo>
                  <a:pt x="0" y="59763"/>
                  <a:pt x="59763" y="0"/>
                  <a:pt x="133485" y="0"/>
                </a:cubicBezTo>
                <a:lnTo>
                  <a:pt x="2405434" y="0"/>
                </a:lnTo>
                <a:cubicBezTo>
                  <a:pt x="2479156" y="0"/>
                  <a:pt x="2538919" y="59763"/>
                  <a:pt x="2538919" y="133485"/>
                </a:cubicBezTo>
                <a:lnTo>
                  <a:pt x="2538919" y="667408"/>
                </a:lnTo>
                <a:cubicBezTo>
                  <a:pt x="2538919" y="741130"/>
                  <a:pt x="2479156" y="800893"/>
                  <a:pt x="2405434" y="800893"/>
                </a:cubicBezTo>
                <a:lnTo>
                  <a:pt x="133485" y="800893"/>
                </a:lnTo>
                <a:cubicBezTo>
                  <a:pt x="59763" y="800893"/>
                  <a:pt x="0" y="741130"/>
                  <a:pt x="0" y="667408"/>
                </a:cubicBezTo>
                <a:lnTo>
                  <a:pt x="0" y="133485"/>
                </a:lnTo>
                <a:close/>
              </a:path>
            </a:pathLst>
          </a:custGeom>
          <a:solidFill>
            <a:srgbClr val="DDDDDD">
              <a:tint val="60000"/>
              <a:hueOff val="0"/>
              <a:satOff val="0"/>
              <a:lumOff val="0"/>
              <a:alphaOff val="0"/>
            </a:srgbClr>
          </a:solidFill>
          <a:ln w="1905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119106" tIns="119106" rIns="119106" bIns="119106" numCol="1" spcCol="1270" anchor="ctr" anchorCtr="0">
            <a:noAutofit/>
          </a:bodyPr>
          <a:lstStyle/>
          <a:p>
            <a:pPr marL="0" marR="0" lvl="0" indent="0" algn="ctr" defTabSz="9334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055A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Radiation Hardness Assurance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92DE312-73E0-4DDA-B69B-2543C884C97F}"/>
              </a:ext>
            </a:extLst>
          </p:cNvPr>
          <p:cNvSpPr/>
          <p:nvPr/>
        </p:nvSpPr>
        <p:spPr>
          <a:xfrm>
            <a:off x="4357998" y="5256420"/>
            <a:ext cx="2890535" cy="369332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GB" b="1" i="1" dirty="0">
                <a:solidFill>
                  <a:srgbClr val="FF0000"/>
                </a:solidFill>
              </a:rPr>
              <a:t>mitigation → prevention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74DDE2F-230D-4087-8205-CF0EEDF5E284}"/>
              </a:ext>
            </a:extLst>
          </p:cNvPr>
          <p:cNvSpPr txBox="1"/>
          <p:nvPr/>
        </p:nvSpPr>
        <p:spPr bwMode="auto">
          <a:xfrm>
            <a:off x="407985" y="169536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Building blocks from Rubén, R2E meeting 2018.</a:t>
            </a:r>
          </a:p>
        </p:txBody>
      </p:sp>
    </p:spTree>
    <p:extLst>
      <p:ext uri="{BB962C8B-B14F-4D97-AF65-F5344CB8AC3E}">
        <p14:creationId xmlns:p14="http://schemas.microsoft.com/office/powerpoint/2010/main" val="713355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tests facility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1010736" cy="365125"/>
          </a:xfrm>
        </p:spPr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R2E annual meeting</a:t>
            </a:r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869A4A31-8718-407E-A570-DE2E2CABA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392" y="963294"/>
            <a:ext cx="11376024" cy="4608512"/>
          </a:xfrm>
        </p:spPr>
        <p:txBody>
          <a:bodyPr/>
          <a:lstStyle/>
          <a:p>
            <a:r>
              <a:rPr lang="en-US" dirty="0"/>
              <a:t>2021 new EAST area commissioning, CHARM confirmed as a major radiation test facility</a:t>
            </a:r>
          </a:p>
        </p:txBody>
      </p:sp>
      <p:pic>
        <p:nvPicPr>
          <p:cNvPr id="18" name="Picture 6">
            <a:extLst>
              <a:ext uri="{FF2B5EF4-FFF2-40B4-BE49-F238E27FC236}">
                <a16:creationId xmlns:a16="http://schemas.microsoft.com/office/drawing/2014/main" id="{3146F86E-256A-4D5C-91F2-186273FF8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5243" y="3002809"/>
            <a:ext cx="2422552" cy="3223905"/>
          </a:xfrm>
          <a:prstGeom prst="rect">
            <a:avLst/>
          </a:prstGeom>
        </p:spPr>
      </p:pic>
      <p:pic>
        <p:nvPicPr>
          <p:cNvPr id="19" name="Content Placeholder 10">
            <a:extLst>
              <a:ext uri="{FF2B5EF4-FFF2-40B4-BE49-F238E27FC236}">
                <a16:creationId xmlns:a16="http://schemas.microsoft.com/office/drawing/2014/main" id="{C3C1CEF2-88BF-4191-A182-BDF1364845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99301" y="3789776"/>
            <a:ext cx="6486417" cy="2436938"/>
          </a:xfrm>
          <a:prstGeom prst="rect">
            <a:avLst/>
          </a:prstGeom>
        </p:spPr>
      </p:pic>
      <p:pic>
        <p:nvPicPr>
          <p:cNvPr id="20" name="Picture 4">
            <a:extLst>
              <a:ext uri="{FF2B5EF4-FFF2-40B4-BE49-F238E27FC236}">
                <a16:creationId xmlns:a16="http://schemas.microsoft.com/office/drawing/2014/main" id="{F27DCEBA-2D93-45EF-83BA-C22E375377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1711" y="1752600"/>
            <a:ext cx="4963326" cy="2527762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65D17773-66AC-4D94-88AB-3FB63A67A5A7}"/>
              </a:ext>
            </a:extLst>
          </p:cNvPr>
          <p:cNvSpPr txBox="1"/>
          <p:nvPr/>
        </p:nvSpPr>
        <p:spPr bwMode="auto">
          <a:xfrm>
            <a:off x="5275788" y="1521387"/>
            <a:ext cx="64123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Initial T8 commissioning teething troubles ironed out</a:t>
            </a:r>
            <a:endParaRPr lang="en-US" sz="2000" dirty="0"/>
          </a:p>
          <a:p>
            <a:endParaRPr lang="en-GB" sz="2000" dirty="0"/>
          </a:p>
          <a:p>
            <a:r>
              <a:rPr lang="en-GB" sz="2000" dirty="0"/>
              <a:t>IRRAD and CHARM successfully operated for 8 weeks</a:t>
            </a:r>
          </a:p>
        </p:txBody>
      </p:sp>
    </p:spTree>
    <p:extLst>
      <p:ext uri="{BB962C8B-B14F-4D97-AF65-F5344CB8AC3E}">
        <p14:creationId xmlns:p14="http://schemas.microsoft.com/office/powerpoint/2010/main" val="1414416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calculation, FLUKA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1010736" cy="365125"/>
          </a:xfrm>
        </p:spPr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R2E annual meeting</a:t>
            </a:r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869A4A31-8718-407E-A570-DE2E2CABA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7288213" cy="4608512"/>
          </a:xfrm>
        </p:spPr>
        <p:txBody>
          <a:bodyPr/>
          <a:lstStyle/>
          <a:p>
            <a:r>
              <a:rPr lang="en-US" sz="1700" dirty="0"/>
              <a:t>Deep involvement in preparation for HL-LHC</a:t>
            </a:r>
          </a:p>
          <a:p>
            <a:r>
              <a:rPr lang="en-US" sz="1700" dirty="0"/>
              <a:t>Key in determining radiation levels for LIU and HL-LHC configuration and operational conditions</a:t>
            </a:r>
          </a:p>
          <a:p>
            <a:r>
              <a:rPr lang="en-US" sz="1700" dirty="0"/>
              <a:t>Efficiently covering large majority of HL-LHC (WP10) areas of concern for equipment groups:</a:t>
            </a:r>
          </a:p>
          <a:p>
            <a:pPr lvl="1"/>
            <a:r>
              <a:rPr lang="en-US" sz="1500" dirty="0"/>
              <a:t>Shielded areas (UJ, UL, RR) around IP1, 5 and 7</a:t>
            </a:r>
          </a:p>
          <a:p>
            <a:pPr lvl="1"/>
            <a:r>
              <a:rPr lang="en-US" sz="1500" dirty="0"/>
              <a:t>DS in IP1, 5 and 7 (including possible cell 9 location for 11T/TCLD)</a:t>
            </a:r>
          </a:p>
        </p:txBody>
      </p:sp>
      <p:pic>
        <p:nvPicPr>
          <p:cNvPr id="11" name="Picture 7">
            <a:extLst>
              <a:ext uri="{FF2B5EF4-FFF2-40B4-BE49-F238E27FC236}">
                <a16:creationId xmlns:a16="http://schemas.microsoft.com/office/drawing/2014/main" id="{05DF2C8D-D171-4597-952F-0A40D198FE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0" y="3339415"/>
            <a:ext cx="3296595" cy="2835960"/>
          </a:xfrm>
          <a:prstGeom prst="rect">
            <a:avLst/>
          </a:prstGeom>
        </p:spPr>
      </p:pic>
      <p:pic>
        <p:nvPicPr>
          <p:cNvPr id="12" name="Picture 8">
            <a:extLst>
              <a:ext uri="{FF2B5EF4-FFF2-40B4-BE49-F238E27FC236}">
                <a16:creationId xmlns:a16="http://schemas.microsoft.com/office/drawing/2014/main" id="{8B8CBF5B-B1C7-465A-945C-AE8E83CF5A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8017" y="1783437"/>
            <a:ext cx="2644460" cy="1270491"/>
          </a:xfrm>
          <a:prstGeom prst="rect">
            <a:avLst/>
          </a:prstGeom>
        </p:spPr>
      </p:pic>
      <p:pic>
        <p:nvPicPr>
          <p:cNvPr id="13" name="Content Placeholder 6">
            <a:extLst>
              <a:ext uri="{FF2B5EF4-FFF2-40B4-BE49-F238E27FC236}">
                <a16:creationId xmlns:a16="http://schemas.microsoft.com/office/drawing/2014/main" id="{24BFCB03-8BF1-43B5-93D0-8CEC69FE35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699951" y="3657600"/>
            <a:ext cx="2948624" cy="25177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4800" y="117002"/>
            <a:ext cx="2069977" cy="1643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046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R2E vigilance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1010736" cy="365125"/>
          </a:xfrm>
        </p:spPr>
        <p:txBody>
          <a:bodyPr/>
          <a:lstStyle/>
          <a:p>
            <a:pPr>
              <a:defRPr/>
            </a:pPr>
            <a:r>
              <a:rPr lang="de-CH"/>
              <a:t>1 March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R2E annual meeting</a:t>
            </a:r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869A4A31-8718-407E-A570-DE2E2CABA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4608512"/>
          </a:xfrm>
        </p:spPr>
        <p:txBody>
          <a:bodyPr/>
          <a:lstStyle/>
          <a:p>
            <a:r>
              <a:rPr lang="en-US" dirty="0"/>
              <a:t>Many mitigations and many upgrades have already been performed. </a:t>
            </a:r>
          </a:p>
          <a:p>
            <a:r>
              <a:rPr lang="en-US" dirty="0"/>
              <a:t>However, we need to stay vigilant, changes can go very fast with beam settings and especially with the new LIU beams </a:t>
            </a:r>
            <a:r>
              <a:rPr lang="en-US" dirty="0">
                <a:sym typeface="Wingdings" pitchFamily="2" charset="2"/>
              </a:rPr>
              <a:t> see example of SPS operation in 2021</a:t>
            </a:r>
            <a:endParaRPr lang="en-US" dirty="0"/>
          </a:p>
          <a:p>
            <a:r>
              <a:rPr lang="en-US" dirty="0"/>
              <a:t>Ideally all new electronics devices must be qualified by R2E</a:t>
            </a:r>
          </a:p>
        </p:txBody>
      </p:sp>
      <p:pic>
        <p:nvPicPr>
          <p:cNvPr id="18" name="Content Placeholder 6">
            <a:extLst>
              <a:ext uri="{FF2B5EF4-FFF2-40B4-BE49-F238E27FC236}">
                <a16:creationId xmlns:a16="http://schemas.microsoft.com/office/drawing/2014/main" id="{A70BF435-717D-4FE7-B991-2D5AD3C2ED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676400" y="3044825"/>
            <a:ext cx="4280101" cy="3203575"/>
          </a:xfrm>
          <a:prstGeom prst="rect">
            <a:avLst/>
          </a:prstGeom>
        </p:spPr>
      </p:pic>
      <p:sp>
        <p:nvSpPr>
          <p:cNvPr id="19" name="TextBox 7">
            <a:extLst>
              <a:ext uri="{FF2B5EF4-FFF2-40B4-BE49-F238E27FC236}">
                <a16:creationId xmlns:a16="http://schemas.microsoft.com/office/drawing/2014/main" id="{3965807E-A612-4266-9A3B-F421C4888F8D}"/>
              </a:ext>
            </a:extLst>
          </p:cNvPr>
          <p:cNvSpPr txBox="1"/>
          <p:nvPr/>
        </p:nvSpPr>
        <p:spPr>
          <a:xfrm>
            <a:off x="6113494" y="2969867"/>
            <a:ext cx="531650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2015:</a:t>
            </a:r>
          </a:p>
          <a:p>
            <a:pPr marL="171450" indent="-171450">
              <a:buFontTx/>
              <a:buChar char="-"/>
            </a:pPr>
            <a:r>
              <a:rPr lang="en-US" sz="1400" dirty="0"/>
              <a:t>Start of the year: </a:t>
            </a:r>
            <a:r>
              <a:rPr lang="en-US" sz="1400" dirty="0" err="1"/>
              <a:t>nQPS</a:t>
            </a:r>
            <a:r>
              <a:rPr lang="en-US" sz="1400" dirty="0"/>
              <a:t> SEEs (introduced in LS1)</a:t>
            </a:r>
          </a:p>
          <a:p>
            <a:pPr marL="171450" indent="-171450">
              <a:buFontTx/>
              <a:buChar char="-"/>
            </a:pPr>
            <a:r>
              <a:rPr lang="en-US" sz="1400" dirty="0"/>
              <a:t>Rest of the year: mainly FGC2 in the arc</a:t>
            </a:r>
          </a:p>
          <a:p>
            <a:r>
              <a:rPr lang="en-US" sz="1400" dirty="0">
                <a:solidFill>
                  <a:schemeClr val="accent6"/>
                </a:solidFill>
              </a:rPr>
              <a:t>2016:</a:t>
            </a:r>
          </a:p>
          <a:p>
            <a:pPr marL="171450" indent="-171450">
              <a:buFontTx/>
              <a:buChar char="-"/>
            </a:pPr>
            <a:r>
              <a:rPr lang="en-US" sz="1400" dirty="0">
                <a:solidFill>
                  <a:schemeClr val="accent6"/>
                </a:solidFill>
              </a:rPr>
              <a:t>SEE rate reduction mainly due to lower arc radiation levels (vacuum conditioning)</a:t>
            </a:r>
          </a:p>
          <a:p>
            <a:r>
              <a:rPr lang="en-US" sz="1400" dirty="0">
                <a:solidFill>
                  <a:srgbClr val="00B050"/>
                </a:solidFill>
              </a:rPr>
              <a:t>2017:</a:t>
            </a:r>
          </a:p>
          <a:p>
            <a:pPr marL="171450" indent="-171450">
              <a:buFontTx/>
              <a:buChar char="-"/>
            </a:pPr>
            <a:r>
              <a:rPr lang="en-US" sz="1400" dirty="0">
                <a:solidFill>
                  <a:srgbClr val="00B050"/>
                </a:solidFill>
              </a:rPr>
              <a:t>Further improvement thanks to FGClite deployment in ARC; most R2E events in power converters in RR (upgraded in LS2 with radiation tolerant versions)</a:t>
            </a:r>
          </a:p>
          <a:p>
            <a:r>
              <a:rPr lang="en-US" sz="1400" dirty="0">
                <a:solidFill>
                  <a:srgbClr val="C00000"/>
                </a:solidFill>
              </a:rPr>
              <a:t>2018:</a:t>
            </a:r>
          </a:p>
          <a:p>
            <a:pPr marL="171450" indent="-171450">
              <a:buFontTx/>
              <a:buChar char="-"/>
            </a:pPr>
            <a:r>
              <a:rPr lang="en-US" sz="1400" dirty="0">
                <a:solidFill>
                  <a:srgbClr val="C00000"/>
                </a:solidFill>
              </a:rPr>
              <a:t>Increased radiation levels in DS of IP1 and IP5 due to TCL6 opening → impact on QPS equipment (possibly lifetime related, i.e. no longer linear versus integrated luminosity)</a:t>
            </a:r>
          </a:p>
        </p:txBody>
      </p:sp>
    </p:spTree>
    <p:extLst>
      <p:ext uri="{BB962C8B-B14F-4D97-AF65-F5344CB8AC3E}">
        <p14:creationId xmlns:p14="http://schemas.microsoft.com/office/powerpoint/2010/main" val="2725535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SY_template PPT" id="{186A4011-E43B-E84F-859D-616876337543}" vid="{B1CFE6ED-5399-0949-B674-6A671E72B39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SY_template PPT</Template>
  <TotalTime>791</TotalTime>
  <Words>884</Words>
  <Application>Microsoft Macintosh PowerPoint</Application>
  <DocSecurity>0</DocSecurity>
  <PresentationFormat>Widescreen</PresentationFormat>
  <Paragraphs>117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R2E Annual meeting opening</vt:lpstr>
      <vt:lpstr>Radiation to Electronics annual meeting: Introduction</vt:lpstr>
      <vt:lpstr>CERN Accelerator Technology Sector (ATS)</vt:lpstr>
      <vt:lpstr>CERN accelerator complex</vt:lpstr>
      <vt:lpstr>R2E annual meeting</vt:lpstr>
      <vt:lpstr>Main R2E building blocks</vt:lpstr>
      <vt:lpstr>Radiation tests facility</vt:lpstr>
      <vt:lpstr>Radiation calculation, FLUKA</vt:lpstr>
      <vt:lpstr>R2E vigilance</vt:lpstr>
      <vt:lpstr>Illustration: SPS access system SEU issues in 2021</vt:lpstr>
      <vt:lpstr>Illustration: SPS access system SEU issues in 2021</vt:lpstr>
      <vt:lpstr>R2E within ATS</vt:lpstr>
      <vt:lpstr>Conclusions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Lucie Mainoli</dc:creator>
  <cp:keywords/>
  <dc:description/>
  <cp:lastModifiedBy>Brennan Goddard</cp:lastModifiedBy>
  <cp:revision>52</cp:revision>
  <dcterms:created xsi:type="dcterms:W3CDTF">2021-01-21T08:34:07Z</dcterms:created>
  <dcterms:modified xsi:type="dcterms:W3CDTF">2022-03-01T07:23:31Z</dcterms:modified>
  <cp:category/>
  <dc:identifier/>
  <cp:contentStatus/>
  <dc:language/>
  <cp:version/>
</cp:coreProperties>
</file>