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4"/>
  </p:sldMasterIdLst>
  <p:notesMasterIdLst>
    <p:notesMasterId r:id="rId19"/>
  </p:notesMasterIdLst>
  <p:sldIdLst>
    <p:sldId id="256" r:id="rId5"/>
    <p:sldId id="259" r:id="rId6"/>
    <p:sldId id="277" r:id="rId7"/>
    <p:sldId id="278" r:id="rId8"/>
    <p:sldId id="266" r:id="rId9"/>
    <p:sldId id="267" r:id="rId10"/>
    <p:sldId id="268" r:id="rId11"/>
    <p:sldId id="270" r:id="rId12"/>
    <p:sldId id="279" r:id="rId13"/>
    <p:sldId id="269" r:id="rId14"/>
    <p:sldId id="271" r:id="rId15"/>
    <p:sldId id="281" r:id="rId16"/>
    <p:sldId id="276" r:id="rId17"/>
    <p:sldId id="264" r:id="rId18"/>
  </p:sldIdLst>
  <p:sldSz cx="12192000" cy="6858000"/>
  <p:notesSz cx="6858000" cy="9144000"/>
  <p:embeddedFontLst>
    <p:embeddedFont>
      <p:font typeface="Calibri" panose="020F0502020204030204" pitchFamily="34" charset="0"/>
      <p:regular r:id="rId20"/>
      <p:bold r:id="rId21"/>
      <p:italic r:id="rId22"/>
      <p:boldItalic r:id="rId23"/>
    </p:embeddedFont>
  </p:embeddedFontLst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3" autoAdjust="0"/>
    <p:restoredTop sz="94692"/>
  </p:normalViewPr>
  <p:slideViewPr>
    <p:cSldViewPr>
      <p:cViewPr varScale="1">
        <p:scale>
          <a:sx n="83" d="100"/>
          <a:sy n="83" d="100"/>
        </p:scale>
        <p:origin x="528" y="67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font" Target="fonts/font2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1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4.fntdata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3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789630-59C6-4D14-8AF4-CAF71B76AC56}" type="datetimeFigureOut">
              <a:rPr lang="en-GB" smtClean="0"/>
              <a:t>01/03/2022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34E708-3437-4344-B8E3-BDBB9C34CC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7053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4E708-3437-4344-B8E3-BDBB9C34CCE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40835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secHead" preserve="1" userDrawn="1">
  <p:cSld name="Fro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4" descr="A picture containing building, tower, bridge&#10;&#10;Description automatically generated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332656"/>
            <a:ext cx="12192000" cy="6858000"/>
          </a:xfrm>
          <a:prstGeom prst="rect">
            <a:avLst/>
          </a:prstGeom>
        </p:spPr>
      </p:pic>
      <p:sp>
        <p:nvSpPr>
          <p:cNvPr id="5" name="Titre 1"/>
          <p:cNvSpPr>
            <a:spLocks noGrp="1"/>
          </p:cNvSpPr>
          <p:nvPr>
            <p:ph type="title" hasCustomPrompt="1"/>
          </p:nvPr>
        </p:nvSpPr>
        <p:spPr bwMode="auto">
          <a:xfrm>
            <a:off x="575732" y="1741758"/>
            <a:ext cx="7450667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lang="en-US" sz="4000" b="1" i="0" cap="none" spc="0">
                <a:ln w="12700">
                  <a:noFill/>
                  <a:prstDash val="solid"/>
                </a:ln>
                <a:solidFill>
                  <a:srgbClr val="5AA3D9"/>
                </a:solidFill>
                <a:latin typeface="+mj-lt"/>
                <a:ea typeface="+mj-ea"/>
                <a:cs typeface="Ubuntu"/>
              </a:defRPr>
            </a:lvl1pPr>
          </a:lstStyle>
          <a:p>
            <a:pPr>
              <a:defRPr/>
            </a:pPr>
            <a:r>
              <a:rPr dirty="0"/>
              <a:t>Presentation Title</a:t>
            </a:r>
            <a:endParaRPr lang="en-US" dirty="0"/>
          </a:p>
        </p:txBody>
      </p:sp>
      <p:sp>
        <p:nvSpPr>
          <p:cNvPr id="6" name="Espace réservé du texte 2"/>
          <p:cNvSpPr>
            <a:spLocks noGrp="1"/>
          </p:cNvSpPr>
          <p:nvPr>
            <p:ph type="body" idx="1" hasCustomPrompt="1"/>
          </p:nvPr>
        </p:nvSpPr>
        <p:spPr bwMode="auto">
          <a:xfrm>
            <a:off x="575732" y="3810002"/>
            <a:ext cx="7450667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rgbClr val="4D4D4D"/>
                </a:solidFill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>
              <a:defRPr/>
            </a:pPr>
            <a:r>
              <a:rPr dirty="0"/>
              <a:t>Author and Affiliation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0424D0C-B055-C048-95C0-F170006F7400}"/>
              </a:ext>
            </a:extLst>
          </p:cNvPr>
          <p:cNvSpPr/>
          <p:nvPr userDrawn="1"/>
        </p:nvSpPr>
        <p:spPr>
          <a:xfrm>
            <a:off x="2179775" y="5444106"/>
            <a:ext cx="2032000" cy="1057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80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EA089D1-2EAC-2C4C-A396-78AC683FEB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1844090" y="5523004"/>
            <a:ext cx="747991" cy="747991"/>
          </a:xfrm>
          <a:prstGeom prst="rect">
            <a:avLst/>
          </a:prstGeom>
        </p:spPr>
      </p:pic>
      <p:pic>
        <p:nvPicPr>
          <p:cNvPr id="16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07D1C97F-38A6-2C49-B67D-FAE05B15B04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2801340" y="5497964"/>
            <a:ext cx="1009504" cy="94988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BEC7CE2-229E-C344-8E22-0336AB675ED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auto">
          <a:xfrm>
            <a:off x="756398" y="5475777"/>
            <a:ext cx="856258" cy="84244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3902877" y="5466771"/>
            <a:ext cx="877900" cy="109127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efau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F0622CBF-F3F3-4916-A1D3-BD13530337FB}" type="datetime1">
              <a:rPr lang="fr-FR"/>
              <a:t>01/03/2022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7" name="Rectangle 5"/>
          <p:cNvSpPr/>
          <p:nvPr userDrawn="1"/>
        </p:nvSpPr>
        <p:spPr bwMode="auto">
          <a:xfrm>
            <a:off x="0" y="0"/>
            <a:ext cx="12192000" cy="621982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800" dirty="0"/>
          </a:p>
        </p:txBody>
      </p:sp>
      <p:pic>
        <p:nvPicPr>
          <p:cNvPr id="8" name="Picture 8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27384"/>
            <a:ext cx="12192000" cy="6858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4888579" y="2743338"/>
            <a:ext cx="7303421" cy="715840"/>
          </a:xfrm>
        </p:spPr>
        <p:txBody>
          <a:bodyPr>
            <a:noAutofit/>
          </a:bodyPr>
          <a:lstStyle>
            <a:lvl1pPr>
              <a:defRPr sz="4400">
                <a:solidFill>
                  <a:srgbClr val="5AA3D9"/>
                </a:solidFill>
              </a:defRPr>
            </a:lvl1pPr>
          </a:lstStyle>
          <a:p>
            <a:pPr>
              <a:defRPr/>
            </a:pPr>
            <a:r>
              <a:t>Slide Title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efault 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B0B0381-81E6-4F08-8F90-ACA2F5D9F598}" type="datetime1">
              <a:rPr lang="fr-FR"/>
              <a:t>01/03/2022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3" hasCustomPrompt="1"/>
          </p:nvPr>
        </p:nvSpPr>
        <p:spPr bwMode="auto">
          <a:xfrm>
            <a:off x="609601" y="1245522"/>
            <a:ext cx="10968567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Just Titl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5" hasCustomPrompt="1"/>
          </p:nvPr>
        </p:nvSpPr>
        <p:spPr bwMode="auto">
          <a:xfrm>
            <a:off x="609601" y="1245522"/>
            <a:ext cx="5302249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  <p:sp>
        <p:nvSpPr>
          <p:cNvPr id="9" name="Content Placeholder 6"/>
          <p:cNvSpPr>
            <a:spLocks noGrp="1"/>
          </p:cNvSpPr>
          <p:nvPr>
            <p:ph sz="quarter" idx="16" hasCustomPrompt="1"/>
          </p:nvPr>
        </p:nvSpPr>
        <p:spPr bwMode="auto">
          <a:xfrm>
            <a:off x="6280150" y="1238257"/>
            <a:ext cx="5302249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>
              <a:defRPr/>
            </a:pPr>
            <a:fld id="{F93381D4-F870-40C7-B064-26B7095B2FA2}" type="datetime1">
              <a:rPr lang="en-GB" noProof="0" smtClean="0"/>
              <a:t>01/03/2022</a:t>
            </a:fld>
            <a:endParaRPr lang="en-GB" noProof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pPr>
              <a:defRPr/>
            </a:pPr>
            <a:endParaRPr lang="en-GB" noProof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‹#›</a:t>
            </a:fld>
            <a:endParaRPr lang="en-GB" noProof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Very 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-27384"/>
            <a:ext cx="12192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0710282-3970-6443-B712-66AC751FDFC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6982468" y="4543118"/>
            <a:ext cx="1070357" cy="1070357"/>
          </a:xfrm>
          <a:prstGeom prst="rect">
            <a:avLst/>
          </a:prstGeom>
        </p:spPr>
      </p:pic>
      <p:pic>
        <p:nvPicPr>
          <p:cNvPr id="14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BE712BC5-FA49-F34C-BDC5-3C415B931E3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8328248" y="4509120"/>
            <a:ext cx="1324959" cy="124670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3CC2E61-7C3C-3A40-A3EB-3D2F3E21C7B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auto">
          <a:xfrm>
            <a:off x="5303912" y="4509120"/>
            <a:ext cx="1267142" cy="124670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768408" y="4365104"/>
            <a:ext cx="1154195" cy="1434729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3060435" y="6356351"/>
            <a:ext cx="18281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F93381D4-F870-40C7-B064-26B7095B2FA2}" type="datetime1">
              <a:rPr lang="en-GB" noProof="0" smtClean="0"/>
              <a:t>01/03/2022</a:t>
            </a:fld>
            <a:endParaRPr lang="en-GB" noProof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4888579" y="6356351"/>
            <a:ext cx="57206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endParaRPr lang="en-GB" noProof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10609232" y="6356351"/>
            <a:ext cx="9731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8D6C380F-326D-3C40-9EE7-7FBAB0953422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7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609600" y="1260001"/>
            <a:ext cx="10969139" cy="486457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>
              <a:defRPr/>
            </a:pPr>
            <a:r>
              <a:rPr lang="en-GB" noProof="0" dirty="0"/>
              <a:t>Slide text first level</a:t>
            </a:r>
          </a:p>
          <a:p>
            <a:pPr lvl="1">
              <a:defRPr/>
            </a:pPr>
            <a:r>
              <a:rPr lang="en-GB" noProof="0" dirty="0"/>
              <a:t>Slide text second level</a:t>
            </a:r>
          </a:p>
          <a:p>
            <a:pPr lvl="2">
              <a:defRPr/>
            </a:pPr>
            <a:r>
              <a:rPr lang="en-GB" noProof="0" dirty="0"/>
              <a:t>Slide text third level</a:t>
            </a:r>
          </a:p>
          <a:p>
            <a:pPr lvl="3">
              <a:defRPr/>
            </a:pPr>
            <a:r>
              <a:rPr lang="en-GB" noProof="0" dirty="0"/>
              <a:t>Slide text fourth level</a:t>
            </a:r>
          </a:p>
          <a:p>
            <a:pPr lvl="4">
              <a:defRPr/>
            </a:pPr>
            <a:r>
              <a:rPr lang="en-GB" noProof="0" dirty="0"/>
              <a:t>Slide text fifth level</a:t>
            </a:r>
          </a:p>
        </p:txBody>
      </p:sp>
      <p:sp>
        <p:nvSpPr>
          <p:cNvPr id="8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609600" y="233493"/>
            <a:ext cx="10969139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>
              <a:defRPr/>
            </a:pPr>
            <a:r>
              <a:rPr lang="en-GB" noProof="0"/>
              <a:t>Slide Title</a:t>
            </a:r>
          </a:p>
        </p:txBody>
      </p:sp>
      <p:cxnSp>
        <p:nvCxnSpPr>
          <p:cNvPr id="9" name="Straight Connector 7"/>
          <p:cNvCxnSpPr>
            <a:cxnSpLocks/>
          </p:cNvCxnSpPr>
          <p:nvPr/>
        </p:nvCxnSpPr>
        <p:spPr bwMode="auto">
          <a:xfrm>
            <a:off x="609600" y="6285763"/>
            <a:ext cx="10969139" cy="0"/>
          </a:xfrm>
          <a:prstGeom prst="line">
            <a:avLst/>
          </a:prstGeom>
          <a:ln w="6350" cmpd="sng">
            <a:solidFill>
              <a:srgbClr val="0C377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9"/>
          <p:cNvCxnSpPr>
            <a:cxnSpLocks/>
          </p:cNvCxnSpPr>
          <p:nvPr userDrawn="1"/>
        </p:nvCxnSpPr>
        <p:spPr bwMode="auto">
          <a:xfrm>
            <a:off x="613261" y="1056538"/>
            <a:ext cx="10969139" cy="0"/>
          </a:xfrm>
          <a:prstGeom prst="line">
            <a:avLst/>
          </a:prstGeom>
          <a:ln w="6350" cmpd="sng">
            <a:solidFill>
              <a:srgbClr val="0C377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60424D0C-B055-C048-95C0-F170006F7400}"/>
              </a:ext>
            </a:extLst>
          </p:cNvPr>
          <p:cNvSpPr/>
          <p:nvPr userDrawn="1"/>
        </p:nvSpPr>
        <p:spPr>
          <a:xfrm>
            <a:off x="1304033" y="6371419"/>
            <a:ext cx="914400" cy="4759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800" noProof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26F3F69-A09B-FD42-8F6D-71A4CE539E6B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auto">
          <a:xfrm>
            <a:off x="1176361" y="6404324"/>
            <a:ext cx="336596" cy="336596"/>
          </a:xfrm>
          <a:prstGeom prst="rect">
            <a:avLst/>
          </a:prstGeom>
        </p:spPr>
      </p:pic>
      <p:pic>
        <p:nvPicPr>
          <p:cNvPr id="20" name="Picture 19" descr="A close up of a logo&#10;&#10;Description automatically generated">
            <a:extLst>
              <a:ext uri="{FF2B5EF4-FFF2-40B4-BE49-F238E27FC236}">
                <a16:creationId xmlns:a16="http://schemas.microsoft.com/office/drawing/2014/main" id="{2860DAB8-6278-0F44-8EFA-D65A447B92B4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/>
        </p:blipFill>
        <p:spPr bwMode="auto">
          <a:xfrm>
            <a:off x="1678502" y="6381761"/>
            <a:ext cx="454277" cy="42744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2F2EFC7-F9DC-A948-89DD-2957C84B4BE4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 bwMode="auto">
          <a:xfrm>
            <a:off x="623392" y="6381328"/>
            <a:ext cx="423482" cy="41665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2252982" y="6341143"/>
            <a:ext cx="381021" cy="47363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</p:sldLayoutIdLst>
  <p:hf hdr="0" ftr="0"/>
  <p:txStyles>
    <p:titleStyle>
      <a:lvl1pPr algn="l">
        <a:spcBef>
          <a:spcPts val="0"/>
        </a:spcBef>
        <a:buNone/>
        <a:defRPr sz="3600" b="0" i="0">
          <a:solidFill>
            <a:srgbClr val="5AA3D9"/>
          </a:solidFill>
          <a:latin typeface="+mj-lt"/>
          <a:ea typeface="+mj-ea"/>
          <a:cs typeface="Ubuntu Light"/>
        </a:defRPr>
      </a:lvl1pPr>
    </p:titleStyle>
    <p:bodyStyle>
      <a:lvl1pPr marL="225425" indent="-225425" algn="l">
        <a:lnSpc>
          <a:spcPct val="100000"/>
        </a:lnSpc>
        <a:spcBef>
          <a:spcPts val="900"/>
        </a:spcBef>
        <a:buClr>
          <a:srgbClr val="5AA3D9"/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1pPr>
      <a:lvl2pPr marL="460375" indent="-228600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2pPr>
      <a:lvl3pPr marL="685800" indent="-225425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3pPr>
      <a:lvl4pPr marL="909638" indent="-223838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4pPr>
      <a:lvl5pPr marL="1146175" indent="-236538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5pPr>
      <a:lvl6pPr marL="1700784" indent="-182880" algn="l">
        <a:spcBef>
          <a:spcPts val="0"/>
        </a:spcBef>
        <a:buClr>
          <a:schemeClr val="accent5"/>
        </a:buClr>
        <a:buFont typeface="Arial"/>
        <a:buChar char="-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>
        <a:spcBef>
          <a:spcPts val="0"/>
        </a:spcBef>
        <a:buClr>
          <a:schemeClr val="accent6"/>
        </a:buClr>
        <a:buSzPct val="100000"/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>
        <a:spcBef>
          <a:spcPts val="0"/>
        </a:spcBef>
        <a:buClr>
          <a:schemeClr val="accent6"/>
        </a:buClr>
        <a:buFont typeface="Arial"/>
        <a:buChar char="▪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>
        <a:spcBef>
          <a:spcPts val="0"/>
        </a:spcBef>
        <a:buClr>
          <a:schemeClr val="accent6"/>
        </a:buClr>
        <a:buFont typeface="Arial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16677/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9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575732" y="980728"/>
            <a:ext cx="7450667" cy="182636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it-IT" dirty="0" smtClean="0"/>
              <a:t>RHA guidelines for electronic equipment for meeting HL-LHC requirements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575732" y="3212976"/>
            <a:ext cx="74506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Andrea Coronetti (CERN, UM)</a:t>
            </a:r>
            <a:endParaRPr lang="en-GB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096" y="2059223"/>
            <a:ext cx="1944216" cy="787673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R2E Annual Meeting – 1-2 March, 2022</a:t>
            </a:r>
          </a:p>
          <a:p>
            <a:pPr>
              <a:defRPr/>
            </a:pPr>
            <a:r>
              <a:rPr lang="en-US" dirty="0">
                <a:hlinkClick r:id="rId3"/>
              </a:rPr>
              <a:t>https://indico.cern.ch/event/1116677/</a:t>
            </a:r>
            <a:r>
              <a:rPr lang="en-US" dirty="0"/>
              <a:t> </a:t>
            </a:r>
            <a:endParaRPr lang="en-GB" dirty="0"/>
          </a:p>
          <a:p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71864" y="5445224"/>
            <a:ext cx="999892" cy="9998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 smtClean="0"/>
              <a:t>Traceability</a:t>
            </a:r>
            <a:endParaRPr lang="en-GB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10</a:t>
            </a:fld>
            <a:endParaRPr lang="en-GB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 bwMode="auto">
          <a:xfrm>
            <a:off x="3529175" y="6388162"/>
            <a:ext cx="1828144" cy="365125"/>
          </a:xfrm>
        </p:spPr>
        <p:txBody>
          <a:bodyPr/>
          <a:lstStyle/>
          <a:p>
            <a:pPr>
              <a:defRPr/>
            </a:pPr>
            <a:fld id="{EB0B0381-81E6-4F08-8F90-ACA2F5D9F598}" type="datetime1">
              <a:rPr lang="en-GB" smtClean="0"/>
              <a:t>01/03/2022</a:t>
            </a:fld>
            <a:endParaRPr lang="en-GB" dirty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521" y="1196752"/>
            <a:ext cx="5031431" cy="2376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4112" y="1176130"/>
            <a:ext cx="3847688" cy="21218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8128" y="3371414"/>
            <a:ext cx="4124325" cy="28162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632520" y="3725975"/>
            <a:ext cx="668761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rgbClr val="00B0F0"/>
                </a:solidFill>
              </a:rPr>
              <a:t>Part variability exists even for the same reference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Lot-to-lot, Fab-to-fab, Wafer-mask-to-wafer-mask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Intra-lot variability is typically acceptable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Need to ensure that </a:t>
            </a:r>
            <a:r>
              <a:rPr lang="en-US" b="1" dirty="0" smtClean="0">
                <a:solidFill>
                  <a:srgbClr val="00B0F0"/>
                </a:solidFill>
              </a:rPr>
              <a:t>tested parts and parts used in the accelerator belong to the same lot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May need to </a:t>
            </a:r>
            <a:r>
              <a:rPr lang="en-US" b="1" dirty="0" smtClean="0">
                <a:solidFill>
                  <a:srgbClr val="00B0F0"/>
                </a:solidFill>
              </a:rPr>
              <a:t>re-test</a:t>
            </a:r>
            <a:r>
              <a:rPr lang="en-US" dirty="0" smtClean="0"/>
              <a:t> also parts in the </a:t>
            </a:r>
            <a:r>
              <a:rPr lang="en-US" b="1" dirty="0" smtClean="0">
                <a:solidFill>
                  <a:srgbClr val="00B0F0"/>
                </a:solidFill>
              </a:rPr>
              <a:t>RADWG database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Need to have units from same production series for COTS systems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8184232" y="1196752"/>
            <a:ext cx="17281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Credit: R. </a:t>
            </a:r>
            <a:r>
              <a:rPr lang="en-US" sz="1000" dirty="0" err="1" smtClean="0"/>
              <a:t>Ladbury</a:t>
            </a:r>
            <a:endParaRPr lang="en-GB" sz="1000" dirty="0"/>
          </a:p>
        </p:txBody>
      </p:sp>
      <p:sp>
        <p:nvSpPr>
          <p:cNvPr id="12" name="TextBox 11"/>
          <p:cNvSpPr txBox="1"/>
          <p:nvPr/>
        </p:nvSpPr>
        <p:spPr bwMode="auto">
          <a:xfrm>
            <a:off x="767408" y="1043793"/>
            <a:ext cx="17281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Credit: R. Baumann</a:t>
            </a:r>
            <a:endParaRPr lang="en-GB" sz="1000" dirty="0"/>
          </a:p>
        </p:txBody>
      </p:sp>
      <p:sp>
        <p:nvSpPr>
          <p:cNvPr id="13" name="TextBox 12"/>
          <p:cNvSpPr txBox="1"/>
          <p:nvPr/>
        </p:nvSpPr>
        <p:spPr bwMode="auto">
          <a:xfrm>
            <a:off x="10179893" y="5973331"/>
            <a:ext cx="17281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Credit: M </a:t>
            </a:r>
            <a:r>
              <a:rPr lang="en-US" sz="1000" dirty="0" err="1" smtClean="0"/>
              <a:t>D’Alessio</a:t>
            </a:r>
            <a:endParaRPr lang="en-GB" sz="10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11625" y="6327997"/>
            <a:ext cx="432048" cy="43204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416480" y="6439141"/>
            <a:ext cx="792088" cy="320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854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 smtClean="0"/>
              <a:t>System-level testing</a:t>
            </a:r>
            <a:endParaRPr lang="en-GB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11</a:t>
            </a:fld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551384" y="1196752"/>
            <a:ext cx="894278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smtClean="0"/>
              <a:t>Less mature and harder to interpret, unless everything works</a:t>
            </a: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 bwMode="auto">
          <a:xfrm>
            <a:off x="3529175" y="6388162"/>
            <a:ext cx="1828144" cy="365125"/>
          </a:xfrm>
        </p:spPr>
        <p:txBody>
          <a:bodyPr/>
          <a:lstStyle/>
          <a:p>
            <a:pPr>
              <a:defRPr/>
            </a:pPr>
            <a:fld id="{EB0B0381-81E6-4F08-8F90-ACA2F5D9F598}" type="datetime1">
              <a:rPr lang="en-GB" smtClean="0"/>
              <a:t>01/03/2022</a:t>
            </a:fld>
            <a:endParaRPr lang="en-GB" dirty="0"/>
          </a:p>
        </p:txBody>
      </p:sp>
      <p:sp>
        <p:nvSpPr>
          <p:cNvPr id="7" name="Rectangle 6"/>
          <p:cNvSpPr/>
          <p:nvPr/>
        </p:nvSpPr>
        <p:spPr bwMode="auto">
          <a:xfrm>
            <a:off x="623392" y="1963593"/>
            <a:ext cx="4464496" cy="4179849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 bwMode="auto">
          <a:xfrm>
            <a:off x="719379" y="2112653"/>
            <a:ext cx="4248472" cy="40780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b="1" dirty="0" smtClean="0">
                <a:solidFill>
                  <a:schemeClr val="bg1"/>
                </a:solidFill>
              </a:rPr>
              <a:t>Limitations of </a:t>
            </a:r>
          </a:p>
          <a:p>
            <a:r>
              <a:rPr lang="it-IT" sz="2200" b="1" dirty="0" smtClean="0">
                <a:solidFill>
                  <a:schemeClr val="bg1"/>
                </a:solidFill>
              </a:rPr>
              <a:t>stand-alone</a:t>
            </a:r>
          </a:p>
          <a:p>
            <a:r>
              <a:rPr lang="it-IT" sz="2200" b="1" dirty="0">
                <a:solidFill>
                  <a:schemeClr val="bg1"/>
                </a:solidFill>
              </a:rPr>
              <a:t>s</a:t>
            </a:r>
            <a:r>
              <a:rPr lang="it-IT" sz="2200" b="1" dirty="0" smtClean="0">
                <a:solidFill>
                  <a:schemeClr val="bg1"/>
                </a:solidFill>
              </a:rPr>
              <a:t>ystem-level</a:t>
            </a:r>
          </a:p>
          <a:p>
            <a:r>
              <a:rPr lang="it-IT" sz="2200" b="1" dirty="0" smtClean="0">
                <a:solidFill>
                  <a:schemeClr val="bg1"/>
                </a:solidFill>
              </a:rPr>
              <a:t>testing</a:t>
            </a:r>
          </a:p>
          <a:p>
            <a:endParaRPr lang="it-IT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700" dirty="0" smtClean="0">
                <a:solidFill>
                  <a:schemeClr val="bg1"/>
                </a:solidFill>
              </a:rPr>
              <a:t>TID </a:t>
            </a:r>
            <a:r>
              <a:rPr lang="it-IT" sz="1700" dirty="0">
                <a:solidFill>
                  <a:schemeClr val="bg1"/>
                </a:solidFill>
              </a:rPr>
              <a:t>worst case analysis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700" dirty="0">
                <a:solidFill>
                  <a:schemeClr val="bg1"/>
                </a:solidFill>
              </a:rPr>
              <a:t>Part-to-part </a:t>
            </a:r>
            <a:r>
              <a:rPr lang="it-IT" sz="1700" dirty="0" smtClean="0">
                <a:solidFill>
                  <a:schemeClr val="bg1"/>
                </a:solidFill>
              </a:rPr>
              <a:t>and module-to-module variability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700" dirty="0">
                <a:solidFill>
                  <a:schemeClr val="bg1"/>
                </a:solidFill>
              </a:rPr>
              <a:t>Data portability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700" dirty="0" smtClean="0">
                <a:solidFill>
                  <a:schemeClr val="bg1"/>
                </a:solidFill>
              </a:rPr>
              <a:t>ELDRS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700" dirty="0">
                <a:solidFill>
                  <a:schemeClr val="bg1"/>
                </a:solidFill>
              </a:rPr>
              <a:t>Worst case test conditions</a:t>
            </a:r>
            <a:r>
              <a:rPr lang="it-IT" sz="1700" dirty="0" smtClean="0">
                <a:solidFill>
                  <a:schemeClr val="bg1"/>
                </a:solidFill>
              </a:rPr>
              <a:t>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700" dirty="0">
                <a:solidFill>
                  <a:schemeClr val="bg1"/>
                </a:solidFill>
              </a:rPr>
              <a:t>Pass/fail outcome on a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700" b="1" u="sng" dirty="0" smtClean="0">
                <a:solidFill>
                  <a:schemeClr val="bg1"/>
                </a:solidFill>
              </a:rPr>
              <a:t>Limited </a:t>
            </a:r>
            <a:r>
              <a:rPr lang="it-IT" sz="1700" b="1" u="sng" dirty="0">
                <a:solidFill>
                  <a:schemeClr val="bg1"/>
                </a:solidFill>
              </a:rPr>
              <a:t>level of confidence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700" dirty="0" smtClean="0">
                <a:solidFill>
                  <a:schemeClr val="bg1"/>
                </a:solidFill>
              </a:rPr>
              <a:t>Tough </a:t>
            </a:r>
            <a:r>
              <a:rPr lang="it-IT" sz="1700" dirty="0">
                <a:solidFill>
                  <a:schemeClr val="bg1"/>
                </a:solidFill>
              </a:rPr>
              <a:t>to apply </a:t>
            </a:r>
            <a:r>
              <a:rPr lang="it-IT" sz="1700" dirty="0" smtClean="0">
                <a:solidFill>
                  <a:schemeClr val="bg1"/>
                </a:solidFill>
              </a:rPr>
              <a:t>mitigations/redesigns</a:t>
            </a:r>
            <a:endParaRPr lang="it-IT" sz="1700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2100" y="1627639"/>
            <a:ext cx="2178210" cy="205279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807968" y="1772816"/>
            <a:ext cx="56166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Stand-alone system-level testing is used for COTS systems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For custom-built systems it is used after the part-level qualification to verify those radiation effects that could not be verified at part-level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 bwMode="auto">
          <a:xfrm>
            <a:off x="5951984" y="3463053"/>
            <a:ext cx="5626755" cy="2680389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 bwMode="auto">
          <a:xfrm>
            <a:off x="6069925" y="3463053"/>
            <a:ext cx="5352571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b="1" dirty="0" smtClean="0">
                <a:solidFill>
                  <a:schemeClr val="bg1"/>
                </a:solidFill>
              </a:rPr>
              <a:t>Benefits of system-level </a:t>
            </a:r>
          </a:p>
          <a:p>
            <a:r>
              <a:rPr lang="it-IT" sz="2200" b="1" dirty="0">
                <a:solidFill>
                  <a:schemeClr val="bg1"/>
                </a:solidFill>
              </a:rPr>
              <a:t>t</a:t>
            </a:r>
            <a:r>
              <a:rPr lang="it-IT" sz="2200" b="1" dirty="0" smtClean="0">
                <a:solidFill>
                  <a:schemeClr val="bg1"/>
                </a:solidFill>
              </a:rPr>
              <a:t>esting</a:t>
            </a:r>
          </a:p>
          <a:p>
            <a:endParaRPr lang="it-IT" sz="1600" b="1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>
                <a:solidFill>
                  <a:schemeClr val="bg1"/>
                </a:solidFill>
              </a:rPr>
              <a:t>Fault propagation assessment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>
                <a:solidFill>
                  <a:schemeClr val="bg1"/>
                </a:solidFill>
              </a:rPr>
              <a:t>Dependent faults/failures</a:t>
            </a:r>
            <a:endParaRPr lang="it-IT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>
                <a:solidFill>
                  <a:schemeClr val="bg1"/>
                </a:solidFill>
              </a:rPr>
              <a:t>Synergistic effects of radiation</a:t>
            </a:r>
            <a:endParaRPr lang="it-IT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>
                <a:solidFill>
                  <a:schemeClr val="bg1"/>
                </a:solidFill>
              </a:rPr>
              <a:t>Verification of existing radiation mitigations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>
                <a:solidFill>
                  <a:schemeClr val="bg1"/>
                </a:solidFill>
              </a:rPr>
              <a:t>Implementation of additional radiation mitigations</a:t>
            </a:r>
            <a:endParaRPr lang="it-IT" dirty="0">
              <a:solidFill>
                <a:schemeClr val="bg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16338" y="3299581"/>
            <a:ext cx="1985787" cy="15008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11625" y="6327997"/>
            <a:ext cx="432048" cy="43204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416480" y="6439141"/>
            <a:ext cx="792088" cy="320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24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 smtClean="0"/>
              <a:t>R2E development status review</a:t>
            </a:r>
            <a:endParaRPr lang="en-GB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12</a:t>
            </a:fld>
            <a:endParaRPr lang="en-GB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 bwMode="auto">
          <a:xfrm>
            <a:off x="3529175" y="6388162"/>
            <a:ext cx="1828144" cy="365125"/>
          </a:xfrm>
        </p:spPr>
        <p:txBody>
          <a:bodyPr/>
          <a:lstStyle/>
          <a:p>
            <a:pPr>
              <a:defRPr/>
            </a:pPr>
            <a:fld id="{EB0B0381-81E6-4F08-8F90-ACA2F5D9F598}" type="datetime1">
              <a:rPr lang="en-GB" smtClean="0"/>
              <a:t>01/03/2022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11625" y="6327997"/>
            <a:ext cx="432048" cy="43204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416480" y="6439141"/>
            <a:ext cx="792088" cy="320904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auto">
          <a:xfrm>
            <a:off x="623392" y="1218863"/>
            <a:ext cx="5400600" cy="1587121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1271462" y="1253703"/>
            <a:ext cx="41044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</a:rPr>
              <a:t>SY/BI</a:t>
            </a:r>
          </a:p>
          <a:p>
            <a:pPr algn="ctr"/>
            <a:r>
              <a:rPr lang="it-IT" dirty="0" smtClean="0">
                <a:solidFill>
                  <a:schemeClr val="bg1"/>
                </a:solidFill>
              </a:rPr>
              <a:t>Beam Loss Monitors</a:t>
            </a:r>
          </a:p>
          <a:p>
            <a:pPr algn="ctr"/>
            <a:r>
              <a:rPr lang="it-IT" dirty="0" smtClean="0">
                <a:solidFill>
                  <a:schemeClr val="bg1"/>
                </a:solidFill>
              </a:rPr>
              <a:t>Beam Position Monitor</a:t>
            </a:r>
          </a:p>
          <a:p>
            <a:pPr algn="ctr"/>
            <a:r>
              <a:rPr lang="it-IT" dirty="0" smtClean="0">
                <a:solidFill>
                  <a:schemeClr val="bg1"/>
                </a:solidFill>
              </a:rPr>
              <a:t>Beam Gas Ionization Monitor</a:t>
            </a:r>
          </a:p>
          <a:p>
            <a:pPr algn="ctr"/>
            <a:r>
              <a:rPr lang="it-IT" dirty="0" smtClean="0">
                <a:solidFill>
                  <a:schemeClr val="bg1"/>
                </a:solidFill>
              </a:rPr>
              <a:t>Rad-tol camera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631024" y="2947055"/>
            <a:ext cx="5392967" cy="93897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 bwMode="auto">
          <a:xfrm>
            <a:off x="1271464" y="2962699"/>
            <a:ext cx="41044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</a:rPr>
              <a:t>SY/EPC</a:t>
            </a:r>
          </a:p>
          <a:p>
            <a:pPr algn="ctr"/>
            <a:r>
              <a:rPr lang="it-IT" dirty="0" smtClean="0">
                <a:solidFill>
                  <a:schemeClr val="bg1"/>
                </a:solidFill>
              </a:rPr>
              <a:t>60A/120A power unit</a:t>
            </a:r>
          </a:p>
          <a:p>
            <a:pPr algn="ctr"/>
            <a:r>
              <a:rPr lang="it-IT" dirty="0" smtClean="0">
                <a:solidFill>
                  <a:schemeClr val="bg1"/>
                </a:solidFill>
              </a:rPr>
              <a:t>FGC power unit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623391" y="4016172"/>
            <a:ext cx="5400599" cy="68209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 bwMode="auto">
          <a:xfrm>
            <a:off x="1271464" y="4028916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</a:rPr>
              <a:t>BE/CEM</a:t>
            </a:r>
          </a:p>
          <a:p>
            <a:pPr algn="ctr"/>
            <a:r>
              <a:rPr lang="it-IT" dirty="0" smtClean="0">
                <a:solidFill>
                  <a:schemeClr val="bg1"/>
                </a:solidFill>
              </a:rPr>
              <a:t>Distributed I/O Tier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6204012" y="4313406"/>
            <a:ext cx="5392965" cy="121656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 bwMode="auto">
          <a:xfrm>
            <a:off x="6991360" y="4337105"/>
            <a:ext cx="4104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</a:rPr>
              <a:t>TE/CRG</a:t>
            </a:r>
          </a:p>
          <a:p>
            <a:pPr algn="ctr"/>
            <a:r>
              <a:rPr lang="it-IT" dirty="0" smtClean="0">
                <a:solidFill>
                  <a:schemeClr val="bg1"/>
                </a:solidFill>
              </a:rPr>
              <a:t>DC Heater</a:t>
            </a:r>
          </a:p>
          <a:p>
            <a:pPr algn="ctr"/>
            <a:r>
              <a:rPr lang="it-IT" dirty="0" smtClean="0">
                <a:solidFill>
                  <a:schemeClr val="bg1"/>
                </a:solidFill>
              </a:rPr>
              <a:t>EDA-03296</a:t>
            </a:r>
          </a:p>
          <a:p>
            <a:pPr algn="ctr"/>
            <a:r>
              <a:rPr lang="it-IT" dirty="0" smtClean="0">
                <a:solidFill>
                  <a:schemeClr val="bg1"/>
                </a:solidFill>
              </a:rPr>
              <a:t>DI/DO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6178140" y="1196752"/>
            <a:ext cx="5400599" cy="218747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 bwMode="auto">
          <a:xfrm>
            <a:off x="6991360" y="1253703"/>
            <a:ext cx="410445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</a:rPr>
              <a:t>TE/MPE</a:t>
            </a:r>
          </a:p>
          <a:p>
            <a:pPr algn="ctr"/>
            <a:r>
              <a:rPr lang="it-IT" dirty="0" smtClean="0">
                <a:solidFill>
                  <a:schemeClr val="bg1"/>
                </a:solidFill>
              </a:rPr>
              <a:t>CIBU, PIC, WIC</a:t>
            </a:r>
          </a:p>
          <a:p>
            <a:pPr algn="ctr"/>
            <a:r>
              <a:rPr lang="it-IT" dirty="0" smtClean="0">
                <a:solidFill>
                  <a:schemeClr val="bg1"/>
                </a:solidFill>
              </a:rPr>
              <a:t>QDS, QPS</a:t>
            </a:r>
          </a:p>
          <a:p>
            <a:pPr algn="ctr"/>
            <a:r>
              <a:rPr lang="it-IT" dirty="0" smtClean="0">
                <a:solidFill>
                  <a:schemeClr val="bg1"/>
                </a:solidFill>
              </a:rPr>
              <a:t>Rad-tol fieldbus</a:t>
            </a:r>
          </a:p>
          <a:p>
            <a:pPr algn="ctr"/>
            <a:r>
              <a:rPr lang="it-IT" dirty="0" smtClean="0">
                <a:solidFill>
                  <a:schemeClr val="bg1"/>
                </a:solidFill>
              </a:rPr>
              <a:t>Current lead heating controller</a:t>
            </a:r>
          </a:p>
          <a:p>
            <a:pPr algn="ctr"/>
            <a:r>
              <a:rPr lang="it-IT" dirty="0" smtClean="0">
                <a:solidFill>
                  <a:schemeClr val="bg1"/>
                </a:solidFill>
              </a:rPr>
              <a:t>600A /13kA energy extraction</a:t>
            </a:r>
          </a:p>
          <a:p>
            <a:pPr algn="ctr"/>
            <a:r>
              <a:rPr lang="it-IT" dirty="0" smtClean="0">
                <a:solidFill>
                  <a:schemeClr val="bg1"/>
                </a:solidFill>
              </a:rPr>
              <a:t>Rad-tol AC/DC supply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6196378" y="3513745"/>
            <a:ext cx="5400599" cy="682091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 bwMode="auto">
          <a:xfrm>
            <a:off x="6991360" y="3509887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</a:rPr>
              <a:t>TE/VSC</a:t>
            </a:r>
          </a:p>
          <a:p>
            <a:pPr algn="ctr"/>
            <a:r>
              <a:rPr lang="it-IT" dirty="0" smtClean="0">
                <a:solidFill>
                  <a:schemeClr val="bg1"/>
                </a:solidFill>
              </a:rPr>
              <a:t>Vacuum gauge electronics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623391" y="4847878"/>
            <a:ext cx="5400599" cy="682091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 bwMode="auto">
          <a:xfrm>
            <a:off x="1252863" y="4883638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</a:rPr>
              <a:t>EP/CMU</a:t>
            </a:r>
          </a:p>
          <a:p>
            <a:pPr algn="ctr"/>
            <a:r>
              <a:rPr lang="it-IT" dirty="0" smtClean="0">
                <a:solidFill>
                  <a:schemeClr val="bg1"/>
                </a:solidFill>
              </a:rPr>
              <a:t>CMS low voltage supply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" y="5714235"/>
            <a:ext cx="10965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Closed session of the R2E annual meeting on March 3</a:t>
            </a:r>
            <a:r>
              <a:rPr lang="it-IT" baseline="30000" dirty="0" smtClean="0"/>
              <a:t>rd</a:t>
            </a:r>
            <a:r>
              <a:rPr lang="it-IT" dirty="0" smtClean="0"/>
              <a:t>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618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 smtClean="0"/>
              <a:t>Conclusions</a:t>
            </a:r>
            <a:endParaRPr lang="en-GB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13</a:t>
            </a:fld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609601" y="1196752"/>
            <a:ext cx="1096913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smtClean="0"/>
              <a:t>Radiation hardness assurance process for CERN</a:t>
            </a:r>
          </a:p>
          <a:p>
            <a:endParaRPr lang="it-IT" sz="2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200" dirty="0" smtClean="0"/>
              <a:t>Built upon the strong </a:t>
            </a:r>
            <a:r>
              <a:rPr lang="it-IT" sz="2200" b="1" dirty="0" smtClean="0">
                <a:solidFill>
                  <a:srgbClr val="00B0F0"/>
                </a:solidFill>
              </a:rPr>
              <a:t>collaboration</a:t>
            </a:r>
            <a:r>
              <a:rPr lang="it-IT" sz="2200" dirty="0" smtClean="0"/>
              <a:t> between the R2E project (and its working groups) and the equipment groups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200" dirty="0" smtClean="0"/>
              <a:t>Practices are now mature enough to be tailored into a </a:t>
            </a:r>
            <a:r>
              <a:rPr lang="it-IT" sz="2200" b="1" dirty="0" smtClean="0">
                <a:solidFill>
                  <a:srgbClr val="00B0F0"/>
                </a:solidFill>
              </a:rPr>
              <a:t>standard RHA process </a:t>
            </a:r>
            <a:r>
              <a:rPr lang="it-IT" sz="2200" dirty="0" smtClean="0"/>
              <a:t>to be followed also for future developments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2200" dirty="0" smtClean="0"/>
              <a:t>First draft of documents in preparation and soon to be reviewed by relevant stakeholders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2200" dirty="0" smtClean="0"/>
              <a:t>But radiation effects bring </a:t>
            </a:r>
            <a:r>
              <a:rPr lang="it-IT" sz="2200" b="1" dirty="0" smtClean="0">
                <a:solidFill>
                  <a:srgbClr val="00B0F0"/>
                </a:solidFill>
              </a:rPr>
              <a:t>continuous challenges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it-IT" sz="2200" dirty="0" smtClean="0"/>
              <a:t>No real limit to extension/revision of current best practices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it-IT" sz="2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200" dirty="0" smtClean="0"/>
              <a:t>Equipment groups already implementing the backbone of the RHA process for HL-LHC with careful monitoring of R2E working groups</a:t>
            </a: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 bwMode="auto">
          <a:xfrm>
            <a:off x="3529175" y="6388162"/>
            <a:ext cx="1828144" cy="365125"/>
          </a:xfrm>
        </p:spPr>
        <p:txBody>
          <a:bodyPr/>
          <a:lstStyle/>
          <a:p>
            <a:pPr>
              <a:defRPr/>
            </a:pPr>
            <a:fld id="{EB0B0381-81E6-4F08-8F90-ACA2F5D9F598}" type="datetime1">
              <a:rPr lang="en-GB" smtClean="0"/>
              <a:t>01/03/2022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11625" y="6327997"/>
            <a:ext cx="432048" cy="43204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416480" y="6439141"/>
            <a:ext cx="792088" cy="320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958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/>
          </p:cNvSpPr>
          <p:nvPr/>
        </p:nvSpPr>
        <p:spPr bwMode="auto">
          <a:xfrm>
            <a:off x="6456040" y="2636912"/>
            <a:ext cx="4019550" cy="2952749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buNone/>
              <a:defRPr sz="3600" b="0" i="0">
                <a:solidFill>
                  <a:srgbClr val="5AA3D9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algn="r">
              <a:defRPr/>
            </a:pPr>
            <a:r>
              <a:rPr lang="en-GB" dirty="0"/>
              <a:t>Thank you for </a:t>
            </a:r>
          </a:p>
          <a:p>
            <a:pPr algn="r">
              <a:defRPr/>
            </a:pPr>
            <a:r>
              <a:rPr lang="en-GB" dirty="0"/>
              <a:t>your attention!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24192" y="978880"/>
            <a:ext cx="2304256" cy="9335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992544" y="4464955"/>
            <a:ext cx="1152549" cy="11525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 smtClean="0"/>
              <a:t>Introduction</a:t>
            </a:r>
            <a:endParaRPr lang="en-GB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2</a:t>
            </a:fld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609601" y="1196752"/>
            <a:ext cx="6638528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smtClean="0"/>
              <a:t>Radiation hardness assurance process for CERN</a:t>
            </a:r>
          </a:p>
          <a:p>
            <a:endParaRPr lang="it-IT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200" dirty="0" smtClean="0"/>
              <a:t>Goal: achieve the availability target requirements for operation of HL-LHC in terms of R2E-related failures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200" dirty="0" smtClean="0"/>
              <a:t>How to achieve it?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2200" dirty="0" smtClean="0"/>
              <a:t>Need to establish links and responsibilities within R2E project (MCWG, RADWG, R2E Leader) and equipment groups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2200" dirty="0" smtClean="0"/>
              <a:t>Need for a </a:t>
            </a:r>
            <a:r>
              <a:rPr lang="it-IT" sz="2200" b="1" dirty="0" smtClean="0">
                <a:solidFill>
                  <a:srgbClr val="00B0F0"/>
                </a:solidFill>
              </a:rPr>
              <a:t>traceable development process </a:t>
            </a:r>
            <a:r>
              <a:rPr lang="it-IT" sz="2200" dirty="0" smtClean="0"/>
              <a:t>that allows backtracing R2E-related design choices to the requirements</a:t>
            </a:r>
            <a:endParaRPr lang="it-IT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 bwMode="auto">
          <a:xfrm>
            <a:off x="3529175" y="6388162"/>
            <a:ext cx="1828144" cy="365125"/>
          </a:xfrm>
        </p:spPr>
        <p:txBody>
          <a:bodyPr/>
          <a:lstStyle/>
          <a:p>
            <a:pPr>
              <a:defRPr/>
            </a:pPr>
            <a:fld id="{EB0B0381-81E6-4F08-8F90-ACA2F5D9F598}" type="datetime1">
              <a:rPr lang="en-GB" smtClean="0"/>
              <a:t>01/03/2022</a:t>
            </a:fld>
            <a:endParaRPr lang="en-GB" dirty="0"/>
          </a:p>
        </p:txBody>
      </p:sp>
      <p:pic>
        <p:nvPicPr>
          <p:cNvPr id="10" name="Content Placeholder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6120" y="1846244"/>
            <a:ext cx="4538330" cy="3600400"/>
          </a:xfrm>
          <a:prstGeom prst="rect">
            <a:avLst/>
          </a:prstGeom>
          <a:noFill/>
        </p:spPr>
      </p:pic>
      <p:pic>
        <p:nvPicPr>
          <p:cNvPr id="12" name="Picture 1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9944" y="2132856"/>
            <a:ext cx="4524506" cy="27853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416480" y="6439141"/>
            <a:ext cx="792088" cy="32090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11625" y="6327997"/>
            <a:ext cx="432048" cy="4320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 smtClean="0"/>
              <a:t>Targeted systems</a:t>
            </a:r>
            <a:endParaRPr lang="en-GB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3</a:t>
            </a:fld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610829" y="1559445"/>
            <a:ext cx="512635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smtClean="0"/>
              <a:t>CERN systems are </a:t>
            </a:r>
            <a:r>
              <a:rPr lang="it-IT" sz="2200" b="1" dirty="0" smtClean="0">
                <a:solidFill>
                  <a:srgbClr val="00B0F0"/>
                </a:solidFill>
              </a:rPr>
              <a:t>distributed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200" dirty="0" smtClean="0"/>
              <a:t>Cost leverage prevents widespread use of rad-hard parts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200" b="1" dirty="0" smtClean="0">
                <a:solidFill>
                  <a:srgbClr val="00B0F0"/>
                </a:solidFill>
              </a:rPr>
              <a:t>COTS</a:t>
            </a:r>
            <a:r>
              <a:rPr lang="it-IT" sz="2200" dirty="0" smtClean="0"/>
              <a:t> preferred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2200" dirty="0" smtClean="0"/>
              <a:t>Shorter lead time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2200" dirty="0" smtClean="0"/>
              <a:t>Higher performance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2200" dirty="0" smtClean="0"/>
              <a:t>Bring significant </a:t>
            </a:r>
            <a:r>
              <a:rPr lang="it-IT" sz="2200" b="1" dirty="0" smtClean="0">
                <a:solidFill>
                  <a:srgbClr val="00B0F0"/>
                </a:solidFill>
              </a:rPr>
              <a:t>challenges to the RHA process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it-IT" sz="2200" dirty="0" smtClean="0"/>
              <a:t>Traceability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200" dirty="0" smtClean="0"/>
              <a:t>Generally ‘Rad-hard’ means TID-tolerant and does not necessarily apply to CERN rad-tolerance</a:t>
            </a: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 bwMode="auto">
          <a:xfrm>
            <a:off x="3529175" y="6388162"/>
            <a:ext cx="1828144" cy="365125"/>
          </a:xfrm>
        </p:spPr>
        <p:txBody>
          <a:bodyPr/>
          <a:lstStyle/>
          <a:p>
            <a:pPr>
              <a:defRPr/>
            </a:pPr>
            <a:fld id="{EB0B0381-81E6-4F08-8F90-ACA2F5D9F598}" type="datetime1">
              <a:rPr lang="en-GB" smtClean="0"/>
              <a:t>01/03/2022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4072" y="1124744"/>
            <a:ext cx="4296542" cy="492211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11625" y="6327997"/>
            <a:ext cx="432048" cy="43204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416480" y="6439141"/>
            <a:ext cx="792088" cy="320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82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 smtClean="0"/>
              <a:t>Targeted systems</a:t>
            </a:r>
            <a:endParaRPr lang="en-GB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4</a:t>
            </a:fld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609600" y="1332051"/>
            <a:ext cx="512635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/>
              <a:t>Two types of systems are of concern for HL-LHC in the scope of this guideline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b="1" dirty="0" smtClean="0">
                <a:solidFill>
                  <a:srgbClr val="00B0F0"/>
                </a:solidFill>
              </a:rPr>
              <a:t>Custom-designed</a:t>
            </a:r>
            <a:r>
              <a:rPr lang="it-IT" sz="2000" dirty="0" smtClean="0"/>
              <a:t> systems based on COTS components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2000" dirty="0" smtClean="0"/>
              <a:t>Design within the equipment group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2000" dirty="0" smtClean="0"/>
              <a:t>Full control over architecture and part selection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 smtClean="0"/>
              <a:t>Fully </a:t>
            </a:r>
            <a:r>
              <a:rPr lang="it-IT" sz="2000" b="1" dirty="0" smtClean="0">
                <a:solidFill>
                  <a:srgbClr val="00B0F0"/>
                </a:solidFill>
              </a:rPr>
              <a:t>commercial systems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2000" dirty="0" smtClean="0"/>
              <a:t>Procured externally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2000" dirty="0" smtClean="0"/>
              <a:t>No control over architecture and part selection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2000" dirty="0" smtClean="0"/>
              <a:t>Best scenario: units from same production lot/series</a:t>
            </a: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 bwMode="auto">
          <a:xfrm>
            <a:off x="3529175" y="6388162"/>
            <a:ext cx="1828144" cy="365125"/>
          </a:xfrm>
        </p:spPr>
        <p:txBody>
          <a:bodyPr/>
          <a:lstStyle/>
          <a:p>
            <a:pPr>
              <a:defRPr/>
            </a:pPr>
            <a:fld id="{EB0B0381-81E6-4F08-8F90-ACA2F5D9F598}" type="datetime1">
              <a:rPr lang="en-GB" smtClean="0"/>
              <a:t>01/03/2022</a:t>
            </a:fld>
            <a:endParaRPr lang="en-GB" dirty="0"/>
          </a:p>
        </p:txBody>
      </p:sp>
      <p:pic>
        <p:nvPicPr>
          <p:cNvPr id="11" name="Picture 10" descr="C:\Users\acoronet\CERN\Guidelines\Radiation levels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1984" y="1581472"/>
            <a:ext cx="5731510" cy="395351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11625" y="6327997"/>
            <a:ext cx="432048" cy="43204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416480" y="6439141"/>
            <a:ext cx="792088" cy="320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88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5898" y="1345823"/>
            <a:ext cx="6852915" cy="3946531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 smtClean="0"/>
              <a:t>RHA process for custom-built systems</a:t>
            </a:r>
            <a:endParaRPr lang="en-GB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5</a:t>
            </a:fld>
            <a:endParaRPr lang="en-GB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 bwMode="auto">
          <a:xfrm>
            <a:off x="3529175" y="6388162"/>
            <a:ext cx="1828144" cy="365125"/>
          </a:xfrm>
        </p:spPr>
        <p:txBody>
          <a:bodyPr/>
          <a:lstStyle/>
          <a:p>
            <a:pPr>
              <a:defRPr/>
            </a:pPr>
            <a:fld id="{EB0B0381-81E6-4F08-8F90-ACA2F5D9F598}" type="datetime1">
              <a:rPr lang="en-GB" smtClean="0"/>
              <a:t>01/03/2022</a:t>
            </a:fld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528112" y="5315695"/>
            <a:ext cx="10968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Red phases directly concern involvement of R2E working groups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Three documents tackle these three topics (only environment doc already published)</a:t>
            </a:r>
          </a:p>
        </p:txBody>
      </p:sp>
      <p:sp>
        <p:nvSpPr>
          <p:cNvPr id="14" name="Isosceles Triangle 13"/>
          <p:cNvSpPr/>
          <p:nvPr/>
        </p:nvSpPr>
        <p:spPr bwMode="auto">
          <a:xfrm rot="10800000">
            <a:off x="3649418" y="2405250"/>
            <a:ext cx="432048" cy="288032"/>
          </a:xfrm>
          <a:prstGeom prst="triangl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Isosceles Triangle 14"/>
          <p:cNvSpPr/>
          <p:nvPr/>
        </p:nvSpPr>
        <p:spPr bwMode="auto">
          <a:xfrm rot="10800000">
            <a:off x="5953026" y="2852936"/>
            <a:ext cx="432048" cy="288032"/>
          </a:xfrm>
          <a:prstGeom prst="triangl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Isosceles Triangle 15"/>
          <p:cNvSpPr/>
          <p:nvPr/>
        </p:nvSpPr>
        <p:spPr bwMode="auto">
          <a:xfrm rot="10800000">
            <a:off x="6960096" y="3319089"/>
            <a:ext cx="432048" cy="288032"/>
          </a:xfrm>
          <a:prstGeom prst="triangl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 bwMode="auto">
          <a:xfrm>
            <a:off x="3935760" y="2475751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02060"/>
                </a:solidFill>
              </a:rPr>
              <a:t>Radiation environment and requirements info in RHAPV</a:t>
            </a:r>
            <a:endParaRPr lang="en-GB" sz="1000" dirty="0">
              <a:solidFill>
                <a:srgbClr val="00206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 bwMode="auto">
          <a:xfrm>
            <a:off x="6240016" y="294190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02060"/>
                </a:solidFill>
              </a:rPr>
              <a:t>Selected parts radiation qualification info in RHAPV</a:t>
            </a:r>
            <a:endParaRPr lang="en-GB" sz="1000" dirty="0">
              <a:solidFill>
                <a:srgbClr val="00206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 bwMode="auto">
          <a:xfrm>
            <a:off x="7260781" y="3364525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02060"/>
                </a:solidFill>
              </a:rPr>
              <a:t>System-level radiation qualification info in RHAPV</a:t>
            </a:r>
            <a:endParaRPr lang="en-GB" sz="1000" dirty="0">
              <a:solidFill>
                <a:srgbClr val="00206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 bwMode="auto">
          <a:xfrm>
            <a:off x="8472264" y="3828822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02060"/>
                </a:solidFill>
              </a:rPr>
              <a:t>Engineering Change Request</a:t>
            </a:r>
            <a:endParaRPr lang="en-GB" sz="1000" dirty="0">
              <a:solidFill>
                <a:srgbClr val="002060"/>
              </a:solidFill>
            </a:endParaRPr>
          </a:p>
        </p:txBody>
      </p:sp>
      <p:sp>
        <p:nvSpPr>
          <p:cNvPr id="27" name="Isosceles Triangle 26"/>
          <p:cNvSpPr/>
          <p:nvPr/>
        </p:nvSpPr>
        <p:spPr bwMode="auto">
          <a:xfrm rot="10800000">
            <a:off x="3649418" y="2844482"/>
            <a:ext cx="432048" cy="288032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/>
          <p:cNvSpPr txBox="1"/>
          <p:nvPr/>
        </p:nvSpPr>
        <p:spPr bwMode="auto">
          <a:xfrm>
            <a:off x="2855640" y="3119419"/>
            <a:ext cx="10377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02060"/>
                </a:solidFill>
              </a:rPr>
              <a:t>Request to RADWG for component-level selection strategy and testing</a:t>
            </a:r>
            <a:endParaRPr lang="en-GB" sz="1000" dirty="0">
              <a:solidFill>
                <a:srgbClr val="002060"/>
              </a:solidFill>
            </a:endParaRPr>
          </a:p>
        </p:txBody>
      </p:sp>
      <p:sp>
        <p:nvSpPr>
          <p:cNvPr id="29" name="Isosceles Triangle 28"/>
          <p:cNvSpPr/>
          <p:nvPr/>
        </p:nvSpPr>
        <p:spPr bwMode="auto">
          <a:xfrm rot="10800000">
            <a:off x="2593909" y="1970217"/>
            <a:ext cx="432048" cy="288032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Isosceles Triangle 29"/>
          <p:cNvSpPr/>
          <p:nvPr/>
        </p:nvSpPr>
        <p:spPr bwMode="auto">
          <a:xfrm rot="10800000">
            <a:off x="2482308" y="1400701"/>
            <a:ext cx="432048" cy="288032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/>
          <p:cNvSpPr txBox="1"/>
          <p:nvPr/>
        </p:nvSpPr>
        <p:spPr bwMode="auto">
          <a:xfrm>
            <a:off x="875420" y="1395002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02060"/>
                </a:solidFill>
              </a:rPr>
              <a:t>Functional Specification</a:t>
            </a:r>
            <a:endParaRPr lang="en-GB" sz="1000" dirty="0">
              <a:solidFill>
                <a:srgbClr val="00206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 bwMode="auto">
          <a:xfrm>
            <a:off x="892390" y="1844824"/>
            <a:ext cx="16068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02060"/>
                </a:solidFill>
              </a:rPr>
              <a:t>Request to MCWG for assessment of radiation environment(s)</a:t>
            </a:r>
            <a:endParaRPr lang="en-GB" sz="1000" dirty="0">
              <a:solidFill>
                <a:srgbClr val="002060"/>
              </a:solidFill>
            </a:endParaRPr>
          </a:p>
        </p:txBody>
      </p:sp>
      <p:sp>
        <p:nvSpPr>
          <p:cNvPr id="33" name="Isosceles Triangle 32"/>
          <p:cNvSpPr/>
          <p:nvPr/>
        </p:nvSpPr>
        <p:spPr bwMode="auto">
          <a:xfrm rot="10800000">
            <a:off x="7979294" y="3787011"/>
            <a:ext cx="432048" cy="288032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/>
          <p:cNvSpPr txBox="1"/>
          <p:nvPr/>
        </p:nvSpPr>
        <p:spPr>
          <a:xfrm>
            <a:off x="267030" y="2929307"/>
            <a:ext cx="2232248" cy="738664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Radiation level specifications for HL-LHC (EDMS 2302154)</a:t>
            </a:r>
            <a:endParaRPr lang="en-GB" sz="1400" dirty="0">
              <a:solidFill>
                <a:schemeClr val="bg1"/>
              </a:solidFill>
            </a:endParaRPr>
          </a:p>
        </p:txBody>
      </p:sp>
      <p:cxnSp>
        <p:nvCxnSpPr>
          <p:cNvPr id="36" name="Straight Arrow Connector 35"/>
          <p:cNvCxnSpPr/>
          <p:nvPr/>
        </p:nvCxnSpPr>
        <p:spPr bwMode="auto">
          <a:xfrm flipH="1">
            <a:off x="1503497" y="2475751"/>
            <a:ext cx="1282124" cy="406124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 bwMode="auto">
          <a:xfrm>
            <a:off x="3629944" y="4489183"/>
            <a:ext cx="2232248" cy="738664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Best Practices for Radiation Design of Accelerator Equipment</a:t>
            </a:r>
            <a:endParaRPr lang="en-GB" sz="1400" dirty="0">
              <a:solidFill>
                <a:schemeClr val="bg1"/>
              </a:solidFill>
            </a:endParaRPr>
          </a:p>
        </p:txBody>
      </p:sp>
      <p:cxnSp>
        <p:nvCxnSpPr>
          <p:cNvPr id="41" name="Straight Arrow Connector 40"/>
          <p:cNvCxnSpPr/>
          <p:nvPr/>
        </p:nvCxnSpPr>
        <p:spPr bwMode="auto">
          <a:xfrm flipH="1">
            <a:off x="4785701" y="3582242"/>
            <a:ext cx="298608" cy="846696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 bwMode="auto">
          <a:xfrm>
            <a:off x="8072266" y="2113692"/>
            <a:ext cx="2232248" cy="523220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System-level testing guideline</a:t>
            </a:r>
            <a:endParaRPr lang="en-GB" sz="1400" dirty="0">
              <a:solidFill>
                <a:schemeClr val="bg1"/>
              </a:solidFill>
            </a:endParaRPr>
          </a:p>
        </p:txBody>
      </p:sp>
      <p:cxnSp>
        <p:nvCxnSpPr>
          <p:cNvPr id="44" name="Straight Arrow Connector 43"/>
          <p:cNvCxnSpPr/>
          <p:nvPr/>
        </p:nvCxnSpPr>
        <p:spPr bwMode="auto">
          <a:xfrm flipV="1">
            <a:off x="6744072" y="2721972"/>
            <a:ext cx="2444318" cy="853488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 bwMode="auto">
          <a:xfrm>
            <a:off x="528112" y="5301208"/>
            <a:ext cx="109684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Radiation Hardness Assurance Project Validation (RHAPV) accompanies the radiation-related development of a system throughout the entire lifecycle (EDMS </a:t>
            </a:r>
            <a:r>
              <a:rPr lang="en-US" dirty="0" smtClean="0"/>
              <a:t>2028777)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It ensures traceability and compliance with respect to initial requirements</a:t>
            </a:r>
            <a:endParaRPr lang="en-GB" dirty="0"/>
          </a:p>
        </p:txBody>
      </p:sp>
      <p:sp>
        <p:nvSpPr>
          <p:cNvPr id="50" name="Isosceles Triangle 49"/>
          <p:cNvSpPr/>
          <p:nvPr/>
        </p:nvSpPr>
        <p:spPr bwMode="auto">
          <a:xfrm rot="10800000">
            <a:off x="5945658" y="3284984"/>
            <a:ext cx="432048" cy="288032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extBox 50"/>
          <p:cNvSpPr txBox="1"/>
          <p:nvPr/>
        </p:nvSpPr>
        <p:spPr bwMode="auto">
          <a:xfrm>
            <a:off x="6283532" y="3356992"/>
            <a:ext cx="39169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02060"/>
                </a:solidFill>
              </a:rPr>
              <a:t>Request to RADWG for system-level test</a:t>
            </a:r>
            <a:endParaRPr lang="en-GB" sz="1000" dirty="0">
              <a:solidFill>
                <a:srgbClr val="00206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 bwMode="auto">
          <a:xfrm>
            <a:off x="528112" y="5328621"/>
            <a:ext cx="10968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Engineering and R2E requests to be submitted to the various groups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528112" y="5306797"/>
            <a:ext cx="96723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RHA process document defines the various phases of a radiation-tolerant development (EDMS 2066950)</a:t>
            </a:r>
            <a:endParaRPr lang="en-GB" dirty="0"/>
          </a:p>
        </p:txBody>
      </p:sp>
      <p:sp>
        <p:nvSpPr>
          <p:cNvPr id="35" name="Isosceles Triangle 34"/>
          <p:cNvSpPr/>
          <p:nvPr/>
        </p:nvSpPr>
        <p:spPr bwMode="auto">
          <a:xfrm rot="10800000">
            <a:off x="2607565" y="2417963"/>
            <a:ext cx="432048" cy="288032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/>
          <p:cNvSpPr txBox="1"/>
          <p:nvPr/>
        </p:nvSpPr>
        <p:spPr bwMode="auto">
          <a:xfrm>
            <a:off x="892390" y="2488677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02060"/>
                </a:solidFill>
              </a:rPr>
              <a:t>Engineering Specification</a:t>
            </a:r>
            <a:endParaRPr lang="en-GB" sz="1000" dirty="0">
              <a:solidFill>
                <a:srgbClr val="00206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 bwMode="auto">
          <a:xfrm>
            <a:off x="8911571" y="4250483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02060"/>
                </a:solidFill>
              </a:rPr>
              <a:t>R2E fault tracking (AFT) and mitigation</a:t>
            </a:r>
            <a:endParaRPr lang="en-GB" sz="1000" dirty="0">
              <a:solidFill>
                <a:srgbClr val="002060"/>
              </a:solidFill>
            </a:endParaRPr>
          </a:p>
        </p:txBody>
      </p:sp>
      <p:sp>
        <p:nvSpPr>
          <p:cNvPr id="42" name="Isosceles Triangle 41"/>
          <p:cNvSpPr/>
          <p:nvPr/>
        </p:nvSpPr>
        <p:spPr bwMode="auto">
          <a:xfrm rot="10800000">
            <a:off x="8544272" y="4202969"/>
            <a:ext cx="432048" cy="288032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11625" y="6327997"/>
            <a:ext cx="432048" cy="432048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416480" y="6439141"/>
            <a:ext cx="792088" cy="320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422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4" grpId="0" animBg="1"/>
      <p:bldP spid="15" grpId="0" animBg="1"/>
      <p:bldP spid="16" grpId="0" animBg="1"/>
      <p:bldP spid="21" grpId="0"/>
      <p:bldP spid="22" grpId="0"/>
      <p:bldP spid="23" grpId="0"/>
      <p:bldP spid="24" grpId="0"/>
      <p:bldP spid="24" grpId="1"/>
      <p:bldP spid="27" grpId="0" animBg="1"/>
      <p:bldP spid="27" grpId="1" animBg="1"/>
      <p:bldP spid="28" grpId="0"/>
      <p:bldP spid="28" grpId="1"/>
      <p:bldP spid="29" grpId="0" animBg="1"/>
      <p:bldP spid="29" grpId="1" animBg="1"/>
      <p:bldP spid="30" grpId="0" animBg="1"/>
      <p:bldP spid="30" grpId="1" animBg="1"/>
      <p:bldP spid="31" grpId="0"/>
      <p:bldP spid="31" grpId="1"/>
      <p:bldP spid="32" grpId="0"/>
      <p:bldP spid="32" grpId="1"/>
      <p:bldP spid="33" grpId="0" animBg="1"/>
      <p:bldP spid="33" grpId="1" animBg="1"/>
      <p:bldP spid="34" grpId="0" animBg="1"/>
      <p:bldP spid="34" grpId="1" animBg="1"/>
      <p:bldP spid="40" grpId="0" animBg="1"/>
      <p:bldP spid="40" grpId="1" animBg="1"/>
      <p:bldP spid="43" grpId="0" animBg="1"/>
      <p:bldP spid="43" grpId="1" animBg="1"/>
      <p:bldP spid="49" grpId="0"/>
      <p:bldP spid="50" grpId="0" animBg="1"/>
      <p:bldP spid="50" grpId="1" animBg="1"/>
      <p:bldP spid="51" grpId="0"/>
      <p:bldP spid="51" grpId="1"/>
      <p:bldP spid="52" grpId="0"/>
      <p:bldP spid="52" grpId="1"/>
      <p:bldP spid="53" grpId="0"/>
      <p:bldP spid="35" grpId="0" animBg="1"/>
      <p:bldP spid="35" grpId="1" animBg="1"/>
      <p:bldP spid="37" grpId="0"/>
      <p:bldP spid="37" grpId="1"/>
      <p:bldP spid="39" grpId="0"/>
      <p:bldP spid="39" grpId="1"/>
      <p:bldP spid="42" grpId="0" animBg="1"/>
      <p:bldP spid="42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 smtClean="0"/>
              <a:t>RHA process for COTS systems</a:t>
            </a:r>
            <a:endParaRPr lang="en-GB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6</a:t>
            </a:fld>
            <a:endParaRPr lang="en-GB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 bwMode="auto">
          <a:xfrm>
            <a:off x="3529175" y="6388162"/>
            <a:ext cx="1828144" cy="365125"/>
          </a:xfrm>
        </p:spPr>
        <p:txBody>
          <a:bodyPr/>
          <a:lstStyle/>
          <a:p>
            <a:pPr>
              <a:defRPr/>
            </a:pPr>
            <a:fld id="{EB0B0381-81E6-4F08-8F90-ACA2F5D9F598}" type="datetime1">
              <a:rPr lang="en-GB" smtClean="0"/>
              <a:t>01/03/2022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1196752"/>
            <a:ext cx="109691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Unless employed in </a:t>
            </a:r>
            <a:r>
              <a:rPr lang="en-US" b="1" dirty="0" smtClean="0">
                <a:solidFill>
                  <a:srgbClr val="00B0F0"/>
                </a:solidFill>
              </a:rPr>
              <a:t>R2E-safe areas </a:t>
            </a:r>
            <a:r>
              <a:rPr lang="en-US" dirty="0" smtClean="0"/>
              <a:t>(&lt; 3 x 10</a:t>
            </a:r>
            <a:r>
              <a:rPr lang="en-US" baseline="30000" dirty="0" smtClean="0"/>
              <a:t>6</a:t>
            </a:r>
            <a:r>
              <a:rPr lang="en-US" dirty="0" smtClean="0"/>
              <a:t> HEH/cm</a:t>
            </a:r>
            <a:r>
              <a:rPr lang="en-US" baseline="30000" dirty="0" smtClean="0"/>
              <a:t>2</a:t>
            </a:r>
            <a:r>
              <a:rPr lang="en-US" dirty="0" smtClean="0"/>
              <a:t>/year and &lt; 3 x 10</a:t>
            </a:r>
            <a:r>
              <a:rPr lang="en-US" baseline="30000" dirty="0" smtClean="0"/>
              <a:t>7</a:t>
            </a:r>
            <a:r>
              <a:rPr lang="en-US" dirty="0" smtClean="0"/>
              <a:t> n</a:t>
            </a:r>
            <a:r>
              <a:rPr lang="en-US" baseline="-25000" dirty="0" smtClean="0"/>
              <a:t>th</a:t>
            </a:r>
            <a:r>
              <a:rPr lang="en-US" dirty="0" smtClean="0"/>
              <a:t>/cm</a:t>
            </a:r>
            <a:r>
              <a:rPr lang="en-US" baseline="30000" dirty="0" smtClean="0"/>
              <a:t>2</a:t>
            </a:r>
            <a:r>
              <a:rPr lang="en-US" dirty="0" smtClean="0"/>
              <a:t>/year, EDMS 2389056), COTS systems have to be qualified due to the </a:t>
            </a:r>
            <a:r>
              <a:rPr lang="en-US" b="1" dirty="0" smtClean="0">
                <a:solidFill>
                  <a:srgbClr val="00B0F0"/>
                </a:solidFill>
              </a:rPr>
              <a:t>SEE risk</a:t>
            </a:r>
            <a:endParaRPr lang="en-GB" b="1" dirty="0">
              <a:solidFill>
                <a:srgbClr val="00B0F0"/>
              </a:solidFill>
            </a:endParaRPr>
          </a:p>
        </p:txBody>
      </p:sp>
      <p:pic>
        <p:nvPicPr>
          <p:cNvPr id="10" name="Picture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9616" y="1772816"/>
            <a:ext cx="6346500" cy="354576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695400" y="5311353"/>
            <a:ext cx="108833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RHA process has less phases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Dealt with in the same documents as for custom-built systems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Need to include relevant information about qualification in the RHAPV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11625" y="6327997"/>
            <a:ext cx="432048" cy="43204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416480" y="6439141"/>
            <a:ext cx="792088" cy="320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544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cxnSp>
        <p:nvCxnSpPr>
          <p:cNvPr id="43" name="Straight Arrow Connector 42"/>
          <p:cNvCxnSpPr/>
          <p:nvPr/>
        </p:nvCxnSpPr>
        <p:spPr bwMode="auto">
          <a:xfrm flipH="1">
            <a:off x="9480376" y="4108681"/>
            <a:ext cx="1" cy="28566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 bwMode="auto">
          <a:xfrm>
            <a:off x="8028310" y="3359365"/>
            <a:ext cx="2232248" cy="792088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" name="Straight Arrow Connector 40"/>
          <p:cNvCxnSpPr/>
          <p:nvPr/>
        </p:nvCxnSpPr>
        <p:spPr bwMode="auto">
          <a:xfrm flipH="1" flipV="1">
            <a:off x="8760295" y="4125113"/>
            <a:ext cx="1" cy="28566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endCxn id="18" idx="1"/>
          </p:cNvCxnSpPr>
          <p:nvPr/>
        </p:nvCxnSpPr>
        <p:spPr bwMode="auto">
          <a:xfrm>
            <a:off x="2855640" y="5692606"/>
            <a:ext cx="274874" cy="2274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endCxn id="16" idx="1"/>
          </p:cNvCxnSpPr>
          <p:nvPr/>
        </p:nvCxnSpPr>
        <p:spPr bwMode="auto">
          <a:xfrm>
            <a:off x="2816347" y="4760277"/>
            <a:ext cx="327325" cy="871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16" idx="3"/>
            <a:endCxn id="22" idx="1"/>
          </p:cNvCxnSpPr>
          <p:nvPr/>
        </p:nvCxnSpPr>
        <p:spPr bwMode="auto">
          <a:xfrm>
            <a:off x="5375920" y="4761148"/>
            <a:ext cx="2664296" cy="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0" idx="2"/>
            <a:endCxn id="16" idx="0"/>
          </p:cNvCxnSpPr>
          <p:nvPr/>
        </p:nvCxnSpPr>
        <p:spPr bwMode="auto">
          <a:xfrm>
            <a:off x="4252891" y="2420888"/>
            <a:ext cx="6905" cy="1944216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 smtClean="0"/>
              <a:t>Radiation requirements</a:t>
            </a:r>
            <a:endParaRPr lang="en-GB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7</a:t>
            </a:fld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609600" y="1196752"/>
            <a:ext cx="987888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smtClean="0"/>
              <a:t>From HL-LHC availability to the single device radiation response</a:t>
            </a: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 bwMode="auto">
          <a:xfrm>
            <a:off x="3529175" y="6388162"/>
            <a:ext cx="1828144" cy="365125"/>
          </a:xfrm>
        </p:spPr>
        <p:txBody>
          <a:bodyPr/>
          <a:lstStyle/>
          <a:p>
            <a:pPr>
              <a:defRPr/>
            </a:pPr>
            <a:fld id="{EB0B0381-81E6-4F08-8F90-ACA2F5D9F598}" type="datetime1">
              <a:rPr lang="en-GB" smtClean="0"/>
              <a:t>01/03/2022</a:t>
            </a:fld>
            <a:endParaRPr lang="en-GB" dirty="0"/>
          </a:p>
        </p:txBody>
      </p:sp>
      <p:sp>
        <p:nvSpPr>
          <p:cNvPr id="3" name="Rectangle 2"/>
          <p:cNvSpPr/>
          <p:nvPr/>
        </p:nvSpPr>
        <p:spPr bwMode="auto">
          <a:xfrm>
            <a:off x="695400" y="4365104"/>
            <a:ext cx="2232248" cy="172819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767408" y="4903711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Radiation Environment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136767" y="1628800"/>
            <a:ext cx="2232248" cy="79208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 bwMode="auto">
          <a:xfrm>
            <a:off x="3164015" y="1701678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LHC availability goals for R2E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3136767" y="2636912"/>
            <a:ext cx="2232248" cy="792088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 bwMode="auto">
          <a:xfrm>
            <a:off x="3208775" y="2636912"/>
            <a:ext cx="2088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R2E Failure Budget given to the equipment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3143672" y="3645024"/>
            <a:ext cx="2232248" cy="49351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 bwMode="auto">
          <a:xfrm>
            <a:off x="3201615" y="3711843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Number of units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3143672" y="4365104"/>
            <a:ext cx="2232248" cy="79208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 bwMode="auto">
          <a:xfrm>
            <a:off x="3215680" y="4437112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System-level SEE cross-sections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3130514" y="5298836"/>
            <a:ext cx="7141949" cy="79208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 bwMode="auto">
          <a:xfrm>
            <a:off x="3202522" y="5507940"/>
            <a:ext cx="6781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Target lifetime of system and parts (TID, TNID)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5591944" y="4365104"/>
            <a:ext cx="2232248" cy="792088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 bwMode="auto">
          <a:xfrm>
            <a:off x="5492853" y="4450051"/>
            <a:ext cx="2442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Number of parts, technology and use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8040216" y="4365104"/>
            <a:ext cx="2232248" cy="79208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 bwMode="auto">
          <a:xfrm>
            <a:off x="8112224" y="4437112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P</a:t>
            </a:r>
            <a:r>
              <a:rPr lang="en-US" dirty="0" smtClean="0">
                <a:solidFill>
                  <a:schemeClr val="bg1"/>
                </a:solidFill>
              </a:rPr>
              <a:t>art-level SEE cross-sections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36" name="Content Placeholder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319" y="1572908"/>
            <a:ext cx="2416513" cy="1945377"/>
          </a:xfrm>
          <a:prstGeom prst="rect">
            <a:avLst/>
          </a:prstGeom>
          <a:noFill/>
        </p:spPr>
      </p:pic>
      <p:sp>
        <p:nvSpPr>
          <p:cNvPr id="40" name="TextBox 39"/>
          <p:cNvSpPr txBox="1"/>
          <p:nvPr/>
        </p:nvSpPr>
        <p:spPr bwMode="auto">
          <a:xfrm>
            <a:off x="8112224" y="3421535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Design margins if too low</a:t>
            </a:r>
            <a:endParaRPr lang="en-GB" dirty="0">
              <a:solidFill>
                <a:schemeClr val="bg1"/>
              </a:solidFill>
            </a:endParaRPr>
          </a:p>
        </p:txBody>
      </p:sp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8516474"/>
              </p:ext>
            </p:extLst>
          </p:nvPr>
        </p:nvGraphicFramePr>
        <p:xfrm>
          <a:off x="5556950" y="1627779"/>
          <a:ext cx="6392560" cy="156090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01170">
                  <a:extLst>
                    <a:ext uri="{9D8B030D-6E8A-4147-A177-3AD203B41FA5}">
                      <a16:colId xmlns:a16="http://schemas.microsoft.com/office/drawing/2014/main" val="4089574884"/>
                    </a:ext>
                  </a:extLst>
                </a:gridCol>
                <a:gridCol w="5491390">
                  <a:extLst>
                    <a:ext uri="{9D8B030D-6E8A-4147-A177-3AD203B41FA5}">
                      <a16:colId xmlns:a16="http://schemas.microsoft.com/office/drawing/2014/main" val="1393427070"/>
                    </a:ext>
                  </a:extLst>
                </a:gridCol>
              </a:tblGrid>
              <a:tr h="13504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ID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Requirement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55286408"/>
                  </a:ext>
                </a:extLst>
              </a:tr>
              <a:tr h="4194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SYS-A001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The target beam dump rate for the system unit is 10</a:t>
                      </a:r>
                      <a:r>
                        <a:rPr lang="en-US" sz="1000" baseline="30000" dirty="0">
                          <a:effectLst/>
                        </a:rPr>
                        <a:t>-5</a:t>
                      </a:r>
                      <a:r>
                        <a:rPr lang="en-US" sz="1000" dirty="0">
                          <a:effectLst/>
                        </a:rPr>
                        <a:t> dumps/fb</a:t>
                      </a:r>
                      <a:r>
                        <a:rPr lang="en-US" sz="1000" baseline="30000" dirty="0">
                          <a:effectLst/>
                        </a:rPr>
                        <a:t>-1</a:t>
                      </a:r>
                      <a:r>
                        <a:rPr lang="en-US" sz="1000" dirty="0">
                          <a:effectLst/>
                        </a:rPr>
                        <a:t>, for the environment under consideration this will correspond to a system-level cross-section of </a:t>
                      </a:r>
                      <a:r>
                        <a:rPr lang="en-US" sz="1000" dirty="0" smtClean="0">
                          <a:effectLst/>
                        </a:rPr>
                        <a:t>10</a:t>
                      </a:r>
                      <a:r>
                        <a:rPr lang="en-US" sz="1000" baseline="30000" dirty="0" smtClean="0">
                          <a:effectLst/>
                        </a:rPr>
                        <a:t>-12</a:t>
                      </a:r>
                      <a:r>
                        <a:rPr lang="en-US" sz="1000" dirty="0" smtClean="0">
                          <a:effectLst/>
                        </a:rPr>
                        <a:t> </a:t>
                      </a:r>
                      <a:r>
                        <a:rPr lang="en-US" sz="1000" dirty="0">
                          <a:effectLst/>
                        </a:rPr>
                        <a:t>cm</a:t>
                      </a:r>
                      <a:r>
                        <a:rPr lang="en-US" sz="1000" baseline="30000" dirty="0">
                          <a:effectLst/>
                        </a:rPr>
                        <a:t>2</a:t>
                      </a:r>
                      <a:r>
                        <a:rPr lang="en-US" sz="1000" dirty="0">
                          <a:effectLst/>
                        </a:rPr>
                        <a:t>.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55256611"/>
                  </a:ext>
                </a:extLst>
              </a:tr>
              <a:tr h="27723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DEV-A001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Device A can suffer from SEFI that can propagate to the system-level forcing a beam dump with a cross-section below </a:t>
                      </a:r>
                      <a:r>
                        <a:rPr lang="en-US" sz="1000" dirty="0" smtClean="0">
                          <a:effectLst/>
                        </a:rPr>
                        <a:t>4 </a:t>
                      </a:r>
                      <a:r>
                        <a:rPr lang="en-US" sz="1000" dirty="0">
                          <a:effectLst/>
                        </a:rPr>
                        <a:t>x </a:t>
                      </a:r>
                      <a:r>
                        <a:rPr lang="en-US" sz="1000" dirty="0" smtClean="0">
                          <a:effectLst/>
                        </a:rPr>
                        <a:t>10</a:t>
                      </a:r>
                      <a:r>
                        <a:rPr lang="en-US" sz="1000" baseline="30000" dirty="0" smtClean="0">
                          <a:effectLst/>
                        </a:rPr>
                        <a:t>-13</a:t>
                      </a:r>
                      <a:r>
                        <a:rPr lang="en-US" sz="1000" dirty="0" smtClean="0">
                          <a:effectLst/>
                        </a:rPr>
                        <a:t> </a:t>
                      </a:r>
                      <a:r>
                        <a:rPr lang="en-US" sz="1000" dirty="0">
                          <a:effectLst/>
                        </a:rPr>
                        <a:t>cm</a:t>
                      </a:r>
                      <a:r>
                        <a:rPr lang="en-US" sz="1000" baseline="30000" dirty="0">
                          <a:effectLst/>
                        </a:rPr>
                        <a:t>2</a:t>
                      </a:r>
                      <a:r>
                        <a:rPr lang="en-US" sz="1000" dirty="0">
                          <a:effectLst/>
                        </a:rPr>
                        <a:t>.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54913657"/>
                  </a:ext>
                </a:extLst>
              </a:tr>
              <a:tr h="27723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DEV-A002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Device A can suffer from SEU that can propagate to the system-level forcing a beam dump with a cross-section below </a:t>
                      </a:r>
                      <a:r>
                        <a:rPr lang="en-US" sz="1000" dirty="0" smtClean="0">
                          <a:effectLst/>
                        </a:rPr>
                        <a:t>2 </a:t>
                      </a:r>
                      <a:r>
                        <a:rPr lang="en-US" sz="1000" dirty="0">
                          <a:effectLst/>
                        </a:rPr>
                        <a:t>x </a:t>
                      </a:r>
                      <a:r>
                        <a:rPr lang="en-US" sz="1000" dirty="0" smtClean="0">
                          <a:effectLst/>
                        </a:rPr>
                        <a:t>10</a:t>
                      </a:r>
                      <a:r>
                        <a:rPr lang="en-US" sz="1000" baseline="30000" dirty="0" smtClean="0">
                          <a:effectLst/>
                        </a:rPr>
                        <a:t>-13</a:t>
                      </a:r>
                      <a:r>
                        <a:rPr lang="en-US" sz="1000" dirty="0" smtClean="0">
                          <a:effectLst/>
                        </a:rPr>
                        <a:t> </a:t>
                      </a:r>
                      <a:r>
                        <a:rPr lang="en-US" sz="1000" dirty="0">
                          <a:effectLst/>
                        </a:rPr>
                        <a:t>cm</a:t>
                      </a:r>
                      <a:r>
                        <a:rPr lang="en-US" sz="1000" baseline="30000" dirty="0">
                          <a:effectLst/>
                        </a:rPr>
                        <a:t>2</a:t>
                      </a:r>
                      <a:r>
                        <a:rPr lang="en-US" sz="1000" dirty="0">
                          <a:effectLst/>
                        </a:rPr>
                        <a:t>.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45252323"/>
                  </a:ext>
                </a:extLst>
              </a:tr>
              <a:tr h="27723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DEV-A003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Device B can suffer from SEL that can propagate to the system-level forcing a beam dump with a cross-section below </a:t>
                      </a:r>
                      <a:r>
                        <a:rPr lang="en-US" sz="1000" dirty="0" smtClean="0">
                          <a:effectLst/>
                        </a:rPr>
                        <a:t>1 </a:t>
                      </a:r>
                      <a:r>
                        <a:rPr lang="en-US" sz="1000" dirty="0">
                          <a:effectLst/>
                        </a:rPr>
                        <a:t>x </a:t>
                      </a:r>
                      <a:r>
                        <a:rPr lang="en-US" sz="1000" dirty="0" smtClean="0">
                          <a:effectLst/>
                        </a:rPr>
                        <a:t>10</a:t>
                      </a:r>
                      <a:r>
                        <a:rPr lang="en-US" sz="1000" baseline="30000" dirty="0" smtClean="0">
                          <a:effectLst/>
                        </a:rPr>
                        <a:t>-13</a:t>
                      </a:r>
                      <a:r>
                        <a:rPr lang="en-US" sz="1000" dirty="0" smtClean="0">
                          <a:effectLst/>
                        </a:rPr>
                        <a:t> </a:t>
                      </a:r>
                      <a:r>
                        <a:rPr lang="en-US" sz="1000" dirty="0">
                          <a:effectLst/>
                        </a:rPr>
                        <a:t>cm</a:t>
                      </a:r>
                      <a:r>
                        <a:rPr lang="en-US" sz="1000" baseline="30000" dirty="0">
                          <a:effectLst/>
                        </a:rPr>
                        <a:t>2</a:t>
                      </a:r>
                      <a:r>
                        <a:rPr lang="en-US" sz="1000" dirty="0">
                          <a:effectLst/>
                        </a:rPr>
                        <a:t>.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15865302"/>
                  </a:ext>
                </a:extLst>
              </a:tr>
            </a:tbl>
          </a:graphicData>
        </a:graphic>
      </p:graphicFrame>
      <p:pic>
        <p:nvPicPr>
          <p:cNvPr id="33" name="Picture 3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11625" y="6327997"/>
            <a:ext cx="432048" cy="432048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416480" y="6439141"/>
            <a:ext cx="792088" cy="320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456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20" grpId="0" animBg="1"/>
      <p:bldP spid="21" grpId="0"/>
      <p:bldP spid="22" grpId="0" animBg="1"/>
      <p:bldP spid="23" grpId="0"/>
      <p:bldP spid="4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 bwMode="auto">
          <a:xfrm>
            <a:off x="7032104" y="1875058"/>
            <a:ext cx="4896544" cy="306611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Part criticality and test strategy</a:t>
            </a:r>
            <a:endParaRPr lang="en-GB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8</a:t>
            </a:fld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609600" y="1196752"/>
            <a:ext cx="1009491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smtClean="0"/>
              <a:t>Devices can be classified based on criticality within the system</a:t>
            </a: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 bwMode="auto">
          <a:xfrm>
            <a:off x="3529175" y="6388162"/>
            <a:ext cx="1828144" cy="365125"/>
          </a:xfrm>
        </p:spPr>
        <p:txBody>
          <a:bodyPr/>
          <a:lstStyle/>
          <a:p>
            <a:pPr>
              <a:defRPr/>
            </a:pPr>
            <a:fld id="{EB0B0381-81E6-4F08-8F90-ACA2F5D9F598}" type="datetime1">
              <a:rPr lang="en-GB" smtClean="0"/>
              <a:t>01/03/2022</a:t>
            </a:fld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4058212"/>
              </p:ext>
            </p:extLst>
          </p:nvPr>
        </p:nvGraphicFramePr>
        <p:xfrm>
          <a:off x="666595" y="1875058"/>
          <a:ext cx="5725160" cy="16259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4778">
                  <a:extLst>
                    <a:ext uri="{9D8B030D-6E8A-4147-A177-3AD203B41FA5}">
                      <a16:colId xmlns:a16="http://schemas.microsoft.com/office/drawing/2014/main" val="3297036482"/>
                    </a:ext>
                  </a:extLst>
                </a:gridCol>
                <a:gridCol w="1852827">
                  <a:extLst>
                    <a:ext uri="{9D8B030D-6E8A-4147-A177-3AD203B41FA5}">
                      <a16:colId xmlns:a16="http://schemas.microsoft.com/office/drawing/2014/main" val="3938996341"/>
                    </a:ext>
                  </a:extLst>
                </a:gridCol>
                <a:gridCol w="1866265">
                  <a:extLst>
                    <a:ext uri="{9D8B030D-6E8A-4147-A177-3AD203B41FA5}">
                      <a16:colId xmlns:a16="http://schemas.microsoft.com/office/drawing/2014/main" val="1428343897"/>
                    </a:ext>
                  </a:extLst>
                </a:gridCol>
                <a:gridCol w="1431290">
                  <a:extLst>
                    <a:ext uri="{9D8B030D-6E8A-4147-A177-3AD203B41FA5}">
                      <a16:colId xmlns:a16="http://schemas.microsoft.com/office/drawing/2014/main" val="2848338040"/>
                    </a:ext>
                  </a:extLst>
                </a:gridCol>
              </a:tblGrid>
              <a:tr h="18066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Class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Radiation response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Sourcing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Part types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15280900"/>
                  </a:ext>
                </a:extLst>
              </a:tr>
              <a:tr h="5419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Resistant to radiation or with moderate sensitivity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Easily replaceable with many alterative on the market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Diodes, transistors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79238239"/>
                  </a:ext>
                </a:extLst>
              </a:tr>
              <a:tr h="5419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Susceptible to radiation, but not on system critical path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Limited amount of replacements available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Voltage regulators/references, DAC, memory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1094520"/>
                  </a:ext>
                </a:extLst>
              </a:tr>
              <a:tr h="3613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Susceptible to radiation and on system critical path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No equivalents on the market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ADC, FPGA, power electronics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10318504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 bwMode="auto">
          <a:xfrm>
            <a:off x="666595" y="2564904"/>
            <a:ext cx="5725160" cy="93610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ight Arrow 6"/>
          <p:cNvSpPr/>
          <p:nvPr/>
        </p:nvSpPr>
        <p:spPr bwMode="auto">
          <a:xfrm>
            <a:off x="6456040" y="3068960"/>
            <a:ext cx="792088" cy="288032"/>
          </a:xfrm>
          <a:prstGeom prst="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 bwMode="auto">
          <a:xfrm>
            <a:off x="7312413" y="2852936"/>
            <a:ext cx="4330611" cy="18002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7523089" y="3014372"/>
            <a:ext cx="39604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Radiation test at part-level for the various radiation effects of concern based on requirements and technology (TID, TNID, SEEs, synergistic effects)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 bwMode="auto">
          <a:xfrm>
            <a:off x="7392144" y="2159315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Radiation test at system-level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5" name="Right Arrow 14"/>
          <p:cNvSpPr/>
          <p:nvPr/>
        </p:nvSpPr>
        <p:spPr bwMode="auto">
          <a:xfrm>
            <a:off x="6459177" y="2133120"/>
            <a:ext cx="792088" cy="288032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609600" y="1653062"/>
            <a:ext cx="32403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Credit: S. </a:t>
            </a:r>
            <a:r>
              <a:rPr lang="en-US" sz="1000" dirty="0" err="1"/>
              <a:t>U</a:t>
            </a:r>
            <a:r>
              <a:rPr lang="en-US" sz="1000" dirty="0" err="1" smtClean="0"/>
              <a:t>znanski</a:t>
            </a:r>
            <a:endParaRPr lang="en-GB" sz="1000" dirty="0"/>
          </a:p>
        </p:txBody>
      </p:sp>
      <p:sp>
        <p:nvSpPr>
          <p:cNvPr id="17" name="TextBox 16"/>
          <p:cNvSpPr txBox="1"/>
          <p:nvPr/>
        </p:nvSpPr>
        <p:spPr>
          <a:xfrm>
            <a:off x="609600" y="3862473"/>
            <a:ext cx="607747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Part-level tests can be requested to RADWG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Uncompliant C1 part can be replaced for another COTS part with better radiation performance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Uncompliant C2 part may require re-design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Mitigation (e.g., </a:t>
            </a:r>
            <a:r>
              <a:rPr lang="en-US" dirty="0" err="1" smtClean="0"/>
              <a:t>derating</a:t>
            </a:r>
            <a:r>
              <a:rPr lang="en-US" dirty="0" smtClean="0"/>
              <a:t>, ECC, filtering, watchdog)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Review of functional block architecture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System-level tests done by equipment group with RADWG support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11625" y="6327997"/>
            <a:ext cx="432048" cy="43204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416480" y="6439141"/>
            <a:ext cx="792088" cy="320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819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 smtClean="0"/>
              <a:t>Part-level testing</a:t>
            </a:r>
            <a:endParaRPr lang="en-GB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9</a:t>
            </a:fld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609601" y="1196752"/>
            <a:ext cx="6710535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Mature practice, but many details to bear in mind to get relevant 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b="1" dirty="0" smtClean="0">
                <a:solidFill>
                  <a:srgbClr val="00B0F0"/>
                </a:solidFill>
              </a:rPr>
              <a:t>Facility</a:t>
            </a:r>
            <a:r>
              <a:rPr lang="it-IT" dirty="0" smtClean="0"/>
              <a:t> to be used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 smtClean="0"/>
              <a:t>Testing </a:t>
            </a:r>
            <a:r>
              <a:rPr lang="it-IT" b="1" dirty="0" smtClean="0">
                <a:solidFill>
                  <a:srgbClr val="00B0F0"/>
                </a:solidFill>
              </a:rPr>
              <a:t>parameters</a:t>
            </a:r>
            <a:r>
              <a:rPr lang="it-IT" dirty="0" smtClean="0"/>
              <a:t> (bias, temperature, etc.)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b="1" dirty="0" smtClean="0">
                <a:solidFill>
                  <a:srgbClr val="00B0F0"/>
                </a:solidFill>
              </a:rPr>
              <a:t>Setup</a:t>
            </a:r>
            <a:r>
              <a:rPr lang="it-IT" dirty="0" smtClean="0"/>
              <a:t> preparation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 smtClean="0"/>
              <a:t># of units to be tested for good </a:t>
            </a:r>
            <a:r>
              <a:rPr lang="it-IT" b="1" dirty="0" smtClean="0">
                <a:solidFill>
                  <a:srgbClr val="00B0F0"/>
                </a:solidFill>
              </a:rPr>
              <a:t>level of confidence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 smtClean="0"/>
              <a:t>Best candidate may depend on specific </a:t>
            </a:r>
            <a:r>
              <a:rPr lang="it-IT" b="1" dirty="0" smtClean="0">
                <a:solidFill>
                  <a:srgbClr val="00B0F0"/>
                </a:solidFill>
              </a:rPr>
              <a:t>critical parameter </a:t>
            </a:r>
            <a:r>
              <a:rPr lang="it-IT" dirty="0" smtClean="0"/>
              <a:t>for the system</a:t>
            </a:r>
            <a:endParaRPr lang="it-IT" dirty="0"/>
          </a:p>
          <a:p>
            <a:r>
              <a:rPr lang="it-IT" dirty="0" smtClean="0"/>
              <a:t>Testing for each of TID, TNID and SEEs may require applying different entries to the previous parameters</a:t>
            </a:r>
          </a:p>
          <a:p>
            <a:endParaRPr lang="it-IT" dirty="0"/>
          </a:p>
          <a:p>
            <a:r>
              <a:rPr lang="it-IT" dirty="0" smtClean="0"/>
              <a:t>In addition, R2E R&amp;D work shows that standard qualification with HEH </a:t>
            </a:r>
            <a:r>
              <a:rPr lang="it-IT" b="1" dirty="0" smtClean="0">
                <a:solidFill>
                  <a:srgbClr val="00B0F0"/>
                </a:solidFill>
              </a:rPr>
              <a:t>may not always suffice</a:t>
            </a:r>
            <a:r>
              <a:rPr lang="it-IT" dirty="0" smtClean="0"/>
              <a:t>, and extra tests or safety margins may need to be applied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 smtClean="0"/>
              <a:t>Thermal neutrons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 smtClean="0"/>
              <a:t>Intermediate-energy neutrons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 smtClean="0"/>
              <a:t>HEH fission with high-Z materials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 smtClean="0"/>
              <a:t>Low-energy protons</a:t>
            </a:r>
            <a:endParaRPr lang="it-IT" dirty="0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 bwMode="auto">
          <a:xfrm>
            <a:off x="3529175" y="6388162"/>
            <a:ext cx="1828144" cy="365125"/>
          </a:xfrm>
        </p:spPr>
        <p:txBody>
          <a:bodyPr/>
          <a:lstStyle/>
          <a:p>
            <a:pPr>
              <a:defRPr/>
            </a:pPr>
            <a:fld id="{EB0B0381-81E6-4F08-8F90-ACA2F5D9F598}" type="datetime1">
              <a:rPr lang="en-GB" smtClean="0"/>
              <a:t>01/03/2022</a:t>
            </a:fld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1861" y="1124744"/>
            <a:ext cx="3375310" cy="266776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9142" y="3717032"/>
            <a:ext cx="3528392" cy="2517332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 bwMode="auto">
          <a:xfrm>
            <a:off x="6888088" y="5946892"/>
            <a:ext cx="32403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Credit: M. </a:t>
            </a:r>
            <a:r>
              <a:rPr lang="en-US" sz="1000" dirty="0" err="1" smtClean="0"/>
              <a:t>Cecchetto</a:t>
            </a:r>
            <a:endParaRPr lang="en-GB" sz="10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11625" y="6327997"/>
            <a:ext cx="432048" cy="43204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416480" y="6439141"/>
            <a:ext cx="792088" cy="320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3600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theme/theme1.xml><?xml version="1.0" encoding="utf-8"?>
<a:theme xmlns:a="http://schemas.openxmlformats.org/drawingml/2006/main" name="CERN_ENdept_Presentation_ArialFont copy">
  <a:themeElements>
    <a:clrScheme name="Custom 6">
      <a:dk1>
        <a:srgbClr val="4C4C4C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Technic">
      <a:fillStyleLst>
        <a:solidFill>
          <a:schemeClr val="phClr"/>
        </a:solidFill>
        <a:gradFill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/>
        </a:gradFill>
      </a:bgFillStyleLst>
    </a:fmtScheme>
  </a:themeElements>
  <a:objectDefaults>
    <a:spDef>
      <a:spPr bwMode="auto"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4EC119363C39C469A384AB5E04343F1" ma:contentTypeVersion="0" ma:contentTypeDescription="Create a new document." ma:contentTypeScope="" ma:versionID="af4344a90efd31c7a5c38aba7d66ce0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F4CC875-C401-4233-8B71-2C068EC6D3D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4A024D3-BF3C-4888-9114-7E7558FC4F7B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0987FA8-5CC2-4B9B-BD0C-15A83ABCA4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 copy</Template>
  <TotalTime>1598</TotalTime>
  <Words>1238</Words>
  <Application>Microsoft Office PowerPoint</Application>
  <DocSecurity>0</DocSecurity>
  <PresentationFormat>Widescreen</PresentationFormat>
  <Paragraphs>219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Wingdings</vt:lpstr>
      <vt:lpstr>Ubuntu</vt:lpstr>
      <vt:lpstr>Times New Roman</vt:lpstr>
      <vt:lpstr>Ubuntu Light</vt:lpstr>
      <vt:lpstr>CERN_ENdept_Presentation_ArialFont copy</vt:lpstr>
      <vt:lpstr>RHA guidelines for electronic equipment for meeting HL-LHC requirements</vt:lpstr>
      <vt:lpstr>Introduction</vt:lpstr>
      <vt:lpstr>Targeted systems</vt:lpstr>
      <vt:lpstr>Targeted systems</vt:lpstr>
      <vt:lpstr>RHA process for custom-built systems</vt:lpstr>
      <vt:lpstr>RHA process for COTS systems</vt:lpstr>
      <vt:lpstr>Radiation requirements</vt:lpstr>
      <vt:lpstr>Part criticality and test strategy</vt:lpstr>
      <vt:lpstr>Part-level testing</vt:lpstr>
      <vt:lpstr>Traceability</vt:lpstr>
      <vt:lpstr>System-level testing</vt:lpstr>
      <vt:lpstr>R2E development status review</vt:lpstr>
      <vt:lpstr>Conclusions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Sylvia MARTAKIS</dc:creator>
  <cp:keywords/>
  <dc:description/>
  <cp:lastModifiedBy>Andrea Coronetti</cp:lastModifiedBy>
  <cp:revision>499</cp:revision>
  <cp:lastPrinted>2021-01-29T07:30:55Z</cp:lastPrinted>
  <dcterms:created xsi:type="dcterms:W3CDTF">2020-09-04T12:34:15Z</dcterms:created>
  <dcterms:modified xsi:type="dcterms:W3CDTF">2022-03-01T13:41:05Z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0x01010054EC119363C39C469A384AB5E04343F1</vt:lpwstr>
  </property>
</Properties>
</file>