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5" roundtripDataSignature="AMtx7miYoC+XomE8UOHR/5/qB8/8acADQ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A80B45A-E9C9-4845-8246-3529B27639F9}">
  <a:tblStyle styleId="{2A80B45A-E9C9-4845-8246-3529B27639F9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customschemas.google.com/relationships/presentationmetadata" Target="metadata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7" name="Google Shape;77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1632005600_0_112:notes"/>
          <p:cNvSpPr/>
          <p:nvPr>
            <p:ph idx="2" type="sldImg"/>
          </p:nvPr>
        </p:nvSpPr>
        <p:spPr>
          <a:xfrm>
            <a:off x="1143213" y="629597"/>
            <a:ext cx="4572300" cy="3147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1632005600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1632005600_0_1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1632005600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1632005600_0_132:notes"/>
          <p:cNvSpPr/>
          <p:nvPr>
            <p:ph idx="2" type="sldImg"/>
          </p:nvPr>
        </p:nvSpPr>
        <p:spPr>
          <a:xfrm>
            <a:off x="1143213" y="629597"/>
            <a:ext cx="4572300" cy="3147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g11632005600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11632005600_0_142:notes"/>
          <p:cNvSpPr/>
          <p:nvPr>
            <p:ph idx="2" type="sldImg"/>
          </p:nvPr>
        </p:nvSpPr>
        <p:spPr>
          <a:xfrm>
            <a:off x="1143213" y="629597"/>
            <a:ext cx="4572300" cy="3147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g11632005600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1632005600_0_15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11632005600_0_15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1632005600_0_17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1632005600_0_17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11632005600_0_203:notes"/>
          <p:cNvSpPr/>
          <p:nvPr>
            <p:ph idx="2" type="sldImg"/>
          </p:nvPr>
        </p:nvSpPr>
        <p:spPr>
          <a:xfrm>
            <a:off x="1143213" y="629597"/>
            <a:ext cx="4572300" cy="3147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11632005600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1632005600_0_212:notes"/>
          <p:cNvSpPr/>
          <p:nvPr>
            <p:ph idx="2" type="sldImg"/>
          </p:nvPr>
        </p:nvSpPr>
        <p:spPr>
          <a:xfrm>
            <a:off x="108908" y="685176"/>
            <a:ext cx="6640200" cy="3428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1632005600_0_212:notes"/>
          <p:cNvSpPr txBox="1"/>
          <p:nvPr>
            <p:ph idx="1" type="body"/>
          </p:nvPr>
        </p:nvSpPr>
        <p:spPr>
          <a:xfrm>
            <a:off x="685801" y="4343407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g11632005600_0_212:notes"/>
          <p:cNvSpPr txBox="1"/>
          <p:nvPr>
            <p:ph idx="12" type="sldNum"/>
          </p:nvPr>
        </p:nvSpPr>
        <p:spPr>
          <a:xfrm>
            <a:off x="3884614" y="8685225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1632005600_0_3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11632005600_0_3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g11632005600_0_3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1632005600_0_234:notes"/>
          <p:cNvSpPr/>
          <p:nvPr>
            <p:ph idx="2" type="sldImg"/>
          </p:nvPr>
        </p:nvSpPr>
        <p:spPr>
          <a:xfrm>
            <a:off x="1143213" y="629597"/>
            <a:ext cx="4572300" cy="3147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11632005600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1632005600_0_16:notes"/>
          <p:cNvSpPr/>
          <p:nvPr>
            <p:ph idx="2" type="sldImg"/>
          </p:nvPr>
        </p:nvSpPr>
        <p:spPr>
          <a:xfrm>
            <a:off x="108908" y="685176"/>
            <a:ext cx="6640200" cy="3428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1632005600_0_16:notes"/>
          <p:cNvSpPr txBox="1"/>
          <p:nvPr>
            <p:ph idx="1" type="body"/>
          </p:nvPr>
        </p:nvSpPr>
        <p:spPr>
          <a:xfrm>
            <a:off x="685801" y="4343407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11632005600_0_16:notes"/>
          <p:cNvSpPr txBox="1"/>
          <p:nvPr>
            <p:ph idx="12" type="sldNum"/>
          </p:nvPr>
        </p:nvSpPr>
        <p:spPr>
          <a:xfrm>
            <a:off x="3884614" y="8685225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1632005600_0_242:notes"/>
          <p:cNvSpPr/>
          <p:nvPr>
            <p:ph idx="2" type="sldImg"/>
          </p:nvPr>
        </p:nvSpPr>
        <p:spPr>
          <a:xfrm>
            <a:off x="1143213" y="629597"/>
            <a:ext cx="4572300" cy="3147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6" name="Google Shape;286;g11632005600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Double check with Roberto the statement about the gas profile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11632005600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4" name="Google Shape;294;g11632005600_0_2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1632005600_0_2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11632005600_0_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11632005600_0_3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11632005600_0_3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9" name="Google Shape;309;g11632005600_0_36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11632005600_0_26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11632005600_0_26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=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11632005600_0_27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11632005600_0_27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17c1596123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17c1596123_0_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Steady state case losses  15-20 mW/cm3 in the dipole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17c1596123_0_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117c1596123_0_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17c1596123_0_63:notes"/>
          <p:cNvSpPr/>
          <p:nvPr>
            <p:ph idx="2" type="sldImg"/>
          </p:nvPr>
        </p:nvSpPr>
        <p:spPr>
          <a:xfrm>
            <a:off x="108908" y="685176"/>
            <a:ext cx="6640200" cy="3428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117c1596123_0_63:notes"/>
          <p:cNvSpPr txBox="1"/>
          <p:nvPr>
            <p:ph idx="1" type="body"/>
          </p:nvPr>
        </p:nvSpPr>
        <p:spPr>
          <a:xfrm>
            <a:off x="685801" y="4343407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g117c1596123_0_63:notes"/>
          <p:cNvSpPr txBox="1"/>
          <p:nvPr>
            <p:ph idx="12" type="sldNum"/>
          </p:nvPr>
        </p:nvSpPr>
        <p:spPr>
          <a:xfrm>
            <a:off x="3884614" y="8685225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1632005600_0_3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1632005600_0_3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1632005600_0_40:notes"/>
          <p:cNvSpPr/>
          <p:nvPr>
            <p:ph idx="2" type="sldImg"/>
          </p:nvPr>
        </p:nvSpPr>
        <p:spPr>
          <a:xfrm>
            <a:off x="1143213" y="629597"/>
            <a:ext cx="4572300" cy="3147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g11632005600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1632005600_0_50:notes"/>
          <p:cNvSpPr/>
          <p:nvPr>
            <p:ph idx="2" type="sldImg"/>
          </p:nvPr>
        </p:nvSpPr>
        <p:spPr>
          <a:xfrm>
            <a:off x="108908" y="685176"/>
            <a:ext cx="6640200" cy="3428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1632005600_0_50:notes"/>
          <p:cNvSpPr txBox="1"/>
          <p:nvPr>
            <p:ph idx="1" type="body"/>
          </p:nvPr>
        </p:nvSpPr>
        <p:spPr>
          <a:xfrm>
            <a:off x="685801" y="4343407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g11632005600_0_50:notes"/>
          <p:cNvSpPr txBox="1"/>
          <p:nvPr>
            <p:ph idx="12" type="sldNum"/>
          </p:nvPr>
        </p:nvSpPr>
        <p:spPr>
          <a:xfrm>
            <a:off x="3884614" y="8685225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1632005600_0_7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11632005600_0_7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Rephrase italic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1632005600_0_8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1632005600_0_8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Diffractive -&gt; seems not be an issue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1632005600_0_9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1632005600_0_9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1632005600_0_1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1632005600_0_10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3.png"/><Relationship Id="rId4" Type="http://schemas.openxmlformats.org/officeDocument/2006/relationships/image" Target="../media/image13.png"/><Relationship Id="rId10" Type="http://schemas.openxmlformats.org/officeDocument/2006/relationships/image" Target="../media/image10.png"/><Relationship Id="rId9" Type="http://schemas.openxmlformats.org/officeDocument/2006/relationships/image" Target="../media/image12.png"/><Relationship Id="rId5" Type="http://schemas.openxmlformats.org/officeDocument/2006/relationships/image" Target="../media/image9.png"/><Relationship Id="rId6" Type="http://schemas.openxmlformats.org/officeDocument/2006/relationships/image" Target="../media/image6.png"/><Relationship Id="rId7" Type="http://schemas.openxmlformats.org/officeDocument/2006/relationships/image" Target="../media/image5.jpg"/><Relationship Id="rId8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8.png"/><Relationship Id="rId4" Type="http://schemas.openxmlformats.org/officeDocument/2006/relationships/image" Target="../media/image14.png"/><Relationship Id="rId10" Type="http://schemas.openxmlformats.org/officeDocument/2006/relationships/image" Target="../media/image25.png"/><Relationship Id="rId9" Type="http://schemas.openxmlformats.org/officeDocument/2006/relationships/image" Target="../media/image27.png"/><Relationship Id="rId5" Type="http://schemas.openxmlformats.org/officeDocument/2006/relationships/image" Target="../media/image11.png"/><Relationship Id="rId6" Type="http://schemas.openxmlformats.org/officeDocument/2006/relationships/image" Target="../media/image20.png"/><Relationship Id="rId7" Type="http://schemas.openxmlformats.org/officeDocument/2006/relationships/image" Target="../media/image8.jpg"/><Relationship Id="rId8" Type="http://schemas.openxmlformats.org/officeDocument/2006/relationships/image" Target="../media/image1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jpg"/><Relationship Id="rId3" Type="http://schemas.openxmlformats.org/officeDocument/2006/relationships/image" Target="../media/image2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ront" showMasterSp="0" type="secHead">
  <p:cSld name="SECTION_HEADER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building, tower, bridge&#10;&#10;Description automatically generated" id="23" name="Google Shape;23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32656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5"/>
          <p:cNvSpPr txBox="1"/>
          <p:nvPr>
            <p:ph type="title"/>
          </p:nvPr>
        </p:nvSpPr>
        <p:spPr>
          <a:xfrm>
            <a:off x="575732" y="1741758"/>
            <a:ext cx="7450667" cy="1826363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4000"/>
              <a:buFont typeface="Arial"/>
              <a:buNone/>
              <a:defRPr b="1" i="0" sz="4000" cap="non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75732" y="3810002"/>
            <a:ext cx="7450667" cy="1066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b="0" i="0" sz="2800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949494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949494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949494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949494"/>
                </a:solidFill>
              </a:defRPr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5"/>
          <p:cNvSpPr/>
          <p:nvPr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" name="Google Shape;2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4490" y="5599204"/>
            <a:ext cx="747991" cy="74799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28" name="Google Shape;28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91740" y="5574164"/>
            <a:ext cx="1009505" cy="949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5398" y="5551977"/>
            <a:ext cx="856259" cy="842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93277" y="5542971"/>
            <a:ext cx="877900" cy="1091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111208" y="5559600"/>
            <a:ext cx="1135538" cy="1066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5219250" y="5626661"/>
            <a:ext cx="1135549" cy="929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413874" y="6223987"/>
            <a:ext cx="664365" cy="32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406466" y="5550928"/>
            <a:ext cx="664366" cy="6297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Alt">
  <p:cSld name="Default Al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609600" y="233493"/>
            <a:ext cx="10969139" cy="715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3060435" y="6356351"/>
            <a:ext cx="182814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4888579" y="6356351"/>
            <a:ext cx="57206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10609232" y="6356351"/>
            <a:ext cx="97316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609601" y="1245522"/>
            <a:ext cx="10968567" cy="48219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/>
            </a:lvl1pPr>
            <a:lvl2pPr indent="-3810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Char char="▪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000"/>
              <a:buChar char="▪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30200" lvl="4" marL="22860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">
  <p:cSld name="Defaul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idx="10" type="dt"/>
          </p:nvPr>
        </p:nvSpPr>
        <p:spPr>
          <a:xfrm>
            <a:off x="3060435" y="6356351"/>
            <a:ext cx="182814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BFBFB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1" type="ftr"/>
          </p:nvPr>
        </p:nvSpPr>
        <p:spPr>
          <a:xfrm>
            <a:off x="4888579" y="6356351"/>
            <a:ext cx="57206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BFBFB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10609232" y="6356351"/>
            <a:ext cx="97316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" name="Google Shape;45;p8"/>
          <p:cNvSpPr/>
          <p:nvPr/>
        </p:nvSpPr>
        <p:spPr>
          <a:xfrm>
            <a:off x="0" y="0"/>
            <a:ext cx="12192000" cy="621982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27384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8"/>
          <p:cNvSpPr txBox="1"/>
          <p:nvPr>
            <p:ph type="title"/>
          </p:nvPr>
        </p:nvSpPr>
        <p:spPr>
          <a:xfrm>
            <a:off x="4888579" y="2743338"/>
            <a:ext cx="7303421" cy="715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4400"/>
              <a:buFont typeface="Arial"/>
              <a:buNone/>
              <a:defRPr sz="4400">
                <a:solidFill>
                  <a:srgbClr val="5AA3D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Just Title">
  <p:cSld name="Just Titl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/>
          <p:nvPr>
            <p:ph type="title"/>
          </p:nvPr>
        </p:nvSpPr>
        <p:spPr>
          <a:xfrm>
            <a:off x="609600" y="233493"/>
            <a:ext cx="10969139" cy="715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" type="body"/>
          </p:nvPr>
        </p:nvSpPr>
        <p:spPr>
          <a:xfrm>
            <a:off x="609601" y="1245522"/>
            <a:ext cx="5302249" cy="48219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/>
            </a:lvl1pPr>
            <a:lvl2pPr indent="-3810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Char char="▪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000"/>
              <a:buChar char="▪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30200" lvl="4" marL="22860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2" type="body"/>
          </p:nvPr>
        </p:nvSpPr>
        <p:spPr>
          <a:xfrm>
            <a:off x="6280150" y="1238257"/>
            <a:ext cx="5302249" cy="48219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/>
            </a:lvl1pPr>
            <a:lvl2pPr indent="-381000" lvl="1" marL="9144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Char char="▪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000"/>
              <a:buChar char="▪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30200" lvl="4" marL="22860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429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0" type="dt"/>
          </p:nvPr>
        </p:nvSpPr>
        <p:spPr>
          <a:xfrm>
            <a:off x="3060435" y="6356351"/>
            <a:ext cx="182814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1" type="ftr"/>
          </p:nvPr>
        </p:nvSpPr>
        <p:spPr>
          <a:xfrm>
            <a:off x="4888579" y="6356351"/>
            <a:ext cx="57206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10609232" y="6356351"/>
            <a:ext cx="97316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1634a9d632_0_217"/>
          <p:cNvSpPr txBox="1"/>
          <p:nvPr>
            <p:ph type="title"/>
          </p:nvPr>
        </p:nvSpPr>
        <p:spPr>
          <a:xfrm>
            <a:off x="838200" y="215003"/>
            <a:ext cx="9989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9pPr>
          </a:lstStyle>
          <a:p/>
        </p:txBody>
      </p:sp>
      <p:sp>
        <p:nvSpPr>
          <p:cNvPr id="57" name="Google Shape;57;g11634a9d632_0_217"/>
          <p:cNvSpPr txBox="1"/>
          <p:nvPr>
            <p:ph idx="1" type="body"/>
          </p:nvPr>
        </p:nvSpPr>
        <p:spPr>
          <a:xfrm>
            <a:off x="838200" y="1002635"/>
            <a:ext cx="10515600" cy="51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g11634a9d632_0_217"/>
          <p:cNvSpPr txBox="1"/>
          <p:nvPr>
            <p:ph idx="12" type="sldNum"/>
          </p:nvPr>
        </p:nvSpPr>
        <p:spPr>
          <a:xfrm>
            <a:off x="11607205" y="6458890"/>
            <a:ext cx="2586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y Blank" showMasterSp="0">
  <p:cSld name="Very 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27384"/>
            <a:ext cx="1219200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18038" y="5533718"/>
            <a:ext cx="1070357" cy="10703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62" name="Google Shape;62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70848" y="5499720"/>
            <a:ext cx="1324959" cy="1246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703712" y="5499720"/>
            <a:ext cx="1267142" cy="1246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634808" y="5355704"/>
            <a:ext cx="1154195" cy="1434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34324" y="5569678"/>
            <a:ext cx="1218223" cy="117861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004797" y="5643775"/>
            <a:ext cx="1218235" cy="1026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1286408" y="6303772"/>
            <a:ext cx="712740" cy="361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1278462" y="5560096"/>
            <a:ext cx="712742" cy="6957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 1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1632005600_0_326"/>
          <p:cNvSpPr txBox="1"/>
          <p:nvPr>
            <p:ph type="title"/>
          </p:nvPr>
        </p:nvSpPr>
        <p:spPr>
          <a:xfrm>
            <a:off x="1828800" y="2819400"/>
            <a:ext cx="9600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>
                <a:solidFill>
                  <a:schemeClr val="accent5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3BE"/>
              </a:buClr>
              <a:buSzPts val="18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3BE"/>
              </a:buClr>
              <a:buSzPts val="18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3BE"/>
              </a:buClr>
              <a:buSzPts val="18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3BE"/>
              </a:buClr>
              <a:buSzPts val="18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3BE"/>
              </a:buClr>
              <a:buSzPts val="18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3BE"/>
              </a:buClr>
              <a:buSzPts val="18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3BE"/>
              </a:buClr>
              <a:buSzPts val="18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3BE"/>
              </a:buClr>
              <a:buSzPts val="1800"/>
              <a:buNone/>
              <a:defRPr/>
            </a:lvl9pPr>
          </a:lstStyle>
          <a:p/>
        </p:txBody>
      </p:sp>
      <p:sp>
        <p:nvSpPr>
          <p:cNvPr id="71" name="Google Shape;71;g11632005600_0_326"/>
          <p:cNvSpPr txBox="1"/>
          <p:nvPr>
            <p:ph idx="1" type="body"/>
          </p:nvPr>
        </p:nvSpPr>
        <p:spPr>
          <a:xfrm>
            <a:off x="1828800" y="4800600"/>
            <a:ext cx="8640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sz="2000"/>
            </a:lvl1pPr>
            <a:lvl2pPr indent="-228600" lvl="1" marL="914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sz="2000"/>
            </a:lvl2pPr>
            <a:lvl3pPr indent="-228600" lvl="2" marL="1371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sz="2000"/>
            </a:lvl3pPr>
            <a:lvl4pPr indent="-228600" lvl="3" marL="1828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sz="2000"/>
            </a:lvl4pPr>
            <a:lvl5pPr indent="-228600" lvl="4" marL="22860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None/>
              <a:defRPr sz="2000"/>
            </a:lvl5pPr>
            <a:lvl6pPr indent="-342900" lvl="5" marL="2743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g11632005600_0_326"/>
          <p:cNvSpPr txBox="1"/>
          <p:nvPr>
            <p:ph idx="12" type="sldNum"/>
          </p:nvPr>
        </p:nvSpPr>
        <p:spPr>
          <a:xfrm>
            <a:off x="11582400" y="6534010"/>
            <a:ext cx="480000" cy="1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sp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Arial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Image 11" id="73" name="Google Shape;73;g11632005600_0_3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28800" y="673709"/>
            <a:ext cx="3785364" cy="153439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g11632005600_0_326"/>
          <p:cNvSpPr txBox="1"/>
          <p:nvPr>
            <p:ph idx="2" type="body"/>
          </p:nvPr>
        </p:nvSpPr>
        <p:spPr>
          <a:xfrm>
            <a:off x="1828799" y="5899150"/>
            <a:ext cx="8640000" cy="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1pPr>
            <a:lvl2pPr indent="-342900" lvl="1" marL="914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7.png"/><Relationship Id="rId3" Type="http://schemas.openxmlformats.org/officeDocument/2006/relationships/image" Target="../media/image7.png"/><Relationship Id="rId4" Type="http://schemas.openxmlformats.org/officeDocument/2006/relationships/image" Target="../media/image2.png"/><Relationship Id="rId11" Type="http://schemas.openxmlformats.org/officeDocument/2006/relationships/slideLayout" Target="../slideLayouts/slideLayout7.xml"/><Relationship Id="rId10" Type="http://schemas.openxmlformats.org/officeDocument/2006/relationships/slideLayout" Target="../slideLayouts/slideLayout6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5.xml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idx="10" type="dt"/>
          </p:nvPr>
        </p:nvSpPr>
        <p:spPr>
          <a:xfrm>
            <a:off x="3060435" y="6356351"/>
            <a:ext cx="182814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4"/>
          <p:cNvSpPr txBox="1"/>
          <p:nvPr>
            <p:ph idx="11" type="ftr"/>
          </p:nvPr>
        </p:nvSpPr>
        <p:spPr>
          <a:xfrm>
            <a:off x="4888579" y="6356351"/>
            <a:ext cx="572065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4"/>
          <p:cNvSpPr txBox="1"/>
          <p:nvPr>
            <p:ph idx="12" type="sldNum"/>
          </p:nvPr>
        </p:nvSpPr>
        <p:spPr>
          <a:xfrm>
            <a:off x="10609232" y="6356351"/>
            <a:ext cx="97316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4"/>
          <p:cNvSpPr txBox="1"/>
          <p:nvPr>
            <p:ph idx="1" type="body"/>
          </p:nvPr>
        </p:nvSpPr>
        <p:spPr>
          <a:xfrm>
            <a:off x="609600" y="1260001"/>
            <a:ext cx="10969139" cy="48645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ts val="3000"/>
              <a:buFont typeface="Noto Sans Symbols"/>
              <a:buChar char="▪"/>
              <a:defRPr b="0" i="0" sz="30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19100" lvl="1" marL="9144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3000"/>
              <a:buFont typeface="Noto Sans Symbols"/>
              <a:buChar char="▪"/>
              <a:defRPr b="0" i="0" sz="30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419100" lvl="2" marL="13716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3000"/>
              <a:buFont typeface="Noto Sans Symbols"/>
              <a:buChar char="▪"/>
              <a:defRPr b="0" i="0" sz="30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419100" lvl="3" marL="18288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3000"/>
              <a:buFont typeface="Noto Sans Symbols"/>
              <a:buChar char="▪"/>
              <a:defRPr b="0" i="0" sz="30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419100" lvl="4" marL="22860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BFBFBF"/>
              </a:buClr>
              <a:buSzPts val="3000"/>
              <a:buFont typeface="Noto Sans Symbols"/>
              <a:buChar char="▪"/>
              <a:defRPr b="0" i="0" sz="3000" u="none" cap="none" strike="noStrike">
                <a:solidFill>
                  <a:srgbClr val="4D4D4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4"/>
          <p:cNvSpPr txBox="1"/>
          <p:nvPr>
            <p:ph type="title"/>
          </p:nvPr>
        </p:nvSpPr>
        <p:spPr>
          <a:xfrm>
            <a:off x="609600" y="233493"/>
            <a:ext cx="10969139" cy="7158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3600"/>
              <a:buFont typeface="Arial"/>
              <a:buNone/>
              <a:defRPr b="0" i="0" sz="3600" u="none" cap="none" strike="noStrike">
                <a:solidFill>
                  <a:srgbClr val="5AA3D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5" name="Google Shape;15;p4"/>
          <p:cNvCxnSpPr/>
          <p:nvPr/>
        </p:nvCxnSpPr>
        <p:spPr>
          <a:xfrm>
            <a:off x="609600" y="6285763"/>
            <a:ext cx="10969139" cy="0"/>
          </a:xfrm>
          <a:prstGeom prst="straightConnector1">
            <a:avLst/>
          </a:prstGeom>
          <a:noFill/>
          <a:ln cap="flat" cmpd="sng" w="9525">
            <a:solidFill>
              <a:srgbClr val="0C377B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254"/>
              </a:srgbClr>
            </a:outerShdw>
          </a:effectLst>
        </p:spPr>
      </p:cxnSp>
      <p:cxnSp>
        <p:nvCxnSpPr>
          <p:cNvPr id="16" name="Google Shape;16;p4"/>
          <p:cNvCxnSpPr/>
          <p:nvPr/>
        </p:nvCxnSpPr>
        <p:spPr>
          <a:xfrm>
            <a:off x="613261" y="1056538"/>
            <a:ext cx="10969139" cy="0"/>
          </a:xfrm>
          <a:prstGeom prst="straightConnector1">
            <a:avLst/>
          </a:prstGeom>
          <a:noFill/>
          <a:ln cap="flat" cmpd="sng" w="9525">
            <a:solidFill>
              <a:srgbClr val="0C377B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254"/>
              </a:srgbClr>
            </a:outerShdw>
          </a:effectLst>
        </p:spPr>
      </p:cxnSp>
      <p:sp>
        <p:nvSpPr>
          <p:cNvPr id="17" name="Google Shape;17;p4"/>
          <p:cNvSpPr/>
          <p:nvPr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" name="Google Shape;18;p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76361" y="6404324"/>
            <a:ext cx="336596" cy="33659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19" name="Google Shape;19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678502" y="6381761"/>
            <a:ext cx="454277" cy="427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3392" y="6381328"/>
            <a:ext cx="423482" cy="416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52982" y="6341143"/>
            <a:ext cx="381021" cy="47363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indico.cern.ch/event/971222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3.png"/><Relationship Id="rId4" Type="http://schemas.openxmlformats.org/officeDocument/2006/relationships/image" Target="../media/image28.png"/><Relationship Id="rId5" Type="http://schemas.openxmlformats.org/officeDocument/2006/relationships/image" Target="../media/image34.png"/><Relationship Id="rId6" Type="http://schemas.openxmlformats.org/officeDocument/2006/relationships/image" Target="../media/image2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hyperlink" Target="https://journals.aps.org/prab/pdf/10.1103/PhysRevAccelBeams.22.071003" TargetMode="External"/><Relationship Id="rId6" Type="http://schemas.openxmlformats.org/officeDocument/2006/relationships/hyperlink" Target="https://cds.cern.ch/record/2777059?ln=en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s://indico.cern.ch/event/1097265/contributions/4617018/attachments/2353783/4016099/Abort%20gap%20monitoring%20with%20the%20BGI.pdf" TargetMode="External"/><Relationship Id="rId4" Type="http://schemas.openxmlformats.org/officeDocument/2006/relationships/hyperlink" Target="https://cds.cern.ch/record/2131864/files/CERN-ACC-2016-0011.pdf" TargetMode="External"/><Relationship Id="rId9" Type="http://schemas.openxmlformats.org/officeDocument/2006/relationships/hyperlink" Target="https://cds.cern.ch/record/2777059?ln=en" TargetMode="External"/><Relationship Id="rId5" Type="http://schemas.openxmlformats.org/officeDocument/2006/relationships/hyperlink" Target="https://indico.cern.ch/event/916577/" TargetMode="External"/><Relationship Id="rId6" Type="http://schemas.openxmlformats.org/officeDocument/2006/relationships/hyperlink" Target="https://link.springer.com/chapter/10.1007/978-3-030-34245-6_5" TargetMode="External"/><Relationship Id="rId7" Type="http://schemas.openxmlformats.org/officeDocument/2006/relationships/hyperlink" Target="https://twiki.cern.ch/twiki/bin/view/BGV/Radiation" TargetMode="External"/><Relationship Id="rId8" Type="http://schemas.openxmlformats.org/officeDocument/2006/relationships/hyperlink" Target="https://journals.aps.org/prab/pdf/10.1103/PhysRevAccelBeams.22.071003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9.png"/><Relationship Id="rId4" Type="http://schemas.openxmlformats.org/officeDocument/2006/relationships/image" Target="../media/image46.jpg"/><Relationship Id="rId5" Type="http://schemas.openxmlformats.org/officeDocument/2006/relationships/image" Target="../media/image44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2.png"/><Relationship Id="rId4" Type="http://schemas.openxmlformats.org/officeDocument/2006/relationships/image" Target="../media/image4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indico.cern.ch/event/1097265/contributions/4617018/attachments/2353783/4016099/Abort%20gap%20monitoring%20with%20the%20BGI.pdf" TargetMode="External"/><Relationship Id="rId4" Type="http://schemas.openxmlformats.org/officeDocument/2006/relationships/hyperlink" Target="https://cds.cern.ch/record/2131864/files/CERN-ACC-2016-0011.pdf" TargetMode="External"/><Relationship Id="rId5" Type="http://schemas.openxmlformats.org/officeDocument/2006/relationships/hyperlink" Target="https://indico.cern.ch/event/916577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2.png"/><Relationship Id="rId4" Type="http://schemas.openxmlformats.org/officeDocument/2006/relationships/hyperlink" Target="https://link.springer.com/chapter/10.1007/978-3-030-34245-6_5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9.png"/><Relationship Id="rId4" Type="http://schemas.openxmlformats.org/officeDocument/2006/relationships/image" Target="../media/image2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Relationship Id="rId4" Type="http://schemas.openxmlformats.org/officeDocument/2006/relationships/image" Target="../media/image26.png"/><Relationship Id="rId5" Type="http://schemas.openxmlformats.org/officeDocument/2006/relationships/image" Target="../media/image3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3.jpg"/><Relationship Id="rId4" Type="http://schemas.openxmlformats.org/officeDocument/2006/relationships/image" Target="../media/image23.png"/><Relationship Id="rId5" Type="http://schemas.openxmlformats.org/officeDocument/2006/relationships/image" Target="../media/image41.png"/><Relationship Id="rId6" Type="http://schemas.openxmlformats.org/officeDocument/2006/relationships/hyperlink" Target="https://twiki.cern.ch/twiki/bin/view/BGV/Radi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/>
          <p:nvPr>
            <p:ph type="title"/>
          </p:nvPr>
        </p:nvSpPr>
        <p:spPr>
          <a:xfrm>
            <a:off x="575732" y="446358"/>
            <a:ext cx="7450800" cy="18264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Benchmark between FLUKA and radiation detectors at LHC IR4</a:t>
            </a:r>
            <a:endParaRPr/>
          </a:p>
        </p:txBody>
      </p:sp>
      <p:sp>
        <p:nvSpPr>
          <p:cNvPr id="80" name="Google Shape;80;p1"/>
          <p:cNvSpPr txBox="1"/>
          <p:nvPr>
            <p:ph idx="1" type="body"/>
          </p:nvPr>
        </p:nvSpPr>
        <p:spPr>
          <a:xfrm>
            <a:off x="312157" y="4618778"/>
            <a:ext cx="7450800" cy="7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800"/>
              <a:t>R2E Annual Meeting – 1-2 March, 2022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1800" u="sng">
                <a:solidFill>
                  <a:schemeClr val="hlink"/>
                </a:solidFill>
                <a:hlinkClick r:id="rId3"/>
              </a:rPr>
              <a:t>https://indico.cern.ch/event/1116677/</a:t>
            </a:r>
            <a:r>
              <a:rPr lang="en-US" sz="1800"/>
              <a:t> </a:t>
            </a:r>
            <a:endParaRPr sz="1800"/>
          </a:p>
        </p:txBody>
      </p:sp>
      <p:sp>
        <p:nvSpPr>
          <p:cNvPr id="81" name="Google Shape;81;p1"/>
          <p:cNvSpPr txBox="1"/>
          <p:nvPr/>
        </p:nvSpPr>
        <p:spPr>
          <a:xfrm>
            <a:off x="312150" y="2533200"/>
            <a:ext cx="8718000" cy="17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Daniel Prelipcean (SY-STI-BMI)</a:t>
            </a:r>
            <a:br>
              <a:rPr lang="en-US" sz="1800">
                <a:solidFill>
                  <a:schemeClr val="dk1"/>
                </a:solidFill>
              </a:rPr>
            </a:br>
            <a:endParaRPr sz="1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  </a:t>
            </a:r>
            <a:r>
              <a:rPr i="1" lang="en-US" sz="1800">
                <a:solidFill>
                  <a:schemeClr val="dk1"/>
                </a:solidFill>
              </a:rPr>
              <a:t>with input from</a:t>
            </a:r>
            <a:br>
              <a:rPr lang="en-US" sz="1800">
                <a:solidFill>
                  <a:schemeClr val="dk1"/>
                </a:solidFill>
              </a:rPr>
            </a:br>
            <a:r>
              <a:rPr lang="en-US" sz="1800">
                <a:solidFill>
                  <a:schemeClr val="dk1"/>
                </a:solidFill>
              </a:rPr>
              <a:t>Giuseppe Lerner, </a:t>
            </a:r>
            <a:r>
              <a:rPr lang="en-US" sz="1800">
                <a:solidFill>
                  <a:schemeClr val="dk1"/>
                </a:solidFill>
              </a:rPr>
              <a:t>Kacper Biłko, </a:t>
            </a:r>
            <a:r>
              <a:rPr lang="en-US" sz="1800">
                <a:solidFill>
                  <a:schemeClr val="dk1"/>
                </a:solidFill>
              </a:rPr>
              <a:t>Rubén García Alía, Anton Lechner (SY-STI-BMI)</a:t>
            </a:r>
            <a:endParaRPr sz="1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Bernadette Kolbinger, Helene Guerin, James Storey (SY-BI-XEI)</a:t>
            </a:r>
            <a:endParaRPr sz="18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Roberto Kersevan (TE-VSC-VSM)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1632005600_0_112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Simulated radiation level data</a:t>
            </a:r>
            <a:endParaRPr/>
          </a:p>
        </p:txBody>
      </p:sp>
      <p:sp>
        <p:nvSpPr>
          <p:cNvPr id="190" name="Google Shape;190;g11632005600_0_112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1" name="Google Shape;191;g11632005600_0_112"/>
          <p:cNvSpPr txBox="1"/>
          <p:nvPr>
            <p:ph idx="1" type="body"/>
          </p:nvPr>
        </p:nvSpPr>
        <p:spPr>
          <a:xfrm>
            <a:off x="609600" y="1245523"/>
            <a:ext cx="7055100" cy="2272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FLUKA is capable of simulating the radiation shower caused by the beam-gas interactions.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 beam pipe of the other beam acts as local shielding.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 shower extends longitudinally over several tens of meter, reaching downstream to: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magnets -&gt; estimate heat load on cryogenics,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BLMs and RadMON -&gt; radiation levels in the tunnel.</a:t>
            </a:r>
            <a:endParaRPr sz="18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192" name="Google Shape;192;g11632005600_0_112"/>
          <p:cNvPicPr preferRelativeResize="0"/>
          <p:nvPr/>
        </p:nvPicPr>
        <p:blipFill rotWithShape="1">
          <a:blip r:embed="rId3">
            <a:alphaModFix/>
          </a:blip>
          <a:srcRect b="0" l="15275" r="0" t="0"/>
          <a:stretch/>
        </p:blipFill>
        <p:spPr>
          <a:xfrm>
            <a:off x="8400678" y="1525135"/>
            <a:ext cx="2761234" cy="1473059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g11632005600_0_112"/>
          <p:cNvSpPr/>
          <p:nvPr/>
        </p:nvSpPr>
        <p:spPr>
          <a:xfrm>
            <a:off x="10545903" y="2127187"/>
            <a:ext cx="808200" cy="837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g11632005600_0_112"/>
          <p:cNvSpPr txBox="1"/>
          <p:nvPr/>
        </p:nvSpPr>
        <p:spPr>
          <a:xfrm>
            <a:off x="11318107" y="1962071"/>
            <a:ext cx="64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569BCE"/>
                </a:solidFill>
              </a:rPr>
              <a:t>IR4</a:t>
            </a:r>
            <a:endParaRPr b="1">
              <a:solidFill>
                <a:srgbClr val="569BCE"/>
              </a:solidFill>
            </a:endParaRPr>
          </a:p>
        </p:txBody>
      </p:sp>
      <p:pic>
        <p:nvPicPr>
          <p:cNvPr id="195" name="Google Shape;195;g11632005600_0_112"/>
          <p:cNvPicPr preferRelativeResize="0"/>
          <p:nvPr/>
        </p:nvPicPr>
        <p:blipFill rotWithShape="1">
          <a:blip r:embed="rId4">
            <a:alphaModFix/>
          </a:blip>
          <a:srcRect b="19329" l="4122" r="0" t="26390"/>
          <a:stretch/>
        </p:blipFill>
        <p:spPr>
          <a:xfrm>
            <a:off x="99965" y="3748400"/>
            <a:ext cx="7856962" cy="2488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g11632005600_0_112"/>
          <p:cNvPicPr preferRelativeResize="0"/>
          <p:nvPr/>
        </p:nvPicPr>
        <p:blipFill rotWithShape="1">
          <a:blip r:embed="rId5">
            <a:alphaModFix/>
          </a:blip>
          <a:srcRect b="3239" l="15668" r="12621" t="11741"/>
          <a:stretch/>
        </p:blipFill>
        <p:spPr>
          <a:xfrm>
            <a:off x="8062625" y="3832400"/>
            <a:ext cx="3311750" cy="2944925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g11632005600_0_112"/>
          <p:cNvSpPr txBox="1"/>
          <p:nvPr>
            <p:ph idx="10" type="dt"/>
          </p:nvPr>
        </p:nvSpPr>
        <p:spPr>
          <a:xfrm>
            <a:off x="3060435" y="6356351"/>
            <a:ext cx="1828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8" name="Google Shape;198;g11632005600_0_11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794800" y="97100"/>
            <a:ext cx="4180050" cy="355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11632005600_0_125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Time periods with (rather) constant operational parameters</a:t>
            </a:r>
            <a:endParaRPr/>
          </a:p>
        </p:txBody>
      </p:sp>
      <p:sp>
        <p:nvSpPr>
          <p:cNvPr id="204" name="Google Shape;204;g11632005600_0_125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5" name="Google Shape;205;g11632005600_0_125"/>
          <p:cNvSpPr txBox="1"/>
          <p:nvPr>
            <p:ph idx="1" type="body"/>
          </p:nvPr>
        </p:nvSpPr>
        <p:spPr>
          <a:xfrm>
            <a:off x="609601" y="1245522"/>
            <a:ext cx="10968600" cy="48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</a:pPr>
            <a:r>
              <a:rPr lang="en-US" sz="1800"/>
              <a:t>During a fill, when gas is injected in the BGV, one expects: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</a:pPr>
            <a:r>
              <a:rPr lang="en-US" sz="1800"/>
              <a:t>the </a:t>
            </a:r>
            <a:r>
              <a:rPr b="1" lang="en-US" sz="1800">
                <a:solidFill>
                  <a:schemeClr val="dk2"/>
                </a:solidFill>
              </a:rPr>
              <a:t>BLM TID rate</a:t>
            </a:r>
            <a:r>
              <a:rPr lang="en-US" sz="1800"/>
              <a:t> signal to be proportional to the product of pressure and intensity, 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</a:pPr>
            <a:r>
              <a:rPr lang="en-US" sz="1800"/>
              <a:t>the </a:t>
            </a:r>
            <a:r>
              <a:rPr b="1" lang="en-US" sz="1800">
                <a:solidFill>
                  <a:schemeClr val="dk2"/>
                </a:solidFill>
              </a:rPr>
              <a:t>RadMON SEU</a:t>
            </a:r>
            <a:r>
              <a:rPr lang="en-US" sz="1800">
                <a:solidFill>
                  <a:srgbClr val="569BCE"/>
                </a:solidFill>
              </a:rPr>
              <a:t> </a:t>
            </a:r>
            <a:r>
              <a:rPr lang="en-US" sz="1800"/>
              <a:t>counts to increase.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</a:pPr>
            <a:r>
              <a:rPr lang="en-US" sz="1800"/>
              <a:t>For the analysis, we have identified time periods (up to </a:t>
            </a:r>
            <a:r>
              <a:rPr b="1" lang="en-US" sz="1800">
                <a:solidFill>
                  <a:schemeClr val="dk2"/>
                </a:solidFill>
              </a:rPr>
              <a:t>~1h</a:t>
            </a:r>
            <a:r>
              <a:rPr lang="en-US" sz="1800"/>
              <a:t>):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</a:pPr>
            <a:r>
              <a:rPr lang="en-US" sz="1800"/>
              <a:t>with rather constant gas pressure, and higher than a predefined threshold of </a:t>
            </a:r>
            <a:r>
              <a:rPr b="1" lang="en-US" sz="1800">
                <a:solidFill>
                  <a:schemeClr val="dk2"/>
                </a:solidFill>
              </a:rPr>
              <a:t>2×10</a:t>
            </a:r>
            <a:r>
              <a:rPr b="1" baseline="30000" lang="en-US" sz="1800">
                <a:solidFill>
                  <a:schemeClr val="dk2"/>
                </a:solidFill>
              </a:rPr>
              <a:t>-8</a:t>
            </a:r>
            <a:r>
              <a:rPr b="1" lang="en-US" sz="1800">
                <a:solidFill>
                  <a:schemeClr val="dk2"/>
                </a:solidFill>
              </a:rPr>
              <a:t> mbar</a:t>
            </a:r>
            <a:r>
              <a:rPr lang="en-US" sz="1800"/>
              <a:t>,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</a:pPr>
            <a:r>
              <a:rPr lang="en-US" sz="1800"/>
              <a:t>within different beam modes (PRERAMP, FLATTOP, STABLEBEAMS, etc.)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06" name="Google Shape;206;g11632005600_0_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6950" y="3100485"/>
            <a:ext cx="8074501" cy="318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11632005600_0_132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 sz="2440"/>
              <a:t>Radiation level correlation with beam intensity and gas pressure: </a:t>
            </a:r>
            <a:endParaRPr sz="244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-US" sz="2440"/>
              <a:t>Signal vs. Background</a:t>
            </a:r>
            <a:endParaRPr b="1" sz="2440"/>
          </a:p>
        </p:txBody>
      </p:sp>
      <p:sp>
        <p:nvSpPr>
          <p:cNvPr id="212" name="Google Shape;212;g11632005600_0_132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3" name="Google Shape;213;g11632005600_0_132"/>
          <p:cNvSpPr txBox="1"/>
          <p:nvPr>
            <p:ph idx="1" type="body"/>
          </p:nvPr>
        </p:nvSpPr>
        <p:spPr>
          <a:xfrm>
            <a:off x="609600" y="4135275"/>
            <a:ext cx="5239800" cy="179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800"/>
              <a:t>SIGNAL PERIODS</a:t>
            </a:r>
            <a:endParaRPr b="1" sz="18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To compute the radiation levels, time periods with at less than </a:t>
            </a:r>
            <a:r>
              <a:rPr b="1" lang="en-US" sz="1800">
                <a:solidFill>
                  <a:srgbClr val="569BCE"/>
                </a:solidFill>
              </a:rPr>
              <a:t>2×10</a:t>
            </a:r>
            <a:r>
              <a:rPr b="1" baseline="30000" lang="en-US" sz="1800">
                <a:solidFill>
                  <a:srgbClr val="569BCE"/>
                </a:solidFill>
              </a:rPr>
              <a:t>-8</a:t>
            </a:r>
            <a:r>
              <a:rPr b="1" lang="en-US" sz="1800">
                <a:solidFill>
                  <a:srgbClr val="569BCE"/>
                </a:solidFill>
              </a:rPr>
              <a:t> mbar</a:t>
            </a:r>
            <a:r>
              <a:rPr lang="en-US" sz="1800"/>
              <a:t> are removed, such that we preserve only the linear part.</a:t>
            </a:r>
            <a:endParaRPr sz="1800"/>
          </a:p>
        </p:txBody>
      </p:sp>
      <p:sp>
        <p:nvSpPr>
          <p:cNvPr id="214" name="Google Shape;214;g11632005600_0_132"/>
          <p:cNvSpPr txBox="1"/>
          <p:nvPr>
            <p:ph idx="1" type="body"/>
          </p:nvPr>
        </p:nvSpPr>
        <p:spPr>
          <a:xfrm>
            <a:off x="6231575" y="4065500"/>
            <a:ext cx="4921500" cy="217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en-US" sz="1800"/>
              <a:t>BACKGROUND PERIODS</a:t>
            </a:r>
            <a:endParaRPr b="1" sz="18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800"/>
              <a:t>As background, we consider time periods with less than </a:t>
            </a:r>
            <a:r>
              <a:rPr b="1" lang="en-US" sz="1800">
                <a:solidFill>
                  <a:srgbClr val="569BCE"/>
                </a:solidFill>
              </a:rPr>
              <a:t>1×10</a:t>
            </a:r>
            <a:r>
              <a:rPr b="1" baseline="30000" lang="en-US" sz="1800">
                <a:solidFill>
                  <a:srgbClr val="569BCE"/>
                </a:solidFill>
              </a:rPr>
              <a:t>-9</a:t>
            </a:r>
            <a:r>
              <a:rPr b="1" lang="en-US" sz="1800">
                <a:solidFill>
                  <a:srgbClr val="569BCE"/>
                </a:solidFill>
              </a:rPr>
              <a:t> mbar</a:t>
            </a:r>
            <a:r>
              <a:rPr lang="en-US" sz="1800"/>
              <a:t>.</a:t>
            </a:r>
            <a:endParaRPr i="1" sz="1800"/>
          </a:p>
        </p:txBody>
      </p:sp>
      <p:pic>
        <p:nvPicPr>
          <p:cNvPr id="215" name="Google Shape;215;g11632005600_0_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7300" y="1104512"/>
            <a:ext cx="4921500" cy="3617972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g11632005600_0_132"/>
          <p:cNvSpPr txBox="1"/>
          <p:nvPr>
            <p:ph idx="1" type="body"/>
          </p:nvPr>
        </p:nvSpPr>
        <p:spPr>
          <a:xfrm>
            <a:off x="381000" y="1273000"/>
            <a:ext cx="6411900" cy="2716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When there is significant (</a:t>
            </a:r>
            <a:r>
              <a:rPr b="1" lang="en-US" sz="1800">
                <a:solidFill>
                  <a:schemeClr val="dk2"/>
                </a:solidFill>
              </a:rPr>
              <a:t>&gt;2×10</a:t>
            </a:r>
            <a:r>
              <a:rPr b="1" baseline="30000" lang="en-US" sz="1800">
                <a:solidFill>
                  <a:schemeClr val="dk2"/>
                </a:solidFill>
              </a:rPr>
              <a:t>-8</a:t>
            </a:r>
            <a:r>
              <a:rPr b="1" lang="en-US" sz="1800">
                <a:solidFill>
                  <a:schemeClr val="dk2"/>
                </a:solidFill>
              </a:rPr>
              <a:t> mbar</a:t>
            </a:r>
            <a:r>
              <a:rPr lang="en-US" sz="1800"/>
              <a:t>) gas injected in the BGV gas chamber, the radiation levels downstream of the BGV correlate very well with beam intensity and the gas pressure.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This indicates that the BGV is the main source of radiation.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In this linear region, the BLM dose per unit charge and pressure is expected to be constant.</a:t>
            </a:r>
            <a:endParaRPr sz="1800">
              <a:solidFill>
                <a:srgbClr val="4D4D4D"/>
              </a:solidFill>
            </a:endParaRPr>
          </a:p>
        </p:txBody>
      </p:sp>
      <p:sp>
        <p:nvSpPr>
          <p:cNvPr id="217" name="Google Shape;217;g11632005600_0_132"/>
          <p:cNvSpPr txBox="1"/>
          <p:nvPr>
            <p:ph idx="1" type="body"/>
          </p:nvPr>
        </p:nvSpPr>
        <p:spPr>
          <a:xfrm>
            <a:off x="1747000" y="5727500"/>
            <a:ext cx="9337800" cy="515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>
                <a:solidFill>
                  <a:srgbClr val="4D4D4D"/>
                </a:solidFill>
              </a:rPr>
              <a:t>The values presented in the next slides are </a:t>
            </a:r>
            <a:r>
              <a:rPr b="1" lang="en-US" sz="1800">
                <a:solidFill>
                  <a:schemeClr val="dk2"/>
                </a:solidFill>
              </a:rPr>
              <a:t>Signal - Background</a:t>
            </a:r>
            <a:r>
              <a:rPr lang="en-US" sz="1800">
                <a:solidFill>
                  <a:srgbClr val="4D4D4D"/>
                </a:solidFill>
              </a:rPr>
              <a:t>.</a:t>
            </a:r>
            <a:endParaRPr sz="1800">
              <a:solidFill>
                <a:srgbClr val="4D4D4D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g11632005600_0_142"/>
          <p:cNvPicPr preferRelativeResize="0"/>
          <p:nvPr/>
        </p:nvPicPr>
        <p:blipFill rotWithShape="1">
          <a:blip r:embed="rId3">
            <a:alphaModFix/>
          </a:blip>
          <a:srcRect b="4489" l="0" r="0" t="0"/>
          <a:stretch/>
        </p:blipFill>
        <p:spPr>
          <a:xfrm>
            <a:off x="4550475" y="2597975"/>
            <a:ext cx="7692173" cy="42206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g11632005600_0_142"/>
          <p:cNvPicPr preferRelativeResize="0"/>
          <p:nvPr/>
        </p:nvPicPr>
        <p:blipFill rotWithShape="1">
          <a:blip r:embed="rId4">
            <a:alphaModFix/>
          </a:blip>
          <a:srcRect b="2244" l="0" r="0" t="2244"/>
          <a:stretch/>
        </p:blipFill>
        <p:spPr>
          <a:xfrm>
            <a:off x="4550475" y="2637316"/>
            <a:ext cx="7692173" cy="4220686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g11632005600_0_142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BLM Benchmark at top energy 6.5 TeV </a:t>
            </a:r>
            <a:endParaRPr/>
          </a:p>
        </p:txBody>
      </p:sp>
      <p:sp>
        <p:nvSpPr>
          <p:cNvPr id="225" name="Google Shape;225;g11632005600_0_142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6" name="Google Shape;226;g11632005600_0_142"/>
          <p:cNvSpPr txBox="1"/>
          <p:nvPr>
            <p:ph idx="1" type="body"/>
          </p:nvPr>
        </p:nvSpPr>
        <p:spPr>
          <a:xfrm>
            <a:off x="609600" y="1245525"/>
            <a:ext cx="10968600" cy="127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 shape of the BLM profile is well reproduced, but there is a systematic disagreement of a factor </a:t>
            </a:r>
            <a:r>
              <a:rPr b="1" lang="en-US" sz="1800">
                <a:solidFill>
                  <a:schemeClr val="dk2"/>
                </a:solidFill>
              </a:rPr>
              <a:t>5.6</a:t>
            </a:r>
            <a:r>
              <a:rPr lang="en-US" sz="1800"/>
              <a:t>.</a:t>
            </a:r>
            <a:endParaRPr b="1" sz="1800">
              <a:solidFill>
                <a:schemeClr val="dk2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This points to an underestimation of the total number of inelastic collisions in the BGV (likely due to uncertainties on the gas pressure and profile).</a:t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Usually what we can achieve in a well controlled situation is a few ten percent agreement level [</a:t>
            </a:r>
            <a:r>
              <a:rPr lang="en-US" sz="1800" u="sng">
                <a:solidFill>
                  <a:schemeClr val="hlink"/>
                </a:solidFill>
                <a:hlinkClick r:id="rId5"/>
              </a:rPr>
              <a:t>6</a:t>
            </a:r>
            <a:r>
              <a:rPr lang="en-US" sz="1800"/>
              <a:t>, </a:t>
            </a:r>
            <a:r>
              <a:rPr lang="en-US" sz="1800" u="sng">
                <a:solidFill>
                  <a:schemeClr val="hlink"/>
                </a:solidFill>
                <a:hlinkClick r:id="rId6"/>
              </a:rPr>
              <a:t>7</a:t>
            </a:r>
            <a:r>
              <a:rPr lang="en-US" sz="1800"/>
              <a:t>].</a:t>
            </a:r>
            <a:endParaRPr sz="1800"/>
          </a:p>
        </p:txBody>
      </p:sp>
      <p:sp>
        <p:nvSpPr>
          <p:cNvPr id="227" name="Google Shape;227;g11632005600_0_142"/>
          <p:cNvSpPr txBox="1"/>
          <p:nvPr>
            <p:ph idx="1" type="body"/>
          </p:nvPr>
        </p:nvSpPr>
        <p:spPr>
          <a:xfrm>
            <a:off x="609600" y="2867250"/>
            <a:ext cx="3610200" cy="284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This disagreement will propagate in HL-LHC specifications, and we shall apply a conservative safety factor of </a:t>
            </a:r>
            <a:r>
              <a:rPr b="1" lang="en-US" sz="1800">
                <a:solidFill>
                  <a:schemeClr val="dk2"/>
                </a:solidFill>
              </a:rPr>
              <a:t>6</a:t>
            </a:r>
            <a:r>
              <a:rPr lang="en-US" sz="1800"/>
              <a:t> to future predictions.</a:t>
            </a:r>
            <a:endParaRPr sz="1800"/>
          </a:p>
        </p:txBody>
      </p:sp>
      <p:sp>
        <p:nvSpPr>
          <p:cNvPr id="228" name="Google Shape;228;g11632005600_0_142"/>
          <p:cNvSpPr txBox="1"/>
          <p:nvPr>
            <p:ph idx="10" type="dt"/>
          </p:nvPr>
        </p:nvSpPr>
        <p:spPr>
          <a:xfrm>
            <a:off x="3060435" y="6356351"/>
            <a:ext cx="1828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1632005600_0_152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RadMON Benchmark at top energy 6.5 TeV </a:t>
            </a:r>
            <a:endParaRPr/>
          </a:p>
        </p:txBody>
      </p:sp>
      <p:sp>
        <p:nvSpPr>
          <p:cNvPr id="234" name="Google Shape;234;g11632005600_0_152"/>
          <p:cNvSpPr txBox="1"/>
          <p:nvPr>
            <p:ph idx="1" type="body"/>
          </p:nvPr>
        </p:nvSpPr>
        <p:spPr>
          <a:xfrm>
            <a:off x="609600" y="1245522"/>
            <a:ext cx="10968600" cy="787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325755" lvl="0" marL="457200" rtl="0" algn="l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ct val="100000"/>
              <a:buChar char="▪"/>
            </a:pPr>
            <a:r>
              <a:rPr lang="en-US" sz="1800"/>
              <a:t>Similar underestimation of a factor </a:t>
            </a:r>
            <a:r>
              <a:rPr b="1" lang="en-US" sz="1800">
                <a:solidFill>
                  <a:schemeClr val="dk2"/>
                </a:solidFill>
              </a:rPr>
              <a:t>5.3</a:t>
            </a:r>
            <a:r>
              <a:rPr lang="en-US" sz="1800"/>
              <a:t>.</a:t>
            </a:r>
            <a:endParaRPr sz="1800"/>
          </a:p>
          <a:p>
            <a:pPr indent="-325755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Char char="▪"/>
            </a:pPr>
            <a:r>
              <a:rPr lang="en-US" sz="1800"/>
              <a:t>Another strong indicator of a systematic normalization shift rather than an erroneous analysis.</a:t>
            </a:r>
            <a:endParaRPr sz="18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235" name="Google Shape;235;g11632005600_0_152"/>
          <p:cNvPicPr preferRelativeResize="0"/>
          <p:nvPr/>
        </p:nvPicPr>
        <p:blipFill rotWithShape="1">
          <a:blip r:embed="rId3">
            <a:alphaModFix/>
          </a:blip>
          <a:srcRect b="4487" l="0" r="0" t="4496"/>
          <a:stretch/>
        </p:blipFill>
        <p:spPr>
          <a:xfrm>
            <a:off x="2283300" y="2093105"/>
            <a:ext cx="7926734" cy="41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g11632005600_0_152"/>
          <p:cNvPicPr preferRelativeResize="0"/>
          <p:nvPr/>
        </p:nvPicPr>
        <p:blipFill rotWithShape="1">
          <a:blip r:embed="rId4">
            <a:alphaModFix/>
          </a:blip>
          <a:srcRect b="3377" l="0" r="0" t="-985"/>
          <a:stretch/>
        </p:blipFill>
        <p:spPr>
          <a:xfrm>
            <a:off x="2346362" y="1900525"/>
            <a:ext cx="7926739" cy="4319298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g11632005600_0_152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11632005600_0_176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From LHC Run 2 benchmark to HL-LHC specifications</a:t>
            </a:r>
            <a:endParaRPr/>
          </a:p>
        </p:txBody>
      </p:sp>
      <p:sp>
        <p:nvSpPr>
          <p:cNvPr id="243" name="Google Shape;243;g11632005600_0_176"/>
          <p:cNvSpPr txBox="1"/>
          <p:nvPr>
            <p:ph idx="1" type="body"/>
          </p:nvPr>
        </p:nvSpPr>
        <p:spPr>
          <a:xfrm>
            <a:off x="290450" y="1245525"/>
            <a:ext cx="11287800" cy="2015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3429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From comparing measurement data and simulation results for Run 2, we identify a factor </a:t>
            </a:r>
            <a:r>
              <a:rPr b="1" lang="en-US" sz="1800">
                <a:solidFill>
                  <a:schemeClr val="dk2"/>
                </a:solidFill>
              </a:rPr>
              <a:t>6</a:t>
            </a:r>
            <a:r>
              <a:rPr lang="en-US" sz="1800"/>
              <a:t> of systematic disagreement excess in measured values compared to FLUKA expectations.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Specifications for </a:t>
            </a:r>
            <a:r>
              <a:rPr b="1" lang="en-US" sz="1800">
                <a:solidFill>
                  <a:schemeClr val="dk2"/>
                </a:solidFill>
              </a:rPr>
              <a:t>HL-LHC</a:t>
            </a:r>
            <a:r>
              <a:rPr lang="en-US" sz="1800"/>
              <a:t> can nevertheless be obtained from FLUKA, via scaling by this </a:t>
            </a:r>
            <a:r>
              <a:rPr b="1" lang="en-US" sz="1800">
                <a:solidFill>
                  <a:schemeClr val="dk2"/>
                </a:solidFill>
              </a:rPr>
              <a:t>safety factor</a:t>
            </a:r>
            <a:r>
              <a:rPr lang="en-US" sz="1800"/>
              <a:t>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BGV operation:</a:t>
            </a:r>
            <a:endParaRPr sz="18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▪"/>
            </a:pPr>
            <a:r>
              <a:rPr lang="en-US" sz="1800"/>
              <a:t>During Run 2 (2015-2018), there was significant gas injected for </a:t>
            </a:r>
            <a:br>
              <a:rPr lang="en-US" sz="1800"/>
            </a:br>
            <a:r>
              <a:rPr lang="en-US" sz="1800"/>
              <a:t>approx. </a:t>
            </a:r>
            <a:r>
              <a:rPr b="1" lang="en-US" sz="1800">
                <a:solidFill>
                  <a:schemeClr val="dk2"/>
                </a:solidFill>
              </a:rPr>
              <a:t>170</a:t>
            </a:r>
            <a:r>
              <a:rPr lang="en-US" sz="1800"/>
              <a:t> </a:t>
            </a:r>
            <a:r>
              <a:rPr b="1" lang="en-US" sz="1800">
                <a:solidFill>
                  <a:schemeClr val="dk2"/>
                </a:solidFill>
              </a:rPr>
              <a:t>h</a:t>
            </a:r>
            <a:r>
              <a:rPr lang="en-US" sz="1800"/>
              <a:t>.</a:t>
            </a:r>
            <a:endParaRPr sz="18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▪"/>
            </a:pPr>
            <a:r>
              <a:rPr lang="en-US" sz="1800"/>
              <a:t>For HL-LHC, the BGV is ideally foreseen to be operated for </a:t>
            </a:r>
            <a:br>
              <a:rPr lang="en-US" sz="1800"/>
            </a:br>
            <a:r>
              <a:rPr b="1" lang="en-US" sz="1800">
                <a:solidFill>
                  <a:schemeClr val="dk2"/>
                </a:solidFill>
              </a:rPr>
              <a:t>200 h per year,</a:t>
            </a:r>
            <a:r>
              <a:rPr lang="en-US" sz="1800"/>
              <a:t> during energy ramp up.</a:t>
            </a:r>
            <a:endParaRPr sz="1800"/>
          </a:p>
        </p:txBody>
      </p:sp>
      <p:sp>
        <p:nvSpPr>
          <p:cNvPr id="244" name="Google Shape;244;g11632005600_0_176"/>
          <p:cNvSpPr txBox="1"/>
          <p:nvPr>
            <p:ph idx="1" type="body"/>
          </p:nvPr>
        </p:nvSpPr>
        <p:spPr>
          <a:xfrm>
            <a:off x="483600" y="3260675"/>
            <a:ext cx="6206700" cy="1031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Simulations are used to define both the: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radiation levels in the tunnels,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heat loads on the cryogenics in the magnets.</a:t>
            </a:r>
            <a:endParaRPr sz="1800"/>
          </a:p>
        </p:txBody>
      </p:sp>
      <p:sp>
        <p:nvSpPr>
          <p:cNvPr id="245" name="Google Shape;245;g11632005600_0_176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246" name="Google Shape;246;g11632005600_0_176"/>
          <p:cNvGraphicFramePr/>
          <p:nvPr/>
        </p:nvGraphicFramePr>
        <p:xfrm>
          <a:off x="609550" y="4558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{2A80B45A-E9C9-4845-8246-3529B27639F9}</a:tableStyleId>
              </a:tblPr>
              <a:tblGrid>
                <a:gridCol w="2205900"/>
                <a:gridCol w="2205900"/>
                <a:gridCol w="2205900"/>
              </a:tblGrid>
              <a:tr h="78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246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2B2B2B"/>
                          </a:solidFill>
                        </a:rPr>
                        <a:t>LHC Run 2</a:t>
                      </a:r>
                      <a:endParaRPr b="1" sz="1800">
                        <a:solidFill>
                          <a:srgbClr val="2B2B2B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246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2B2B2B"/>
                          </a:solidFill>
                        </a:rPr>
                        <a:t>HL-LHC</a:t>
                      </a:r>
                      <a:endParaRPr b="1" sz="1800">
                        <a:solidFill>
                          <a:srgbClr val="2B2B2B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246:0:2"/>
                      </a:ext>
                    </a:extLst>
                  </a:tcPr>
                </a:tc>
              </a:tr>
              <a:tr h="417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pressure [1e-7 mbar]</a:t>
                      </a:r>
                      <a:endParaRPr sz="1800"/>
                    </a:p>
                  </a:txBody>
                  <a:tcPr marT="19050" marB="19050" marR="91425" marL="914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246: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0.77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246: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246:1:2"/>
                      </a:ext>
                    </a:extLst>
                  </a:tcPr>
                </a:tc>
              </a:tr>
              <a:tr h="417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operational time [hrs]</a:t>
                      </a:r>
                      <a:endParaRPr sz="1800"/>
                    </a:p>
                  </a:txBody>
                  <a:tcPr marT="19050" marB="19050" marR="91425" marL="9142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6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169.80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6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200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6:2:2"/>
                      </a:ext>
                    </a:extLst>
                  </a:tcPr>
                </a:tc>
              </a:tr>
            </a:tbl>
          </a:graphicData>
        </a:graphic>
      </p:graphicFrame>
      <p:graphicFrame>
        <p:nvGraphicFramePr>
          <p:cNvPr id="247" name="Google Shape;247;g11632005600_0_176"/>
          <p:cNvGraphicFramePr/>
          <p:nvPr/>
        </p:nvGraphicFramePr>
        <p:xfrm>
          <a:off x="8139500" y="24574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{2A80B45A-E9C9-4845-8246-3529B27639F9}</a:tableStyleId>
              </a:tblPr>
              <a:tblGrid>
                <a:gridCol w="2028825"/>
                <a:gridCol w="952500"/>
                <a:gridCol w="952500"/>
              </a:tblGrid>
              <a:tr h="314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ctr"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247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2B2B2B"/>
                          </a:solidFill>
                        </a:rPr>
                        <a:t>LHC Run 2</a:t>
                      </a:r>
                      <a:endParaRPr b="1" sz="1800">
                        <a:solidFill>
                          <a:srgbClr val="2B2B2B"/>
                        </a:solidFill>
                      </a:endParaRPr>
                    </a:p>
                  </a:txBody>
                  <a:tcPr marT="19050" marB="19050" marR="28575" marL="28575" anchor="ctr"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247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2B2B2B"/>
                          </a:solidFill>
                        </a:rPr>
                        <a:t>HL-LHC</a:t>
                      </a:r>
                      <a:endParaRPr b="1" sz="1800">
                        <a:solidFill>
                          <a:srgbClr val="2B2B2B"/>
                        </a:solidFill>
                      </a:endParaRPr>
                    </a:p>
                  </a:txBody>
                  <a:tcPr marT="19050" marB="19050" marR="28575" marL="28575" anchor="ctr"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247:0:2"/>
                      </a:ext>
                    </a:extLst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revolution frequency [Hz]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247:1:0"/>
                      </a:ext>
                    </a:extLs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11245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247:1:1"/>
                      </a:ext>
                    </a:extLst>
                  </a:tcPr>
                </a:tc>
                <a:tc hMerge="1"/>
              </a:tr>
              <a:tr h="3143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number of bunches</a:t>
                      </a:r>
                      <a:endParaRPr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7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2500</a:t>
                      </a:r>
                      <a:endParaRPr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7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2760</a:t>
                      </a:r>
                      <a:endParaRPr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7:2:2"/>
                      </a:ext>
                    </a:extLst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protons per bunch [1e11]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247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1.20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247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2.30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247:3:2"/>
                      </a:ext>
                    </a:extLst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total_charges [1e14]</a:t>
                      </a:r>
                      <a:endParaRPr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7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3.00</a:t>
                      </a:r>
                      <a:endParaRPr b="1"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7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6.35</a:t>
                      </a:r>
                      <a:endParaRPr b="1"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7:4:2"/>
                      </a:ext>
                    </a:extLst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charge/s [1e18]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247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3.37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247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7.14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247:5:2"/>
                      </a:ext>
                    </a:extLst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energy [TeV]</a:t>
                      </a:r>
                      <a:endParaRPr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7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6.50</a:t>
                      </a:r>
                      <a:endParaRPr b="1"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7: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7.00</a:t>
                      </a:r>
                      <a:endParaRPr b="1"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247:6:2"/>
                      </a:ext>
                    </a:extLs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g11632005600_0_203"/>
          <p:cNvPicPr preferRelativeResize="0"/>
          <p:nvPr/>
        </p:nvPicPr>
        <p:blipFill rotWithShape="1">
          <a:blip r:embed="rId3">
            <a:alphaModFix/>
          </a:blip>
          <a:srcRect b="0" l="6164" r="8452" t="10538"/>
          <a:stretch/>
        </p:blipFill>
        <p:spPr>
          <a:xfrm>
            <a:off x="5671975" y="2949075"/>
            <a:ext cx="6548424" cy="3909324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g11632005600_0_203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BGV induced radiation levels in the tunnel</a:t>
            </a:r>
            <a:endParaRPr/>
          </a:p>
        </p:txBody>
      </p:sp>
      <p:sp>
        <p:nvSpPr>
          <p:cNvPr id="254" name="Google Shape;254;g11632005600_0_203"/>
          <p:cNvSpPr txBox="1"/>
          <p:nvPr>
            <p:ph idx="1" type="body"/>
          </p:nvPr>
        </p:nvSpPr>
        <p:spPr>
          <a:xfrm>
            <a:off x="609600" y="1245523"/>
            <a:ext cx="10968600" cy="11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 measured cumulated BLM annual data for 2018 (red line) includes the entire year of operation, with TID coming from other radiation sources, background and BGV usage.</a:t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 simulated values (blue line) considers just the BGV as a radiation source:</a:t>
            </a:r>
            <a:endParaRPr sz="1000"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▪"/>
            </a:pPr>
            <a:r>
              <a:rPr lang="en-US" sz="1800"/>
              <a:t>A safety factor of 6 has been applied on the simulated data.</a:t>
            </a:r>
            <a:endParaRPr sz="1800"/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▪"/>
            </a:pPr>
            <a:r>
              <a:rPr b="1" lang="en-US" sz="1800">
                <a:solidFill>
                  <a:schemeClr val="dk2"/>
                </a:solidFill>
              </a:rPr>
              <a:t>Key Message: </a:t>
            </a:r>
            <a:r>
              <a:rPr lang="en-US" sz="1800"/>
              <a:t>Even without considering the extra radiation sources, the (HL-)LHC BGV operation will lead to higher TID levels compared to Run 2</a:t>
            </a:r>
            <a:br>
              <a:rPr lang="en-US" sz="1800"/>
            </a:br>
            <a:endParaRPr sz="1800"/>
          </a:p>
        </p:txBody>
      </p:sp>
      <p:sp>
        <p:nvSpPr>
          <p:cNvPr id="255" name="Google Shape;255;g11632005600_0_203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6" name="Google Shape;256;g11632005600_0_203"/>
          <p:cNvSpPr txBox="1"/>
          <p:nvPr>
            <p:ph idx="10" type="dt"/>
          </p:nvPr>
        </p:nvSpPr>
        <p:spPr>
          <a:xfrm>
            <a:off x="3060435" y="6356351"/>
            <a:ext cx="1828200" cy="365100"/>
          </a:xfrm>
          <a:prstGeom prst="rect">
            <a:avLst/>
          </a:prstGeom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chemeClr val="dk2"/>
                </a:solidFill>
              </a:rPr>
              <a:t>‹#›</a:t>
            </a:fld>
            <a:endParaRPr>
              <a:solidFill>
                <a:schemeClr val="dk2"/>
              </a:solidFill>
            </a:endParaRPr>
          </a:p>
        </p:txBody>
      </p:sp>
      <p:sp>
        <p:nvSpPr>
          <p:cNvPr id="257" name="Google Shape;257;g11632005600_0_203"/>
          <p:cNvSpPr txBox="1"/>
          <p:nvPr>
            <p:ph idx="1" type="body"/>
          </p:nvPr>
        </p:nvSpPr>
        <p:spPr>
          <a:xfrm>
            <a:off x="146125" y="2949075"/>
            <a:ext cx="5590500" cy="37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 </a:t>
            </a:r>
            <a:r>
              <a:rPr b="1" lang="en-US" sz="1800">
                <a:solidFill>
                  <a:schemeClr val="dk2"/>
                </a:solidFill>
              </a:rPr>
              <a:t>instantaneous</a:t>
            </a:r>
            <a:r>
              <a:rPr lang="en-US" sz="1800"/>
              <a:t> radiation levels depend on the: </a:t>
            </a:r>
            <a:r>
              <a:rPr b="1" lang="en-US" sz="1800">
                <a:solidFill>
                  <a:schemeClr val="dk2"/>
                </a:solidFill>
              </a:rPr>
              <a:t>BGV gas pressure</a:t>
            </a:r>
            <a:r>
              <a:rPr lang="en-US" sz="1800"/>
              <a:t> and </a:t>
            </a:r>
            <a:r>
              <a:rPr b="1" lang="en-US" sz="1800">
                <a:solidFill>
                  <a:schemeClr val="dk2"/>
                </a:solidFill>
              </a:rPr>
              <a:t>HL-LHC configuration</a:t>
            </a:r>
            <a:r>
              <a:rPr lang="en-US" sz="1800"/>
              <a:t>.</a:t>
            </a:r>
            <a:endParaRPr sz="1800"/>
          </a:p>
          <a:p>
            <a:pPr indent="-342900" lvl="1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▪"/>
            </a:pPr>
            <a:r>
              <a:rPr lang="en-US" sz="1800"/>
              <a:t>Whenever used a peak pressure above </a:t>
            </a:r>
            <a:r>
              <a:rPr b="1" lang="en-US" sz="1800">
                <a:solidFill>
                  <a:schemeClr val="dk2"/>
                </a:solidFill>
              </a:rPr>
              <a:t>2×10</a:t>
            </a:r>
            <a:r>
              <a:rPr b="1" baseline="30000" lang="en-US" sz="1800">
                <a:solidFill>
                  <a:schemeClr val="dk2"/>
                </a:solidFill>
              </a:rPr>
              <a:t>-8</a:t>
            </a:r>
            <a:r>
              <a:rPr b="1" lang="en-US" sz="1800">
                <a:solidFill>
                  <a:schemeClr val="dk2"/>
                </a:solidFill>
              </a:rPr>
              <a:t> mbar</a:t>
            </a:r>
            <a:r>
              <a:rPr lang="en-US" sz="1800"/>
              <a:t>, locally the main source of </a:t>
            </a:r>
            <a:br>
              <a:rPr lang="en-US" sz="1800"/>
            </a:br>
            <a:r>
              <a:rPr lang="en-US" sz="1800"/>
              <a:t>radiation.</a:t>
            </a:r>
            <a:endParaRPr sz="1800"/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 </a:t>
            </a:r>
            <a:r>
              <a:rPr b="1" lang="en-US" sz="1800">
                <a:solidFill>
                  <a:schemeClr val="dk2"/>
                </a:solidFill>
              </a:rPr>
              <a:t>integrated</a:t>
            </a:r>
            <a:r>
              <a:rPr lang="en-US" sz="1800"/>
              <a:t> radiation levels </a:t>
            </a:r>
            <a:br>
              <a:rPr lang="en-US" sz="1800"/>
            </a:br>
            <a:r>
              <a:rPr lang="en-US" sz="1800"/>
              <a:t>depend additionally on the: </a:t>
            </a:r>
            <a:br>
              <a:rPr lang="en-US" sz="1800"/>
            </a:br>
            <a:r>
              <a:rPr b="1" lang="en-US" sz="1800">
                <a:solidFill>
                  <a:schemeClr val="dk2"/>
                </a:solidFill>
              </a:rPr>
              <a:t>total operational time</a:t>
            </a:r>
            <a:r>
              <a:rPr lang="en-US" sz="1800"/>
              <a:t>.</a:t>
            </a:r>
            <a:endParaRPr sz="1800"/>
          </a:p>
          <a:p>
            <a:pPr indent="-342900" lvl="1" marL="1371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▪"/>
            </a:pPr>
            <a:r>
              <a:rPr lang="en-US" sz="1800"/>
              <a:t>Already for Run 2, the main contributor for integrated yearly radiation levels.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g11632005600_0_212"/>
          <p:cNvPicPr preferRelativeResize="0"/>
          <p:nvPr/>
        </p:nvPicPr>
        <p:blipFill rotWithShape="1">
          <a:blip r:embed="rId3">
            <a:alphaModFix/>
          </a:blip>
          <a:srcRect b="0" l="0" r="0" t="5687"/>
          <a:stretch/>
        </p:blipFill>
        <p:spPr>
          <a:xfrm>
            <a:off x="4767300" y="726600"/>
            <a:ext cx="7378224" cy="3559099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11632005600_0_212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R2E related concerns</a:t>
            </a:r>
            <a:endParaRPr/>
          </a:p>
        </p:txBody>
      </p:sp>
      <p:sp>
        <p:nvSpPr>
          <p:cNvPr id="265" name="Google Shape;265;g11632005600_0_212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6" name="Google Shape;266;g11632005600_0_212"/>
          <p:cNvSpPr txBox="1"/>
          <p:nvPr>
            <p:ph idx="1" type="body"/>
          </p:nvPr>
        </p:nvSpPr>
        <p:spPr>
          <a:xfrm>
            <a:off x="609600" y="3985698"/>
            <a:ext cx="10968600" cy="2081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From an </a:t>
            </a:r>
            <a:r>
              <a:rPr b="1" lang="en-US" sz="1800">
                <a:solidFill>
                  <a:srgbClr val="0093BE"/>
                </a:solidFill>
              </a:rPr>
              <a:t>R2E</a:t>
            </a:r>
            <a:r>
              <a:rPr lang="en-US" sz="1800"/>
              <a:t> perspective: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▪"/>
            </a:pPr>
            <a:r>
              <a:rPr lang="en-US" sz="1800"/>
              <a:t>Levels of </a:t>
            </a:r>
            <a:r>
              <a:rPr b="1" lang="en-US" sz="1800">
                <a:solidFill>
                  <a:schemeClr val="dk2"/>
                </a:solidFill>
              </a:rPr>
              <a:t>~10 Gy/year</a:t>
            </a:r>
            <a:r>
              <a:rPr lang="en-US" sz="1800"/>
              <a:t> are a threat in terms of TID lifetime of electronic systems.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▪"/>
            </a:pPr>
            <a:r>
              <a:rPr lang="en-US" sz="1800"/>
              <a:t>HEHeq fluences of </a:t>
            </a:r>
            <a:r>
              <a:rPr b="1" lang="en-US" sz="1800">
                <a:solidFill>
                  <a:schemeClr val="dk2"/>
                </a:solidFill>
              </a:rPr>
              <a:t>3×10</a:t>
            </a:r>
            <a:r>
              <a:rPr b="1" baseline="30000" lang="en-US" sz="1800">
                <a:solidFill>
                  <a:schemeClr val="dk2"/>
                </a:solidFill>
              </a:rPr>
              <a:t>10</a:t>
            </a:r>
            <a:r>
              <a:rPr b="1" lang="en-US" sz="1800">
                <a:solidFill>
                  <a:schemeClr val="dk2"/>
                </a:solidFill>
              </a:rPr>
              <a:t> cm</a:t>
            </a:r>
            <a:r>
              <a:rPr b="1" baseline="30000" lang="en-US" sz="1800">
                <a:solidFill>
                  <a:schemeClr val="dk2"/>
                </a:solidFill>
              </a:rPr>
              <a:t>-2</a:t>
            </a:r>
            <a:r>
              <a:rPr b="1" lang="en-US" sz="1800">
                <a:solidFill>
                  <a:schemeClr val="dk2"/>
                </a:solidFill>
              </a:rPr>
              <a:t>/year</a:t>
            </a:r>
            <a:r>
              <a:rPr lang="en-US" sz="1800"/>
              <a:t> may lead to stochastic electronic failures.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▪"/>
            </a:pPr>
            <a:r>
              <a:rPr lang="en-US" sz="1800"/>
              <a:t>Both significantly (i.e. orders of magnitude):</a:t>
            </a:r>
            <a:endParaRPr sz="1800"/>
          </a:p>
          <a:p>
            <a:pPr indent="-3556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▪"/>
            </a:pPr>
            <a:r>
              <a:rPr lang="en-US" sz="1800"/>
              <a:t>larger than the arc level “baseline”,</a:t>
            </a:r>
            <a:endParaRPr sz="1800"/>
          </a:p>
          <a:p>
            <a:pPr indent="-3556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▪"/>
            </a:pPr>
            <a:r>
              <a:rPr lang="en-US" sz="1800"/>
              <a:t>smaller than the high luminosity experiments at IP1/5.</a:t>
            </a:r>
            <a:endParaRPr/>
          </a:p>
        </p:txBody>
      </p:sp>
      <p:sp>
        <p:nvSpPr>
          <p:cNvPr id="267" name="Google Shape;267;g11632005600_0_212"/>
          <p:cNvSpPr txBox="1"/>
          <p:nvPr>
            <p:ph idx="1" type="body"/>
          </p:nvPr>
        </p:nvSpPr>
        <p:spPr>
          <a:xfrm>
            <a:off x="792250" y="1177900"/>
            <a:ext cx="3263400" cy="2656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 HEHeq fluence at floor level reveals a plateau of </a:t>
            </a:r>
            <a:r>
              <a:rPr b="1" lang="en-US" sz="1800">
                <a:solidFill>
                  <a:schemeClr val="dk2"/>
                </a:solidFill>
              </a:rPr>
              <a:t>~10</a:t>
            </a:r>
            <a:r>
              <a:rPr b="1" baseline="30000" lang="en-US" sz="1800">
                <a:solidFill>
                  <a:schemeClr val="dk2"/>
                </a:solidFill>
              </a:rPr>
              <a:t>10</a:t>
            </a:r>
            <a:r>
              <a:rPr b="1" lang="en-US" sz="1800">
                <a:solidFill>
                  <a:schemeClr val="dk2"/>
                </a:solidFill>
              </a:rPr>
              <a:t>cm</a:t>
            </a:r>
            <a:r>
              <a:rPr b="1" baseline="30000" lang="en-US" sz="1800">
                <a:solidFill>
                  <a:schemeClr val="dk2"/>
                </a:solidFill>
              </a:rPr>
              <a:t>-2</a:t>
            </a:r>
            <a:r>
              <a:rPr b="1" lang="en-US" sz="1800">
                <a:solidFill>
                  <a:schemeClr val="dk2"/>
                </a:solidFill>
              </a:rPr>
              <a:t>/year </a:t>
            </a:r>
            <a:r>
              <a:rPr lang="en-US" sz="1800"/>
              <a:t>from the BGV to the second DS dipole.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1632005600_0_349"/>
          <p:cNvSpPr txBox="1"/>
          <p:nvPr>
            <p:ph type="title"/>
          </p:nvPr>
        </p:nvSpPr>
        <p:spPr>
          <a:xfrm>
            <a:off x="575725" y="386275"/>
            <a:ext cx="9162600" cy="856200"/>
          </a:xfrm>
          <a:prstGeom prst="rect">
            <a:avLst/>
          </a:prstGeom>
        </p:spPr>
        <p:txBody>
          <a:bodyPr anchorCtr="0" anchor="b" bIns="0" lIns="45700" spcFirstLastPara="1" rIns="457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Possible BGV placements on beam 1</a:t>
            </a:r>
            <a:endParaRPr/>
          </a:p>
        </p:txBody>
      </p:sp>
      <p:sp>
        <p:nvSpPr>
          <p:cNvPr id="274" name="Google Shape;274;g11632005600_0_349"/>
          <p:cNvSpPr txBox="1"/>
          <p:nvPr>
            <p:ph idx="1" type="body"/>
          </p:nvPr>
        </p:nvSpPr>
        <p:spPr>
          <a:xfrm>
            <a:off x="575725" y="2646375"/>
            <a:ext cx="8057400" cy="2230200"/>
          </a:xfrm>
          <a:prstGeom prst="rect">
            <a:avLst/>
          </a:prstGeom>
        </p:spPr>
        <p:txBody>
          <a:bodyPr anchorCtr="0" anchor="t" bIns="0" lIns="45700" spcFirstLastPara="1" rIns="45700" wrap="square" tIns="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-US" sz="1800"/>
              <a:t>Symmetrically on the Right side of IR4 -&gt; the same radiation levels apply.</a:t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-US" sz="1800"/>
              <a:t>Next to the existing one at roughly -220m L4, showering towards the center of IR4: some </a:t>
            </a:r>
            <a:r>
              <a:rPr b="1" lang="en-US" sz="1800">
                <a:solidFill>
                  <a:schemeClr val="accent2"/>
                </a:solidFill>
              </a:rPr>
              <a:t>preliminary</a:t>
            </a:r>
            <a:r>
              <a:rPr lang="en-US" sz="1800"/>
              <a:t> results are presented here</a:t>
            </a:r>
            <a:endParaRPr sz="1800"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AutoNum type="arabicPeriod"/>
            </a:pPr>
            <a:r>
              <a:rPr lang="en-US" sz="1800"/>
              <a:t>At +142.5 m right of IP4, between Q5 and Q6, showering towards the DS/ARC: main issue is the proximity to Q6 leading to possible excessive heat loads.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1632005600_0_234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Beam 1 BGV induced radiation levels </a:t>
            </a:r>
            <a:r>
              <a:rPr lang="en-US">
                <a:solidFill>
                  <a:schemeClr val="accent2"/>
                </a:solidFill>
              </a:rPr>
              <a:t>PRELIMINARY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280" name="Google Shape;280;g11632005600_0_234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1" name="Google Shape;281;g11632005600_0_234"/>
          <p:cNvSpPr txBox="1"/>
          <p:nvPr>
            <p:ph idx="1" type="body"/>
          </p:nvPr>
        </p:nvSpPr>
        <p:spPr>
          <a:xfrm>
            <a:off x="609601" y="1245522"/>
            <a:ext cx="10968600" cy="48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 BGV on beam 1 would become the main source of radiation for the quadrupoles in cells 6 and 5.</a:t>
            </a:r>
            <a:endParaRPr sz="1800"/>
          </a:p>
        </p:txBody>
      </p:sp>
      <p:pic>
        <p:nvPicPr>
          <p:cNvPr id="282" name="Google Shape;282;g11632005600_0_234"/>
          <p:cNvPicPr preferRelativeResize="0"/>
          <p:nvPr/>
        </p:nvPicPr>
        <p:blipFill rotWithShape="1">
          <a:blip r:embed="rId3">
            <a:alphaModFix/>
          </a:blip>
          <a:srcRect b="0" l="6032" r="6032" t="0"/>
          <a:stretch/>
        </p:blipFill>
        <p:spPr>
          <a:xfrm>
            <a:off x="310625" y="1584100"/>
            <a:ext cx="8017574" cy="4663275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g11632005600_0_234"/>
          <p:cNvSpPr txBox="1"/>
          <p:nvPr>
            <p:ph idx="10" type="dt"/>
          </p:nvPr>
        </p:nvSpPr>
        <p:spPr>
          <a:xfrm>
            <a:off x="3060435" y="6356351"/>
            <a:ext cx="1828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1632005600_0_16"/>
          <p:cNvSpPr/>
          <p:nvPr/>
        </p:nvSpPr>
        <p:spPr>
          <a:xfrm flipH="1">
            <a:off x="1814011" y="1137625"/>
            <a:ext cx="539389" cy="5040630"/>
          </a:xfrm>
          <a:custGeom>
            <a:rect b="b" l="l" r="r" t="t"/>
            <a:pathLst>
              <a:path extrusionOk="0" h="5143500" w="476282">
                <a:moveTo>
                  <a:pt x="19050" y="0"/>
                </a:moveTo>
                <a:cubicBezTo>
                  <a:pt x="249237" y="942975"/>
                  <a:pt x="479425" y="1885950"/>
                  <a:pt x="476250" y="2743200"/>
                </a:cubicBezTo>
                <a:cubicBezTo>
                  <a:pt x="473075" y="3600450"/>
                  <a:pt x="236537" y="4371975"/>
                  <a:pt x="0" y="5143500"/>
                </a:cubicBezTo>
              </a:path>
            </a:pathLst>
          </a:custGeom>
          <a:noFill/>
          <a:ln cap="flat" cmpd="sng" w="127000">
            <a:solidFill>
              <a:srgbClr val="0093BE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g11632005600_0_16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Outline</a:t>
            </a:r>
            <a:endParaRPr/>
          </a:p>
        </p:txBody>
      </p:sp>
      <p:sp>
        <p:nvSpPr>
          <p:cNvPr id="89" name="Google Shape;89;g11632005600_0_16"/>
          <p:cNvSpPr/>
          <p:nvPr/>
        </p:nvSpPr>
        <p:spPr>
          <a:xfrm>
            <a:off x="10092925" y="1137625"/>
            <a:ext cx="539389" cy="5040630"/>
          </a:xfrm>
          <a:custGeom>
            <a:rect b="b" l="l" r="r" t="t"/>
            <a:pathLst>
              <a:path extrusionOk="0" h="5143500" w="476282">
                <a:moveTo>
                  <a:pt x="19050" y="0"/>
                </a:moveTo>
                <a:cubicBezTo>
                  <a:pt x="249237" y="942975"/>
                  <a:pt x="479425" y="1885950"/>
                  <a:pt x="476250" y="2743200"/>
                </a:cubicBezTo>
                <a:cubicBezTo>
                  <a:pt x="473075" y="3600450"/>
                  <a:pt x="236537" y="4371975"/>
                  <a:pt x="0" y="5143500"/>
                </a:cubicBezTo>
              </a:path>
            </a:pathLst>
          </a:custGeom>
          <a:noFill/>
          <a:ln cap="flat" cmpd="sng" w="127000">
            <a:solidFill>
              <a:srgbClr val="0093BE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g11632005600_0_16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g11632005600_0_16"/>
          <p:cNvSpPr/>
          <p:nvPr/>
        </p:nvSpPr>
        <p:spPr>
          <a:xfrm>
            <a:off x="695150" y="1287450"/>
            <a:ext cx="10955700" cy="7158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76200">
            <a:solidFill>
              <a:srgbClr val="0093BE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1632005600_0_16"/>
          <p:cNvSpPr txBox="1"/>
          <p:nvPr/>
        </p:nvSpPr>
        <p:spPr>
          <a:xfrm>
            <a:off x="781950" y="1377575"/>
            <a:ext cx="10702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Understanding the beam-gas interactions mechanism</a:t>
            </a:r>
            <a:endParaRPr sz="1800"/>
          </a:p>
        </p:txBody>
      </p:sp>
      <p:sp>
        <p:nvSpPr>
          <p:cNvPr id="93" name="Google Shape;93;g11632005600_0_16"/>
          <p:cNvSpPr/>
          <p:nvPr/>
        </p:nvSpPr>
        <p:spPr>
          <a:xfrm>
            <a:off x="695150" y="2278050"/>
            <a:ext cx="10955700" cy="7158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76200">
            <a:solidFill>
              <a:srgbClr val="0093BE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g11632005600_0_16"/>
          <p:cNvSpPr txBox="1"/>
          <p:nvPr/>
        </p:nvSpPr>
        <p:spPr>
          <a:xfrm>
            <a:off x="781950" y="2368175"/>
            <a:ext cx="10702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Radiation Level Data</a:t>
            </a:r>
            <a:endParaRPr sz="1800"/>
          </a:p>
        </p:txBody>
      </p:sp>
      <p:sp>
        <p:nvSpPr>
          <p:cNvPr id="95" name="Google Shape;95;g11632005600_0_16"/>
          <p:cNvSpPr/>
          <p:nvPr/>
        </p:nvSpPr>
        <p:spPr>
          <a:xfrm>
            <a:off x="695150" y="3282713"/>
            <a:ext cx="10955700" cy="7158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76200">
            <a:solidFill>
              <a:srgbClr val="0093BE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11632005600_0_16"/>
          <p:cNvSpPr txBox="1"/>
          <p:nvPr/>
        </p:nvSpPr>
        <p:spPr>
          <a:xfrm>
            <a:off x="781950" y="3372838"/>
            <a:ext cx="10702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LHC Run 2 Benchmark between Measured and FLUKA Simulated values</a:t>
            </a:r>
            <a:endParaRPr sz="1800"/>
          </a:p>
        </p:txBody>
      </p:sp>
      <p:sp>
        <p:nvSpPr>
          <p:cNvPr id="97" name="Google Shape;97;g11632005600_0_16"/>
          <p:cNvSpPr/>
          <p:nvPr/>
        </p:nvSpPr>
        <p:spPr>
          <a:xfrm>
            <a:off x="695150" y="4273313"/>
            <a:ext cx="10955700" cy="7158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76200">
            <a:solidFill>
              <a:srgbClr val="0093BE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11632005600_0_16"/>
          <p:cNvSpPr txBox="1"/>
          <p:nvPr/>
        </p:nvSpPr>
        <p:spPr>
          <a:xfrm>
            <a:off x="781950" y="4363438"/>
            <a:ext cx="10702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HL-LHC Predictions of Radiation Levels and Heat Loads</a:t>
            </a:r>
            <a:endParaRPr sz="1800"/>
          </a:p>
        </p:txBody>
      </p:sp>
      <p:sp>
        <p:nvSpPr>
          <p:cNvPr id="99" name="Google Shape;99;g11632005600_0_16"/>
          <p:cNvSpPr/>
          <p:nvPr/>
        </p:nvSpPr>
        <p:spPr>
          <a:xfrm>
            <a:off x="695150" y="5263913"/>
            <a:ext cx="10955700" cy="715800"/>
          </a:xfrm>
          <a:prstGeom prst="roundRect">
            <a:avLst>
              <a:gd fmla="val 16667" name="adj"/>
            </a:avLst>
          </a:prstGeom>
          <a:solidFill>
            <a:srgbClr val="F2F2F2"/>
          </a:solidFill>
          <a:ln cap="flat" cmpd="sng" w="76200">
            <a:solidFill>
              <a:srgbClr val="0093BE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1632005600_0_16"/>
          <p:cNvSpPr txBox="1"/>
          <p:nvPr/>
        </p:nvSpPr>
        <p:spPr>
          <a:xfrm>
            <a:off x="781950" y="5354038"/>
            <a:ext cx="10702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accent4"/>
                </a:solidFill>
              </a:rPr>
              <a:t>Preliminary:</a:t>
            </a:r>
            <a:r>
              <a:rPr lang="en-US" sz="1800"/>
              <a:t> Possible BGV placements on beam 1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11632005600_0_242"/>
          <p:cNvSpPr txBox="1"/>
          <p:nvPr>
            <p:ph idx="1" type="body"/>
          </p:nvPr>
        </p:nvSpPr>
        <p:spPr>
          <a:xfrm>
            <a:off x="609601" y="1245522"/>
            <a:ext cx="10968600" cy="48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When used, BGV becomes locally the main source of radiation.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From the Run 2 LHC benchmark with measured data, a safety factor </a:t>
            </a:r>
            <a:r>
              <a:rPr b="1" lang="en-US" sz="1800">
                <a:solidFill>
                  <a:schemeClr val="dk2"/>
                </a:solidFill>
              </a:rPr>
              <a:t>6</a:t>
            </a:r>
            <a:r>
              <a:rPr lang="en-US" sz="1800"/>
              <a:t> for future preliminary HL-LHC predictions using FLUKA is applied.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Known future improvements: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▪"/>
            </a:pPr>
            <a:r>
              <a:rPr lang="en-US" sz="1800"/>
              <a:t>the gas profile could be further improved via iterations with Roberto Kersevan,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▪"/>
            </a:pPr>
            <a:r>
              <a:rPr lang="en-US" sz="1800"/>
              <a:t>more components (i.e. material budget) in the simulations -&gt; extend the simulations of beam 1 towards the center of IR4.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General radiation levels impact: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▪"/>
            </a:pPr>
            <a:r>
              <a:rPr lang="en-US" sz="1800"/>
              <a:t>to check with each element/equipment owner if the additional radiation levels are not too large,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▪"/>
            </a:pPr>
            <a:r>
              <a:rPr lang="en-US" sz="1800"/>
              <a:t>to investigate what other sources could cause significant radiation levels,</a:t>
            </a:r>
            <a:endParaRPr sz="1800"/>
          </a:p>
          <a:p>
            <a:pPr indent="-3556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Char char="▪"/>
            </a:pPr>
            <a:r>
              <a:rPr lang="en-US" sz="1800"/>
              <a:t>e.g. hollow e-lens (?).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289" name="Google Shape;289;g11632005600_0_242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0" name="Google Shape;290;g11632005600_0_242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-US"/>
              <a:t>Summary</a:t>
            </a:r>
            <a:endParaRPr/>
          </a:p>
        </p:txBody>
      </p:sp>
      <p:sp>
        <p:nvSpPr>
          <p:cNvPr id="291" name="Google Shape;291;g11632005600_0_242"/>
          <p:cNvSpPr txBox="1"/>
          <p:nvPr>
            <p:ph idx="10" type="dt"/>
          </p:nvPr>
        </p:nvSpPr>
        <p:spPr>
          <a:xfrm>
            <a:off x="3060435" y="6356351"/>
            <a:ext cx="1828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88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" name="Google Shape;296;g11632005600_0_2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300" y="620675"/>
            <a:ext cx="4693876" cy="4965425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g11632005600_0_249"/>
          <p:cNvSpPr txBox="1"/>
          <p:nvPr>
            <p:ph idx="4294967295" type="sldNum"/>
          </p:nvPr>
        </p:nvSpPr>
        <p:spPr>
          <a:xfrm>
            <a:off x="11409045" y="6333134"/>
            <a:ext cx="731700" cy="5250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8" name="Google Shape;298;g11632005600_0_249"/>
          <p:cNvSpPr/>
          <p:nvPr/>
        </p:nvSpPr>
        <p:spPr>
          <a:xfrm>
            <a:off x="6175675" y="1763550"/>
            <a:ext cx="5757600" cy="359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3600"/>
              <a:buFont typeface="Arial"/>
              <a:buNone/>
            </a:pPr>
            <a:r>
              <a:rPr b="1" i="0" lang="en-US" sz="3600">
                <a:solidFill>
                  <a:srgbClr val="0C377B"/>
                </a:solidFill>
              </a:rPr>
              <a:t>Thank you for your attention!</a:t>
            </a:r>
            <a:br>
              <a:rPr b="1" i="0" lang="en-US" sz="3600">
                <a:solidFill>
                  <a:srgbClr val="0C377B"/>
                </a:solidFill>
              </a:rPr>
            </a:br>
            <a:endParaRPr b="1" i="0" sz="3600">
              <a:solidFill>
                <a:srgbClr val="0C377B"/>
              </a:solidFill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3600"/>
              <a:buFont typeface="Arial"/>
              <a:buNone/>
            </a:pPr>
            <a:r>
              <a:rPr b="1" lang="en-US" sz="3600">
                <a:solidFill>
                  <a:srgbClr val="0C377B"/>
                </a:solidFill>
              </a:rPr>
              <a:t>Questions?</a:t>
            </a:r>
            <a:br>
              <a:rPr b="1" lang="en-US" sz="3600">
                <a:solidFill>
                  <a:srgbClr val="0C377B"/>
                </a:solidFill>
              </a:rPr>
            </a:br>
            <a:br>
              <a:rPr b="1" lang="en-US" sz="3600">
                <a:solidFill>
                  <a:srgbClr val="0C377B"/>
                </a:solidFill>
              </a:rPr>
            </a:br>
            <a:r>
              <a:rPr lang="en-US" sz="3600">
                <a:solidFill>
                  <a:srgbClr val="0C377B"/>
                </a:solidFill>
              </a:rPr>
              <a:t>daniel.prelipcean@cern.ch</a:t>
            </a:r>
            <a:endParaRPr sz="3600">
              <a:solidFill>
                <a:srgbClr val="0C377B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11632005600_0_254"/>
          <p:cNvSpPr txBox="1"/>
          <p:nvPr>
            <p:ph type="title"/>
          </p:nvPr>
        </p:nvSpPr>
        <p:spPr>
          <a:xfrm>
            <a:off x="838200" y="215003"/>
            <a:ext cx="9989700" cy="5727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304" name="Google Shape;304;g11632005600_0_254"/>
          <p:cNvSpPr txBox="1"/>
          <p:nvPr>
            <p:ph idx="1" type="body"/>
          </p:nvPr>
        </p:nvSpPr>
        <p:spPr>
          <a:xfrm>
            <a:off x="838200" y="1120600"/>
            <a:ext cx="10515600" cy="51282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Christian Buhl Soerensen, Measuring abort gap population with beam-gas interactions in the BGI: </a:t>
            </a:r>
            <a:r>
              <a:rPr lang="en-US" sz="1800" u="sng">
                <a:solidFill>
                  <a:schemeClr val="hlink"/>
                </a:solidFill>
                <a:hlinkClick r:id="rId3"/>
              </a:rPr>
              <a:t>https://indico.cern.ch/event/1097265/contributions/4617018/attachments/2353783/4016099/Abort%20gap%20monitoring%20with%20the%20BGI.pdf</a:t>
            </a:r>
            <a:r>
              <a:rPr lang="en-US" sz="1800"/>
              <a:t>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Oliver Stein in MD456: Monitoring of abort gap population with diamond particle detectors at the BGI in IP4: </a:t>
            </a:r>
            <a:r>
              <a:rPr lang="en-US" sz="1800" u="sng">
                <a:solidFill>
                  <a:schemeClr val="hlink"/>
                </a:solidFill>
                <a:hlinkClick r:id="rId4"/>
              </a:rPr>
              <a:t>https://cds.cern.ch/record/2131864/files/CERN-ACC-2016-0011.pdf</a:t>
            </a:r>
            <a:r>
              <a:rPr lang="en-US" sz="1800"/>
              <a:t>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Kacper Bilko, in the 41st MCWG meeting: Radiation levels in IR4 and impact of BE-BI instrumentation </a:t>
            </a:r>
            <a:r>
              <a:rPr lang="en-US" sz="1800" u="sng">
                <a:solidFill>
                  <a:schemeClr val="hlink"/>
                </a:solidFill>
                <a:hlinkClick r:id="rId5"/>
              </a:rPr>
              <a:t>https://indico.cern.ch/event/916577/</a:t>
            </a:r>
            <a:r>
              <a:rPr lang="en-US" sz="1800"/>
              <a:t> 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M. Brugger et al., Interactions of Beams with Surroundings, </a:t>
            </a:r>
            <a:r>
              <a:rPr lang="en-US" sz="1800" u="sng">
                <a:solidFill>
                  <a:schemeClr val="hlink"/>
                </a:solidFill>
                <a:hlinkClick r:id="rId6"/>
              </a:rPr>
              <a:t>https://link.springer.com/chapter/10.1007/978-3-030-34245-6_5</a:t>
            </a:r>
            <a:r>
              <a:rPr lang="en-US" sz="1800"/>
              <a:t>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TWiKi BGV </a:t>
            </a:r>
            <a:r>
              <a:rPr lang="en-US" sz="1800" u="sng">
                <a:solidFill>
                  <a:schemeClr val="hlink"/>
                </a:solidFill>
                <a:hlinkClick r:id="rId7"/>
              </a:rPr>
              <a:t>https://twiki.cern.ch/twiki/bin/view/BGV/Radiation</a:t>
            </a:r>
            <a:r>
              <a:rPr lang="en-US" sz="1800"/>
              <a:t>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Anton Lechner et al, Validation of energy deposition simulations for proton and heavy ion losses in the CERN Large Hadron Collider, </a:t>
            </a:r>
            <a:r>
              <a:rPr lang="en-US" sz="1800" u="sng">
                <a:solidFill>
                  <a:schemeClr val="hlink"/>
                </a:solidFill>
                <a:hlinkClick r:id="rId8"/>
              </a:rPr>
              <a:t>https://journals.aps.org/prab/pdf/10.1103/PhysRevAccelBeams.22.071003</a:t>
            </a:r>
            <a:r>
              <a:rPr lang="en-US" sz="1800"/>
              <a:t>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US" sz="1800"/>
              <a:t>Daniel Prelipcean, Comparison between measured radiation levels and FLUKA simulations at CHARM and in the LHC tunnel of P1-5 within the R2E project in Run 2 </a:t>
            </a:r>
            <a:r>
              <a:rPr lang="en-US" sz="1800" u="sng">
                <a:solidFill>
                  <a:schemeClr val="hlink"/>
                </a:solidFill>
                <a:hlinkClick r:id="rId9"/>
              </a:rPr>
              <a:t>https://cds.cern.ch/record/2777059?ln=en</a:t>
            </a:r>
            <a:r>
              <a:rPr lang="en-US" sz="1800"/>
              <a:t> </a:t>
            </a:r>
            <a:endParaRPr sz="1800"/>
          </a:p>
        </p:txBody>
      </p:sp>
      <p:sp>
        <p:nvSpPr>
          <p:cNvPr id="305" name="Google Shape;305;g11632005600_0_254"/>
          <p:cNvSpPr txBox="1"/>
          <p:nvPr>
            <p:ph idx="12" type="sldNum"/>
          </p:nvPr>
        </p:nvSpPr>
        <p:spPr>
          <a:xfrm>
            <a:off x="11556301" y="6402500"/>
            <a:ext cx="526200" cy="325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11632005600_0_360"/>
          <p:cNvSpPr txBox="1"/>
          <p:nvPr>
            <p:ph type="title"/>
          </p:nvPr>
        </p:nvSpPr>
        <p:spPr>
          <a:xfrm>
            <a:off x="575732" y="1741758"/>
            <a:ext cx="7450800" cy="1826400"/>
          </a:xfrm>
          <a:prstGeom prst="rect">
            <a:avLst/>
          </a:prstGeom>
        </p:spPr>
        <p:txBody>
          <a:bodyPr anchorCtr="0" anchor="b" bIns="0" lIns="45700" spcFirstLastPara="1" rIns="457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Backup slides</a:t>
            </a:r>
            <a:endParaRPr/>
          </a:p>
        </p:txBody>
      </p:sp>
      <p:sp>
        <p:nvSpPr>
          <p:cNvPr id="312" name="Google Shape;312;g11632005600_0_360"/>
          <p:cNvSpPr txBox="1"/>
          <p:nvPr>
            <p:ph idx="1" type="body"/>
          </p:nvPr>
        </p:nvSpPr>
        <p:spPr>
          <a:xfrm>
            <a:off x="575732" y="3810002"/>
            <a:ext cx="7450800" cy="1066800"/>
          </a:xfrm>
          <a:prstGeom prst="rect">
            <a:avLst/>
          </a:prstGeom>
        </p:spPr>
        <p:txBody>
          <a:bodyPr anchorCtr="0" anchor="t" bIns="0" lIns="45700" spcFirstLastPara="1" rIns="457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" name="Google Shape;317;g11632005600_0_2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3375" y="371475"/>
            <a:ext cx="4076699" cy="3057524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g11632005600_0_266"/>
          <p:cNvSpPr txBox="1"/>
          <p:nvPr>
            <p:ph type="title"/>
          </p:nvPr>
        </p:nvSpPr>
        <p:spPr>
          <a:xfrm>
            <a:off x="838200" y="215003"/>
            <a:ext cx="9989700" cy="5727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Radiation source: </a:t>
            </a:r>
            <a:r>
              <a:rPr lang="en-US">
                <a:solidFill>
                  <a:schemeClr val="accent2"/>
                </a:solidFill>
              </a:rPr>
              <a:t>Beam energy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319" name="Google Shape;319;g11632005600_0_266"/>
          <p:cNvSpPr txBox="1"/>
          <p:nvPr>
            <p:ph idx="1" type="body"/>
          </p:nvPr>
        </p:nvSpPr>
        <p:spPr>
          <a:xfrm>
            <a:off x="381000" y="1002625"/>
            <a:ext cx="6699900" cy="55395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During LHC Run 2, the top energy was </a:t>
            </a:r>
            <a:r>
              <a:rPr b="1" lang="en-US" sz="1800">
                <a:solidFill>
                  <a:schemeClr val="accent2"/>
                </a:solidFill>
              </a:rPr>
              <a:t>6.5 TeV</a:t>
            </a:r>
            <a:r>
              <a:rPr lang="en-US" sz="1800"/>
              <a:t>, but during HL-LHC it will increase to </a:t>
            </a:r>
            <a:r>
              <a:rPr b="1" lang="en-US" sz="1800">
                <a:solidFill>
                  <a:schemeClr val="accent2"/>
                </a:solidFill>
              </a:rPr>
              <a:t>7 TeV</a:t>
            </a:r>
            <a:r>
              <a:rPr lang="en-US" sz="1800"/>
              <a:t>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Moreover, there is interest in using the BGV during energy ramp from </a:t>
            </a:r>
            <a:r>
              <a:rPr b="1" lang="en-US" sz="1800">
                <a:solidFill>
                  <a:schemeClr val="accent2"/>
                </a:solidFill>
              </a:rPr>
              <a:t>450 GeV (injection)</a:t>
            </a:r>
            <a:r>
              <a:rPr lang="en-US" sz="1800"/>
              <a:t> to top energy.</a:t>
            </a:r>
            <a:endParaRPr sz="1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inelastic cross section as estimated by FLUKA increases with energy, </a:t>
            </a:r>
            <a:r>
              <a:rPr i="1" lang="en-US" sz="1800"/>
              <a:t>10% over the energy range.</a:t>
            </a:r>
            <a:endParaRPr i="1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implying more radiation showers.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With higher beam energies, </a:t>
            </a:r>
            <a:br>
              <a:rPr lang="en-US" sz="1800"/>
            </a:br>
            <a:r>
              <a:rPr lang="en-US" sz="1800"/>
              <a:t>the secondary particles will </a:t>
            </a:r>
            <a:br>
              <a:rPr lang="en-US" sz="1800"/>
            </a:br>
            <a:r>
              <a:rPr lang="en-US" sz="1800"/>
              <a:t>lead to larger radiation levels.</a:t>
            </a:r>
            <a:endParaRPr sz="1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320" name="Google Shape;320;g11632005600_0_266"/>
          <p:cNvPicPr preferRelativeResize="0"/>
          <p:nvPr/>
        </p:nvPicPr>
        <p:blipFill rotWithShape="1">
          <a:blip r:embed="rId4">
            <a:alphaModFix/>
          </a:blip>
          <a:srcRect b="2795" l="0" r="1893" t="4336"/>
          <a:stretch/>
        </p:blipFill>
        <p:spPr>
          <a:xfrm>
            <a:off x="8798500" y="3542850"/>
            <a:ext cx="2658400" cy="30324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g11632005600_0_266"/>
          <p:cNvPicPr preferRelativeResize="0"/>
          <p:nvPr/>
        </p:nvPicPr>
        <p:blipFill rotWithShape="1">
          <a:blip r:embed="rId5">
            <a:alphaModFix/>
          </a:blip>
          <a:srcRect b="2866" l="1687" r="1899" t="4058"/>
          <a:stretch/>
        </p:blipFill>
        <p:spPr>
          <a:xfrm>
            <a:off x="6156050" y="3576025"/>
            <a:ext cx="2549574" cy="2966101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g11632005600_0_266"/>
          <p:cNvSpPr txBox="1"/>
          <p:nvPr>
            <p:ph idx="12" type="sldNum"/>
          </p:nvPr>
        </p:nvSpPr>
        <p:spPr>
          <a:xfrm>
            <a:off x="11556301" y="6402500"/>
            <a:ext cx="506100" cy="3255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11632005600_0_275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Energy Ramp Up</a:t>
            </a:r>
            <a:endParaRPr/>
          </a:p>
        </p:txBody>
      </p:sp>
      <p:sp>
        <p:nvSpPr>
          <p:cNvPr id="328" name="Google Shape;328;g11632005600_0_275"/>
          <p:cNvSpPr txBox="1"/>
          <p:nvPr>
            <p:ph idx="1" type="body"/>
          </p:nvPr>
        </p:nvSpPr>
        <p:spPr>
          <a:xfrm>
            <a:off x="609601" y="1245522"/>
            <a:ext cx="10968600" cy="4821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Due to the short time at intermediate energies of the measured data, the radiation levels as recorded by the radiation monitors are reliably available only for </a:t>
            </a:r>
            <a:r>
              <a:rPr b="1" lang="en-US" sz="1800">
                <a:solidFill>
                  <a:schemeClr val="dk2"/>
                </a:solidFill>
              </a:rPr>
              <a:t>injection (450 GeV)</a:t>
            </a:r>
            <a:r>
              <a:rPr lang="en-US" sz="1800"/>
              <a:t> or </a:t>
            </a:r>
            <a:r>
              <a:rPr b="1" lang="en-US" sz="1800">
                <a:solidFill>
                  <a:schemeClr val="dk2"/>
                </a:solidFill>
              </a:rPr>
              <a:t>top (6.5/7 TeV)</a:t>
            </a:r>
            <a:r>
              <a:rPr lang="en-US" sz="1800"/>
              <a:t> energy.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There is interest in using the BGV during energy ramp for Run 3/HL-LHC era, so we were curious to quantify the scaling of the radiation levels induced by the BGV with beam energy.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 plot indicates an almost linear increase in the radiation levels with energy, with an average at </a:t>
            </a:r>
            <a:r>
              <a:rPr b="1" lang="en-US" sz="1800">
                <a:solidFill>
                  <a:schemeClr val="dk2"/>
                </a:solidFill>
              </a:rPr>
              <a:t>0.65</a:t>
            </a:r>
            <a:r>
              <a:rPr lang="en-US" sz="1800"/>
              <a:t> of the TID rate at top energy.</a:t>
            </a:r>
            <a:endParaRPr sz="1800"/>
          </a:p>
        </p:txBody>
      </p:sp>
      <p:pic>
        <p:nvPicPr>
          <p:cNvPr id="329" name="Google Shape;329;g11632005600_0_2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54613" y="2646575"/>
            <a:ext cx="9482776" cy="3556050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g11632005600_0_275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117c1596123_0_1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Heat loads on cryogenic system: Power Dissipation</a:t>
            </a:r>
            <a:endParaRPr/>
          </a:p>
        </p:txBody>
      </p:sp>
      <p:graphicFrame>
        <p:nvGraphicFramePr>
          <p:cNvPr id="336" name="Google Shape;336;g117c1596123_0_1"/>
          <p:cNvGraphicFramePr/>
          <p:nvPr/>
        </p:nvGraphicFramePr>
        <p:xfrm>
          <a:off x="7731750" y="2916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{2A80B45A-E9C9-4845-8246-3529B27639F9}</a:tableStyleId>
              </a:tblPr>
              <a:tblGrid>
                <a:gridCol w="1123950"/>
                <a:gridCol w="952500"/>
                <a:gridCol w="952500"/>
                <a:gridCol w="952500"/>
              </a:tblGrid>
              <a:tr h="247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ctr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336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ctr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336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LHC</a:t>
                      </a:r>
                      <a:endParaRPr b="1"/>
                    </a:p>
                  </a:txBody>
                  <a:tcPr marT="19050" marB="19050" marR="28575" marL="28575" anchor="ctr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336:0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HL-LHC</a:t>
                      </a:r>
                      <a:endParaRPr b="1"/>
                    </a:p>
                  </a:txBody>
                  <a:tcPr marT="19050" marB="19050" marR="28575" marL="28575" anchor="ctr"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336:0:3"/>
                      </a:ext>
                    </a:extLst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Magnets</a:t>
                      </a:r>
                      <a:endParaRPr b="1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336: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dIP [m]</a:t>
                      </a:r>
                      <a:endParaRPr b="1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336:1:1"/>
                      </a:ext>
                    </a:extLs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/>
                        <a:t>Total Power [W]</a:t>
                      </a:r>
                      <a:endParaRPr b="1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336:1:2"/>
                      </a:ext>
                    </a:extLst>
                  </a:tcPr>
                </a:tc>
                <a:tc hMerge="1"/>
              </a:tr>
              <a:tr h="2476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QM7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extLst>
                      <a:ext uri="http://customooxmlschemas.google.com/">
                        <go:slidesCustomData xmlns:go="http://customooxmlschemas.google.com/" cellId="336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-265.27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extLst>
                      <a:ext uri="http://customooxmlschemas.google.com/">
                        <go:slidesCustomData xmlns:go="http://customooxmlschemas.google.com/" cellId="336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0.407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extLst>
                      <a:ext uri="http://customooxmlschemas.google.com/">
                        <go:slidesCustomData xmlns:go="http://customooxmlschemas.google.com/" cellId="336:2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0.890</a:t>
                      </a:r>
                      <a:endParaRPr/>
                    </a:p>
                  </a:txBody>
                  <a:tcPr marT="19050" marB="19050" marR="28575" marL="28575" anchor="ctr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extLst>
                      <a:ext uri="http://customooxmlschemas.google.com/">
                        <go:slidesCustomData xmlns:go="http://customooxmlschemas.google.com/" cellId="336:2:3"/>
                      </a:ext>
                    </a:extLst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BA8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CCCCC"/>
                    </a:solidFill>
                    <a:extLst>
                      <a:ext uri="http://customooxmlschemas.google.com/">
                        <go:slidesCustomData xmlns:go="http://customooxmlschemas.google.com/" cellId="336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-276.15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CCCCC"/>
                    </a:solidFill>
                    <a:extLst>
                      <a:ext uri="http://customooxmlschemas.google.com/">
                        <go:slidesCustomData xmlns:go="http://customooxmlschemas.google.com/" cellId="336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3.087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CCCCCC"/>
                    </a:solidFill>
                    <a:extLst>
                      <a:ext uri="http://customooxmlschemas.google.com/">
                        <go:slidesCustomData xmlns:go="http://customooxmlschemas.google.com/" cellId="336:3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7.199</a:t>
                      </a:r>
                      <a:endParaRPr/>
                    </a:p>
                  </a:txBody>
                  <a:tcPr marT="19050" marB="19050" marR="28575" marL="28575" anchor="ctr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CCCCC"/>
                    </a:solidFill>
                    <a:extLst>
                      <a:ext uri="http://customooxmlschemas.google.com/">
                        <go:slidesCustomData xmlns:go="http://customooxmlschemas.google.com/" cellId="336:3:3"/>
                      </a:ext>
                    </a:extLst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BB8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336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-291.81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336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0.563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extLst>
                      <a:ext uri="http://customooxmlschemas.google.com/">
                        <go:slidesCustomData xmlns:go="http://customooxmlschemas.google.com/" cellId="336:4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1.277</a:t>
                      </a:r>
                      <a:endParaRPr/>
                    </a:p>
                  </a:txBody>
                  <a:tcPr marT="19050" marB="19050" marR="28575" marL="28575" anchor="ctr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336:4:3"/>
                      </a:ext>
                    </a:extLst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QM8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-303.77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0.030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5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0.067</a:t>
                      </a:r>
                      <a:endParaRPr/>
                    </a:p>
                  </a:txBody>
                  <a:tcPr marT="19050" marB="19050" marR="28575" marL="28575" anchor="ctr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5:3"/>
                      </a:ext>
                    </a:extLst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BA9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336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-315.21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336: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0.029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extLst>
                      <a:ext uri="http://customooxmlschemas.google.com/">
                        <go:slidesCustomData xmlns:go="http://customooxmlschemas.google.com/" cellId="336:6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0.081</a:t>
                      </a:r>
                      <a:endParaRPr/>
                    </a:p>
                  </a:txBody>
                  <a:tcPr marT="19050" marB="19050" marR="28575" marL="28575" anchor="ctr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336:6:3"/>
                      </a:ext>
                    </a:extLst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BB9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7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-330.87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7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0.027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7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0.062</a:t>
                      </a:r>
                      <a:endParaRPr/>
                    </a:p>
                  </a:txBody>
                  <a:tcPr marT="19050" marB="19050" marR="28575" marL="28575" anchor="ctr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7:3"/>
                      </a:ext>
                    </a:extLst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QM9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336:8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-342.13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336:8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0.009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extLst>
                      <a:ext uri="http://customooxmlschemas.google.com/">
                        <go:slidesCustomData xmlns:go="http://customooxmlschemas.google.com/" cellId="336:8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0.030</a:t>
                      </a:r>
                      <a:endParaRPr/>
                    </a:p>
                  </a:txBody>
                  <a:tcPr marT="19050" marB="19050" marR="28575" marL="28575" anchor="ctr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336:8:3"/>
                      </a:ext>
                    </a:extLst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QMC9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9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-346.49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9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0.007</a:t>
                      </a:r>
                      <a:endParaRPr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9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0.016</a:t>
                      </a:r>
                      <a:endParaRPr/>
                    </a:p>
                  </a:txBody>
                  <a:tcPr marT="19050" marB="19050" marR="28575" marL="28575" anchor="ctr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336:9:3"/>
                      </a:ext>
                    </a:extLst>
                  </a:tcPr>
                </a:tc>
              </a:tr>
            </a:tbl>
          </a:graphicData>
        </a:graphic>
      </p:graphicFrame>
      <p:sp>
        <p:nvSpPr>
          <p:cNvPr id="337" name="Google Shape;337;g117c1596123_0_1"/>
          <p:cNvSpPr txBox="1"/>
          <p:nvPr>
            <p:ph idx="1" type="body"/>
          </p:nvPr>
        </p:nvSpPr>
        <p:spPr>
          <a:xfrm>
            <a:off x="609600" y="1007325"/>
            <a:ext cx="10968900" cy="1061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Heat loads: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Max Power Density Distribution in the inner coils.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Total Power Dissipated on the entire magnet.</a:t>
            </a:r>
            <a:endParaRPr sz="1800"/>
          </a:p>
        </p:txBody>
      </p:sp>
      <p:pic>
        <p:nvPicPr>
          <p:cNvPr id="338" name="Google Shape;338;g117c1596123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3600" y="2969823"/>
            <a:ext cx="6507174" cy="3253601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g117c1596123_0_1"/>
          <p:cNvSpPr txBox="1"/>
          <p:nvPr>
            <p:ph idx="1" type="body"/>
          </p:nvPr>
        </p:nvSpPr>
        <p:spPr>
          <a:xfrm>
            <a:off x="609600" y="1845525"/>
            <a:ext cx="11273100" cy="1061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No risk of quenching in the magnets for: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a peak pressure of </a:t>
            </a:r>
            <a:r>
              <a:rPr b="1" lang="en-US" sz="1800">
                <a:solidFill>
                  <a:schemeClr val="dk2"/>
                </a:solidFill>
              </a:rPr>
              <a:t>1×10</a:t>
            </a:r>
            <a:r>
              <a:rPr b="1" baseline="30000" lang="en-US" sz="1800">
                <a:solidFill>
                  <a:schemeClr val="dk2"/>
                </a:solidFill>
              </a:rPr>
              <a:t>-7</a:t>
            </a:r>
            <a:r>
              <a:rPr b="1" lang="en-US" sz="1800">
                <a:solidFill>
                  <a:schemeClr val="dk2"/>
                </a:solidFill>
              </a:rPr>
              <a:t> mbar</a:t>
            </a:r>
            <a:r>
              <a:rPr lang="en-US" sz="1800"/>
              <a:t> and for the assumed gas profile,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max HL-LHC beam intensity.</a:t>
            </a:r>
            <a:endParaRPr sz="1800"/>
          </a:p>
        </p:txBody>
      </p:sp>
      <p:sp>
        <p:nvSpPr>
          <p:cNvPr id="340" name="Google Shape;340;g117c1596123_0_1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17c1596123_0_10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Heat loads on cryogenic system: TID</a:t>
            </a:r>
            <a:endParaRPr/>
          </a:p>
        </p:txBody>
      </p:sp>
      <p:sp>
        <p:nvSpPr>
          <p:cNvPr id="346" name="Google Shape;346;g117c1596123_0_10"/>
          <p:cNvSpPr txBox="1"/>
          <p:nvPr>
            <p:ph idx="1" type="body"/>
          </p:nvPr>
        </p:nvSpPr>
        <p:spPr>
          <a:xfrm>
            <a:off x="7596375" y="2678525"/>
            <a:ext cx="4323300" cy="1048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800"/>
              <a:t>Radial TID distribution on the inner coil of Q7, averaged along Z on the entire magnet length</a:t>
            </a:r>
            <a:endParaRPr sz="1800"/>
          </a:p>
        </p:txBody>
      </p:sp>
      <p:sp>
        <p:nvSpPr>
          <p:cNvPr id="347" name="Google Shape;347;g117c1596123_0_10"/>
          <p:cNvSpPr txBox="1"/>
          <p:nvPr>
            <p:ph idx="1" type="body"/>
          </p:nvPr>
        </p:nvSpPr>
        <p:spPr>
          <a:xfrm>
            <a:off x="609600" y="1115213"/>
            <a:ext cx="10968900" cy="1192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▪"/>
            </a:pPr>
            <a:r>
              <a:rPr lang="en-US" sz="1800"/>
              <a:t>The TID levels, even at the peak, do not rise concerns.</a:t>
            </a:r>
            <a:endParaRPr sz="1800"/>
          </a:p>
        </p:txBody>
      </p:sp>
      <p:pic>
        <p:nvPicPr>
          <p:cNvPr id="348" name="Google Shape;348;g117c1596123_0_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675" y="2503226"/>
            <a:ext cx="7457949" cy="3728975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g117c1596123_0_10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50" name="Google Shape;350;g117c1596123_0_10"/>
          <p:cNvPicPr preferRelativeResize="0"/>
          <p:nvPr/>
        </p:nvPicPr>
        <p:blipFill rotWithShape="1">
          <a:blip r:embed="rId4">
            <a:alphaModFix/>
          </a:blip>
          <a:srcRect b="0" l="22796" r="18989" t="13096"/>
          <a:stretch/>
        </p:blipFill>
        <p:spPr>
          <a:xfrm>
            <a:off x="7824975" y="3625322"/>
            <a:ext cx="3546250" cy="31762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17c1596123_0_63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Summary for HL-LHC: Maxima for Beam 2 BGV</a:t>
            </a:r>
            <a:endParaRPr/>
          </a:p>
        </p:txBody>
      </p:sp>
      <p:sp>
        <p:nvSpPr>
          <p:cNvPr id="357" name="Google Shape;357;g117c1596123_0_63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358" name="Google Shape;358;g117c1596123_0_63"/>
          <p:cNvGraphicFramePr/>
          <p:nvPr/>
        </p:nvGraphicFramePr>
        <p:xfrm>
          <a:off x="1778875" y="1879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{2A80B45A-E9C9-4845-8246-3529B27639F9}</a:tableStyleId>
              </a:tblPr>
              <a:tblGrid>
                <a:gridCol w="3610600"/>
                <a:gridCol w="1930775"/>
                <a:gridCol w="3089275"/>
              </a:tblGrid>
              <a:tr h="448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ctr"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358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Value</a:t>
                      </a:r>
                      <a:endParaRPr b="1"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  <a:extLst>
                      <a:ext uri="http://customooxmlschemas.google.com/">
                        <go:slidesCustomData xmlns:go="http://customooxmlschemas.google.com/" cellId="358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Location</a:t>
                      </a:r>
                      <a:endParaRPr b="1"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999999"/>
                    </a:solidFill>
                    <a:extLst>
                      <a:ext uri="http://customooxmlschemas.google.com/">
                        <go:slidesCustomData xmlns:go="http://customooxmlschemas.google.com/" cellId="358:0:2"/>
                      </a:ext>
                    </a:extLst>
                  </a:tcPr>
                </a:tc>
              </a:tr>
              <a:tr h="124775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Max Power Density [mW/cm3]</a:t>
                      </a:r>
                      <a:endParaRPr b="1"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  <a:extLst>
                      <a:ext uri="http://customooxmlschemas.google.com/">
                        <go:slidesCustomData xmlns:go="http://customooxmlschemas.google.com/" cellId="358: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0.5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358: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Dipole MB.A8L4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358:1:2"/>
                      </a:ext>
                    </a:extLst>
                  </a:tcPr>
                </a:tc>
              </a:tr>
              <a:tr h="448200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Total Power [W/year]</a:t>
                      </a:r>
                      <a:endParaRPr b="1"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  <a:extLst>
                      <a:ext uri="http://customooxmlschemas.google.com/">
                        <go:slidesCustomData xmlns:go="http://customooxmlschemas.google.com/" cellId="358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6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358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Dipole MB.A8L4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358:2:2"/>
                      </a:ext>
                    </a:extLst>
                  </a:tcPr>
                </a:tc>
              </a:tr>
              <a:tr h="448200">
                <a:tc rowSpan="2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TID [Gy/year]</a:t>
                      </a:r>
                      <a:endParaRPr b="1"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  <a:extLst>
                      <a:ext uri="http://customooxmlschemas.google.com/">
                        <go:slidesCustomData xmlns:go="http://customooxmlschemas.google.com/" cellId="358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50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358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Dipole MB.A8L4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358:3:2"/>
                      </a:ext>
                    </a:extLst>
                  </a:tcPr>
                </a:tc>
              </a:tr>
              <a:tr h="4482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20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358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BLMQI.07L4.B2E10_MQM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358:4:2"/>
                      </a:ext>
                    </a:extLst>
                  </a:tcPr>
                </a:tc>
              </a:tr>
              <a:tr h="84797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HEHeq [1e10 cm-2/year]</a:t>
                      </a:r>
                      <a:endParaRPr b="1"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7B7B7"/>
                    </a:solidFill>
                    <a:extLst>
                      <a:ext uri="http://customooxmlschemas.google.com/">
                        <go:slidesCustomData xmlns:go="http://customooxmlschemas.google.com/" cellId="358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9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>
                          <a:solidFill>
                            <a:schemeClr val="dk1"/>
                          </a:solidFill>
                        </a:rPr>
                        <a:t>3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358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Near Quadrupole MQM.7L4</a:t>
                      </a:r>
                      <a:endParaRPr sz="18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extLst>
                      <a:ext uri="http://customooxmlschemas.google.com/">
                        <go:slidesCustomData xmlns:go="http://customooxmlschemas.google.com/" cellId="358:5:2"/>
                      </a:ext>
                    </a:extLs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1632005600_0_34"/>
          <p:cNvSpPr txBox="1"/>
          <p:nvPr>
            <p:ph type="title"/>
          </p:nvPr>
        </p:nvSpPr>
        <p:spPr>
          <a:xfrm>
            <a:off x="838200" y="215003"/>
            <a:ext cx="9989700" cy="5727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Introduction</a:t>
            </a:r>
            <a:endParaRPr/>
          </a:p>
        </p:txBody>
      </p:sp>
      <p:sp>
        <p:nvSpPr>
          <p:cNvPr id="106" name="Google Shape;106;g11632005600_0_34"/>
          <p:cNvSpPr txBox="1"/>
          <p:nvPr>
            <p:ph idx="1" type="body"/>
          </p:nvPr>
        </p:nvSpPr>
        <p:spPr>
          <a:xfrm>
            <a:off x="838200" y="1177950"/>
            <a:ext cx="10515600" cy="49992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•"/>
            </a:pPr>
            <a:r>
              <a:rPr lang="en-US" sz="1800">
                <a:solidFill>
                  <a:srgbClr val="4D4D4D"/>
                </a:solidFill>
              </a:rPr>
              <a:t>Discuss the radiation levels caused by </a:t>
            </a:r>
            <a:r>
              <a:rPr b="1" lang="en-US" sz="1800">
                <a:solidFill>
                  <a:srgbClr val="569BCE"/>
                </a:solidFill>
              </a:rPr>
              <a:t>Beam Instrumentation (BI)</a:t>
            </a:r>
            <a:r>
              <a:rPr lang="en-US" sz="1800">
                <a:solidFill>
                  <a:srgbClr val="4D4D4D"/>
                </a:solidFill>
              </a:rPr>
              <a:t> elements operation in IR4, with particular focus on the operation of the </a:t>
            </a:r>
            <a:r>
              <a:rPr b="1" lang="en-US" sz="1800">
                <a:solidFill>
                  <a:srgbClr val="569BCE"/>
                </a:solidFill>
              </a:rPr>
              <a:t>Beam Gas Vertex (BGV)</a:t>
            </a:r>
            <a:r>
              <a:rPr lang="en-US" sz="1800">
                <a:solidFill>
                  <a:srgbClr val="4D4D4D"/>
                </a:solidFill>
              </a:rPr>
              <a:t>.</a:t>
            </a:r>
            <a:endParaRPr sz="1800">
              <a:solidFill>
                <a:srgbClr val="4D4D4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Pts val="1800"/>
              <a:buFont typeface="Noto Sans Symbols"/>
              <a:buChar char="•"/>
            </a:pPr>
            <a:r>
              <a:rPr lang="en-US" sz="1800">
                <a:solidFill>
                  <a:srgbClr val="4D4D4D"/>
                </a:solidFill>
              </a:rPr>
              <a:t>Key ingredients of the analysis:</a:t>
            </a:r>
            <a:endParaRPr sz="1800">
              <a:solidFill>
                <a:srgbClr val="4D4D4D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•"/>
            </a:pPr>
            <a:r>
              <a:rPr lang="en-US" sz="1800">
                <a:solidFill>
                  <a:srgbClr val="4D4D4D"/>
                </a:solidFill>
              </a:rPr>
              <a:t>Measurements from LHC Run 2 with the BGV demonstrator.</a:t>
            </a:r>
            <a:endParaRPr sz="1800">
              <a:solidFill>
                <a:srgbClr val="4D4D4D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•"/>
            </a:pPr>
            <a:r>
              <a:rPr lang="en-US" sz="1800">
                <a:solidFill>
                  <a:srgbClr val="4D4D4D"/>
                </a:solidFill>
              </a:rPr>
              <a:t>FLUKA simulations of beam gas interactions for LHC Run 2 and HL-LHC scenarios.</a:t>
            </a:r>
            <a:endParaRPr sz="1800">
              <a:solidFill>
                <a:srgbClr val="4D4D4D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4D4D4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•"/>
            </a:pPr>
            <a:r>
              <a:rPr lang="en-US" sz="1800">
                <a:solidFill>
                  <a:srgbClr val="4D4D4D"/>
                </a:solidFill>
              </a:rPr>
              <a:t>Main goal is to determine whether the operation of these devices can lead to R2E issues or excessive heat loads on cryogenics systems.</a:t>
            </a:r>
            <a:endParaRPr sz="1800">
              <a:solidFill>
                <a:srgbClr val="4D4D4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•"/>
            </a:pPr>
            <a:r>
              <a:rPr lang="en-US" sz="1800">
                <a:solidFill>
                  <a:srgbClr val="4D4D4D"/>
                </a:solidFill>
              </a:rPr>
              <a:t>Some previous work already existed:</a:t>
            </a:r>
            <a:endParaRPr sz="1800">
              <a:solidFill>
                <a:srgbClr val="4D4D4D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•"/>
            </a:pPr>
            <a:r>
              <a:rPr lang="en-US" sz="1800">
                <a:solidFill>
                  <a:srgbClr val="4D4D4D"/>
                </a:solidFill>
              </a:rPr>
              <a:t>Simulation: mainly concerning the Beam Gas Ionisation (BGI) [</a:t>
            </a:r>
            <a:r>
              <a:rPr lang="en-US" sz="1800" u="sng">
                <a:solidFill>
                  <a:schemeClr val="hlink"/>
                </a:solidFill>
                <a:hlinkClick r:id="rId3"/>
              </a:rPr>
              <a:t>1</a:t>
            </a:r>
            <a:r>
              <a:rPr lang="en-US" sz="1800">
                <a:solidFill>
                  <a:srgbClr val="4D4D4D"/>
                </a:solidFill>
              </a:rPr>
              <a:t>, </a:t>
            </a:r>
            <a:r>
              <a:rPr lang="en-US" sz="1800" u="sng">
                <a:solidFill>
                  <a:schemeClr val="hlink"/>
                </a:solidFill>
                <a:hlinkClick r:id="rId4"/>
              </a:rPr>
              <a:t>2</a:t>
            </a:r>
            <a:r>
              <a:rPr lang="en-US" sz="1800">
                <a:solidFill>
                  <a:srgbClr val="4D4D4D"/>
                </a:solidFill>
              </a:rPr>
              <a:t>].</a:t>
            </a:r>
            <a:endParaRPr sz="1800">
              <a:solidFill>
                <a:srgbClr val="4D4D4D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•"/>
            </a:pPr>
            <a:r>
              <a:rPr lang="en-US" sz="1800">
                <a:solidFill>
                  <a:srgbClr val="4D4D4D"/>
                </a:solidFill>
              </a:rPr>
              <a:t>Radiation level measurements per year in Run 2 [</a:t>
            </a:r>
            <a:r>
              <a:rPr lang="en-US" sz="1800" u="sng">
                <a:solidFill>
                  <a:schemeClr val="hlink"/>
                </a:solidFill>
                <a:hlinkClick r:id="rId5"/>
              </a:rPr>
              <a:t>3</a:t>
            </a:r>
            <a:r>
              <a:rPr lang="en-US" sz="1800">
                <a:solidFill>
                  <a:srgbClr val="4D4D4D"/>
                </a:solidFill>
              </a:rPr>
              <a:t>].</a:t>
            </a:r>
            <a:br>
              <a:rPr lang="en-US" sz="1800">
                <a:solidFill>
                  <a:srgbClr val="4D4D4D"/>
                </a:solidFill>
              </a:rPr>
            </a:br>
            <a:endParaRPr/>
          </a:p>
        </p:txBody>
      </p:sp>
      <p:sp>
        <p:nvSpPr>
          <p:cNvPr id="107" name="Google Shape;107;g11632005600_0_34"/>
          <p:cNvSpPr txBox="1"/>
          <p:nvPr>
            <p:ph idx="12" type="sldNum"/>
          </p:nvPr>
        </p:nvSpPr>
        <p:spPr>
          <a:xfrm>
            <a:off x="11607205" y="6458890"/>
            <a:ext cx="2586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11632005600_0_40"/>
          <p:cNvSpPr txBox="1"/>
          <p:nvPr>
            <p:ph type="title"/>
          </p:nvPr>
        </p:nvSpPr>
        <p:spPr>
          <a:xfrm>
            <a:off x="838200" y="215003"/>
            <a:ext cx="9989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Beam-gas interaction instruments</a:t>
            </a:r>
            <a:endParaRPr/>
          </a:p>
        </p:txBody>
      </p:sp>
      <p:sp>
        <p:nvSpPr>
          <p:cNvPr id="113" name="Google Shape;113;g11632005600_0_40"/>
          <p:cNvSpPr txBox="1"/>
          <p:nvPr>
            <p:ph idx="1" type="body"/>
          </p:nvPr>
        </p:nvSpPr>
        <p:spPr>
          <a:xfrm>
            <a:off x="643150" y="1161825"/>
            <a:ext cx="10673700" cy="37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1800"/>
              <a:buChar char="•"/>
            </a:pPr>
            <a:r>
              <a:rPr lang="en-US" sz="1800">
                <a:solidFill>
                  <a:srgbClr val="4D4D4D"/>
                </a:solidFill>
              </a:rPr>
              <a:t>Any residual gas will lead to beam-gas interactions causing local radiation showers. </a:t>
            </a:r>
            <a:endParaRPr sz="1800">
              <a:solidFill>
                <a:srgbClr val="4D4D4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1800"/>
              <a:buChar char="•"/>
            </a:pPr>
            <a:r>
              <a:rPr lang="en-US" sz="1800">
                <a:solidFill>
                  <a:srgbClr val="4D4D4D"/>
                </a:solidFill>
              </a:rPr>
              <a:t>This effect can be used to measure the beam profile/position, if there are sufficient secondaries produced.</a:t>
            </a:r>
            <a:endParaRPr sz="1800">
              <a:solidFill>
                <a:srgbClr val="4D4D4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1800"/>
              <a:buFont typeface="Noto Sans Symbols"/>
              <a:buChar char="•"/>
            </a:pPr>
            <a:r>
              <a:rPr lang="en-US" sz="1800">
                <a:solidFill>
                  <a:srgbClr val="4D4D4D"/>
                </a:solidFill>
              </a:rPr>
              <a:t>Beam Gas elements in IR4: inject gas (typically Ne) to increase the local density and measure the secondaries for beam profile reconstruction.</a:t>
            </a:r>
            <a:endParaRPr sz="1800">
              <a:solidFill>
                <a:srgbClr val="4D4D4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1800"/>
              <a:buFont typeface="Noto Sans Symbols"/>
              <a:buChar char="•"/>
            </a:pPr>
            <a:r>
              <a:rPr b="1" lang="en-US" sz="1800">
                <a:solidFill>
                  <a:schemeClr val="accent1"/>
                </a:solidFill>
              </a:rPr>
              <a:t>Drawback:</a:t>
            </a:r>
            <a:r>
              <a:rPr lang="en-US" sz="1800">
                <a:solidFill>
                  <a:srgbClr val="4D4D4D"/>
                </a:solidFill>
              </a:rPr>
              <a:t> Higher radiation levels possibly impacting the other elements along the beamline.</a:t>
            </a:r>
            <a:endParaRPr sz="1800">
              <a:solidFill>
                <a:srgbClr val="4D4D4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4D4D4D"/>
              </a:buClr>
              <a:buSzPts val="1800"/>
              <a:buChar char="•"/>
            </a:pPr>
            <a:r>
              <a:rPr lang="en-US" sz="1800">
                <a:solidFill>
                  <a:srgbClr val="4D4D4D"/>
                </a:solidFill>
              </a:rPr>
              <a:t>Main concern covered in this contribution </a:t>
            </a:r>
            <a:r>
              <a:rPr lang="en-US" sz="1800"/>
              <a:t>is</a:t>
            </a:r>
            <a:r>
              <a:rPr lang="en-US" sz="1800">
                <a:solidFill>
                  <a:srgbClr val="4D4D4D"/>
                </a:solidFill>
              </a:rPr>
              <a:t>:</a:t>
            </a:r>
            <a:endParaRPr sz="1800">
              <a:solidFill>
                <a:srgbClr val="4D4D4D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1800"/>
              <a:buFont typeface="Noto Sans Symbols"/>
              <a:buChar char="•"/>
            </a:pPr>
            <a:r>
              <a:rPr b="1" lang="en-US" sz="1800">
                <a:solidFill>
                  <a:srgbClr val="569BCE"/>
                </a:solidFill>
              </a:rPr>
              <a:t>Radiation to Equipment and Electronics</a:t>
            </a:r>
            <a:endParaRPr b="1" sz="1800">
              <a:solidFill>
                <a:srgbClr val="569BCE"/>
              </a:solidFill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14" name="Google Shape;114;g11632005600_0_40"/>
          <p:cNvSpPr txBox="1"/>
          <p:nvPr>
            <p:ph idx="12" type="sldNum"/>
          </p:nvPr>
        </p:nvSpPr>
        <p:spPr>
          <a:xfrm>
            <a:off x="11607205" y="6458890"/>
            <a:ext cx="258600" cy="269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5" name="Google Shape;115;g11632005600_0_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4700" y="3282150"/>
            <a:ext cx="6159649" cy="2942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g11632005600_0_40"/>
          <p:cNvSpPr txBox="1"/>
          <p:nvPr/>
        </p:nvSpPr>
        <p:spPr>
          <a:xfrm>
            <a:off x="7963350" y="5970500"/>
            <a:ext cx="1896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Fig. from [</a:t>
            </a:r>
            <a:r>
              <a:rPr lang="en-US" u="sng">
                <a:solidFill>
                  <a:schemeClr val="hlink"/>
                </a:solidFill>
                <a:hlinkClick r:id="rId4"/>
              </a:rPr>
              <a:t>4</a:t>
            </a:r>
            <a:r>
              <a:rPr lang="en-US"/>
              <a:t>]</a:t>
            </a:r>
            <a:endParaRPr/>
          </a:p>
        </p:txBody>
      </p:sp>
      <p:sp>
        <p:nvSpPr>
          <p:cNvPr id="117" name="Google Shape;117;g11632005600_0_40"/>
          <p:cNvSpPr/>
          <p:nvPr/>
        </p:nvSpPr>
        <p:spPr>
          <a:xfrm>
            <a:off x="10450450" y="3933008"/>
            <a:ext cx="1255200" cy="269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1632005600_0_50"/>
          <p:cNvSpPr txBox="1"/>
          <p:nvPr>
            <p:ph type="title"/>
          </p:nvPr>
        </p:nvSpPr>
        <p:spPr>
          <a:xfrm>
            <a:off x="838200" y="215003"/>
            <a:ext cx="9989700" cy="5727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Normalization factors</a:t>
            </a:r>
            <a:endParaRPr/>
          </a:p>
        </p:txBody>
      </p:sp>
      <p:sp>
        <p:nvSpPr>
          <p:cNvPr id="124" name="Google Shape;124;g11632005600_0_50"/>
          <p:cNvSpPr txBox="1"/>
          <p:nvPr>
            <p:ph idx="1" type="body"/>
          </p:nvPr>
        </p:nvSpPr>
        <p:spPr>
          <a:xfrm>
            <a:off x="838200" y="1155034"/>
            <a:ext cx="10515600" cy="4500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</a:t>
            </a:r>
            <a:r>
              <a:rPr b="1" lang="en-US" sz="1800">
                <a:solidFill>
                  <a:schemeClr val="dk2"/>
                </a:solidFill>
              </a:rPr>
              <a:t>radiation level rates</a:t>
            </a:r>
            <a:r>
              <a:rPr lang="en-US" sz="1800"/>
              <a:t> presented here scale as follows:</a:t>
            </a:r>
            <a:endParaRPr sz="1800"/>
          </a:p>
        </p:txBody>
      </p:sp>
      <p:sp>
        <p:nvSpPr>
          <p:cNvPr id="125" name="Google Shape;125;g11632005600_0_50"/>
          <p:cNvSpPr txBox="1"/>
          <p:nvPr>
            <p:ph idx="12" type="sldNum"/>
          </p:nvPr>
        </p:nvSpPr>
        <p:spPr>
          <a:xfrm>
            <a:off x="11607205" y="6458890"/>
            <a:ext cx="258600" cy="2691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6" name="Google Shape;126;g11632005600_0_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5588" y="1767150"/>
            <a:ext cx="6600825" cy="120015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g11632005600_0_50"/>
          <p:cNvSpPr/>
          <p:nvPr/>
        </p:nvSpPr>
        <p:spPr>
          <a:xfrm>
            <a:off x="4233075" y="1965175"/>
            <a:ext cx="2694000" cy="715500"/>
          </a:xfrm>
          <a:prstGeom prst="rect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g11632005600_0_50"/>
          <p:cNvSpPr txBox="1"/>
          <p:nvPr/>
        </p:nvSpPr>
        <p:spPr>
          <a:xfrm>
            <a:off x="4233075" y="1503475"/>
            <a:ext cx="2694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BGV operation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29" name="Google Shape;129;g11632005600_0_50"/>
          <p:cNvSpPr txBox="1"/>
          <p:nvPr/>
        </p:nvSpPr>
        <p:spPr>
          <a:xfrm>
            <a:off x="6923050" y="1503475"/>
            <a:ext cx="2482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2"/>
                </a:solidFill>
              </a:rPr>
              <a:t>(HL-)LHC operation</a:t>
            </a:r>
            <a:endParaRPr sz="1800">
              <a:solidFill>
                <a:schemeClr val="accent2"/>
              </a:solidFill>
            </a:endParaRPr>
          </a:p>
        </p:txBody>
      </p:sp>
      <p:sp>
        <p:nvSpPr>
          <p:cNvPr id="130" name="Google Shape;130;g11632005600_0_50"/>
          <p:cNvSpPr/>
          <p:nvPr/>
        </p:nvSpPr>
        <p:spPr>
          <a:xfrm>
            <a:off x="6923043" y="1969450"/>
            <a:ext cx="2482500" cy="7155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1" name="Google Shape;131;g11632005600_0_50"/>
          <p:cNvGrpSpPr/>
          <p:nvPr/>
        </p:nvGrpSpPr>
        <p:grpSpPr>
          <a:xfrm>
            <a:off x="561350" y="2974012"/>
            <a:ext cx="3345300" cy="3322512"/>
            <a:chOff x="561350" y="2974013"/>
            <a:chExt cx="3345300" cy="3322512"/>
          </a:xfrm>
        </p:grpSpPr>
        <p:pic>
          <p:nvPicPr>
            <p:cNvPr id="132" name="Google Shape;132;g11632005600_0_5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561350" y="3594835"/>
              <a:ext cx="3345300" cy="270169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3" name="Google Shape;133;g11632005600_0_50"/>
            <p:cNvSpPr txBox="1"/>
            <p:nvPr/>
          </p:nvSpPr>
          <p:spPr>
            <a:xfrm>
              <a:off x="731900" y="2974013"/>
              <a:ext cx="3004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chemeClr val="dk2"/>
                  </a:solidFill>
                </a:rPr>
                <a:t>Injected gas density profile</a:t>
              </a:r>
              <a:endParaRPr sz="1800">
                <a:solidFill>
                  <a:schemeClr val="dk2"/>
                </a:solidFill>
              </a:endParaRPr>
            </a:p>
          </p:txBody>
        </p:sp>
      </p:grpSp>
      <p:cxnSp>
        <p:nvCxnSpPr>
          <p:cNvPr id="134" name="Google Shape;134;g11632005600_0_50"/>
          <p:cNvCxnSpPr>
            <a:stCxn id="133" idx="0"/>
            <a:endCxn id="127" idx="2"/>
          </p:cNvCxnSpPr>
          <p:nvPr/>
        </p:nvCxnSpPr>
        <p:spPr>
          <a:xfrm flipH="1" rot="10800000">
            <a:off x="2234000" y="2680613"/>
            <a:ext cx="3346200" cy="29340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35" name="Google Shape;135;g11632005600_0_50"/>
          <p:cNvSpPr txBox="1"/>
          <p:nvPr/>
        </p:nvSpPr>
        <p:spPr>
          <a:xfrm>
            <a:off x="3877413" y="2917002"/>
            <a:ext cx="2694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2"/>
                </a:solidFill>
              </a:rPr>
              <a:t>Interaction cross section - Gas species (Neon)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136" name="Google Shape;136;g11632005600_0_50"/>
          <p:cNvCxnSpPr>
            <a:stCxn id="135" idx="0"/>
          </p:cNvCxnSpPr>
          <p:nvPr/>
        </p:nvCxnSpPr>
        <p:spPr>
          <a:xfrm flipH="1" rot="10800000">
            <a:off x="5224413" y="2698302"/>
            <a:ext cx="1382700" cy="21870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37" name="Google Shape;137;g11632005600_0_50"/>
          <p:cNvSpPr txBox="1"/>
          <p:nvPr/>
        </p:nvSpPr>
        <p:spPr>
          <a:xfrm>
            <a:off x="5311713" y="4890350"/>
            <a:ext cx="2482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2"/>
                </a:solidFill>
              </a:rPr>
              <a:t>Beam energy</a:t>
            </a:r>
            <a:endParaRPr sz="1800">
              <a:solidFill>
                <a:schemeClr val="accent2"/>
              </a:solidFill>
            </a:endParaRPr>
          </a:p>
        </p:txBody>
      </p:sp>
      <p:cxnSp>
        <p:nvCxnSpPr>
          <p:cNvPr id="138" name="Google Shape;138;g11632005600_0_50"/>
          <p:cNvCxnSpPr>
            <a:stCxn id="137" idx="0"/>
          </p:cNvCxnSpPr>
          <p:nvPr/>
        </p:nvCxnSpPr>
        <p:spPr>
          <a:xfrm flipH="1" rot="10800000">
            <a:off x="6552963" y="2689550"/>
            <a:ext cx="636600" cy="22008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39" name="Google Shape;139;g11632005600_0_50"/>
          <p:cNvSpPr txBox="1"/>
          <p:nvPr/>
        </p:nvSpPr>
        <p:spPr>
          <a:xfrm>
            <a:off x="7517738" y="4336325"/>
            <a:ext cx="2482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2"/>
                </a:solidFill>
              </a:rPr>
              <a:t>LHC revolution frequency (constant)</a:t>
            </a:r>
            <a:endParaRPr sz="1800">
              <a:solidFill>
                <a:schemeClr val="accent2"/>
              </a:solidFill>
            </a:endParaRPr>
          </a:p>
        </p:txBody>
      </p:sp>
      <p:cxnSp>
        <p:nvCxnSpPr>
          <p:cNvPr id="140" name="Google Shape;140;g11632005600_0_50"/>
          <p:cNvCxnSpPr>
            <a:stCxn id="139" idx="0"/>
            <a:endCxn id="130" idx="2"/>
          </p:cNvCxnSpPr>
          <p:nvPr/>
        </p:nvCxnSpPr>
        <p:spPr>
          <a:xfrm rot="10800000">
            <a:off x="8164388" y="2684825"/>
            <a:ext cx="594600" cy="16515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41" name="Google Shape;141;g11632005600_0_50"/>
          <p:cNvSpPr txBox="1"/>
          <p:nvPr/>
        </p:nvSpPr>
        <p:spPr>
          <a:xfrm>
            <a:off x="9235388" y="3157275"/>
            <a:ext cx="2482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2"/>
                </a:solidFill>
              </a:rPr>
              <a:t>Beam intensity</a:t>
            </a:r>
            <a:endParaRPr sz="1800">
              <a:solidFill>
                <a:schemeClr val="accent2"/>
              </a:solidFill>
            </a:endParaRPr>
          </a:p>
        </p:txBody>
      </p:sp>
      <p:cxnSp>
        <p:nvCxnSpPr>
          <p:cNvPr id="142" name="Google Shape;142;g11632005600_0_50"/>
          <p:cNvCxnSpPr/>
          <p:nvPr/>
        </p:nvCxnSpPr>
        <p:spPr>
          <a:xfrm rot="10800000">
            <a:off x="8659838" y="2725275"/>
            <a:ext cx="1740600" cy="508200"/>
          </a:xfrm>
          <a:prstGeom prst="straightConnector1">
            <a:avLst/>
          </a:prstGeom>
          <a:noFill/>
          <a:ln cap="flat" cmpd="sng" w="38100">
            <a:solidFill>
              <a:schemeClr val="accent2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1632005600_0_74"/>
          <p:cNvSpPr txBox="1"/>
          <p:nvPr>
            <p:ph type="title"/>
          </p:nvPr>
        </p:nvSpPr>
        <p:spPr>
          <a:xfrm>
            <a:off x="838200" y="215003"/>
            <a:ext cx="9989700" cy="5727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Radiation source: </a:t>
            </a:r>
            <a:r>
              <a:rPr lang="en-US">
                <a:solidFill>
                  <a:schemeClr val="accent1"/>
                </a:solidFill>
              </a:rPr>
              <a:t>Injected gas density profile</a:t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148" name="Google Shape;148;g11632005600_0_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633000" y="3972828"/>
            <a:ext cx="2814674" cy="227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g11632005600_0_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22100" y="1133725"/>
            <a:ext cx="3231675" cy="1243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g11632005600_0_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99797" y="4250850"/>
            <a:ext cx="3058353" cy="196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g11632005600_0_74"/>
          <p:cNvSpPr txBox="1"/>
          <p:nvPr>
            <p:ph idx="1" type="body"/>
          </p:nvPr>
        </p:nvSpPr>
        <p:spPr>
          <a:xfrm>
            <a:off x="278775" y="1155000"/>
            <a:ext cx="8443200" cy="14277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Simulations: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FLUKA simulated values depend on the s-integral of the gas profile.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gas density profile is based on simulations from </a:t>
            </a:r>
            <a:r>
              <a:rPr b="1" lang="en-US" sz="1800">
                <a:solidFill>
                  <a:schemeClr val="dk2"/>
                </a:solidFill>
              </a:rPr>
              <a:t>Roberto Kersevan</a:t>
            </a:r>
            <a:br>
              <a:rPr b="1" lang="en-US" sz="1800">
                <a:solidFill>
                  <a:schemeClr val="dk2"/>
                </a:solidFill>
              </a:rPr>
            </a:br>
            <a:r>
              <a:rPr b="1" lang="en-US" sz="1800">
                <a:solidFill>
                  <a:schemeClr val="dk2"/>
                </a:solidFill>
              </a:rPr>
              <a:t>(TE-VSC-VSM)</a:t>
            </a:r>
            <a:r>
              <a:rPr lang="en-US" sz="1800"/>
              <a:t>, specific to the BGV demonstrator.</a:t>
            </a:r>
            <a:endParaRPr sz="1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152" name="Google Shape;152;g11632005600_0_74"/>
          <p:cNvSpPr txBox="1"/>
          <p:nvPr/>
        </p:nvSpPr>
        <p:spPr>
          <a:xfrm>
            <a:off x="1046925" y="4820425"/>
            <a:ext cx="1824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Courtesy of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@Roberto Kersevan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11632005600_0_74"/>
          <p:cNvSpPr txBox="1"/>
          <p:nvPr>
            <p:ph idx="12" type="sldNum"/>
          </p:nvPr>
        </p:nvSpPr>
        <p:spPr>
          <a:xfrm>
            <a:off x="11607205" y="6458890"/>
            <a:ext cx="258600" cy="2691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4" name="Google Shape;154;g11632005600_0_74"/>
          <p:cNvSpPr txBox="1"/>
          <p:nvPr>
            <p:ph idx="1" type="body"/>
          </p:nvPr>
        </p:nvSpPr>
        <p:spPr>
          <a:xfrm>
            <a:off x="278775" y="2463137"/>
            <a:ext cx="11485800" cy="21027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Measurements: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amount of injected gas is not constant throughout a single fill -&gt; time dependent gas profile.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Just one data point available via a pressure gauge located at the assumed peak -&gt; no measured information on the distribution width.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pressure gauge measurement has to be calibrated to the gas species measured.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1632005600_0_85"/>
          <p:cNvSpPr txBox="1"/>
          <p:nvPr>
            <p:ph type="title"/>
          </p:nvPr>
        </p:nvSpPr>
        <p:spPr>
          <a:xfrm>
            <a:off x="838200" y="215003"/>
            <a:ext cx="9989700" cy="5727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Radiation source: </a:t>
            </a:r>
            <a:r>
              <a:rPr lang="en-US">
                <a:solidFill>
                  <a:schemeClr val="dk2"/>
                </a:solidFill>
              </a:rPr>
              <a:t>Gas species (Neon)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60" name="Google Shape;160;g11632005600_0_85"/>
          <p:cNvSpPr txBox="1"/>
          <p:nvPr>
            <p:ph idx="1" type="body"/>
          </p:nvPr>
        </p:nvSpPr>
        <p:spPr>
          <a:xfrm>
            <a:off x="381000" y="1231225"/>
            <a:ext cx="10972800" cy="42567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Beam gas interactions: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Elastic: Not considered in this work.</a:t>
            </a:r>
            <a:br>
              <a:rPr lang="en-US" sz="1800"/>
            </a:br>
            <a:r>
              <a:rPr lang="en-US" sz="1800"/>
              <a:t>If one or more protons in the bunch are deviated from the ideal trajectory, then they are lost somewhere along the path of the accelerator, ideally in the collimators of IR7.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b="1" lang="en-US" sz="1800">
                <a:solidFill>
                  <a:schemeClr val="dk2"/>
                </a:solidFill>
              </a:rPr>
              <a:t>Inelastic: The main source considered in this work: </a:t>
            </a:r>
            <a:br>
              <a:rPr b="1" lang="en-US" sz="1800">
                <a:solidFill>
                  <a:schemeClr val="dk2"/>
                </a:solidFill>
              </a:rPr>
            </a:br>
            <a:r>
              <a:rPr b="1" lang="en-US" sz="1800">
                <a:solidFill>
                  <a:schemeClr val="dk2"/>
                </a:solidFill>
              </a:rPr>
              <a:t>σ</a:t>
            </a:r>
            <a:r>
              <a:rPr b="1" baseline="-25000" lang="en-US" sz="1800">
                <a:solidFill>
                  <a:schemeClr val="dk2"/>
                </a:solidFill>
              </a:rPr>
              <a:t>inel pNe</a:t>
            </a:r>
            <a:r>
              <a:rPr b="1" lang="en-US" sz="1800">
                <a:solidFill>
                  <a:schemeClr val="dk2"/>
                </a:solidFill>
              </a:rPr>
              <a:t>=382 mb (FLUKA estimate for a 6.5 TeV proton on a Neon at rest).</a:t>
            </a:r>
            <a:br>
              <a:rPr lang="en-US" sz="1800"/>
            </a:br>
            <a:r>
              <a:rPr lang="en-US" sz="1800"/>
              <a:t>A shower of secondary particles is generated around the interaction vertex leading to local losses.</a:t>
            </a:r>
            <a:endParaRPr sz="1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Monte Carlo code FLUKA is used to simulate the radiation levels in the vicinity of the BGV by forcing a nuclear interaction of the beam protons with the gas elements (for the BGV, Neon).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inelastic scattering is the main contributor (~2/3) to the total cross section.</a:t>
            </a:r>
            <a:endParaRPr sz="1800"/>
          </a:p>
        </p:txBody>
      </p:sp>
      <p:sp>
        <p:nvSpPr>
          <p:cNvPr id="161" name="Google Shape;161;g11632005600_0_85"/>
          <p:cNvSpPr txBox="1"/>
          <p:nvPr>
            <p:ph idx="12" type="sldNum"/>
          </p:nvPr>
        </p:nvSpPr>
        <p:spPr>
          <a:xfrm>
            <a:off x="11607205" y="6458890"/>
            <a:ext cx="258600" cy="2691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2" name="Google Shape;162;g11632005600_0_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75300" y="4720274"/>
            <a:ext cx="1744425" cy="142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1632005600_0_92"/>
          <p:cNvSpPr txBox="1"/>
          <p:nvPr>
            <p:ph type="title"/>
          </p:nvPr>
        </p:nvSpPr>
        <p:spPr>
          <a:xfrm>
            <a:off x="838200" y="215000"/>
            <a:ext cx="7278000" cy="5727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/>
              <a:t>Radiation source: </a:t>
            </a:r>
            <a:r>
              <a:rPr lang="en-US" sz="2600">
                <a:solidFill>
                  <a:schemeClr val="accent2"/>
                </a:solidFill>
              </a:rPr>
              <a:t>Beam energy </a:t>
            </a:r>
            <a:r>
              <a:rPr lang="en-US" sz="2600"/>
              <a:t>and</a:t>
            </a:r>
            <a:r>
              <a:rPr lang="en-US" sz="2600">
                <a:solidFill>
                  <a:schemeClr val="accent2"/>
                </a:solidFill>
              </a:rPr>
              <a:t> intensity</a:t>
            </a:r>
            <a:endParaRPr sz="2600">
              <a:solidFill>
                <a:schemeClr val="accent2"/>
              </a:solidFill>
            </a:endParaRPr>
          </a:p>
        </p:txBody>
      </p:sp>
      <p:sp>
        <p:nvSpPr>
          <p:cNvPr id="168" name="Google Shape;168;g11632005600_0_92"/>
          <p:cNvSpPr txBox="1"/>
          <p:nvPr>
            <p:ph idx="1" type="body"/>
          </p:nvPr>
        </p:nvSpPr>
        <p:spPr>
          <a:xfrm>
            <a:off x="381000" y="1155025"/>
            <a:ext cx="7585200" cy="29973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radiation level rate caused by beam-gas interaction depends on the </a:t>
            </a:r>
            <a:r>
              <a:rPr b="1" lang="en-US" sz="1800">
                <a:solidFill>
                  <a:schemeClr val="accent2"/>
                </a:solidFill>
              </a:rPr>
              <a:t>total number of charges</a:t>
            </a:r>
            <a:r>
              <a:rPr lang="en-US" sz="1800"/>
              <a:t> passing through the gas.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Measured by BCT instruments, in charges, for both beams.</a:t>
            </a:r>
            <a:endParaRPr sz="1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During LHC Run 2, the top energy was </a:t>
            </a:r>
            <a:r>
              <a:rPr b="1" lang="en-US" sz="1800">
                <a:solidFill>
                  <a:schemeClr val="accent2"/>
                </a:solidFill>
              </a:rPr>
              <a:t>6.5 TeV</a:t>
            </a:r>
            <a:r>
              <a:rPr lang="en-US" sz="1800"/>
              <a:t>, but during HL-LHC it will increase to </a:t>
            </a:r>
            <a:r>
              <a:rPr b="1" lang="en-US" sz="1800">
                <a:solidFill>
                  <a:schemeClr val="accent2"/>
                </a:solidFill>
              </a:rPr>
              <a:t>7 TeV</a:t>
            </a:r>
            <a:r>
              <a:rPr lang="en-US" sz="1800"/>
              <a:t>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Moreover, there is interest in using the BGV during energy ramp from </a:t>
            </a:r>
            <a:r>
              <a:rPr b="1" lang="en-US" sz="1800">
                <a:solidFill>
                  <a:schemeClr val="accent2"/>
                </a:solidFill>
              </a:rPr>
              <a:t>450 GeV (injection)</a:t>
            </a:r>
            <a:r>
              <a:rPr lang="en-US" sz="1800"/>
              <a:t> to top energy.</a:t>
            </a:r>
            <a:endParaRPr sz="1800"/>
          </a:p>
        </p:txBody>
      </p:sp>
      <p:sp>
        <p:nvSpPr>
          <p:cNvPr id="169" name="Google Shape;169;g11632005600_0_92"/>
          <p:cNvSpPr txBox="1"/>
          <p:nvPr>
            <p:ph idx="1" type="body"/>
          </p:nvPr>
        </p:nvSpPr>
        <p:spPr>
          <a:xfrm>
            <a:off x="381000" y="4262950"/>
            <a:ext cx="10782300" cy="25500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The inelastic cross section increases with energy, with 8% (0.5%) from 450 GeV (6.5 TeV) to 7 TeV</a:t>
            </a:r>
            <a:r>
              <a:rPr i="1" lang="en-US" sz="1800"/>
              <a:t>, </a:t>
            </a:r>
            <a:r>
              <a:rPr lang="en-US" sz="1800"/>
              <a:t>implying more inelastic collisions.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With higher beam energies, the secondary showers will be larger, leading to higher radiation levels.</a:t>
            </a:r>
            <a:endParaRPr sz="1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aphicFrame>
        <p:nvGraphicFramePr>
          <p:cNvPr id="170" name="Google Shape;170;g11632005600_0_92"/>
          <p:cNvGraphicFramePr/>
          <p:nvPr/>
        </p:nvGraphicFramePr>
        <p:xfrm>
          <a:off x="8116200" y="376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{2A80B45A-E9C9-4845-8246-3529B27639F9}</a:tableStyleId>
              </a:tblPr>
              <a:tblGrid>
                <a:gridCol w="2028825"/>
                <a:gridCol w="952500"/>
                <a:gridCol w="952500"/>
              </a:tblGrid>
              <a:tr h="3143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19050" marB="19050" marR="28575" marL="28575" anchor="ctr"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170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2B2B2B"/>
                          </a:solidFill>
                        </a:rPr>
                        <a:t>LHC Run 2</a:t>
                      </a:r>
                      <a:endParaRPr b="1" sz="1800">
                        <a:solidFill>
                          <a:srgbClr val="2B2B2B"/>
                        </a:solidFill>
                      </a:endParaRPr>
                    </a:p>
                  </a:txBody>
                  <a:tcPr marT="19050" marB="19050" marR="28575" marL="28575" anchor="ctr"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170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>
                          <a:solidFill>
                            <a:srgbClr val="2B2B2B"/>
                          </a:solidFill>
                        </a:rPr>
                        <a:t>HL-LHC</a:t>
                      </a:r>
                      <a:endParaRPr b="1" sz="1800">
                        <a:solidFill>
                          <a:srgbClr val="2B2B2B"/>
                        </a:solidFill>
                      </a:endParaRPr>
                    </a:p>
                  </a:txBody>
                  <a:tcPr marT="19050" marB="19050" marR="28575" marL="28575" anchor="ctr">
                    <a:solidFill>
                      <a:srgbClr val="A9B7C6"/>
                    </a:solidFill>
                    <a:extLst>
                      <a:ext uri="http://customooxmlschemas.google.com/">
                        <go:slidesCustomData xmlns:go="http://customooxmlschemas.google.com/" cellId="170:0:2"/>
                      </a:ext>
                    </a:extLst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revolution frequency [Hz]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170:1:0"/>
                      </a:ext>
                    </a:extLs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11245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170:1:1"/>
                      </a:ext>
                    </a:extLst>
                  </a:tcPr>
                </a:tc>
                <a:tc hMerge="1"/>
              </a:tr>
              <a:tr h="3143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number of bunches</a:t>
                      </a:r>
                      <a:endParaRPr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170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2500</a:t>
                      </a:r>
                      <a:endParaRPr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170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2760</a:t>
                      </a:r>
                      <a:endParaRPr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170:2:2"/>
                      </a:ext>
                    </a:extLst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protons per bunch [1e11]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170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1.20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170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2.30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170:3:2"/>
                      </a:ext>
                    </a:extLst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total_charges [1e14]</a:t>
                      </a:r>
                      <a:endParaRPr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170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3.00</a:t>
                      </a:r>
                      <a:endParaRPr b="1"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170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6.35</a:t>
                      </a:r>
                      <a:endParaRPr b="1"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170:4:2"/>
                      </a:ext>
                    </a:extLst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charge/s [1e18]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170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3.37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170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7.14</a:t>
                      </a:r>
                      <a:endParaRPr sz="1800"/>
                    </a:p>
                  </a:txBody>
                  <a:tcPr marT="19050" marB="19050" marR="28575" marL="28575" anchor="ctr">
                    <a:extLst>
                      <a:ext uri="http://customooxmlschemas.google.com/">
                        <go:slidesCustomData xmlns:go="http://customooxmlschemas.google.com/" cellId="170:5:2"/>
                      </a:ext>
                    </a:extLst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energy [TeV]</a:t>
                      </a:r>
                      <a:endParaRPr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170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6.50</a:t>
                      </a:r>
                      <a:endParaRPr b="1"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170: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800"/>
                        <a:t>7.00</a:t>
                      </a:r>
                      <a:endParaRPr b="1" sz="1800"/>
                    </a:p>
                  </a:txBody>
                  <a:tcPr marT="19050" marB="19050" marR="28575" marL="28575" anchor="ctr">
                    <a:solidFill>
                      <a:srgbClr val="D9D9D9"/>
                    </a:solidFill>
                    <a:extLst>
                      <a:ext uri="http://customooxmlschemas.google.com/">
                        <go:slidesCustomData xmlns:go="http://customooxmlschemas.google.com/" cellId="170:6:2"/>
                      </a:ext>
                    </a:extLst>
                  </a:tcPr>
                </a:tc>
              </a:tr>
            </a:tbl>
          </a:graphicData>
        </a:graphic>
      </p:graphicFrame>
      <p:sp>
        <p:nvSpPr>
          <p:cNvPr id="171" name="Google Shape;171;g11632005600_0_92"/>
          <p:cNvSpPr txBox="1"/>
          <p:nvPr>
            <p:ph idx="12" type="sldNum"/>
          </p:nvPr>
        </p:nvSpPr>
        <p:spPr>
          <a:xfrm>
            <a:off x="11607205" y="6458890"/>
            <a:ext cx="258600" cy="2691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1632005600_0_100"/>
          <p:cNvSpPr txBox="1"/>
          <p:nvPr>
            <p:ph type="title"/>
          </p:nvPr>
        </p:nvSpPr>
        <p:spPr>
          <a:xfrm>
            <a:off x="685800" y="215003"/>
            <a:ext cx="9989700" cy="5727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Available radiation level data measurements</a:t>
            </a:r>
            <a:endParaRPr/>
          </a:p>
        </p:txBody>
      </p:sp>
      <p:sp>
        <p:nvSpPr>
          <p:cNvPr id="177" name="Google Shape;177;g11632005600_0_100"/>
          <p:cNvSpPr txBox="1"/>
          <p:nvPr>
            <p:ph idx="1" type="body"/>
          </p:nvPr>
        </p:nvSpPr>
        <p:spPr>
          <a:xfrm>
            <a:off x="381000" y="1155025"/>
            <a:ext cx="7975500" cy="21708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Radiation level data consists of: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Beam Loss Monitor (</a:t>
            </a:r>
            <a:r>
              <a:rPr b="1" lang="en-US" sz="1800">
                <a:solidFill>
                  <a:schemeClr val="dk2"/>
                </a:solidFill>
              </a:rPr>
              <a:t>BLM</a:t>
            </a:r>
            <a:r>
              <a:rPr lang="en-US" sz="1800"/>
              <a:t>) - Total Ionizing Dose (</a:t>
            </a:r>
            <a:r>
              <a:rPr b="1" lang="en-US" sz="1800">
                <a:solidFill>
                  <a:schemeClr val="dk2"/>
                </a:solidFill>
              </a:rPr>
              <a:t>TID</a:t>
            </a:r>
            <a:r>
              <a:rPr lang="en-US" sz="1800"/>
              <a:t>)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Radiation detectors (mostly Ionization Chambers), that detect particle showers caused by the beam losses.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Capable of measuring dose rates with good time resolution.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Approximately 4 000 detectors placed along the accelerator.</a:t>
            </a:r>
            <a:endParaRPr sz="1800"/>
          </a:p>
        </p:txBody>
      </p:sp>
      <p:pic>
        <p:nvPicPr>
          <p:cNvPr id="178" name="Google Shape;178;g11632005600_0_1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21775" y="1060981"/>
            <a:ext cx="3686775" cy="2490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g11632005600_0_10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21775" y="62525"/>
            <a:ext cx="3686775" cy="998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11632005600_0_10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356475" y="4006825"/>
            <a:ext cx="3686775" cy="2766475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11632005600_0_100"/>
          <p:cNvSpPr txBox="1"/>
          <p:nvPr/>
        </p:nvSpPr>
        <p:spPr>
          <a:xfrm>
            <a:off x="6531600" y="6246800"/>
            <a:ext cx="1824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434343"/>
                </a:solidFill>
              </a:rPr>
              <a:t>Courtesy BE-BI [</a:t>
            </a:r>
            <a:r>
              <a:rPr lang="en-US" u="sng">
                <a:solidFill>
                  <a:schemeClr val="hlink"/>
                </a:solidFill>
                <a:hlinkClick r:id="rId6"/>
              </a:rPr>
              <a:t>5</a:t>
            </a:r>
            <a:r>
              <a:rPr lang="en-US">
                <a:solidFill>
                  <a:srgbClr val="434343"/>
                </a:solidFill>
              </a:rPr>
              <a:t>]</a:t>
            </a:r>
            <a:endParaRPr>
              <a:solidFill>
                <a:srgbClr val="434343"/>
              </a:solidFill>
            </a:endParaRPr>
          </a:p>
        </p:txBody>
      </p:sp>
      <p:sp>
        <p:nvSpPr>
          <p:cNvPr id="182" name="Google Shape;182;g11632005600_0_100"/>
          <p:cNvSpPr txBox="1"/>
          <p:nvPr>
            <p:ph idx="1" type="body"/>
          </p:nvPr>
        </p:nvSpPr>
        <p:spPr>
          <a:xfrm>
            <a:off x="381000" y="3083850"/>
            <a:ext cx="7866600" cy="19812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Radiation Monitor (</a:t>
            </a:r>
            <a:r>
              <a:rPr b="1" lang="en-US" sz="1800">
                <a:solidFill>
                  <a:schemeClr val="dk2"/>
                </a:solidFill>
              </a:rPr>
              <a:t>RadMON</a:t>
            </a:r>
            <a:r>
              <a:rPr lang="en-US" sz="1800"/>
              <a:t>) - High Energy Hadron (</a:t>
            </a:r>
            <a:r>
              <a:rPr b="1" lang="en-US" sz="1800">
                <a:solidFill>
                  <a:schemeClr val="dk2"/>
                </a:solidFill>
              </a:rPr>
              <a:t>HEHeq</a:t>
            </a:r>
            <a:r>
              <a:rPr lang="en-US" sz="1800"/>
              <a:t>) fluence 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Capable of measuring the HEH-eq fluence (plus other R2E-relevant quantities) by counting the number of Single Event Upsets (SEU) in calibrated SRAM memories.</a:t>
            </a:r>
            <a:endParaRPr sz="1800"/>
          </a:p>
          <a:p>
            <a:pPr indent="-342900" lvl="2" marL="13716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Roughly 400 RadMONs placed in strategic locations.</a:t>
            </a:r>
            <a:endParaRPr sz="1800"/>
          </a:p>
        </p:txBody>
      </p:sp>
      <p:sp>
        <p:nvSpPr>
          <p:cNvPr id="183" name="Google Shape;183;g11632005600_0_100"/>
          <p:cNvSpPr txBox="1"/>
          <p:nvPr>
            <p:ph idx="1" type="body"/>
          </p:nvPr>
        </p:nvSpPr>
        <p:spPr>
          <a:xfrm>
            <a:off x="381000" y="5060575"/>
            <a:ext cx="7975500" cy="1053300"/>
          </a:xfrm>
          <a:prstGeom prst="rect">
            <a:avLst/>
          </a:prstGeom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Most measured data is taken using </a:t>
            </a:r>
            <a:r>
              <a:rPr b="1" lang="en-US" sz="1800">
                <a:solidFill>
                  <a:schemeClr val="dk2"/>
                </a:solidFill>
              </a:rPr>
              <a:t>NXCALS</a:t>
            </a:r>
            <a:r>
              <a:rPr lang="en-US" sz="1800"/>
              <a:t> (New CERN Accelerators Logging Service), except the BLMs dose rates which are post-processed “in-house” (Courtesy @Kacper Bilko).</a:t>
            </a:r>
            <a:endParaRPr sz="1800"/>
          </a:p>
        </p:txBody>
      </p:sp>
      <p:sp>
        <p:nvSpPr>
          <p:cNvPr id="184" name="Google Shape;184;g11632005600_0_100"/>
          <p:cNvSpPr txBox="1"/>
          <p:nvPr>
            <p:ph idx="12" type="sldNum"/>
          </p:nvPr>
        </p:nvSpPr>
        <p:spPr>
          <a:xfrm>
            <a:off x="11607205" y="6458890"/>
            <a:ext cx="258600" cy="2691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2020-09-04T12:34:15Z</dcterms:created>
  <dc:creator>Sylvia MARTAKIS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