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5.xml" ContentType="application/vnd.openxmlformats-officedocument.them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ustom.xml" ContentType="application/vnd.openxmlformats-officedocument.custom-properties+xml"/>
  <Default Extension="gif" ContentType="image/gif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18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66" r:id="rId5"/>
    <p:sldMasterId id="2147483678" r:id="rId6"/>
  </p:sldMasterIdLst>
  <p:notesMasterIdLst>
    <p:notesMasterId r:id="rId16"/>
  </p:notesMasterIdLst>
  <p:handoutMasterIdLst>
    <p:handoutMasterId r:id="rId17"/>
  </p:handoutMasterIdLst>
  <p:sldIdLst>
    <p:sldId id="256" r:id="rId7"/>
    <p:sldId id="268" r:id="rId8"/>
    <p:sldId id="292" r:id="rId9"/>
    <p:sldId id="296" r:id="rId10"/>
    <p:sldId id="297" r:id="rId11"/>
    <p:sldId id="293" r:id="rId12"/>
    <p:sldId id="294" r:id="rId13"/>
    <p:sldId id="29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3FC24"/>
    <a:srgbClr val="1E03E3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16" autoAdjust="0"/>
    <p:restoredTop sz="94660"/>
  </p:normalViewPr>
  <p:slideViewPr>
    <p:cSldViewPr>
      <p:cViewPr varScale="1">
        <p:scale>
          <a:sx n="72" d="100"/>
          <a:sy n="72" d="100"/>
        </p:scale>
        <p:origin x="-90" y="-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3" d="100"/>
        <a:sy n="83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10" Type="http://schemas.openxmlformats.org/officeDocument/2006/relationships/slide" Target="slides/slide4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129778-9345-49F8-BC0D-A0BB0BA6835A}" type="datetimeFigureOut">
              <a:rPr lang="en-US" smtClean="0"/>
              <a:pPr/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0DE01-EE65-4E3E-BC46-002EAA722BB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C302BD-D81B-44D7-87CF-5F67439E19C1}" type="datetimeFigureOut">
              <a:rPr lang="en-US" smtClean="0"/>
              <a:pPr/>
              <a:t>10/27/2010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9EC109-CF68-4461-9001-2D1220556D5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9EC109-CF68-4461-9001-2D1220556D59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749300" y="4254500"/>
            <a:ext cx="8026400" cy="769441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r" rtl="0" fontAlgn="base">
              <a:spcBef>
                <a:spcPct val="0"/>
              </a:spcBef>
              <a:spcAft>
                <a:spcPct val="0"/>
              </a:spcAft>
              <a:defRPr lang="en-US" sz="44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0"/>
          </p:nvPr>
        </p:nvSpPr>
        <p:spPr>
          <a:xfrm>
            <a:off x="241300" y="5943600"/>
            <a:ext cx="2933700" cy="400110"/>
          </a:xfrm>
          <a:scene3d>
            <a:camera prst="orthographicFront"/>
            <a:lightRig rig="sunset" dir="t"/>
          </a:scene3d>
          <a:sp3d/>
        </p:spPr>
        <p:txBody>
          <a:bodyPr>
            <a:spAutoFit/>
          </a:bodyPr>
          <a:lstStyle>
            <a:lvl1pPr algn="l" rtl="0" fontAlgn="base">
              <a:spcBef>
                <a:spcPct val="0"/>
              </a:spcBef>
              <a:spcAft>
                <a:spcPct val="0"/>
              </a:spcAft>
              <a:buNone/>
              <a:defRPr lang="en-US" sz="2000" b="1" kern="1200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  <a:latin typeface="+mj-lt"/>
                <a:ea typeface="+mn-ea"/>
                <a:cs typeface="+mn-cs"/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8D8EC-E02B-4A16-867D-D38D3DA57B69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5A2D9-E98A-4B6E-A67A-DDD2D9D2C1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28211C-7DCD-4205-A688-24324BEA3931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E5052C-B09D-4DB4-88E3-23A8C9640A0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51EE86-1AB2-45E3-9D31-E4C8111D52E0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7D72E5-5CED-4523-BDA1-CE920686A5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59460F-63C6-4048-935D-70E1EFF2D788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998CD0-E111-43A5-959C-9823696151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E101E-0A61-46F4-8020-2D55D9F73AE6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841BE3-9AA1-4886-BD88-8EDDD2F42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BC493B-8036-43D1-B7E9-AF34D945173A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25F688-ACF8-45E3-8143-C6B728E8F9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BFDF0A-9EBF-41CE-B9AB-1DFB35DF420D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EAFAC6-D276-4512-A7D0-D516E32BE0E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1B1669-86BD-4E65-96DC-2DECD8F9468A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419BD9-3A67-4529-BC73-0CF573B6AE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7F51D6-32B4-4AAF-8C1E-A03CBCC99478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809B06-C9DF-4BEE-9A58-1062578227E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D5E600-7BB2-432C-8813-D835E281E94B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71CF3-9050-4510-8B0A-AFE2F813421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1" name="Text Placeholder 10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128000" cy="4597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4A55ED09-FB0F-4DEE-AE5B-683E317CDB23}" type="datetime1">
              <a:rPr lang="en-US" smtClean="0"/>
              <a:pPr/>
              <a:t>10/27/2010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MP3 18th August 2010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4F1D51-DF01-476B-B7A0-CB35EA7E90AD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669732-7E68-479F-8F66-E2F3328C07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9B1BB-FC04-4650-A675-9BD31C15EF8C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053EF8-FBBC-4F07-8F98-2598E8D813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8F8C21-E2C3-4614-8820-88B9C8B5B961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90DA24-F1DC-4A8A-871A-DDBA5464E5F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17B767-0566-4D2F-A879-AB49F31A0700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A10323-C9E0-45C4-85D1-33C2C7E0DB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3EDD2C-E0CE-4954-A42B-9BBBD5769EFC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7249AA-4674-4C4F-BF00-0357FB63965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1713BF-2011-4DF4-803E-2FF38DBC0DB1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4A1396-CCB2-464C-A279-A820828FE6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32FC4A-9A60-451E-A7DE-97176AA570B6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755B8B-700F-48A4-829C-4CA57F7126C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newlhc logo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  <p:sp>
        <p:nvSpPr>
          <p:cNvPr id="1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>
              <a:defRPr sz="3600"/>
            </a:lvl1pPr>
          </a:lstStyle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ED516CDA-C6D5-4975-9423-8CBC66EBB040}" type="datetime1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MP3 18th August 2010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5CFBE1-0574-4539-BC34-471BC8D78B54}" type="datetime1">
              <a:rPr lang="en-US" smtClean="0"/>
              <a:pPr/>
              <a:t>10/27/2010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19400" y="6553200"/>
            <a:ext cx="3505200" cy="168275"/>
          </a:xfrm>
        </p:spPr>
        <p:txBody>
          <a:bodyPr/>
          <a:lstStyle/>
          <a:p>
            <a:r>
              <a:rPr lang="en-US" smtClean="0"/>
              <a:t>JPhT – MP3 18th August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411C2-47A8-44D7-88F4-AC27186496CE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1F09DE-06A4-443F-BCF2-DDDEEB0B1B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FC4CE-D039-4F05-8084-0834E25ECEE2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1FF6E4-ACC0-4DD3-85ED-98A4872DBC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8B5452-7B61-4990-BEB9-D2F96746613F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819668-E033-4D45-8FAE-F48D3A6909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AC5E30-6CAF-4D04-95F7-34AB2C785222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F0776-E684-4028-B607-98E1FDD7BE4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A5139A-DC72-4713-86FB-EBED211329CD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4EE046-10D5-4865-9D6A-7138F505E0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gif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600200" y="152400"/>
            <a:ext cx="7315200" cy="79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228600" y="990600"/>
            <a:ext cx="86868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4E43FDD8-F1D2-44D4-96C1-34ABC3CBD7B8}" type="datetime1">
              <a:rPr lang="en-US" smtClean="0"/>
              <a:pPr/>
              <a:t>10/27/2010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35814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r>
              <a:rPr lang="en-US" smtClean="0"/>
              <a:t>JPhT – MP3 18th August 2010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553200"/>
            <a:ext cx="2133600" cy="1682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j-lt"/>
              </a:defRPr>
            </a:lvl1pPr>
          </a:lstStyle>
          <a:p>
            <a:fld id="{8E715F20-2D4F-4269-9360-EFE091433AEA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/>
        </p:nvCxnSpPr>
        <p:spPr>
          <a:xfrm>
            <a:off x="228600" y="914400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228600" y="6399212"/>
            <a:ext cx="8686800" cy="1588"/>
          </a:xfrm>
          <a:prstGeom prst="line">
            <a:avLst/>
          </a:prstGeom>
          <a:ln w="19050"/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 descr="newlhc logo1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-681848" y="0"/>
            <a:ext cx="1357346" cy="1357346"/>
          </a:xfrm>
          <a:prstGeom prst="rect">
            <a:avLst/>
          </a:prstGeom>
          <a:effectLst>
            <a:glow rad="101600">
              <a:schemeClr val="accent1">
                <a:lumMod val="40000"/>
                <a:lumOff val="60000"/>
                <a:alpha val="40000"/>
              </a:schemeClr>
            </a:glow>
            <a:reflection blurRad="6350" stA="50000" endA="300" endPos="55000" dir="5400000" sy="-100000" algn="bl" rotWithShape="0"/>
            <a:softEdge rad="127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hf hdr="0" dt="0"/>
  <p:txStyles>
    <p:titleStyle>
      <a:lvl1pPr algn="r" rtl="0" eaLnBrk="1" fontAlgn="base" hangingPunct="1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Trebuchet MS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rebuchet MS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2"/>
          </a:solidFill>
          <a:latin typeface="+mj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2"/>
          </a:solidFill>
          <a:latin typeface="+mj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2"/>
          </a:solidFill>
          <a:latin typeface="+mj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2"/>
          </a:solidFill>
          <a:latin typeface="+mj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2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1">
          <a:gsLst>
            <a:gs pos="0">
              <a:srgbClr val="DDDAFE"/>
            </a:gs>
            <a:gs pos="50000">
              <a:srgbClr val="C2D1ED"/>
            </a:gs>
            <a:gs pos="100000">
              <a:srgbClr val="E1E8F5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1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E0CDF69-0010-414C-ADF3-7375CA30A7D1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32F202-CA84-42B0-878C-AC1FBD50E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9353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ABE2E49-FB08-42FB-B2C7-95021A24976F}" type="datetime1">
              <a:rPr lang="en-US" smtClean="0"/>
              <a:pPr>
                <a:defRPr/>
              </a:pPr>
              <a:t>10/27/2010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smtClean="0"/>
              <a:t>JPhT – MP3 18th August 2010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B5D4673A-C190-4F17-868D-B0363D1AF9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7801"/>
            <a:ext cx="7772400" cy="1523999"/>
          </a:xfrm>
        </p:spPr>
        <p:txBody>
          <a:bodyPr>
            <a:normAutofit/>
          </a:bodyPr>
          <a:lstStyle/>
          <a:p>
            <a:r>
              <a:rPr lang="en-GB" dirty="0" smtClean="0"/>
              <a:t>MP3 report : W44</a:t>
            </a:r>
            <a:br>
              <a:rPr lang="en-GB" dirty="0" smtClean="0"/>
            </a:br>
            <a:r>
              <a:rPr lang="en-GB" sz="1600" dirty="0" smtClean="0"/>
              <a:t>(9 </a:t>
            </a:r>
            <a:r>
              <a:rPr lang="en-GB" sz="1600" dirty="0" smtClean="0"/>
              <a:t>slides, 10’)</a:t>
            </a:r>
            <a:br>
              <a:rPr lang="en-GB" sz="1600" dirty="0" smtClean="0"/>
            </a:br>
            <a:endParaRPr lang="en-GB" sz="1600" i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5486400"/>
            <a:ext cx="9144000" cy="609600"/>
          </a:xfrm>
        </p:spPr>
        <p:txBody>
          <a:bodyPr/>
          <a:lstStyle/>
          <a:p>
            <a:r>
              <a:rPr lang="en-GB" dirty="0" err="1" smtClean="0"/>
              <a:t>J.Ph</a:t>
            </a:r>
            <a:r>
              <a:rPr lang="en-GB" dirty="0" smtClean="0"/>
              <a:t> Tock for the MP3 </a:t>
            </a:r>
            <a:r>
              <a:rPr lang="en-GB" dirty="0" smtClean="0"/>
              <a:t>team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743200" y="6400800"/>
            <a:ext cx="3733800" cy="365125"/>
          </a:xfrm>
        </p:spPr>
        <p:txBody>
          <a:bodyPr/>
          <a:lstStyle/>
          <a:p>
            <a:r>
              <a:rPr lang="en-US" sz="1400" dirty="0" err="1" smtClean="0"/>
              <a:t>JPhT</a:t>
            </a:r>
            <a:r>
              <a:rPr lang="en-US" sz="1400" dirty="0" smtClean="0"/>
              <a:t> – LMC 27th of October 2010</a:t>
            </a:r>
            <a:endParaRPr lang="en-GB" sz="1400" dirty="0"/>
          </a:p>
        </p:txBody>
      </p:sp>
      <p:sp>
        <p:nvSpPr>
          <p:cNvPr id="5" name="Title 1"/>
          <p:cNvSpPr txBox="1">
            <a:spLocks/>
          </p:cNvSpPr>
          <p:nvPr/>
        </p:nvSpPr>
        <p:spPr bwMode="auto">
          <a:xfrm>
            <a:off x="533400" y="2514600"/>
            <a:ext cx="7772400" cy="152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Since: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en-GB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Extensive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presentation at LMC on 29</a:t>
            </a:r>
            <a:r>
              <a:rPr kumimoji="0" lang="en-GB" sz="16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of September</a:t>
            </a: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lang="en-GB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Oral report last week 20</a:t>
            </a:r>
            <a:r>
              <a:rPr lang="en-GB" sz="1600" baseline="300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th</a:t>
            </a:r>
            <a:r>
              <a:rPr lang="en-GB" sz="16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 of October</a:t>
            </a:r>
            <a:endParaRPr kumimoji="0" lang="en-GB" sz="1600" b="0" i="1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1</a:t>
            </a:fld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990600"/>
            <a:ext cx="8686800" cy="5181600"/>
          </a:xfrm>
        </p:spPr>
        <p:txBody>
          <a:bodyPr/>
          <a:lstStyle/>
          <a:p>
            <a:r>
              <a:rPr lang="en-US" sz="2000" dirty="0" smtClean="0"/>
              <a:t>Technical stop from 19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till 22</a:t>
            </a:r>
            <a:r>
              <a:rPr lang="en-US" sz="2000" baseline="30000" dirty="0" smtClean="0"/>
              <a:t>nd</a:t>
            </a:r>
            <a:r>
              <a:rPr lang="en-US" sz="2000" dirty="0" smtClean="0"/>
              <a:t> of October</a:t>
            </a:r>
          </a:p>
          <a:p>
            <a:pPr lvl="1"/>
            <a:r>
              <a:rPr lang="en-US" sz="1600" dirty="0" smtClean="0"/>
              <a:t>Measurement of IPQ splices (see next slide)</a:t>
            </a:r>
          </a:p>
          <a:p>
            <a:r>
              <a:rPr lang="en-US" sz="2000" dirty="0" smtClean="0"/>
              <a:t>A few shifts </a:t>
            </a:r>
            <a:r>
              <a:rPr lang="en-US" sz="2000" dirty="0" err="1" smtClean="0"/>
              <a:t>organised</a:t>
            </a:r>
            <a:r>
              <a:rPr lang="en-US" sz="2000" dirty="0" smtClean="0"/>
              <a:t> at the end of the TS, a few actions but not critical ; quiet restart from MP3 point of view</a:t>
            </a:r>
          </a:p>
          <a:p>
            <a:r>
              <a:rPr lang="en-US" sz="2000" dirty="0" smtClean="0"/>
              <a:t>On 23</a:t>
            </a:r>
            <a:r>
              <a:rPr lang="en-US" sz="2000" baseline="30000" dirty="0" smtClean="0"/>
              <a:t>rd</a:t>
            </a:r>
            <a:r>
              <a:rPr lang="en-US" sz="2000" dirty="0" smtClean="0"/>
              <a:t> of October @ 9:52, trip of RQ9.R2B2</a:t>
            </a:r>
          </a:p>
          <a:p>
            <a:pPr lvl="1"/>
            <a:r>
              <a:rPr lang="en-US" sz="1600" dirty="0" smtClean="0"/>
              <a:t>QPS has started a mitigation </a:t>
            </a:r>
            <a:br>
              <a:rPr lang="en-US" sz="1600" dirty="0" smtClean="0"/>
            </a:br>
            <a:r>
              <a:rPr lang="en-US" sz="1600" dirty="0" smtClean="0"/>
              <a:t>campaign for all IPQ's to reduce </a:t>
            </a:r>
            <a:br>
              <a:rPr lang="en-US" sz="1600" dirty="0" smtClean="0"/>
            </a:br>
            <a:r>
              <a:rPr lang="en-US" sz="1600" dirty="0" smtClean="0"/>
              <a:t>sensitivity from noise. RQ10.R2 </a:t>
            </a:r>
            <a:br>
              <a:rPr lang="en-US" sz="1600" dirty="0" smtClean="0"/>
            </a:br>
            <a:r>
              <a:rPr lang="en-US" sz="1600" dirty="0" smtClean="0"/>
              <a:t>is already done. The others will </a:t>
            </a:r>
            <a:br>
              <a:rPr lang="en-US" sz="1600" dirty="0" smtClean="0"/>
            </a:br>
            <a:r>
              <a:rPr lang="en-US" sz="1600" dirty="0" smtClean="0"/>
              <a:t>follow, starting with Q9s &amp; </a:t>
            </a:r>
            <a:r>
              <a:rPr lang="en-US" sz="1600" dirty="0" smtClean="0"/>
              <a:t>Q10s</a:t>
            </a:r>
            <a:br>
              <a:rPr lang="en-US" sz="1600" dirty="0" smtClean="0"/>
            </a:br>
            <a:r>
              <a:rPr lang="en-US" sz="1600" dirty="0" smtClean="0"/>
              <a:t>during the Christmas break.</a:t>
            </a:r>
            <a:r>
              <a:rPr lang="en-US" sz="1600" dirty="0" smtClean="0"/>
              <a:t/>
            </a:r>
            <a:br>
              <a:rPr lang="en-US" sz="1600" dirty="0" smtClean="0"/>
            </a:br>
            <a:endParaRPr lang="en-US" sz="1600" dirty="0" smtClean="0"/>
          </a:p>
          <a:p>
            <a:pPr lvl="1"/>
            <a:r>
              <a:rPr lang="en-US" sz="1600" dirty="0" smtClean="0"/>
              <a:t>MP3 presentation @LMC 29/09 </a:t>
            </a:r>
            <a:br>
              <a:rPr lang="en-US" sz="1600" dirty="0" smtClean="0"/>
            </a:br>
            <a:endParaRPr lang="en-US" sz="1600" dirty="0" smtClean="0"/>
          </a:p>
          <a:p>
            <a:pPr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US" dirty="0" smtClean="0"/>
              <a:t>Technical stop and restart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22530" name="Picture 2" descr="http://elogbook.cern.ch/eLogbook/attach_reader?attach_id=111734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67200" y="2667000"/>
            <a:ext cx="4929554" cy="3904489"/>
          </a:xfrm>
          <a:prstGeom prst="rect">
            <a:avLst/>
          </a:prstGeom>
          <a:noFill/>
        </p:spPr>
      </p:pic>
      <p:pic>
        <p:nvPicPr>
          <p:cNvPr id="22532" name="Picture 4" descr="http://elogbook.cern.ch/eLogbook/attach_reader?attach_id=111734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6600" y="4837176"/>
            <a:ext cx="2590800" cy="20208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990600"/>
            <a:ext cx="8686800" cy="5181600"/>
          </a:xfrm>
        </p:spPr>
        <p:txBody>
          <a:bodyPr/>
          <a:lstStyle/>
          <a:p>
            <a:r>
              <a:rPr lang="en-US" sz="2000" dirty="0" smtClean="0"/>
              <a:t>So far 3 points are measured / IR1 &amp; 5 were measured during the TS</a:t>
            </a:r>
          </a:p>
          <a:p>
            <a:r>
              <a:rPr lang="en-US" sz="2000" dirty="0" smtClean="0"/>
              <a:t>Data under analysis for these two last IRs</a:t>
            </a:r>
          </a:p>
          <a:p>
            <a:pPr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610600" cy="609600"/>
          </a:xfrm>
        </p:spPr>
        <p:txBody>
          <a:bodyPr/>
          <a:lstStyle/>
          <a:p>
            <a:r>
              <a:rPr lang="en-US" sz="2800" dirty="0" smtClean="0"/>
              <a:t>IPQ splices (</a:t>
            </a:r>
            <a:r>
              <a:rPr lang="en-US" sz="2800" i="1" u="sng" dirty="0" smtClean="0"/>
              <a:t>BB segments</a:t>
            </a:r>
            <a:r>
              <a:rPr lang="en-US" sz="2800" dirty="0" smtClean="0"/>
              <a:t>) measurements (</a:t>
            </a:r>
            <a:r>
              <a:rPr lang="en-US" sz="2800" dirty="0" smtClean="0"/>
              <a:t>1/3)</a:t>
            </a:r>
            <a:endParaRPr lang="en-US" sz="2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9" name="Picture 8" descr="RQ10L8 same scal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828800"/>
            <a:ext cx="9144000" cy="50292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727954" y="6488668"/>
            <a:ext cx="2416046" cy="369332"/>
          </a:xfrm>
          <a:prstGeom prst="rect">
            <a:avLst/>
          </a:prstGeom>
          <a:solidFill>
            <a:srgbClr val="004EE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From Richard Mompo</a:t>
            </a:r>
            <a:endParaRPr lang="en-US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533400" y="0"/>
            <a:ext cx="861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IPQ splices (BB segments) measurements 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2/3)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 cstate="print"/>
          <a:srcRect r="7143"/>
          <a:stretch>
            <a:fillRect/>
          </a:stretch>
        </p:blipFill>
        <p:spPr bwMode="auto">
          <a:xfrm>
            <a:off x="0" y="457201"/>
            <a:ext cx="91440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6019800" y="6488668"/>
            <a:ext cx="2416046" cy="369332"/>
          </a:xfrm>
          <a:prstGeom prst="rect">
            <a:avLst/>
          </a:prstGeom>
          <a:solidFill>
            <a:srgbClr val="004EEA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From Richard Mompo</a:t>
            </a:r>
            <a:endParaRPr lang="en-US" dirty="0">
              <a:solidFill>
                <a:srgbClr val="FFFF00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 r="7812"/>
          <a:stretch>
            <a:fillRect/>
          </a:stretch>
        </p:blipFill>
        <p:spPr bwMode="auto">
          <a:xfrm>
            <a:off x="-2350" y="3505200"/>
            <a:ext cx="4345750" cy="3047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4" name="TextBox 13"/>
          <p:cNvSpPr txBox="1"/>
          <p:nvPr/>
        </p:nvSpPr>
        <p:spPr>
          <a:xfrm>
            <a:off x="4267200" y="3962400"/>
            <a:ext cx="4876800" cy="2308324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2"/>
                </a:solidFill>
              </a:rPr>
              <a:t>Average splice resistance : 1.14 </a:t>
            </a:r>
            <a:r>
              <a:rPr lang="en-US" dirty="0" err="1" smtClean="0">
                <a:solidFill>
                  <a:schemeClr val="accent2"/>
                </a:solidFill>
              </a:rPr>
              <a:t>nOhm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No outlier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Max splice resistance [Segment-(n-1)average] = 3.9 </a:t>
            </a:r>
            <a:r>
              <a:rPr lang="en-US" dirty="0" err="1" smtClean="0">
                <a:solidFill>
                  <a:schemeClr val="accent2"/>
                </a:solidFill>
              </a:rPr>
              <a:t>nOhm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Different types of splices</a:t>
            </a:r>
          </a:p>
          <a:p>
            <a:r>
              <a:rPr lang="en-US" dirty="0" smtClean="0">
                <a:solidFill>
                  <a:schemeClr val="accent2"/>
                </a:solidFill>
              </a:rPr>
              <a:t>Expected: 1-1.1 </a:t>
            </a:r>
            <a:r>
              <a:rPr lang="en-US" dirty="0" err="1" smtClean="0">
                <a:solidFill>
                  <a:schemeClr val="accent2"/>
                </a:solidFill>
              </a:rPr>
              <a:t>nOhm</a:t>
            </a:r>
            <a:r>
              <a:rPr lang="en-US" dirty="0" smtClean="0">
                <a:solidFill>
                  <a:schemeClr val="accent2"/>
                </a:solidFill>
              </a:rPr>
              <a:t> / Specified &lt; 1.5 </a:t>
            </a:r>
            <a:r>
              <a:rPr lang="en-US" dirty="0" err="1" smtClean="0">
                <a:solidFill>
                  <a:schemeClr val="accent2"/>
                </a:solidFill>
              </a:rPr>
              <a:t>nOhm</a:t>
            </a:r>
            <a:endParaRPr lang="en-US" dirty="0" smtClean="0">
              <a:solidFill>
                <a:schemeClr val="accent2"/>
              </a:solidFill>
            </a:endParaRPr>
          </a:p>
          <a:p>
            <a:r>
              <a:rPr lang="en-US" dirty="0" smtClean="0">
                <a:solidFill>
                  <a:schemeClr val="accent2"/>
                </a:solidFill>
              </a:rPr>
              <a:t>Confirmation of first measurements presented at Chamonix 2010</a:t>
            </a:r>
            <a:endParaRPr lang="en-US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8" name="Title 2"/>
          <p:cNvSpPr txBox="1">
            <a:spLocks/>
          </p:cNvSpPr>
          <p:nvPr/>
        </p:nvSpPr>
        <p:spPr bwMode="auto">
          <a:xfrm>
            <a:off x="533400" y="0"/>
            <a:ext cx="8610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IPQ splices (BB segments) measurements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(</a:t>
            </a:r>
            <a:r>
              <a:rPr lang="en-US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3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/3)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990600"/>
            <a:ext cx="8229600" cy="5181600"/>
          </a:xfrm>
        </p:spPr>
        <p:txBody>
          <a:bodyPr/>
          <a:lstStyle/>
          <a:p>
            <a:r>
              <a:rPr lang="en-US" sz="2400" dirty="0" smtClean="0"/>
              <a:t>Status :</a:t>
            </a:r>
            <a:br>
              <a:rPr lang="en-US" sz="2400" dirty="0" smtClean="0"/>
            </a:br>
            <a:r>
              <a:rPr lang="en-US" sz="2400" dirty="0" smtClean="0"/>
              <a:t>It </a:t>
            </a:r>
            <a:r>
              <a:rPr lang="en-US" sz="2400" dirty="0" smtClean="0"/>
              <a:t>was </a:t>
            </a:r>
            <a:r>
              <a:rPr lang="en-US" sz="2400" dirty="0" smtClean="0"/>
              <a:t>recommended </a:t>
            </a:r>
            <a:r>
              <a:rPr lang="en-US" sz="2400" dirty="0" smtClean="0"/>
              <a:t>by MP3 (30/09/2009) and endorsed by TEMB (05/10/2009), </a:t>
            </a:r>
            <a:r>
              <a:rPr lang="en-US" sz="2400" dirty="0" smtClean="0"/>
              <a:t>to </a:t>
            </a:r>
            <a:r>
              <a:rPr lang="en-US" sz="2400" dirty="0" smtClean="0"/>
              <a:t>commission the circuits to reduced currents to 3.5 </a:t>
            </a:r>
            <a:r>
              <a:rPr lang="en-US" sz="2400" dirty="0" err="1" smtClean="0"/>
              <a:t>TeV</a:t>
            </a:r>
            <a:r>
              <a:rPr lang="en-US" sz="2400" dirty="0" smtClean="0"/>
              <a:t> level </a:t>
            </a:r>
            <a:r>
              <a:rPr lang="en-US" sz="2400" dirty="0" smtClean="0"/>
              <a:t>so </a:t>
            </a:r>
            <a:r>
              <a:rPr lang="en-US" sz="2400" dirty="0" smtClean="0"/>
              <a:t>not requiring splice </a:t>
            </a:r>
            <a:r>
              <a:rPr lang="en-US" sz="2400" dirty="0" smtClean="0"/>
              <a:t>mapping [IPQs and IPDs = 94 circuits]. </a:t>
            </a:r>
          </a:p>
          <a:p>
            <a:r>
              <a:rPr lang="en-US" sz="2400" dirty="0" smtClean="0"/>
              <a:t>Now a qualified measurement method is available</a:t>
            </a:r>
          </a:p>
          <a:p>
            <a:r>
              <a:rPr lang="en-US" sz="2400" dirty="0" smtClean="0">
                <a:solidFill>
                  <a:srgbClr val="1F497D"/>
                </a:solidFill>
              </a:rPr>
              <a:t>MP3 (27/10/2010):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What about possible outliers ? Interest to find them early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What about energy  &gt; 3.5 </a:t>
            </a:r>
            <a:r>
              <a:rPr lang="en-US" sz="2000" dirty="0" err="1" smtClean="0">
                <a:solidFill>
                  <a:srgbClr val="1F497D"/>
                </a:solidFill>
              </a:rPr>
              <a:t>TeV</a:t>
            </a:r>
            <a:r>
              <a:rPr lang="en-US" sz="2000" dirty="0" smtClean="0">
                <a:solidFill>
                  <a:srgbClr val="1F497D"/>
                </a:solidFill>
              </a:rPr>
              <a:t> ? 4 </a:t>
            </a:r>
            <a:r>
              <a:rPr lang="en-US" sz="2000" dirty="0" err="1" smtClean="0">
                <a:solidFill>
                  <a:srgbClr val="1F497D"/>
                </a:solidFill>
              </a:rPr>
              <a:t>TeV</a:t>
            </a:r>
            <a:r>
              <a:rPr lang="en-US" sz="2000" dirty="0" smtClean="0">
                <a:solidFill>
                  <a:srgbClr val="1F497D"/>
                </a:solidFill>
              </a:rPr>
              <a:t> ?</a:t>
            </a:r>
          </a:p>
          <a:p>
            <a:pPr lvl="1"/>
            <a:r>
              <a:rPr lang="en-US" sz="2000" dirty="0" smtClean="0">
                <a:solidFill>
                  <a:srgbClr val="1F497D"/>
                </a:solidFill>
              </a:rPr>
              <a:t>Different strategies for IPQs in the continuous cryostat and for IPQ/Ds in (S)SAM as collateral damages are different</a:t>
            </a:r>
          </a:p>
          <a:p>
            <a:pPr lvl="1"/>
            <a:r>
              <a:rPr lang="en-US" sz="2000" i="1" u="sng" dirty="0" smtClean="0">
                <a:solidFill>
                  <a:srgbClr val="1F497D"/>
                </a:solidFill>
              </a:rPr>
              <a:t>Could </a:t>
            </a:r>
            <a:r>
              <a:rPr lang="en-US" sz="2000" i="1" u="sng" dirty="0" smtClean="0">
                <a:solidFill>
                  <a:srgbClr val="1F497D"/>
                </a:solidFill>
              </a:rPr>
              <a:t>time be available </a:t>
            </a:r>
            <a:r>
              <a:rPr lang="en-US" sz="2000" i="1" u="sng" dirty="0" smtClean="0">
                <a:solidFill>
                  <a:srgbClr val="1F497D"/>
                </a:solidFill>
              </a:rPr>
              <a:t>before/during </a:t>
            </a:r>
            <a:r>
              <a:rPr lang="en-US" sz="2000" i="1" u="sng" dirty="0" smtClean="0">
                <a:solidFill>
                  <a:srgbClr val="1F497D"/>
                </a:solidFill>
              </a:rPr>
              <a:t>Christmas break to complete splice mapping </a:t>
            </a:r>
            <a:r>
              <a:rPr lang="en-US" sz="2000" i="1" u="sng" dirty="0" smtClean="0">
                <a:solidFill>
                  <a:srgbClr val="1F497D"/>
                </a:solidFill>
              </a:rPr>
              <a:t>outside normal working hours ?</a:t>
            </a:r>
            <a:endParaRPr lang="en-US" sz="2000" i="1" u="sng" dirty="0" smtClean="0">
              <a:solidFill>
                <a:srgbClr val="1F497D"/>
              </a:solidFill>
            </a:endParaRPr>
          </a:p>
          <a:p>
            <a:pPr lvl="1"/>
            <a:endParaRPr lang="en-US" sz="2000" dirty="0" smtClean="0">
              <a:solidFill>
                <a:srgbClr val="1F497D"/>
              </a:solidFill>
            </a:endParaRPr>
          </a:p>
          <a:p>
            <a:endParaRPr lang="en-US" sz="2000" dirty="0" smtClean="0">
              <a:solidFill>
                <a:srgbClr val="1F497D"/>
              </a:solidFill>
            </a:endParaRPr>
          </a:p>
          <a:p>
            <a:endParaRPr lang="en-US" sz="2000" dirty="0" smtClean="0">
              <a:solidFill>
                <a:srgbClr val="1F497D"/>
              </a:solidFill>
            </a:endParaRPr>
          </a:p>
          <a:p>
            <a:endParaRPr lang="en-US" sz="2800" dirty="0" smtClean="0">
              <a:solidFill>
                <a:srgbClr val="1F497D"/>
              </a:solidFill>
            </a:endParaRPr>
          </a:p>
          <a:p>
            <a:pPr lvl="0"/>
            <a:endParaRPr lang="en-US" sz="2800" dirty="0" smtClean="0">
              <a:solidFill>
                <a:srgbClr val="1F497D"/>
              </a:solidFill>
            </a:endParaRPr>
          </a:p>
          <a:p>
            <a:pPr lvl="1">
              <a:buNone/>
            </a:pP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457200" y="990600"/>
            <a:ext cx="8229600" cy="5486400"/>
          </a:xfrm>
        </p:spPr>
        <p:txBody>
          <a:bodyPr/>
          <a:lstStyle/>
          <a:p>
            <a:r>
              <a:rPr lang="en-US" sz="2000" dirty="0" smtClean="0"/>
              <a:t>24/10: QPS not OK on RCO.A56B2</a:t>
            </a:r>
            <a:br>
              <a:rPr lang="en-US" sz="2000" dirty="0" smtClean="0"/>
            </a:br>
            <a:r>
              <a:rPr lang="en-US" sz="1800" dirty="0" smtClean="0"/>
              <a:t>	Removed from SOC then switch board cured the issue</a:t>
            </a:r>
            <a:br>
              <a:rPr lang="en-US" sz="1800" dirty="0" smtClean="0"/>
            </a:br>
            <a:r>
              <a:rPr lang="en-US" sz="1800" dirty="0" smtClean="0"/>
              <a:t>	Happened again;</a:t>
            </a:r>
            <a:br>
              <a:rPr lang="en-US" sz="1800" dirty="0" smtClean="0"/>
            </a:br>
            <a:r>
              <a:rPr lang="en-US" sz="1800" dirty="0" smtClean="0"/>
              <a:t>	To be power cycled when appropriate</a:t>
            </a:r>
          </a:p>
          <a:p>
            <a:pPr lvl="0"/>
            <a:r>
              <a:rPr lang="en-US" sz="2000" dirty="0" smtClean="0">
                <a:solidFill>
                  <a:srgbClr val="1F497D"/>
                </a:solidFill>
              </a:rPr>
              <a:t>25/10: QPS not OK on RQF.A12</a:t>
            </a:r>
            <a:br>
              <a:rPr lang="en-US" sz="20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Send logging cured the issue</a:t>
            </a:r>
          </a:p>
          <a:p>
            <a:r>
              <a:rPr lang="en-US" sz="2000" dirty="0" smtClean="0">
                <a:solidFill>
                  <a:srgbClr val="1F497D"/>
                </a:solidFill>
              </a:rPr>
              <a:t>25/10: QPS not OK on RB/RQF&amp;D in 78</a:t>
            </a:r>
            <a:br>
              <a:rPr lang="en-US" sz="20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Send logging cured the issue</a:t>
            </a:r>
          </a:p>
          <a:p>
            <a:pPr lvl="0"/>
            <a:r>
              <a:rPr lang="en-US" sz="2000" dirty="0" smtClean="0">
                <a:solidFill>
                  <a:srgbClr val="1F497D"/>
                </a:solidFill>
              </a:rPr>
              <a:t>25/10: Trip of RQS.A34B2 </a:t>
            </a:r>
            <a:br>
              <a:rPr lang="en-US" sz="20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Not a quench, happened during SPA following loss </a:t>
            </a:r>
            <a:r>
              <a:rPr lang="en-US" sz="1800" dirty="0" smtClean="0">
                <a:solidFill>
                  <a:srgbClr val="1F497D"/>
                </a:solidFill>
              </a:rPr>
              <a:t>of </a:t>
            </a:r>
            <a:r>
              <a:rPr lang="en-US" sz="1800" dirty="0" err="1" smtClean="0">
                <a:solidFill>
                  <a:srgbClr val="1F497D"/>
                </a:solidFill>
              </a:rPr>
              <a:t>cryo</a:t>
            </a:r>
            <a:r>
              <a:rPr lang="en-US" sz="1800" dirty="0" smtClean="0">
                <a:solidFill>
                  <a:srgbClr val="1F497D"/>
                </a:solidFill>
              </a:rPr>
              <a:t> OK in S34</a:t>
            </a:r>
            <a:endParaRPr lang="en-US" sz="2000" dirty="0" smtClean="0">
              <a:solidFill>
                <a:srgbClr val="1F497D"/>
              </a:solidFill>
            </a:endParaRPr>
          </a:p>
          <a:p>
            <a:r>
              <a:rPr lang="en-US" sz="2000" dirty="0" smtClean="0">
                <a:solidFill>
                  <a:srgbClr val="1F497D"/>
                </a:solidFill>
              </a:rPr>
              <a:t>26/10: QPS not OK on RCS.A45B1 &amp; RQTL11.L5B1</a:t>
            </a:r>
            <a:br>
              <a:rPr lang="en-US" sz="20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Switch board cured the issues</a:t>
            </a:r>
          </a:p>
          <a:p>
            <a:r>
              <a:rPr lang="en-US" sz="2000" dirty="0" smtClean="0">
                <a:solidFill>
                  <a:srgbClr val="1F497D"/>
                </a:solidFill>
              </a:rPr>
              <a:t>27/10: QPS not OK on RB/RQF&amp;D in 23 (</a:t>
            </a:r>
            <a:r>
              <a:rPr lang="en-US" sz="2000" dirty="0" err="1" smtClean="0">
                <a:solidFill>
                  <a:srgbClr val="1F497D"/>
                </a:solidFill>
              </a:rPr>
              <a:t>nQPS</a:t>
            </a:r>
            <a:r>
              <a:rPr lang="en-US" sz="2000" dirty="0" smtClean="0">
                <a:solidFill>
                  <a:srgbClr val="1F497D"/>
                </a:solidFill>
              </a:rPr>
              <a:t> B23L3)</a:t>
            </a:r>
            <a:br>
              <a:rPr lang="en-US" sz="20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Remote reset worked ; </a:t>
            </a:r>
            <a:r>
              <a:rPr lang="en-US" sz="1800" dirty="0" smtClean="0">
                <a:solidFill>
                  <a:srgbClr val="1F497D"/>
                </a:solidFill>
              </a:rPr>
              <a:t>Under investigation to find the origin and</a:t>
            </a:r>
            <a:br>
              <a:rPr lang="en-US" sz="18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possibly cure it at the source.</a:t>
            </a:r>
            <a:br>
              <a:rPr lang="en-US" sz="18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Low occurrence rate : About once a month</a:t>
            </a:r>
            <a:br>
              <a:rPr lang="en-US" sz="1800" dirty="0" smtClean="0">
                <a:solidFill>
                  <a:srgbClr val="1F497D"/>
                </a:solidFill>
              </a:rPr>
            </a:br>
            <a:r>
              <a:rPr lang="en-US" sz="1800" dirty="0" smtClean="0">
                <a:solidFill>
                  <a:srgbClr val="1F497D"/>
                </a:solidFill>
              </a:rPr>
              <a:t>	Protection is still ensured</a:t>
            </a:r>
            <a:endParaRPr lang="en-US" sz="1800" dirty="0" smtClean="0">
              <a:solidFill>
                <a:srgbClr val="1F497D"/>
              </a:solidFill>
            </a:endParaRPr>
          </a:p>
          <a:p>
            <a:endParaRPr lang="en-US" sz="2000" dirty="0" smtClean="0">
              <a:solidFill>
                <a:srgbClr val="1F497D"/>
              </a:solidFill>
            </a:endParaRPr>
          </a:p>
          <a:p>
            <a:endParaRPr lang="en-US" sz="2800" dirty="0" smtClean="0">
              <a:solidFill>
                <a:srgbClr val="1F497D"/>
              </a:solidFill>
            </a:endParaRPr>
          </a:p>
          <a:p>
            <a:pPr lvl="0"/>
            <a:endParaRPr lang="en-US" sz="2800" dirty="0" smtClean="0">
              <a:solidFill>
                <a:srgbClr val="1F497D"/>
              </a:solidFill>
            </a:endParaRPr>
          </a:p>
          <a:p>
            <a:pPr lvl="1">
              <a:buNone/>
            </a:pPr>
            <a:endParaRPr lang="en-US" sz="24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09600" y="152400"/>
            <a:ext cx="8305800" cy="792163"/>
          </a:xfrm>
        </p:spPr>
        <p:txBody>
          <a:bodyPr/>
          <a:lstStyle/>
          <a:p>
            <a:r>
              <a:rPr lang="en-US" dirty="0" smtClean="0"/>
              <a:t>Minor actions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>
          <a:xfrm>
            <a:off x="6553200" y="6536784"/>
            <a:ext cx="2133600" cy="184692"/>
          </a:xfrm>
        </p:spPr>
        <p:txBody>
          <a:bodyPr/>
          <a:lstStyle/>
          <a:p>
            <a:fld id="{8E715F20-2D4F-4269-9360-EFE091433AEA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57253"/>
            <a:ext cx="3733800" cy="400747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MP3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53733" cy="685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6323" name="Picture 3"/>
          <p:cNvPicPr>
            <a:picLocks noChangeAspect="1" noChangeArrowheads="1"/>
          </p:cNvPicPr>
          <p:nvPr/>
        </p:nvPicPr>
        <p:blipFill>
          <a:blip r:embed="rId3" cstate="print"/>
          <a:srcRect l="10553" t="14545" r="21471" b="12334"/>
          <a:stretch>
            <a:fillRect/>
          </a:stretch>
        </p:blipFill>
        <p:spPr bwMode="auto">
          <a:xfrm>
            <a:off x="1447800" y="812181"/>
            <a:ext cx="1828800" cy="2007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Placeholder 1"/>
          <p:cNvSpPr txBox="1">
            <a:spLocks/>
          </p:cNvSpPr>
          <p:nvPr/>
        </p:nvSpPr>
        <p:spPr bwMode="auto">
          <a:xfrm>
            <a:off x="5257800" y="1761893"/>
            <a:ext cx="3886200" cy="752707"/>
          </a:xfrm>
          <a:prstGeom prst="rect">
            <a:avLst/>
          </a:prstGeom>
          <a:solidFill>
            <a:schemeClr val="tx1">
              <a:lumMod val="65000"/>
              <a:lumOff val="35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31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Average: 1.7/day, decreasing</a:t>
            </a:r>
            <a:b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43FC24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Technical Stops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–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</a:t>
            </a:r>
            <a:r>
              <a:rPr kumimoji="0" lang="en-US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Recovery from TS</a:t>
            </a:r>
          </a:p>
          <a:p>
            <a:pPr marL="0" marR="0" lvl="0" indent="31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0B0F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 rot="10800000" flipV="1">
            <a:off x="1447799" y="1845527"/>
            <a:ext cx="381000" cy="4098073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 rot="10800000" flipV="1">
            <a:off x="4953000" y="1351156"/>
            <a:ext cx="457200" cy="4516244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 rot="10800000" flipV="1">
            <a:off x="2895601" y="3510776"/>
            <a:ext cx="533400" cy="2509024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12954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27432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48006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8458200" y="5281961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 rot="10800000" flipV="1">
            <a:off x="8610600" y="3678044"/>
            <a:ext cx="457200" cy="2341756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705600" y="5181600"/>
            <a:ext cx="381000" cy="585439"/>
          </a:xfrm>
          <a:prstGeom prst="ellipse">
            <a:avLst/>
          </a:prstGeom>
          <a:noFill/>
          <a:ln w="50800">
            <a:solidFill>
              <a:srgbClr val="43FC2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 rot="10800000" flipV="1">
            <a:off x="6781800" y="4191000"/>
            <a:ext cx="457200" cy="1598341"/>
          </a:xfrm>
          <a:prstGeom prst="ellipse">
            <a:avLst/>
          </a:prstGeom>
          <a:noFill/>
          <a:ln w="50800"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152400" y="4572000"/>
            <a:ext cx="8686800" cy="1219200"/>
          </a:xfrm>
        </p:spPr>
        <p:txBody>
          <a:bodyPr/>
          <a:lstStyle/>
          <a:p>
            <a:r>
              <a:rPr lang="en-US" sz="2400" dirty="0" smtClean="0"/>
              <a:t>Proposal </a:t>
            </a:r>
            <a:r>
              <a:rPr lang="en-US" sz="2400" dirty="0" smtClean="0"/>
              <a:t>to </a:t>
            </a:r>
            <a:r>
              <a:rPr lang="en-US" sz="2400" dirty="0" smtClean="0"/>
              <a:t>(re)enable </a:t>
            </a:r>
            <a:r>
              <a:rPr lang="en-US" sz="2400" dirty="0" smtClean="0"/>
              <a:t>MCBX &amp; MS for feedback during </a:t>
            </a:r>
            <a:r>
              <a:rPr lang="en-US" sz="2400" dirty="0" smtClean="0"/>
              <a:t>operation [squeeze, ramp] (R Steinhagen)</a:t>
            </a:r>
          </a:p>
          <a:p>
            <a:pPr lvl="1"/>
            <a:r>
              <a:rPr lang="en-US" sz="2000" dirty="0" smtClean="0"/>
              <a:t>No objection from MP3</a:t>
            </a:r>
          </a:p>
          <a:p>
            <a:pPr lvl="1"/>
            <a:r>
              <a:rPr lang="en-US" sz="2000" dirty="0" smtClean="0"/>
              <a:t>QPS </a:t>
            </a:r>
            <a:r>
              <a:rPr lang="en-US" sz="2000" dirty="0" smtClean="0"/>
              <a:t>expert on-site to assess </a:t>
            </a:r>
            <a:r>
              <a:rPr lang="en-US" sz="2000" dirty="0" smtClean="0"/>
              <a:t>margin</a:t>
            </a:r>
          </a:p>
          <a:p>
            <a:pPr lvl="1"/>
            <a:r>
              <a:rPr lang="en-US" sz="2000" dirty="0" smtClean="0"/>
              <a:t>To be approved/coordinated by LHC operation</a:t>
            </a: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8</a:t>
            </a:fld>
            <a:endParaRPr lang="en-GB"/>
          </a:p>
        </p:txBody>
      </p:sp>
      <p:sp>
        <p:nvSpPr>
          <p:cNvPr id="7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9" name="Title 2"/>
          <p:cNvSpPr>
            <a:spLocks noGrp="1"/>
          </p:cNvSpPr>
          <p:nvPr>
            <p:ph type="title"/>
          </p:nvPr>
        </p:nvSpPr>
        <p:spPr>
          <a:xfrm>
            <a:off x="1600200" y="152400"/>
            <a:ext cx="7315200" cy="792163"/>
          </a:xfrm>
        </p:spPr>
        <p:txBody>
          <a:bodyPr/>
          <a:lstStyle/>
          <a:p>
            <a:r>
              <a:rPr lang="en-US" dirty="0" smtClean="0"/>
              <a:t>Parallel activities</a:t>
            </a:r>
            <a:endParaRPr lang="en-US" dirty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600200"/>
            <a:ext cx="8229600" cy="3048000"/>
          </a:xfrm>
          <a:prstGeom prst="rect">
            <a:avLst/>
          </a:prstGeom>
          <a:noFill/>
        </p:spPr>
      </p:pic>
      <p:sp>
        <p:nvSpPr>
          <p:cNvPr id="10" name="Text Placeholder 1"/>
          <p:cNvSpPr txBox="1">
            <a:spLocks/>
          </p:cNvSpPr>
          <p:nvPr/>
        </p:nvSpPr>
        <p:spPr bwMode="auto">
          <a:xfrm>
            <a:off x="457200" y="838200"/>
            <a:ext cx="8686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Review of procedures for re-commissioning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</a:b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	Presentation on the 600 A circuits this morning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685800" y="1295400"/>
            <a:ext cx="8305800" cy="4597400"/>
          </a:xfrm>
        </p:spPr>
        <p:txBody>
          <a:bodyPr/>
          <a:lstStyle/>
          <a:p>
            <a:r>
              <a:rPr lang="en-US" sz="2800" dirty="0" smtClean="0"/>
              <a:t>Relatively quiet </a:t>
            </a:r>
            <a:r>
              <a:rPr lang="en-US" sz="2800" dirty="0" smtClean="0"/>
              <a:t>week for </a:t>
            </a:r>
            <a:r>
              <a:rPr lang="en-US" sz="2800" dirty="0" smtClean="0"/>
              <a:t>MP3</a:t>
            </a:r>
          </a:p>
          <a:p>
            <a:endParaRPr lang="en-US" sz="2800" dirty="0" smtClean="0"/>
          </a:p>
          <a:p>
            <a:r>
              <a:rPr lang="en-US" sz="2800" dirty="0" smtClean="0"/>
              <a:t>Relatively straight forward recovery </a:t>
            </a:r>
            <a:r>
              <a:rPr lang="en-US" sz="2800" smtClean="0"/>
              <a:t>from TS</a:t>
            </a:r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Limited downtime due to QPS</a:t>
            </a:r>
          </a:p>
          <a:p>
            <a:endParaRPr lang="en-US" sz="2800" dirty="0" smtClean="0"/>
          </a:p>
          <a:p>
            <a:r>
              <a:rPr lang="en-US" sz="2800" dirty="0" smtClean="0"/>
              <a:t>Parallel </a:t>
            </a:r>
            <a:r>
              <a:rPr lang="en-US" sz="2800" dirty="0" smtClean="0"/>
              <a:t>work </a:t>
            </a:r>
            <a:r>
              <a:rPr lang="en-US" sz="2800" dirty="0" smtClean="0"/>
              <a:t>on-going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pPr algn="ctr">
              <a:buNone/>
            </a:pPr>
            <a:r>
              <a:rPr lang="en-US" sz="2800" i="1" dirty="0" smtClean="0"/>
              <a:t>Thank you for your attention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8E715F20-2D4F-4269-9360-EFE091433AEA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6" name="Footer Placeholder 3"/>
          <p:cNvSpPr txBox="1">
            <a:spLocks/>
          </p:cNvSpPr>
          <p:nvPr/>
        </p:nvSpPr>
        <p:spPr>
          <a:xfrm>
            <a:off x="2743200" y="6492875"/>
            <a:ext cx="373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JPhT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j-lt"/>
                <a:ea typeface="+mn-ea"/>
                <a:cs typeface="+mn-cs"/>
              </a:rPr>
              <a:t> – LMC 27th of October 2010</a:t>
            </a:r>
            <a:endParaRPr kumimoji="0" lang="en-GB" sz="1400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HC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dirty="0" smtClean="0">
            <a:latin typeface="Trebuchet MS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1_Office Theme">
  <a:themeElements>
    <a:clrScheme name="1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7A07C53F6CB8345B6842B57E946F60F" ma:contentTypeVersion="5" ma:contentTypeDescription="Create a new document." ma:contentTypeScope="" ma:versionID="6798bc5a66e9ec35b51bb056e6b71ec0">
  <xsd:schema xmlns:xsd="http://www.w3.org/2001/XMLSchema" xmlns:p="http://schemas.microsoft.com/office/2006/metadata/properties" xmlns:ns1="http://schemas.microsoft.com/sharepoint/v3" targetNamespace="http://schemas.microsoft.com/office/2006/metadata/properties" ma:root="true" ma:fieldsID="2d9f53027e0e86f806c5f46fb149790f" ns1:_="">
    <xsd:import namespace="http://schemas.microsoft.com/sharepoint/v3"/>
    <xsd:element name="properties">
      <xsd:complexType>
        <xsd:sequence>
          <xsd:element name="documentManagement">
            <xsd:complexType>
              <xsd:all>
                <xsd:element ref="ns1:EmailSender" minOccurs="0"/>
                <xsd:element ref="ns1:EmailTo" minOccurs="0"/>
                <xsd:element ref="ns1:EmailCc" minOccurs="0"/>
                <xsd:element ref="ns1:EmailFrom" minOccurs="0"/>
                <xsd:element ref="ns1:EmailSubject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http://schemas.microsoft.com/sharepoint/v3" elementFormDefault="qualified">
    <xsd:import namespace="http://schemas.microsoft.com/office/2006/documentManagement/types"/>
    <xsd:element name="EmailSender" ma:index="8" nillable="true" ma:displayName="E-Mail Sender" ma:hidden="true" ma:internalName="EmailSender">
      <xsd:simpleType>
        <xsd:restriction base="dms:Note"/>
      </xsd:simpleType>
    </xsd:element>
    <xsd:element name="EmailTo" ma:index="9" nillable="true" ma:displayName="E-Mail To" ma:hidden="true" ma:internalName="EmailTo">
      <xsd:simpleType>
        <xsd:restriction base="dms:Note"/>
      </xsd:simpleType>
    </xsd:element>
    <xsd:element name="EmailCc" ma:index="10" nillable="true" ma:displayName="E-Mail Cc" ma:hidden="true" ma:internalName="EmailCc">
      <xsd:simpleType>
        <xsd:restriction base="dms:Note"/>
      </xsd:simpleType>
    </xsd:element>
    <xsd:element name="EmailFrom" ma:index="11" nillable="true" ma:displayName="E-Mail From" ma:hidden="true" ma:internalName="EmailFrom">
      <xsd:simpleType>
        <xsd:restriction base="dms:Text"/>
      </xsd:simpleType>
    </xsd:element>
    <xsd:element name="EmailSubject" ma:index="12" nillable="true" ma:displayName="E-Mail Subject" ma:hidden="true" ma:internalName="EmailSubject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EmailTo xmlns="http://schemas.microsoft.com/sharepoint/v3" xsi:nil="true"/>
    <EmailSender xmlns="http://schemas.microsoft.com/sharepoint/v3" xsi:nil="true"/>
    <EmailFrom xmlns="http://schemas.microsoft.com/sharepoint/v3" xsi:nil="true"/>
    <EmailSubject xmlns="http://schemas.microsoft.com/sharepoint/v3" xsi:nil="true"/>
    <EmailCc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0B373E6-E1D9-4554-AED9-F4D772ED035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9F02098A-FC0E-4D75-AA6E-BC2E6D76F50B}">
  <ds:schemaRefs>
    <ds:schemaRef ds:uri="http://schemas.microsoft.com/office/2006/documentManagement/types"/>
    <ds:schemaRef ds:uri="http://purl.org/dc/elements/1.1/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sharepoint/v3"/>
    <ds:schemaRef ds:uri="http://schemas.openxmlformats.org/package/2006/metadata/core-properties"/>
  </ds:schemaRefs>
</ds:datastoreItem>
</file>

<file path=customXml/itemProps3.xml><?xml version="1.0" encoding="utf-8"?>
<ds:datastoreItem xmlns:ds="http://schemas.openxmlformats.org/officeDocument/2006/customXml" ds:itemID="{DFFA1513-4B0B-4928-9EA4-B9979C45B16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LHC</Template>
  <TotalTime>4899</TotalTime>
  <Words>338</Words>
  <Application>Microsoft Office PowerPoint</Application>
  <PresentationFormat>On-screen Show (4:3)</PresentationFormat>
  <Paragraphs>85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9</vt:i4>
      </vt:variant>
    </vt:vector>
  </HeadingPairs>
  <TitlesOfParts>
    <vt:vector size="12" baseType="lpstr">
      <vt:lpstr>LHC</vt:lpstr>
      <vt:lpstr>1_Office Theme</vt:lpstr>
      <vt:lpstr>2_Office Theme</vt:lpstr>
      <vt:lpstr>MP3 report : W44 (9 slides, 10’) </vt:lpstr>
      <vt:lpstr>Technical stop and restart</vt:lpstr>
      <vt:lpstr>IPQ splices (BB segments) measurements (1/3)</vt:lpstr>
      <vt:lpstr>Slide 4</vt:lpstr>
      <vt:lpstr>Slide 5</vt:lpstr>
      <vt:lpstr>Minor actions</vt:lpstr>
      <vt:lpstr>Slide 7</vt:lpstr>
      <vt:lpstr>Parallel activities</vt:lpstr>
      <vt:lpstr>Conclusions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MP3 report</dc:title>
  <dc:creator>Nuria Catalan Lasheras</dc:creator>
  <cp:lastModifiedBy>jtock</cp:lastModifiedBy>
  <cp:revision>205</cp:revision>
  <dcterms:created xsi:type="dcterms:W3CDTF">2010-04-21T05:24:29Z</dcterms:created>
  <dcterms:modified xsi:type="dcterms:W3CDTF">2010-10-27T12:02:29Z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0x01010037A07C53F6CB8345B6842B57E946F60F</vt:lpwstr>
  </property>
</Properties>
</file>