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11" r:id="rId1"/>
    <p:sldMasterId id="2147483657" r:id="rId2"/>
  </p:sldMasterIdLst>
  <p:notesMasterIdLst>
    <p:notesMasterId r:id="rId36"/>
  </p:notesMasterIdLst>
  <p:handoutMasterIdLst>
    <p:handoutMasterId r:id="rId37"/>
  </p:handoutMasterIdLst>
  <p:sldIdLst>
    <p:sldId id="296" r:id="rId3"/>
    <p:sldId id="295" r:id="rId4"/>
    <p:sldId id="256" r:id="rId5"/>
    <p:sldId id="261" r:id="rId6"/>
    <p:sldId id="269" r:id="rId7"/>
    <p:sldId id="287" r:id="rId8"/>
    <p:sldId id="288" r:id="rId9"/>
    <p:sldId id="290" r:id="rId10"/>
    <p:sldId id="268" r:id="rId11"/>
    <p:sldId id="289" r:id="rId12"/>
    <p:sldId id="293" r:id="rId13"/>
    <p:sldId id="266" r:id="rId14"/>
    <p:sldId id="260" r:id="rId15"/>
    <p:sldId id="263" r:id="rId16"/>
    <p:sldId id="273" r:id="rId17"/>
    <p:sldId id="267" r:id="rId18"/>
    <p:sldId id="280" r:id="rId19"/>
    <p:sldId id="278" r:id="rId20"/>
    <p:sldId id="282" r:id="rId21"/>
    <p:sldId id="283" r:id="rId22"/>
    <p:sldId id="286" r:id="rId23"/>
    <p:sldId id="284" r:id="rId24"/>
    <p:sldId id="264" r:id="rId25"/>
    <p:sldId id="270" r:id="rId26"/>
    <p:sldId id="294" r:id="rId27"/>
    <p:sldId id="291" r:id="rId28"/>
    <p:sldId id="292" r:id="rId29"/>
    <p:sldId id="274" r:id="rId30"/>
    <p:sldId id="275" r:id="rId31"/>
    <p:sldId id="276" r:id="rId32"/>
    <p:sldId id="277" r:id="rId33"/>
    <p:sldId id="265" r:id="rId34"/>
    <p:sldId id="285" r:id="rId35"/>
  </p:sldIdLst>
  <p:sldSz cx="9144000" cy="6858000" type="screen4x3"/>
  <p:notesSz cx="6858000" cy="9945688"/>
  <p:defaultTextStyle>
    <a:defPPr>
      <a:defRPr lang="el-GR"/>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661"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3"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3366"/>
    <a:srgbClr val="66FF66"/>
    <a:srgbClr val="00FF00"/>
    <a:srgbClr val="5FB7FF"/>
    <a:srgbClr val="66CCFF"/>
    <a:srgbClr val="0080FF"/>
    <a:srgbClr val="FF8000"/>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46" autoAdjust="0"/>
    <p:restoredTop sz="92543" autoAdjust="0"/>
  </p:normalViewPr>
  <p:slideViewPr>
    <p:cSldViewPr>
      <p:cViewPr varScale="1">
        <p:scale>
          <a:sx n="87" d="100"/>
          <a:sy n="87" d="100"/>
        </p:scale>
        <p:origin x="108" y="666"/>
      </p:cViewPr>
      <p:guideLst>
        <p:guide orient="horz" pos="1661"/>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3" d="100"/>
          <a:sy n="73" d="100"/>
        </p:scale>
        <p:origin x="-1854" y="-96"/>
      </p:cViewPr>
      <p:guideLst>
        <p:guide orient="horz" pos="3133"/>
        <p:guide pos="2160"/>
      </p:guideLst>
    </p:cSldViewPr>
  </p:notes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1909" cy="497445"/>
          </a:xfrm>
          <a:prstGeom prst="rect">
            <a:avLst/>
          </a:prstGeom>
        </p:spPr>
        <p:txBody>
          <a:bodyPr vert="horz" wrap="square" lIns="93554" tIns="46777" rIns="93554" bIns="46777" numCol="1" anchor="t" anchorCtr="0" compatLnSpc="1">
            <a:prstTxWarp prst="textNoShape">
              <a:avLst/>
            </a:prstTxWarp>
          </a:bodyPr>
          <a:lstStyle>
            <a:lvl1pPr>
              <a:defRPr sz="120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454" y="1"/>
            <a:ext cx="2971909" cy="497445"/>
          </a:xfrm>
          <a:prstGeom prst="rect">
            <a:avLst/>
          </a:prstGeom>
        </p:spPr>
        <p:txBody>
          <a:bodyPr vert="horz" wrap="square" lIns="93554" tIns="46777" rIns="93554" bIns="46777" numCol="1" anchor="t" anchorCtr="0" compatLnSpc="1">
            <a:prstTxWarp prst="textNoShape">
              <a:avLst/>
            </a:prstTxWarp>
          </a:bodyPr>
          <a:lstStyle>
            <a:lvl1pPr algn="r">
              <a:defRPr sz="1200">
                <a:ea typeface="ＭＳ Ｐゴシック" charset="-128"/>
                <a:cs typeface="ＭＳ Ｐゴシック" charset="-128"/>
              </a:defRPr>
            </a:lvl1pPr>
          </a:lstStyle>
          <a:p>
            <a:pPr>
              <a:defRPr/>
            </a:pPr>
            <a:fld id="{EDF1DFF5-777D-C040-AC24-D83640C6871F}" type="datetime1">
              <a:rPr lang="en-US"/>
              <a:pPr>
                <a:defRPr/>
              </a:pPr>
              <a:t>2/11/2022</a:t>
            </a:fld>
            <a:endParaRPr lang="en-US"/>
          </a:p>
        </p:txBody>
      </p:sp>
      <p:sp>
        <p:nvSpPr>
          <p:cNvPr id="4" name="Footer Placeholder 3"/>
          <p:cNvSpPr>
            <a:spLocks noGrp="1"/>
          </p:cNvSpPr>
          <p:nvPr>
            <p:ph type="ftr" sz="quarter" idx="2"/>
          </p:nvPr>
        </p:nvSpPr>
        <p:spPr>
          <a:xfrm>
            <a:off x="1" y="9446628"/>
            <a:ext cx="2971909" cy="497445"/>
          </a:xfrm>
          <a:prstGeom prst="rect">
            <a:avLst/>
          </a:prstGeom>
        </p:spPr>
        <p:txBody>
          <a:bodyPr vert="horz" wrap="square" lIns="93554" tIns="46777" rIns="93554" bIns="46777" numCol="1" anchor="b" anchorCtr="0" compatLnSpc="1">
            <a:prstTxWarp prst="textNoShape">
              <a:avLst/>
            </a:prstTxWarp>
          </a:bodyPr>
          <a:lstStyle>
            <a:lvl1pPr>
              <a:defRPr sz="120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454" y="9446628"/>
            <a:ext cx="2971909" cy="497445"/>
          </a:xfrm>
          <a:prstGeom prst="rect">
            <a:avLst/>
          </a:prstGeom>
        </p:spPr>
        <p:txBody>
          <a:bodyPr vert="horz" wrap="square" lIns="93554" tIns="46777" rIns="93554" bIns="46777" numCol="1" anchor="b" anchorCtr="0" compatLnSpc="1">
            <a:prstTxWarp prst="textNoShape">
              <a:avLst/>
            </a:prstTxWarp>
          </a:bodyPr>
          <a:lstStyle>
            <a:lvl1pPr algn="r">
              <a:defRPr sz="1200">
                <a:ea typeface="ＭＳ Ｐゴシック" charset="-128"/>
                <a:cs typeface="ＭＳ Ｐゴシック" charset="-128"/>
              </a:defRPr>
            </a:lvl1pPr>
          </a:lstStyle>
          <a:p>
            <a:pPr>
              <a:defRPr/>
            </a:pPr>
            <a:fld id="{355776CB-29E6-3849-BAC4-9E05492242C5}" type="slidenum">
              <a:rPr lang="en-US"/>
              <a:pPr>
                <a:defRPr/>
              </a:pPr>
              <a:t>‹#›</a:t>
            </a:fld>
            <a:endParaRPr lang="en-US"/>
          </a:p>
        </p:txBody>
      </p:sp>
    </p:spTree>
    <p:extLst>
      <p:ext uri="{BB962C8B-B14F-4D97-AF65-F5344CB8AC3E}">
        <p14:creationId xmlns:p14="http://schemas.microsoft.com/office/powerpoint/2010/main" val="23254997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0"/>
            <a:ext cx="2971909" cy="495832"/>
          </a:xfrm>
          <a:prstGeom prst="rect">
            <a:avLst/>
          </a:prstGeom>
          <a:noFill/>
          <a:ln w="9525">
            <a:noFill/>
            <a:miter lim="800000"/>
            <a:headEnd/>
            <a:tailEnd/>
          </a:ln>
          <a:effectLst/>
        </p:spPr>
        <p:txBody>
          <a:bodyPr vert="horz" wrap="square" lIns="98896" tIns="49449" rIns="98896" bIns="49449" numCol="1" anchor="t" anchorCtr="0" compatLnSpc="1">
            <a:prstTxWarp prst="textNoShape">
              <a:avLst/>
            </a:prstTxWarp>
          </a:bodyPr>
          <a:lstStyle>
            <a:lvl1pPr defTabSz="989139">
              <a:defRPr sz="1300">
                <a:ea typeface="ＭＳ Ｐゴシック" charset="-128"/>
                <a:cs typeface="ＭＳ Ｐゴシック" charset="-128"/>
              </a:defRPr>
            </a:lvl1pPr>
          </a:lstStyle>
          <a:p>
            <a:pPr>
              <a:defRPr/>
            </a:pPr>
            <a:endParaRPr lang="en-US"/>
          </a:p>
        </p:txBody>
      </p:sp>
      <p:sp>
        <p:nvSpPr>
          <p:cNvPr id="17411" name="Rectangle 3"/>
          <p:cNvSpPr>
            <a:spLocks noGrp="1" noChangeArrowheads="1"/>
          </p:cNvSpPr>
          <p:nvPr>
            <p:ph type="dt" idx="1"/>
          </p:nvPr>
        </p:nvSpPr>
        <p:spPr bwMode="auto">
          <a:xfrm>
            <a:off x="3884454" y="0"/>
            <a:ext cx="2971909" cy="495832"/>
          </a:xfrm>
          <a:prstGeom prst="rect">
            <a:avLst/>
          </a:prstGeom>
          <a:noFill/>
          <a:ln w="9525">
            <a:noFill/>
            <a:miter lim="800000"/>
            <a:headEnd/>
            <a:tailEnd/>
          </a:ln>
          <a:effectLst/>
        </p:spPr>
        <p:txBody>
          <a:bodyPr vert="horz" wrap="square" lIns="98896" tIns="49449" rIns="98896" bIns="49449" numCol="1" anchor="t" anchorCtr="0" compatLnSpc="1">
            <a:prstTxWarp prst="textNoShape">
              <a:avLst/>
            </a:prstTxWarp>
          </a:bodyPr>
          <a:lstStyle>
            <a:lvl1pPr algn="r" defTabSz="989139">
              <a:defRPr sz="1300">
                <a:ea typeface="ＭＳ Ｐゴシック" charset="-128"/>
                <a:cs typeface="ＭＳ Ｐゴシック"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941388" y="746125"/>
            <a:ext cx="4975225" cy="3730625"/>
          </a:xfrm>
          <a:prstGeom prst="rect">
            <a:avLst/>
          </a:prstGeom>
          <a:noFill/>
          <a:ln w="9525">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Lst>
        </p:spPr>
      </p:sp>
      <p:sp>
        <p:nvSpPr>
          <p:cNvPr id="17413" name="Rectangle 5"/>
          <p:cNvSpPr>
            <a:spLocks noGrp="1" noChangeArrowheads="1"/>
          </p:cNvSpPr>
          <p:nvPr>
            <p:ph type="body" sz="quarter" idx="3"/>
          </p:nvPr>
        </p:nvSpPr>
        <p:spPr bwMode="auto">
          <a:xfrm>
            <a:off x="686457" y="4724121"/>
            <a:ext cx="5485089" cy="4475398"/>
          </a:xfrm>
          <a:prstGeom prst="rect">
            <a:avLst/>
          </a:prstGeom>
          <a:noFill/>
          <a:ln w="9525">
            <a:noFill/>
            <a:miter lim="800000"/>
            <a:headEnd/>
            <a:tailEnd/>
          </a:ln>
          <a:effectLst/>
        </p:spPr>
        <p:txBody>
          <a:bodyPr vert="horz" wrap="square" lIns="98896" tIns="49449" rIns="98896" bIns="49449" numCol="1" anchor="t" anchorCtr="0" compatLnSpc="1">
            <a:prstTxWarp prst="textNoShape">
              <a:avLst/>
            </a:prstTxWarp>
          </a:bodyPr>
          <a:lstStyle/>
          <a:p>
            <a:pPr lvl="0"/>
            <a:r>
              <a:rPr lang="el-GR" noProof="0"/>
              <a:t>Click to edit Master text styles</a:t>
            </a:r>
          </a:p>
          <a:p>
            <a:pPr lvl="1"/>
            <a:r>
              <a:rPr lang="el-GR" noProof="0"/>
              <a:t>Second level</a:t>
            </a:r>
          </a:p>
          <a:p>
            <a:pPr lvl="2"/>
            <a:r>
              <a:rPr lang="el-GR" noProof="0"/>
              <a:t>Third level</a:t>
            </a:r>
          </a:p>
          <a:p>
            <a:pPr lvl="3"/>
            <a:r>
              <a:rPr lang="el-GR" noProof="0"/>
              <a:t>Fourth level</a:t>
            </a:r>
          </a:p>
          <a:p>
            <a:pPr lvl="4"/>
            <a:r>
              <a:rPr lang="el-GR" noProof="0"/>
              <a:t>Fifth level</a:t>
            </a:r>
          </a:p>
        </p:txBody>
      </p:sp>
      <p:sp>
        <p:nvSpPr>
          <p:cNvPr id="17414" name="Rectangle 6"/>
          <p:cNvSpPr>
            <a:spLocks noGrp="1" noChangeArrowheads="1"/>
          </p:cNvSpPr>
          <p:nvPr>
            <p:ph type="ftr" sz="quarter" idx="4"/>
          </p:nvPr>
        </p:nvSpPr>
        <p:spPr bwMode="auto">
          <a:xfrm>
            <a:off x="1" y="9446628"/>
            <a:ext cx="2971909" cy="497445"/>
          </a:xfrm>
          <a:prstGeom prst="rect">
            <a:avLst/>
          </a:prstGeom>
          <a:noFill/>
          <a:ln w="9525">
            <a:noFill/>
            <a:miter lim="800000"/>
            <a:headEnd/>
            <a:tailEnd/>
          </a:ln>
          <a:effectLst/>
        </p:spPr>
        <p:txBody>
          <a:bodyPr vert="horz" wrap="square" lIns="98896" tIns="49449" rIns="98896" bIns="49449" numCol="1" anchor="b" anchorCtr="0" compatLnSpc="1">
            <a:prstTxWarp prst="textNoShape">
              <a:avLst/>
            </a:prstTxWarp>
          </a:bodyPr>
          <a:lstStyle>
            <a:lvl1pPr defTabSz="989139">
              <a:defRPr sz="1300">
                <a:ea typeface="ＭＳ Ｐゴシック" charset="-128"/>
                <a:cs typeface="ＭＳ Ｐゴシック" charset="-128"/>
              </a:defRPr>
            </a:lvl1pPr>
          </a:lstStyle>
          <a:p>
            <a:pPr>
              <a:defRPr/>
            </a:pPr>
            <a:endParaRPr lang="en-US"/>
          </a:p>
        </p:txBody>
      </p:sp>
      <p:sp>
        <p:nvSpPr>
          <p:cNvPr id="17415" name="Rectangle 7"/>
          <p:cNvSpPr>
            <a:spLocks noGrp="1" noChangeArrowheads="1"/>
          </p:cNvSpPr>
          <p:nvPr>
            <p:ph type="sldNum" sz="quarter" idx="5"/>
          </p:nvPr>
        </p:nvSpPr>
        <p:spPr bwMode="auto">
          <a:xfrm>
            <a:off x="3884454" y="9446628"/>
            <a:ext cx="2971909" cy="497445"/>
          </a:xfrm>
          <a:prstGeom prst="rect">
            <a:avLst/>
          </a:prstGeom>
          <a:noFill/>
          <a:ln w="9525">
            <a:noFill/>
            <a:miter lim="800000"/>
            <a:headEnd/>
            <a:tailEnd/>
          </a:ln>
          <a:effectLst/>
        </p:spPr>
        <p:txBody>
          <a:bodyPr vert="horz" wrap="square" lIns="98896" tIns="49449" rIns="98896" bIns="49449" numCol="1" anchor="b" anchorCtr="0" compatLnSpc="1">
            <a:prstTxWarp prst="textNoShape">
              <a:avLst/>
            </a:prstTxWarp>
          </a:bodyPr>
          <a:lstStyle>
            <a:lvl1pPr algn="r" defTabSz="989139">
              <a:defRPr sz="1300">
                <a:ea typeface="ＭＳ Ｐゴシック" charset="-128"/>
                <a:cs typeface="ＭＳ Ｐゴシック" charset="-128"/>
              </a:defRPr>
            </a:lvl1pPr>
          </a:lstStyle>
          <a:p>
            <a:pPr>
              <a:defRPr/>
            </a:pPr>
            <a:fld id="{819EC49C-48AD-7C4A-8E0D-7468E2C6BBD7}" type="slidenum">
              <a:rPr lang="el-GR"/>
              <a:pPr>
                <a:defRPr/>
              </a:pPr>
              <a:t>‹#›</a:t>
            </a:fld>
            <a:endParaRPr lang="el-GR"/>
          </a:p>
        </p:txBody>
      </p:sp>
    </p:spTree>
    <p:extLst>
      <p:ext uri="{BB962C8B-B14F-4D97-AF65-F5344CB8AC3E}">
        <p14:creationId xmlns:p14="http://schemas.microsoft.com/office/powerpoint/2010/main" val="328716891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09" charset="-128"/>
        <a:cs typeface="ＭＳ Ｐゴシック" pitchFamily="-109"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9"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9"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9"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3314" name="Rectangle 2"/>
          <p:cNvSpPr>
            <a:spLocks noGrp="1" noChangeArrowheads="1"/>
          </p:cNvSpPr>
          <p:nvPr>
            <p:ph type="ctrTitle"/>
          </p:nvPr>
        </p:nvSpPr>
        <p:spPr>
          <a:xfrm>
            <a:off x="914400" y="1524000"/>
            <a:ext cx="7623175" cy="1752600"/>
          </a:xfrm>
          <a:ln>
            <a:noFill/>
          </a:ln>
          <a:effectLst>
            <a:glow rad="63500">
              <a:schemeClr val="accent1">
                <a:satMod val="175000"/>
                <a:alpha val="40000"/>
              </a:schemeClr>
            </a:glow>
          </a:effectLst>
          <a:scene3d>
            <a:camera prst="orthographicFront">
              <a:rot lat="0" lon="0" rev="0"/>
            </a:camera>
            <a:lightRig rig="glow" dir="t">
              <a:rot lat="0" lon="0" rev="4800000"/>
            </a:lightRig>
          </a:scene3d>
          <a:sp3d prstMaterial="matte">
            <a:bevelT w="127000" h="63500"/>
          </a:sp3d>
        </p:spPr>
        <p:txBody>
          <a:bodyPr/>
          <a:lstStyle>
            <a:lvl1pPr>
              <a:defRPr sz="5400"/>
            </a:lvl1pPr>
          </a:lstStyle>
          <a:p>
            <a:r>
              <a:rPr lang="el-GR" altLang="en-US" dirty="0" err="1"/>
              <a:t>ClicktoeditMastertitlestyle</a:t>
            </a:r>
            <a:endParaRPr lang="el-GR" altLang="en-US" dirty="0"/>
          </a:p>
        </p:txBody>
      </p:sp>
      <p:sp>
        <p:nvSpPr>
          <p:cNvPr id="13315" name="Rectangle 3"/>
          <p:cNvSpPr>
            <a:spLocks noGrp="1" noChangeArrowheads="1"/>
          </p:cNvSpPr>
          <p:nvPr>
            <p:ph type="subTitle" idx="1"/>
          </p:nvPr>
        </p:nvSpPr>
        <p:spPr>
          <a:xfrm>
            <a:off x="1981200" y="3962400"/>
            <a:ext cx="6553200" cy="1752600"/>
          </a:xfrm>
          <a:ln>
            <a:noFill/>
          </a:ln>
          <a:effectLst>
            <a:glow rad="63500">
              <a:schemeClr val="accent1">
                <a:satMod val="175000"/>
                <a:alpha val="40000"/>
              </a:schemeClr>
            </a:glow>
          </a:effectLst>
          <a:scene3d>
            <a:camera prst="orthographicFront">
              <a:rot lat="0" lon="0" rev="0"/>
            </a:camera>
            <a:lightRig rig="glow" dir="t">
              <a:rot lat="0" lon="0" rev="4800000"/>
            </a:lightRig>
          </a:scene3d>
          <a:sp3d prstMaterial="matte">
            <a:bevelT w="127000" h="63500"/>
          </a:sp3d>
        </p:spPr>
        <p:txBody>
          <a:bodyPr/>
          <a:lstStyle>
            <a:lvl1pPr marL="0" indent="0">
              <a:buFont typeface="Wingdings" pitchFamily="2" charset="2"/>
              <a:buNone/>
              <a:defRPr sz="2400">
                <a:solidFill>
                  <a:srgbClr val="006699"/>
                </a:solidFill>
              </a:defRPr>
            </a:lvl1pPr>
          </a:lstStyle>
          <a:p>
            <a:r>
              <a:rPr lang="el-GR" altLang="en-US" dirty="0" err="1"/>
              <a:t>ClicktoeditMastersubtitlestyle</a:t>
            </a:r>
            <a:endParaRPr lang="el-GR" altLang="en-US" dirty="0"/>
          </a:p>
        </p:txBody>
      </p:sp>
      <p:sp>
        <p:nvSpPr>
          <p:cNvPr id="6" name="Rectangle 4"/>
          <p:cNvSpPr>
            <a:spLocks noGrp="1" noChangeArrowheads="1"/>
          </p:cNvSpPr>
          <p:nvPr>
            <p:ph type="dt" sz="half" idx="10"/>
          </p:nvPr>
        </p:nvSpPr>
        <p:spPr>
          <a:xfrm>
            <a:off x="457200" y="6243638"/>
            <a:ext cx="2133600" cy="457200"/>
          </a:xfrm>
        </p:spPr>
        <p:txBody>
          <a:bodyPr/>
          <a:lstStyle>
            <a:lvl1pPr>
              <a:defRPr/>
            </a:lvl1pPr>
          </a:lstStyle>
          <a:p>
            <a:pPr>
              <a:defRPr/>
            </a:pPr>
            <a:r>
              <a:rPr lang="en-US" smtClean="0"/>
              <a:t>29/10/2019</a:t>
            </a:r>
            <a:endParaRPr lang="el-GR"/>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en-US" dirty="0" smtClean="0"/>
              <a:t>Jorgen.Christiansen@cern.ch</a:t>
            </a:r>
            <a:endParaRPr lang="el-GR" sz="800" dirty="0"/>
          </a:p>
        </p:txBody>
      </p:sp>
      <p:sp>
        <p:nvSpPr>
          <p:cNvPr id="8" name="Rectangle 6"/>
          <p:cNvSpPr>
            <a:spLocks noGrp="1" noChangeArrowheads="1"/>
          </p:cNvSpPr>
          <p:nvPr>
            <p:ph type="sldNum" sz="quarter" idx="12"/>
          </p:nvPr>
        </p:nvSpPr>
        <p:spPr>
          <a:xfrm>
            <a:off x="6553200" y="6243638"/>
            <a:ext cx="2133600" cy="457200"/>
          </a:xfrm>
        </p:spPr>
        <p:txBody>
          <a:bodyPr/>
          <a:lstStyle>
            <a:lvl1pPr>
              <a:defRPr/>
            </a:lvl1pPr>
          </a:lstStyle>
          <a:p>
            <a:pPr>
              <a:defRPr/>
            </a:pPr>
            <a:fld id="{51748ADF-7CDF-EF49-9A18-70C735A3F46C}" type="slidenum">
              <a:rPr lang="el-GR"/>
              <a:pPr>
                <a:defRPr/>
              </a:pPr>
              <a:t>‹#›</a:t>
            </a:fld>
            <a:endParaRPr lang="el-GR"/>
          </a:p>
        </p:txBody>
      </p:sp>
    </p:spTree>
    <p:extLst>
      <p:ext uri="{BB962C8B-B14F-4D97-AF65-F5344CB8AC3E}">
        <p14:creationId xmlns:p14="http://schemas.microsoft.com/office/powerpoint/2010/main" val="1370644645"/>
      </p:ext>
    </p:extLst>
  </p:cSld>
  <p:clrMapOvr>
    <a:masterClrMapping/>
  </p:clrMapOvr>
  <p:transition>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6" name="Rectangle 6"/>
          <p:cNvSpPr>
            <a:spLocks noGrp="1" noChangeArrowheads="1"/>
          </p:cNvSpPr>
          <p:nvPr>
            <p:ph type="sldNum" sz="quarter" idx="12"/>
          </p:nvPr>
        </p:nvSpPr>
        <p:spPr/>
        <p:txBody>
          <a:bodyPr/>
          <a:lstStyle>
            <a:lvl1pPr>
              <a:defRPr/>
            </a:lvl1pPr>
          </a:lstStyle>
          <a:p>
            <a:pPr>
              <a:defRPr/>
            </a:pPr>
            <a:fld id="{9A5F6D5C-6057-F34C-8C3C-DE6DBAF509A1}" type="slidenum">
              <a:rPr lang="el-GR"/>
              <a:pPr>
                <a:defRPr/>
              </a:pPr>
              <a:t>‹#›</a:t>
            </a:fld>
            <a:endParaRPr lang="el-GR"/>
          </a:p>
        </p:txBody>
      </p:sp>
    </p:spTree>
    <p:extLst>
      <p:ext uri="{BB962C8B-B14F-4D97-AF65-F5344CB8AC3E}">
        <p14:creationId xmlns:p14="http://schemas.microsoft.com/office/powerpoint/2010/main" val="1074040673"/>
      </p:ext>
    </p:extLst>
  </p:cSld>
  <p:clrMapOvr>
    <a:masterClrMapping/>
  </p:clrMapOvr>
  <p:transition>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8913"/>
            <a:ext cx="2057400" cy="60483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88913"/>
            <a:ext cx="6019800" cy="6048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6" name="Rectangle 6"/>
          <p:cNvSpPr>
            <a:spLocks noGrp="1" noChangeArrowheads="1"/>
          </p:cNvSpPr>
          <p:nvPr>
            <p:ph type="sldNum" sz="quarter" idx="12"/>
          </p:nvPr>
        </p:nvSpPr>
        <p:spPr/>
        <p:txBody>
          <a:bodyPr/>
          <a:lstStyle>
            <a:lvl1pPr>
              <a:defRPr/>
            </a:lvl1pPr>
          </a:lstStyle>
          <a:p>
            <a:pPr>
              <a:defRPr/>
            </a:pPr>
            <a:fld id="{C96699AC-7F1A-BF46-B322-5991CD8D47E5}" type="slidenum">
              <a:rPr lang="el-GR"/>
              <a:pPr>
                <a:defRPr/>
              </a:pPr>
              <a:t>‹#›</a:t>
            </a:fld>
            <a:endParaRPr lang="el-GR"/>
          </a:p>
        </p:txBody>
      </p:sp>
    </p:spTree>
    <p:extLst>
      <p:ext uri="{BB962C8B-B14F-4D97-AF65-F5344CB8AC3E}">
        <p14:creationId xmlns:p14="http://schemas.microsoft.com/office/powerpoint/2010/main" val="887087389"/>
      </p:ext>
    </p:extLst>
  </p:cSld>
  <p:clrMapOvr>
    <a:masterClrMapping/>
  </p:clrMapOvr>
  <p:transition>
    <p:pull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3314" name="Rectangle 2"/>
          <p:cNvSpPr>
            <a:spLocks noGrp="1" noChangeArrowheads="1"/>
          </p:cNvSpPr>
          <p:nvPr>
            <p:ph type="ctrTitle"/>
          </p:nvPr>
        </p:nvSpPr>
        <p:spPr>
          <a:xfrm>
            <a:off x="914400" y="1524000"/>
            <a:ext cx="7623175" cy="1752600"/>
          </a:xfrm>
          <a:ln>
            <a:noFill/>
          </a:ln>
          <a:effectLst>
            <a:glow rad="63500">
              <a:schemeClr val="accent1">
                <a:satMod val="175000"/>
                <a:alpha val="40000"/>
              </a:schemeClr>
            </a:glow>
          </a:effectLst>
          <a:scene3d>
            <a:camera prst="orthographicFront">
              <a:rot lat="0" lon="0" rev="0"/>
            </a:camera>
            <a:lightRig rig="glow" dir="t">
              <a:rot lat="0" lon="0" rev="4800000"/>
            </a:lightRig>
          </a:scene3d>
          <a:sp3d prstMaterial="matte">
            <a:bevelT w="127000" h="63500"/>
          </a:sp3d>
        </p:spPr>
        <p:txBody>
          <a:bodyPr/>
          <a:lstStyle>
            <a:lvl1pPr>
              <a:defRPr sz="5400"/>
            </a:lvl1pPr>
          </a:lstStyle>
          <a:p>
            <a:r>
              <a:rPr lang="el-GR" altLang="en-US" dirty="0" err="1"/>
              <a:t>ClicktoeditMastertitlestyle</a:t>
            </a:r>
            <a:endParaRPr lang="el-GR" altLang="en-US" dirty="0"/>
          </a:p>
        </p:txBody>
      </p:sp>
      <p:sp>
        <p:nvSpPr>
          <p:cNvPr id="13315" name="Rectangle 3"/>
          <p:cNvSpPr>
            <a:spLocks noGrp="1" noChangeArrowheads="1"/>
          </p:cNvSpPr>
          <p:nvPr>
            <p:ph type="subTitle" idx="1"/>
          </p:nvPr>
        </p:nvSpPr>
        <p:spPr>
          <a:xfrm>
            <a:off x="1981200" y="3962400"/>
            <a:ext cx="6553200" cy="1752600"/>
          </a:xfrm>
          <a:ln>
            <a:noFill/>
          </a:ln>
          <a:effectLst>
            <a:glow rad="63500">
              <a:schemeClr val="accent1">
                <a:satMod val="175000"/>
                <a:alpha val="40000"/>
              </a:schemeClr>
            </a:glow>
          </a:effectLst>
          <a:scene3d>
            <a:camera prst="orthographicFront">
              <a:rot lat="0" lon="0" rev="0"/>
            </a:camera>
            <a:lightRig rig="glow" dir="t">
              <a:rot lat="0" lon="0" rev="4800000"/>
            </a:lightRig>
          </a:scene3d>
          <a:sp3d prstMaterial="matte">
            <a:bevelT w="127000" h="63500"/>
          </a:sp3d>
        </p:spPr>
        <p:txBody>
          <a:bodyPr/>
          <a:lstStyle>
            <a:lvl1pPr marL="0" indent="0">
              <a:buFont typeface="Wingdings" pitchFamily="2" charset="2"/>
              <a:buNone/>
              <a:defRPr sz="2400">
                <a:solidFill>
                  <a:srgbClr val="006699"/>
                </a:solidFill>
              </a:defRPr>
            </a:lvl1pPr>
          </a:lstStyle>
          <a:p>
            <a:r>
              <a:rPr lang="el-GR" altLang="en-US" dirty="0" err="1"/>
              <a:t>ClicktoeditMastersubtitlestyle</a:t>
            </a:r>
            <a:endParaRPr lang="el-GR" altLang="en-US" dirty="0"/>
          </a:p>
        </p:txBody>
      </p:sp>
      <p:sp>
        <p:nvSpPr>
          <p:cNvPr id="6" name="Rectangle 4"/>
          <p:cNvSpPr>
            <a:spLocks noGrp="1" noChangeArrowheads="1"/>
          </p:cNvSpPr>
          <p:nvPr>
            <p:ph type="dt" sz="half" idx="10"/>
          </p:nvPr>
        </p:nvSpPr>
        <p:spPr>
          <a:xfrm>
            <a:off x="457200" y="6243638"/>
            <a:ext cx="2133600" cy="457200"/>
          </a:xfrm>
        </p:spPr>
        <p:txBody>
          <a:bodyPr/>
          <a:lstStyle>
            <a:lvl1pPr>
              <a:defRPr/>
            </a:lvl1pPr>
          </a:lstStyle>
          <a:p>
            <a:pPr>
              <a:defRPr/>
            </a:pPr>
            <a:r>
              <a:rPr lang="en-US" smtClean="0"/>
              <a:t>29/10/2019</a:t>
            </a:r>
            <a:endParaRPr lang="el-GR"/>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en-US" dirty="0" smtClean="0"/>
              <a:t>Jorgen.Christiansen@cern.ch</a:t>
            </a:r>
            <a:endParaRPr lang="el-GR" sz="800" dirty="0"/>
          </a:p>
        </p:txBody>
      </p:sp>
      <p:sp>
        <p:nvSpPr>
          <p:cNvPr id="8" name="Rectangle 6"/>
          <p:cNvSpPr>
            <a:spLocks noGrp="1" noChangeArrowheads="1"/>
          </p:cNvSpPr>
          <p:nvPr>
            <p:ph type="sldNum" sz="quarter" idx="12"/>
          </p:nvPr>
        </p:nvSpPr>
        <p:spPr>
          <a:xfrm>
            <a:off x="6553200" y="6243638"/>
            <a:ext cx="2133600" cy="457200"/>
          </a:xfrm>
        </p:spPr>
        <p:txBody>
          <a:bodyPr/>
          <a:lstStyle>
            <a:lvl1pPr>
              <a:defRPr/>
            </a:lvl1pPr>
          </a:lstStyle>
          <a:p>
            <a:pPr>
              <a:defRPr/>
            </a:pPr>
            <a:fld id="{51748ADF-7CDF-EF49-9A18-70C735A3F46C}" type="slidenum">
              <a:rPr lang="el-GR"/>
              <a:pPr>
                <a:defRPr/>
              </a:pPr>
              <a:t>‹#›</a:t>
            </a:fld>
            <a:endParaRPr lang="el-GR"/>
          </a:p>
        </p:txBody>
      </p:sp>
    </p:spTree>
    <p:extLst>
      <p:ext uri="{BB962C8B-B14F-4D97-AF65-F5344CB8AC3E}">
        <p14:creationId xmlns:p14="http://schemas.microsoft.com/office/powerpoint/2010/main" val="808105005"/>
      </p:ext>
    </p:extLst>
  </p:cSld>
  <p:clrMapOvr>
    <a:masterClrMapping/>
  </p:clrMapOvr>
  <p:transition>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6" name="Rectangle 6"/>
          <p:cNvSpPr>
            <a:spLocks noGrp="1" noChangeArrowheads="1"/>
          </p:cNvSpPr>
          <p:nvPr>
            <p:ph type="sldNum" sz="quarter" idx="12"/>
          </p:nvPr>
        </p:nvSpPr>
        <p:spPr/>
        <p:txBody>
          <a:bodyPr/>
          <a:lstStyle>
            <a:lvl1pPr>
              <a:defRPr/>
            </a:lvl1pPr>
          </a:lstStyle>
          <a:p>
            <a:pPr>
              <a:defRPr/>
            </a:pPr>
            <a:fld id="{8FFE3219-93F8-3341-94BA-40DFB9BA6311}" type="slidenum">
              <a:rPr lang="el-GR"/>
              <a:pPr>
                <a:defRPr/>
              </a:pPr>
              <a:t>‹#›</a:t>
            </a:fld>
            <a:endParaRPr lang="el-GR"/>
          </a:p>
        </p:txBody>
      </p:sp>
    </p:spTree>
    <p:extLst>
      <p:ext uri="{BB962C8B-B14F-4D97-AF65-F5344CB8AC3E}">
        <p14:creationId xmlns:p14="http://schemas.microsoft.com/office/powerpoint/2010/main" val="1797143629"/>
      </p:ext>
    </p:extLst>
  </p:cSld>
  <p:clrMapOvr>
    <a:masterClrMapping/>
  </p:clrMapOvr>
  <p:transition>
    <p:pull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6" name="Rectangle 6"/>
          <p:cNvSpPr>
            <a:spLocks noGrp="1" noChangeArrowheads="1"/>
          </p:cNvSpPr>
          <p:nvPr>
            <p:ph type="sldNum" sz="quarter" idx="12"/>
          </p:nvPr>
        </p:nvSpPr>
        <p:spPr/>
        <p:txBody>
          <a:bodyPr/>
          <a:lstStyle>
            <a:lvl1pPr>
              <a:defRPr/>
            </a:lvl1pPr>
          </a:lstStyle>
          <a:p>
            <a:pPr>
              <a:defRPr/>
            </a:pPr>
            <a:fld id="{8B57F2F5-5C16-154F-9BF4-28B9B06CB980}" type="slidenum">
              <a:rPr lang="el-GR"/>
              <a:pPr>
                <a:defRPr/>
              </a:pPr>
              <a:t>‹#›</a:t>
            </a:fld>
            <a:endParaRPr lang="el-GR"/>
          </a:p>
        </p:txBody>
      </p:sp>
    </p:spTree>
    <p:extLst>
      <p:ext uri="{BB962C8B-B14F-4D97-AF65-F5344CB8AC3E}">
        <p14:creationId xmlns:p14="http://schemas.microsoft.com/office/powerpoint/2010/main" val="3915805877"/>
      </p:ext>
    </p:extLst>
  </p:cSld>
  <p:clrMapOvr>
    <a:masterClrMapping/>
  </p:clrMapOvr>
  <p:transition>
    <p:pull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37523"/>
            <a:ext cx="4038600" cy="49997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37521"/>
            <a:ext cx="4038600" cy="499976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6"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7" name="Rectangle 6"/>
          <p:cNvSpPr>
            <a:spLocks noGrp="1" noChangeArrowheads="1"/>
          </p:cNvSpPr>
          <p:nvPr>
            <p:ph type="sldNum" sz="quarter" idx="12"/>
          </p:nvPr>
        </p:nvSpPr>
        <p:spPr/>
        <p:txBody>
          <a:bodyPr/>
          <a:lstStyle>
            <a:lvl1pPr>
              <a:defRPr/>
            </a:lvl1pPr>
          </a:lstStyle>
          <a:p>
            <a:pPr>
              <a:defRPr/>
            </a:pPr>
            <a:fld id="{1C6FDFDB-9E29-DB4C-9BAC-FB75DA9A1BB5}" type="slidenum">
              <a:rPr lang="el-GR"/>
              <a:pPr>
                <a:defRPr/>
              </a:pPr>
              <a:t>‹#›</a:t>
            </a:fld>
            <a:endParaRPr lang="el-GR"/>
          </a:p>
        </p:txBody>
      </p:sp>
    </p:spTree>
    <p:extLst>
      <p:ext uri="{BB962C8B-B14F-4D97-AF65-F5344CB8AC3E}">
        <p14:creationId xmlns:p14="http://schemas.microsoft.com/office/powerpoint/2010/main" val="740179361"/>
      </p:ext>
    </p:extLst>
  </p:cSld>
  <p:clrMapOvr>
    <a:masterClrMapping/>
  </p:clrMapOvr>
  <p:transition>
    <p:pull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8"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9" name="Rectangle 6"/>
          <p:cNvSpPr>
            <a:spLocks noGrp="1" noChangeArrowheads="1"/>
          </p:cNvSpPr>
          <p:nvPr>
            <p:ph type="sldNum" sz="quarter" idx="12"/>
          </p:nvPr>
        </p:nvSpPr>
        <p:spPr/>
        <p:txBody>
          <a:bodyPr/>
          <a:lstStyle>
            <a:lvl1pPr>
              <a:defRPr/>
            </a:lvl1pPr>
          </a:lstStyle>
          <a:p>
            <a:pPr>
              <a:defRPr/>
            </a:pPr>
            <a:fld id="{F8D89165-67C9-DC44-8A4D-22DB200977C8}" type="slidenum">
              <a:rPr lang="el-GR"/>
              <a:pPr>
                <a:defRPr/>
              </a:pPr>
              <a:t>‹#›</a:t>
            </a:fld>
            <a:endParaRPr lang="el-GR"/>
          </a:p>
        </p:txBody>
      </p:sp>
    </p:spTree>
    <p:extLst>
      <p:ext uri="{BB962C8B-B14F-4D97-AF65-F5344CB8AC3E}">
        <p14:creationId xmlns:p14="http://schemas.microsoft.com/office/powerpoint/2010/main" val="3916893935"/>
      </p:ext>
    </p:extLst>
  </p:cSld>
  <p:clrMapOvr>
    <a:masterClrMapping/>
  </p:clrMapOvr>
  <p:transition>
    <p:pull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4"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5" name="Rectangle 6"/>
          <p:cNvSpPr>
            <a:spLocks noGrp="1" noChangeArrowheads="1"/>
          </p:cNvSpPr>
          <p:nvPr>
            <p:ph type="sldNum" sz="quarter" idx="12"/>
          </p:nvPr>
        </p:nvSpPr>
        <p:spPr/>
        <p:txBody>
          <a:bodyPr/>
          <a:lstStyle>
            <a:lvl1pPr>
              <a:defRPr/>
            </a:lvl1pPr>
          </a:lstStyle>
          <a:p>
            <a:pPr>
              <a:defRPr/>
            </a:pPr>
            <a:fld id="{6391B855-20F4-284F-9AE9-6AEDDCF47D25}" type="slidenum">
              <a:rPr lang="el-GR"/>
              <a:pPr>
                <a:defRPr/>
              </a:pPr>
              <a:t>‹#›</a:t>
            </a:fld>
            <a:endParaRPr lang="el-GR"/>
          </a:p>
        </p:txBody>
      </p:sp>
    </p:spTree>
    <p:extLst>
      <p:ext uri="{BB962C8B-B14F-4D97-AF65-F5344CB8AC3E}">
        <p14:creationId xmlns:p14="http://schemas.microsoft.com/office/powerpoint/2010/main" val="567315308"/>
      </p:ext>
    </p:extLst>
  </p:cSld>
  <p:clrMapOvr>
    <a:masterClrMapping/>
  </p:clrMapOvr>
  <p:transition>
    <p:pull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3"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4" name="Rectangle 6"/>
          <p:cNvSpPr>
            <a:spLocks noGrp="1" noChangeArrowheads="1"/>
          </p:cNvSpPr>
          <p:nvPr>
            <p:ph type="sldNum" sz="quarter" idx="12"/>
          </p:nvPr>
        </p:nvSpPr>
        <p:spPr/>
        <p:txBody>
          <a:bodyPr/>
          <a:lstStyle>
            <a:lvl1pPr>
              <a:defRPr/>
            </a:lvl1pPr>
          </a:lstStyle>
          <a:p>
            <a:pPr>
              <a:defRPr/>
            </a:pPr>
            <a:fld id="{887D6802-68C2-534B-B034-A37F1F61DD51}" type="slidenum">
              <a:rPr lang="el-GR"/>
              <a:pPr>
                <a:defRPr/>
              </a:pPr>
              <a:t>‹#›</a:t>
            </a:fld>
            <a:endParaRPr lang="el-GR"/>
          </a:p>
        </p:txBody>
      </p:sp>
    </p:spTree>
    <p:extLst>
      <p:ext uri="{BB962C8B-B14F-4D97-AF65-F5344CB8AC3E}">
        <p14:creationId xmlns:p14="http://schemas.microsoft.com/office/powerpoint/2010/main" val="921969159"/>
      </p:ext>
    </p:extLst>
  </p:cSld>
  <p:clrMapOvr>
    <a:masterClrMapping/>
  </p:clrMapOvr>
  <p:transition>
    <p:pull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6"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7" name="Rectangle 6"/>
          <p:cNvSpPr>
            <a:spLocks noGrp="1" noChangeArrowheads="1"/>
          </p:cNvSpPr>
          <p:nvPr>
            <p:ph type="sldNum" sz="quarter" idx="12"/>
          </p:nvPr>
        </p:nvSpPr>
        <p:spPr/>
        <p:txBody>
          <a:bodyPr/>
          <a:lstStyle>
            <a:lvl1pPr>
              <a:defRPr/>
            </a:lvl1pPr>
          </a:lstStyle>
          <a:p>
            <a:pPr>
              <a:defRPr/>
            </a:pPr>
            <a:fld id="{A2A6A27D-9793-3244-AC4A-EF42C240F6F8}" type="slidenum">
              <a:rPr lang="el-GR"/>
              <a:pPr>
                <a:defRPr/>
              </a:pPr>
              <a:t>‹#›</a:t>
            </a:fld>
            <a:endParaRPr lang="el-GR"/>
          </a:p>
        </p:txBody>
      </p:sp>
    </p:spTree>
    <p:extLst>
      <p:ext uri="{BB962C8B-B14F-4D97-AF65-F5344CB8AC3E}">
        <p14:creationId xmlns:p14="http://schemas.microsoft.com/office/powerpoint/2010/main" val="370787697"/>
      </p:ext>
    </p:extLst>
  </p:cSld>
  <p:clrMapOvr>
    <a:masterClrMapping/>
  </p:clrMapOvr>
  <p:transition>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6" name="Rectangle 6"/>
          <p:cNvSpPr>
            <a:spLocks noGrp="1" noChangeArrowheads="1"/>
          </p:cNvSpPr>
          <p:nvPr>
            <p:ph type="sldNum" sz="quarter" idx="12"/>
          </p:nvPr>
        </p:nvSpPr>
        <p:spPr/>
        <p:txBody>
          <a:bodyPr/>
          <a:lstStyle>
            <a:lvl1pPr>
              <a:defRPr/>
            </a:lvl1pPr>
          </a:lstStyle>
          <a:p>
            <a:pPr>
              <a:defRPr/>
            </a:pPr>
            <a:fld id="{8FFE3219-93F8-3341-94BA-40DFB9BA6311}" type="slidenum">
              <a:rPr lang="el-GR"/>
              <a:pPr>
                <a:defRPr/>
              </a:pPr>
              <a:t>‹#›</a:t>
            </a:fld>
            <a:endParaRPr lang="el-GR"/>
          </a:p>
        </p:txBody>
      </p:sp>
    </p:spTree>
    <p:extLst>
      <p:ext uri="{BB962C8B-B14F-4D97-AF65-F5344CB8AC3E}">
        <p14:creationId xmlns:p14="http://schemas.microsoft.com/office/powerpoint/2010/main" val="1681226746"/>
      </p:ext>
    </p:extLst>
  </p:cSld>
  <p:clrMapOvr>
    <a:masterClrMapping/>
  </p:clrMapOvr>
  <p:transition>
    <p:pull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6"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7" name="Rectangle 6"/>
          <p:cNvSpPr>
            <a:spLocks noGrp="1" noChangeArrowheads="1"/>
          </p:cNvSpPr>
          <p:nvPr>
            <p:ph type="sldNum" sz="quarter" idx="12"/>
          </p:nvPr>
        </p:nvSpPr>
        <p:spPr/>
        <p:txBody>
          <a:bodyPr/>
          <a:lstStyle>
            <a:lvl1pPr>
              <a:defRPr/>
            </a:lvl1pPr>
          </a:lstStyle>
          <a:p>
            <a:pPr>
              <a:defRPr/>
            </a:pPr>
            <a:fld id="{9A0EF681-FFC1-3A43-B6A0-FADF4C983803}" type="slidenum">
              <a:rPr lang="el-GR"/>
              <a:pPr>
                <a:defRPr/>
              </a:pPr>
              <a:t>‹#›</a:t>
            </a:fld>
            <a:endParaRPr lang="el-GR"/>
          </a:p>
        </p:txBody>
      </p:sp>
    </p:spTree>
    <p:extLst>
      <p:ext uri="{BB962C8B-B14F-4D97-AF65-F5344CB8AC3E}">
        <p14:creationId xmlns:p14="http://schemas.microsoft.com/office/powerpoint/2010/main" val="3180515502"/>
      </p:ext>
    </p:extLst>
  </p:cSld>
  <p:clrMapOvr>
    <a:masterClrMapping/>
  </p:clrMapOvr>
  <p:transition>
    <p:pull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6" name="Rectangle 6"/>
          <p:cNvSpPr>
            <a:spLocks noGrp="1" noChangeArrowheads="1"/>
          </p:cNvSpPr>
          <p:nvPr>
            <p:ph type="sldNum" sz="quarter" idx="12"/>
          </p:nvPr>
        </p:nvSpPr>
        <p:spPr/>
        <p:txBody>
          <a:bodyPr/>
          <a:lstStyle>
            <a:lvl1pPr>
              <a:defRPr/>
            </a:lvl1pPr>
          </a:lstStyle>
          <a:p>
            <a:pPr>
              <a:defRPr/>
            </a:pPr>
            <a:fld id="{9A5F6D5C-6057-F34C-8C3C-DE6DBAF509A1}" type="slidenum">
              <a:rPr lang="el-GR"/>
              <a:pPr>
                <a:defRPr/>
              </a:pPr>
              <a:t>‹#›</a:t>
            </a:fld>
            <a:endParaRPr lang="el-GR"/>
          </a:p>
        </p:txBody>
      </p:sp>
    </p:spTree>
    <p:extLst>
      <p:ext uri="{BB962C8B-B14F-4D97-AF65-F5344CB8AC3E}">
        <p14:creationId xmlns:p14="http://schemas.microsoft.com/office/powerpoint/2010/main" val="374256475"/>
      </p:ext>
    </p:extLst>
  </p:cSld>
  <p:clrMapOvr>
    <a:masterClrMapping/>
  </p:clrMapOvr>
  <p:transition>
    <p:pull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8913"/>
            <a:ext cx="2057400" cy="60483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88913"/>
            <a:ext cx="6019800" cy="6048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6" name="Rectangle 6"/>
          <p:cNvSpPr>
            <a:spLocks noGrp="1" noChangeArrowheads="1"/>
          </p:cNvSpPr>
          <p:nvPr>
            <p:ph type="sldNum" sz="quarter" idx="12"/>
          </p:nvPr>
        </p:nvSpPr>
        <p:spPr/>
        <p:txBody>
          <a:bodyPr/>
          <a:lstStyle>
            <a:lvl1pPr>
              <a:defRPr/>
            </a:lvl1pPr>
          </a:lstStyle>
          <a:p>
            <a:pPr>
              <a:defRPr/>
            </a:pPr>
            <a:fld id="{C96699AC-7F1A-BF46-B322-5991CD8D47E5}" type="slidenum">
              <a:rPr lang="el-GR"/>
              <a:pPr>
                <a:defRPr/>
              </a:pPr>
              <a:t>‹#›</a:t>
            </a:fld>
            <a:endParaRPr lang="el-GR"/>
          </a:p>
        </p:txBody>
      </p:sp>
    </p:spTree>
    <p:extLst>
      <p:ext uri="{BB962C8B-B14F-4D97-AF65-F5344CB8AC3E}">
        <p14:creationId xmlns:p14="http://schemas.microsoft.com/office/powerpoint/2010/main" val="31795417"/>
      </p:ext>
    </p:extLst>
  </p:cSld>
  <p:clrMapOvr>
    <a:masterClrMapping/>
  </p:clrMapOvr>
  <p:transition>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6" name="Rectangle 6"/>
          <p:cNvSpPr>
            <a:spLocks noGrp="1" noChangeArrowheads="1"/>
          </p:cNvSpPr>
          <p:nvPr>
            <p:ph type="sldNum" sz="quarter" idx="12"/>
          </p:nvPr>
        </p:nvSpPr>
        <p:spPr/>
        <p:txBody>
          <a:bodyPr/>
          <a:lstStyle>
            <a:lvl1pPr>
              <a:defRPr/>
            </a:lvl1pPr>
          </a:lstStyle>
          <a:p>
            <a:pPr>
              <a:defRPr/>
            </a:pPr>
            <a:fld id="{8B57F2F5-5C16-154F-9BF4-28B9B06CB980}" type="slidenum">
              <a:rPr lang="el-GR"/>
              <a:pPr>
                <a:defRPr/>
              </a:pPr>
              <a:t>‹#›</a:t>
            </a:fld>
            <a:endParaRPr lang="el-GR"/>
          </a:p>
        </p:txBody>
      </p:sp>
    </p:spTree>
    <p:extLst>
      <p:ext uri="{BB962C8B-B14F-4D97-AF65-F5344CB8AC3E}">
        <p14:creationId xmlns:p14="http://schemas.microsoft.com/office/powerpoint/2010/main" val="4156267366"/>
      </p:ext>
    </p:extLst>
  </p:cSld>
  <p:clrMapOvr>
    <a:masterClrMapping/>
  </p:clrMapOvr>
  <p:transition>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37523"/>
            <a:ext cx="4038600" cy="49997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37521"/>
            <a:ext cx="4038600" cy="499976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6"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7" name="Rectangle 6"/>
          <p:cNvSpPr>
            <a:spLocks noGrp="1" noChangeArrowheads="1"/>
          </p:cNvSpPr>
          <p:nvPr>
            <p:ph type="sldNum" sz="quarter" idx="12"/>
          </p:nvPr>
        </p:nvSpPr>
        <p:spPr/>
        <p:txBody>
          <a:bodyPr/>
          <a:lstStyle>
            <a:lvl1pPr>
              <a:defRPr/>
            </a:lvl1pPr>
          </a:lstStyle>
          <a:p>
            <a:pPr>
              <a:defRPr/>
            </a:pPr>
            <a:fld id="{1C6FDFDB-9E29-DB4C-9BAC-FB75DA9A1BB5}" type="slidenum">
              <a:rPr lang="el-GR"/>
              <a:pPr>
                <a:defRPr/>
              </a:pPr>
              <a:t>‹#›</a:t>
            </a:fld>
            <a:endParaRPr lang="el-GR"/>
          </a:p>
        </p:txBody>
      </p:sp>
    </p:spTree>
    <p:extLst>
      <p:ext uri="{BB962C8B-B14F-4D97-AF65-F5344CB8AC3E}">
        <p14:creationId xmlns:p14="http://schemas.microsoft.com/office/powerpoint/2010/main" val="1103516212"/>
      </p:ext>
    </p:extLst>
  </p:cSld>
  <p:clrMapOvr>
    <a:masterClrMapping/>
  </p:clrMapOvr>
  <p:transition>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8"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9" name="Rectangle 6"/>
          <p:cNvSpPr>
            <a:spLocks noGrp="1" noChangeArrowheads="1"/>
          </p:cNvSpPr>
          <p:nvPr>
            <p:ph type="sldNum" sz="quarter" idx="12"/>
          </p:nvPr>
        </p:nvSpPr>
        <p:spPr/>
        <p:txBody>
          <a:bodyPr/>
          <a:lstStyle>
            <a:lvl1pPr>
              <a:defRPr/>
            </a:lvl1pPr>
          </a:lstStyle>
          <a:p>
            <a:pPr>
              <a:defRPr/>
            </a:pPr>
            <a:fld id="{F8D89165-67C9-DC44-8A4D-22DB200977C8}" type="slidenum">
              <a:rPr lang="el-GR"/>
              <a:pPr>
                <a:defRPr/>
              </a:pPr>
              <a:t>‹#›</a:t>
            </a:fld>
            <a:endParaRPr lang="el-GR"/>
          </a:p>
        </p:txBody>
      </p:sp>
    </p:spTree>
    <p:extLst>
      <p:ext uri="{BB962C8B-B14F-4D97-AF65-F5344CB8AC3E}">
        <p14:creationId xmlns:p14="http://schemas.microsoft.com/office/powerpoint/2010/main" val="2345007633"/>
      </p:ext>
    </p:extLst>
  </p:cSld>
  <p:clrMapOvr>
    <a:masterClrMapping/>
  </p:clrMapOvr>
  <p:transition>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4"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5" name="Rectangle 6"/>
          <p:cNvSpPr>
            <a:spLocks noGrp="1" noChangeArrowheads="1"/>
          </p:cNvSpPr>
          <p:nvPr>
            <p:ph type="sldNum" sz="quarter" idx="12"/>
          </p:nvPr>
        </p:nvSpPr>
        <p:spPr/>
        <p:txBody>
          <a:bodyPr/>
          <a:lstStyle>
            <a:lvl1pPr>
              <a:defRPr/>
            </a:lvl1pPr>
          </a:lstStyle>
          <a:p>
            <a:pPr>
              <a:defRPr/>
            </a:pPr>
            <a:fld id="{6391B855-20F4-284F-9AE9-6AEDDCF47D25}" type="slidenum">
              <a:rPr lang="el-GR"/>
              <a:pPr>
                <a:defRPr/>
              </a:pPr>
              <a:t>‹#›</a:t>
            </a:fld>
            <a:endParaRPr lang="el-GR"/>
          </a:p>
        </p:txBody>
      </p:sp>
    </p:spTree>
    <p:extLst>
      <p:ext uri="{BB962C8B-B14F-4D97-AF65-F5344CB8AC3E}">
        <p14:creationId xmlns:p14="http://schemas.microsoft.com/office/powerpoint/2010/main" val="3022337914"/>
      </p:ext>
    </p:extLst>
  </p:cSld>
  <p:clrMapOvr>
    <a:masterClrMapping/>
  </p:clrMapOvr>
  <p:transition>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3"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4" name="Rectangle 6"/>
          <p:cNvSpPr>
            <a:spLocks noGrp="1" noChangeArrowheads="1"/>
          </p:cNvSpPr>
          <p:nvPr>
            <p:ph type="sldNum" sz="quarter" idx="12"/>
          </p:nvPr>
        </p:nvSpPr>
        <p:spPr/>
        <p:txBody>
          <a:bodyPr/>
          <a:lstStyle>
            <a:lvl1pPr>
              <a:defRPr/>
            </a:lvl1pPr>
          </a:lstStyle>
          <a:p>
            <a:pPr>
              <a:defRPr/>
            </a:pPr>
            <a:fld id="{887D6802-68C2-534B-B034-A37F1F61DD51}" type="slidenum">
              <a:rPr lang="el-GR"/>
              <a:pPr>
                <a:defRPr/>
              </a:pPr>
              <a:t>‹#›</a:t>
            </a:fld>
            <a:endParaRPr lang="el-GR"/>
          </a:p>
        </p:txBody>
      </p:sp>
    </p:spTree>
    <p:extLst>
      <p:ext uri="{BB962C8B-B14F-4D97-AF65-F5344CB8AC3E}">
        <p14:creationId xmlns:p14="http://schemas.microsoft.com/office/powerpoint/2010/main" val="3765600786"/>
      </p:ext>
    </p:extLst>
  </p:cSld>
  <p:clrMapOvr>
    <a:masterClrMapping/>
  </p:clrMapOvr>
  <p:transition>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6"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7" name="Rectangle 6"/>
          <p:cNvSpPr>
            <a:spLocks noGrp="1" noChangeArrowheads="1"/>
          </p:cNvSpPr>
          <p:nvPr>
            <p:ph type="sldNum" sz="quarter" idx="12"/>
          </p:nvPr>
        </p:nvSpPr>
        <p:spPr/>
        <p:txBody>
          <a:bodyPr/>
          <a:lstStyle>
            <a:lvl1pPr>
              <a:defRPr/>
            </a:lvl1pPr>
          </a:lstStyle>
          <a:p>
            <a:pPr>
              <a:defRPr/>
            </a:pPr>
            <a:fld id="{A2A6A27D-9793-3244-AC4A-EF42C240F6F8}" type="slidenum">
              <a:rPr lang="el-GR"/>
              <a:pPr>
                <a:defRPr/>
              </a:pPr>
              <a:t>‹#›</a:t>
            </a:fld>
            <a:endParaRPr lang="el-GR"/>
          </a:p>
        </p:txBody>
      </p:sp>
    </p:spTree>
    <p:extLst>
      <p:ext uri="{BB962C8B-B14F-4D97-AF65-F5344CB8AC3E}">
        <p14:creationId xmlns:p14="http://schemas.microsoft.com/office/powerpoint/2010/main" val="1306343491"/>
      </p:ext>
    </p:extLst>
  </p:cSld>
  <p:clrMapOvr>
    <a:masterClrMapping/>
  </p:clrMapOvr>
  <p:transition>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29/10/2019</a:t>
            </a:r>
            <a:endParaRPr lang="el-GR"/>
          </a:p>
        </p:txBody>
      </p:sp>
      <p:sp>
        <p:nvSpPr>
          <p:cNvPr id="6" name="Rectangle 5"/>
          <p:cNvSpPr>
            <a:spLocks noGrp="1" noChangeArrowheads="1"/>
          </p:cNvSpPr>
          <p:nvPr>
            <p:ph type="ftr" sz="quarter" idx="11"/>
          </p:nvPr>
        </p:nvSpPr>
        <p:spPr/>
        <p:txBody>
          <a:bodyPr/>
          <a:lstStyle>
            <a:lvl1pPr>
              <a:defRPr/>
            </a:lvl1pPr>
          </a:lstStyle>
          <a:p>
            <a:pPr>
              <a:defRPr/>
            </a:pPr>
            <a:r>
              <a:rPr lang="en-US" dirty="0" smtClean="0"/>
              <a:t>Jorgen.Christiansen@cern.ch</a:t>
            </a:r>
            <a:endParaRPr lang="el-GR" sz="800" dirty="0"/>
          </a:p>
        </p:txBody>
      </p:sp>
      <p:sp>
        <p:nvSpPr>
          <p:cNvPr id="7" name="Rectangle 6"/>
          <p:cNvSpPr>
            <a:spLocks noGrp="1" noChangeArrowheads="1"/>
          </p:cNvSpPr>
          <p:nvPr>
            <p:ph type="sldNum" sz="quarter" idx="12"/>
          </p:nvPr>
        </p:nvSpPr>
        <p:spPr/>
        <p:txBody>
          <a:bodyPr/>
          <a:lstStyle>
            <a:lvl1pPr>
              <a:defRPr/>
            </a:lvl1pPr>
          </a:lstStyle>
          <a:p>
            <a:pPr>
              <a:defRPr/>
            </a:pPr>
            <a:fld id="{9A0EF681-FFC1-3A43-B6A0-FADF4C983803}" type="slidenum">
              <a:rPr lang="el-GR"/>
              <a:pPr>
                <a:defRPr/>
              </a:pPr>
              <a:t>‹#›</a:t>
            </a:fld>
            <a:endParaRPr lang="el-GR"/>
          </a:p>
        </p:txBody>
      </p:sp>
    </p:spTree>
    <p:extLst>
      <p:ext uri="{BB962C8B-B14F-4D97-AF65-F5344CB8AC3E}">
        <p14:creationId xmlns:p14="http://schemas.microsoft.com/office/powerpoint/2010/main" val="1665974270"/>
      </p:ext>
    </p:extLst>
  </p:cSld>
  <p:clrMapOvr>
    <a:masterClrMapping/>
  </p:clrMapOvr>
  <p:transition>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g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28688" y="188913"/>
            <a:ext cx="7099696" cy="719137"/>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dirty="0"/>
              <a:t>ClicktoeditMastertitlestyle</a:t>
            </a:r>
          </a:p>
        </p:txBody>
      </p:sp>
      <p:sp>
        <p:nvSpPr>
          <p:cNvPr id="1027" name="Rectangle 3"/>
          <p:cNvSpPr>
            <a:spLocks noGrp="1" noChangeArrowheads="1"/>
          </p:cNvSpPr>
          <p:nvPr>
            <p:ph type="body" idx="1"/>
          </p:nvPr>
        </p:nvSpPr>
        <p:spPr bwMode="auto">
          <a:xfrm>
            <a:off x="457200" y="1196753"/>
            <a:ext cx="8229600" cy="5274714"/>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dirty="0"/>
              <a:t>ClicktoeditMastertextstyles</a:t>
            </a:r>
          </a:p>
          <a:p>
            <a:pPr lvl="1"/>
            <a:r>
              <a:rPr lang="el-GR" dirty="0"/>
              <a:t>Secondlevel</a:t>
            </a:r>
          </a:p>
          <a:p>
            <a:pPr lvl="2"/>
            <a:r>
              <a:rPr lang="el-GR" dirty="0"/>
              <a:t>Thirdlevel</a:t>
            </a:r>
          </a:p>
          <a:p>
            <a:pPr lvl="3"/>
            <a:r>
              <a:rPr lang="el-GR" dirty="0"/>
              <a:t>Fourthlevel</a:t>
            </a:r>
          </a:p>
          <a:p>
            <a:pPr lvl="4"/>
            <a:r>
              <a:rPr lang="el-GR" dirty="0"/>
              <a:t>Fifthlevel</a:t>
            </a:r>
          </a:p>
        </p:txBody>
      </p:sp>
      <p:sp>
        <p:nvSpPr>
          <p:cNvPr id="12292" name="Rectangle 4"/>
          <p:cNvSpPr>
            <a:spLocks noGrp="1" noChangeArrowheads="1"/>
          </p:cNvSpPr>
          <p:nvPr>
            <p:ph type="dt" sz="half" idx="2"/>
          </p:nvPr>
        </p:nvSpPr>
        <p:spPr bwMode="auto">
          <a:xfrm>
            <a:off x="453527" y="6495322"/>
            <a:ext cx="2133600" cy="312738"/>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b" anchorCtr="0" compatLnSpc="1">
            <a:prstTxWarp prst="textNoShape">
              <a:avLst/>
            </a:prstTxWarp>
          </a:bodyPr>
          <a:lstStyle>
            <a:lvl1pPr>
              <a:defRPr sz="1200">
                <a:solidFill>
                  <a:srgbClr val="006699"/>
                </a:solidFill>
                <a:latin typeface="Garamond" charset="0"/>
                <a:ea typeface="ＭＳ Ｐゴシック" charset="-128"/>
                <a:cs typeface="ＭＳ Ｐゴシック" charset="-128"/>
              </a:defRPr>
            </a:lvl1pPr>
          </a:lstStyle>
          <a:p>
            <a:pPr>
              <a:defRPr/>
            </a:pPr>
            <a:r>
              <a:rPr lang="en-US" smtClean="0"/>
              <a:t>29/10/2019</a:t>
            </a:r>
            <a:endParaRPr lang="el-GR"/>
          </a:p>
        </p:txBody>
      </p:sp>
      <p:sp>
        <p:nvSpPr>
          <p:cNvPr id="12293" name="Rectangle 5"/>
          <p:cNvSpPr>
            <a:spLocks noGrp="1" noChangeArrowheads="1"/>
          </p:cNvSpPr>
          <p:nvPr>
            <p:ph type="ftr" sz="quarter" idx="3"/>
          </p:nvPr>
        </p:nvSpPr>
        <p:spPr bwMode="auto">
          <a:xfrm>
            <a:off x="3120527" y="6566760"/>
            <a:ext cx="2895600" cy="246062"/>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b" anchorCtr="0" compatLnSpc="1">
            <a:prstTxWarp prst="textNoShape">
              <a:avLst/>
            </a:prstTxWarp>
          </a:bodyPr>
          <a:lstStyle>
            <a:lvl1pPr algn="ctr">
              <a:defRPr sz="1200">
                <a:solidFill>
                  <a:srgbClr val="006699"/>
                </a:solidFill>
                <a:latin typeface="+mn-lt"/>
                <a:ea typeface="ＭＳ Ｐゴシック" charset="-128"/>
                <a:cs typeface="ＭＳ Ｐゴシック" charset="-128"/>
              </a:defRPr>
            </a:lvl1pPr>
          </a:lstStyle>
          <a:p>
            <a:pPr>
              <a:defRPr/>
            </a:pPr>
            <a:r>
              <a:rPr lang="en-US" dirty="0" smtClean="0"/>
              <a:t>Jorgen.Christiansen@cern.ch</a:t>
            </a:r>
            <a:endParaRPr lang="el-GR" sz="1000" dirty="0"/>
          </a:p>
        </p:txBody>
      </p:sp>
      <p:sp>
        <p:nvSpPr>
          <p:cNvPr id="12294" name="Rectangle 6"/>
          <p:cNvSpPr>
            <a:spLocks noGrp="1" noChangeArrowheads="1"/>
          </p:cNvSpPr>
          <p:nvPr>
            <p:ph type="sldNum" sz="quarter" idx="4"/>
          </p:nvPr>
        </p:nvSpPr>
        <p:spPr bwMode="auto">
          <a:xfrm>
            <a:off x="6549527" y="6566760"/>
            <a:ext cx="2133600" cy="241300"/>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b" anchorCtr="0" compatLnSpc="1">
            <a:prstTxWarp prst="textNoShape">
              <a:avLst/>
            </a:prstTxWarp>
          </a:bodyPr>
          <a:lstStyle>
            <a:lvl1pPr algn="r">
              <a:defRPr sz="1200">
                <a:solidFill>
                  <a:srgbClr val="006699"/>
                </a:solidFill>
                <a:latin typeface="Garamond" charset="0"/>
                <a:ea typeface="ＭＳ Ｐゴシック" charset="-128"/>
                <a:cs typeface="ＭＳ Ｐゴシック" charset="-128"/>
              </a:defRPr>
            </a:lvl1pPr>
          </a:lstStyle>
          <a:p>
            <a:pPr>
              <a:defRPr/>
            </a:pPr>
            <a:fld id="{2127B8B6-0F3C-9643-82F5-040FD12AC171}" type="slidenum">
              <a:rPr lang="el-GR"/>
              <a:pPr>
                <a:defRPr/>
              </a:pPr>
              <a:t>‹#›</a:t>
            </a:fld>
            <a:endParaRPr lang="el-GR"/>
          </a:p>
        </p:txBody>
      </p:sp>
    </p:spTree>
    <p:extLst>
      <p:ext uri="{BB962C8B-B14F-4D97-AF65-F5344CB8AC3E}">
        <p14:creationId xmlns:p14="http://schemas.microsoft.com/office/powerpoint/2010/main" val="2521740247"/>
      </p:ext>
    </p:extLst>
  </p:cSld>
  <p:clrMap bg1="lt1" tx1="dk1" bg2="lt2" tx2="dk2" accent1="accent1" accent2="accent2" accent3="accent3" accent4="accent4" accent5="accent5" accent6="accent6" hlink="hlink" folHlink="folHlink"/>
  <p:sldLayoutIdLst>
    <p:sldLayoutId id="2147484112" r:id="rId1"/>
    <p:sldLayoutId id="2147484113" r:id="rId2"/>
    <p:sldLayoutId id="2147484114" r:id="rId3"/>
    <p:sldLayoutId id="2147484115" r:id="rId4"/>
    <p:sldLayoutId id="2147484116" r:id="rId5"/>
    <p:sldLayoutId id="2147484117" r:id="rId6"/>
    <p:sldLayoutId id="2147484118" r:id="rId7"/>
    <p:sldLayoutId id="2147484119" r:id="rId8"/>
    <p:sldLayoutId id="2147484120" r:id="rId9"/>
    <p:sldLayoutId id="2147484121" r:id="rId10"/>
    <p:sldLayoutId id="2147484122" r:id="rId11"/>
  </p:sldLayoutIdLst>
  <p:transition>
    <p:pull dir="d"/>
  </p:transition>
  <p:timing>
    <p:tnLst>
      <p:par>
        <p:cTn id="1" dur="indefinite" restart="never" nodeType="tmRoot"/>
      </p:par>
    </p:tnLst>
  </p:timing>
  <p:hf hdr="0"/>
  <p:txStyles>
    <p:title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charset="0"/>
        <a:buChar char="n"/>
        <a:defRPr sz="3000">
          <a:solidFill>
            <a:srgbClr val="003366"/>
          </a:solidFill>
          <a:latin typeface="+mn-lt"/>
          <a:ea typeface="ＭＳ Ｐゴシック" pitchFamily="-109" charset="-128"/>
          <a:cs typeface="ＭＳ Ｐゴシック" pitchFamily="-109" charset="-128"/>
        </a:defRPr>
      </a:lvl1pPr>
      <a:lvl2pPr marL="669925" indent="-325438" algn="l" rtl="0" eaLnBrk="0" fontAlgn="base" hangingPunct="0">
        <a:spcBef>
          <a:spcPct val="20000"/>
        </a:spcBef>
        <a:spcAft>
          <a:spcPct val="0"/>
        </a:spcAft>
        <a:buClr>
          <a:schemeClr val="accent2"/>
        </a:buClr>
        <a:buSzPct val="60000"/>
        <a:buFont typeface="Wingdings" charset="0"/>
        <a:buChar char="q"/>
        <a:defRPr sz="2600">
          <a:solidFill>
            <a:srgbClr val="003366"/>
          </a:solidFill>
          <a:latin typeface="+mn-lt"/>
          <a:ea typeface="ＭＳ Ｐゴシック" pitchFamily="-109" charset="-128"/>
        </a:defRPr>
      </a:lvl2pPr>
      <a:lvl3pPr marL="1022350" indent="-350838" algn="l" rtl="0" eaLnBrk="0" fontAlgn="base" hangingPunct="0">
        <a:spcBef>
          <a:spcPct val="20000"/>
        </a:spcBef>
        <a:spcAft>
          <a:spcPct val="0"/>
        </a:spcAft>
        <a:buClr>
          <a:schemeClr val="accent1"/>
        </a:buClr>
        <a:buSzPct val="65000"/>
        <a:buFont typeface="Wingdings" charset="0"/>
        <a:buChar char="n"/>
        <a:defRPr sz="2200">
          <a:solidFill>
            <a:srgbClr val="003366"/>
          </a:solidFill>
          <a:latin typeface="+mn-lt"/>
          <a:ea typeface="ＭＳ Ｐゴシック" pitchFamily="-109" charset="-128"/>
        </a:defRPr>
      </a:lvl3pPr>
      <a:lvl4pPr marL="1339850" indent="-315913" algn="l" rtl="0" eaLnBrk="0" fontAlgn="base" hangingPunct="0">
        <a:spcBef>
          <a:spcPct val="20000"/>
        </a:spcBef>
        <a:spcAft>
          <a:spcPct val="0"/>
        </a:spcAft>
        <a:buClr>
          <a:schemeClr val="accent2"/>
        </a:buClr>
        <a:buSzPct val="70000"/>
        <a:buFont typeface="Wingdings" charset="0"/>
        <a:buChar char="q"/>
        <a:defRPr sz="2000">
          <a:solidFill>
            <a:srgbClr val="003366"/>
          </a:solidFill>
          <a:latin typeface="+mn-lt"/>
          <a:ea typeface="ＭＳ Ｐゴシック" pitchFamily="-109" charset="-128"/>
        </a:defRPr>
      </a:lvl4pPr>
      <a:lvl5pPr marL="1681163" indent="-339725" algn="l" rtl="0" eaLnBrk="0" fontAlgn="base" hangingPunct="0">
        <a:spcBef>
          <a:spcPct val="20000"/>
        </a:spcBef>
        <a:spcAft>
          <a:spcPct val="0"/>
        </a:spcAft>
        <a:buClr>
          <a:schemeClr val="accent1"/>
        </a:buClr>
        <a:buSzPct val="75000"/>
        <a:buFont typeface="Wingdings" charset="0"/>
        <a:buChar char="§"/>
        <a:defRPr sz="1800">
          <a:solidFill>
            <a:srgbClr val="003366"/>
          </a:solidFill>
          <a:latin typeface="+mn-lt"/>
          <a:ea typeface="ＭＳ Ｐゴシック" pitchFamily="-109"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28688" y="188913"/>
            <a:ext cx="7099696" cy="719137"/>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a:t>ClicktoeditMastertitlestyle</a:t>
            </a:r>
          </a:p>
        </p:txBody>
      </p:sp>
      <p:sp>
        <p:nvSpPr>
          <p:cNvPr id="1027" name="Rectangle 3"/>
          <p:cNvSpPr>
            <a:spLocks noGrp="1" noChangeArrowheads="1"/>
          </p:cNvSpPr>
          <p:nvPr>
            <p:ph type="body" idx="1"/>
          </p:nvPr>
        </p:nvSpPr>
        <p:spPr bwMode="auto">
          <a:xfrm>
            <a:off x="457200" y="1196753"/>
            <a:ext cx="8229600" cy="5274714"/>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dirty="0"/>
              <a:t>ClicktoeditMastertextstyles</a:t>
            </a:r>
          </a:p>
          <a:p>
            <a:pPr lvl="1"/>
            <a:r>
              <a:rPr lang="el-GR" dirty="0"/>
              <a:t>Secondlevel</a:t>
            </a:r>
          </a:p>
          <a:p>
            <a:pPr lvl="2"/>
            <a:r>
              <a:rPr lang="el-GR" dirty="0"/>
              <a:t>Thirdlevel</a:t>
            </a:r>
          </a:p>
          <a:p>
            <a:pPr lvl="3"/>
            <a:r>
              <a:rPr lang="el-GR" dirty="0"/>
              <a:t>Fourthlevel</a:t>
            </a:r>
          </a:p>
          <a:p>
            <a:pPr lvl="4"/>
            <a:r>
              <a:rPr lang="el-GR" dirty="0"/>
              <a:t>Fifthlevel</a:t>
            </a:r>
          </a:p>
        </p:txBody>
      </p:sp>
      <p:sp>
        <p:nvSpPr>
          <p:cNvPr id="12292" name="Rectangle 4"/>
          <p:cNvSpPr>
            <a:spLocks noGrp="1" noChangeArrowheads="1"/>
          </p:cNvSpPr>
          <p:nvPr>
            <p:ph type="dt" sz="half" idx="2"/>
          </p:nvPr>
        </p:nvSpPr>
        <p:spPr bwMode="auto">
          <a:xfrm>
            <a:off x="453527" y="6495322"/>
            <a:ext cx="2133600" cy="312738"/>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b" anchorCtr="0" compatLnSpc="1">
            <a:prstTxWarp prst="textNoShape">
              <a:avLst/>
            </a:prstTxWarp>
          </a:bodyPr>
          <a:lstStyle>
            <a:lvl1pPr>
              <a:defRPr sz="1200">
                <a:solidFill>
                  <a:srgbClr val="006699"/>
                </a:solidFill>
                <a:latin typeface="Garamond" charset="0"/>
                <a:ea typeface="ＭＳ Ｐゴシック" charset="-128"/>
                <a:cs typeface="ＭＳ Ｐゴシック" charset="-128"/>
              </a:defRPr>
            </a:lvl1pPr>
          </a:lstStyle>
          <a:p>
            <a:pPr>
              <a:defRPr/>
            </a:pPr>
            <a:r>
              <a:rPr lang="en-US" smtClean="0"/>
              <a:t>29/10/2019</a:t>
            </a:r>
            <a:endParaRPr lang="el-GR"/>
          </a:p>
        </p:txBody>
      </p:sp>
      <p:sp>
        <p:nvSpPr>
          <p:cNvPr id="12293" name="Rectangle 5"/>
          <p:cNvSpPr>
            <a:spLocks noGrp="1" noChangeArrowheads="1"/>
          </p:cNvSpPr>
          <p:nvPr>
            <p:ph type="ftr" sz="quarter" idx="3"/>
          </p:nvPr>
        </p:nvSpPr>
        <p:spPr bwMode="auto">
          <a:xfrm>
            <a:off x="3120527" y="6566760"/>
            <a:ext cx="2895600" cy="246062"/>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b" anchorCtr="0" compatLnSpc="1">
            <a:prstTxWarp prst="textNoShape">
              <a:avLst/>
            </a:prstTxWarp>
          </a:bodyPr>
          <a:lstStyle>
            <a:lvl1pPr algn="ctr">
              <a:defRPr sz="1200">
                <a:solidFill>
                  <a:srgbClr val="006699"/>
                </a:solidFill>
                <a:latin typeface="+mn-lt"/>
                <a:ea typeface="ＭＳ Ｐゴシック" charset="-128"/>
                <a:cs typeface="ＭＳ Ｐゴシック" charset="-128"/>
              </a:defRPr>
            </a:lvl1pPr>
          </a:lstStyle>
          <a:p>
            <a:pPr>
              <a:defRPr/>
            </a:pPr>
            <a:r>
              <a:rPr lang="en-US" dirty="0" smtClean="0"/>
              <a:t>Jorgen.Christiansen@cern.ch</a:t>
            </a:r>
            <a:endParaRPr lang="el-GR" sz="1000" dirty="0"/>
          </a:p>
        </p:txBody>
      </p:sp>
      <p:sp>
        <p:nvSpPr>
          <p:cNvPr id="12294" name="Rectangle 6"/>
          <p:cNvSpPr>
            <a:spLocks noGrp="1" noChangeArrowheads="1"/>
          </p:cNvSpPr>
          <p:nvPr>
            <p:ph type="sldNum" sz="quarter" idx="4"/>
          </p:nvPr>
        </p:nvSpPr>
        <p:spPr bwMode="auto">
          <a:xfrm>
            <a:off x="6549527" y="6566760"/>
            <a:ext cx="2133600" cy="241300"/>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b" anchorCtr="0" compatLnSpc="1">
            <a:prstTxWarp prst="textNoShape">
              <a:avLst/>
            </a:prstTxWarp>
          </a:bodyPr>
          <a:lstStyle>
            <a:lvl1pPr algn="r">
              <a:defRPr sz="1200">
                <a:solidFill>
                  <a:srgbClr val="006699"/>
                </a:solidFill>
                <a:latin typeface="Garamond" charset="0"/>
                <a:ea typeface="ＭＳ Ｐゴシック" charset="-128"/>
                <a:cs typeface="ＭＳ Ｐゴシック" charset="-128"/>
              </a:defRPr>
            </a:lvl1pPr>
          </a:lstStyle>
          <a:p>
            <a:pPr>
              <a:defRPr/>
            </a:pPr>
            <a:fld id="{2127B8B6-0F3C-9643-82F5-040FD12AC171}" type="slidenum">
              <a:rPr lang="el-GR"/>
              <a:pPr>
                <a:defRPr/>
              </a:pPr>
              <a:t>‹#›</a:t>
            </a:fld>
            <a:endParaRPr lang="el-GR"/>
          </a:p>
        </p:txBody>
      </p:sp>
      <p:pic>
        <p:nvPicPr>
          <p:cNvPr id="2" name="Picture 2" descr="C:\Documents and Settings\kostas\My Documents\My Documents\My Work\CERN outreach material\CERNlogo\Logo_CERN.gif"/>
          <p:cNvPicPr>
            <a:picLocks noChangeAspect="1" noChangeArrowheads="1"/>
          </p:cNvPicPr>
          <p:nvPr userDrawn="1"/>
        </p:nvPicPr>
        <p:blipFill>
          <a:blip r:embed="rId13" cstate="print">
            <a:extLst>
              <a:ext uri="{28A0092B-C50C-407E-A947-70E740481C1C}">
                <a14:useLocalDpi xmlns:a14="http://schemas.microsoft.com/office/drawing/2010/main"/>
              </a:ext>
            </a:extLst>
          </a:blip>
          <a:srcRect/>
          <a:stretch>
            <a:fillRect/>
          </a:stretch>
        </p:blipFill>
        <p:spPr bwMode="auto">
          <a:xfrm>
            <a:off x="142869" y="142852"/>
            <a:ext cx="714355" cy="714355"/>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effectLst>
        </p:spPr>
      </p:pic>
      <p:cxnSp>
        <p:nvCxnSpPr>
          <p:cNvPr id="12" name="Straight Connector 11"/>
          <p:cNvCxnSpPr/>
          <p:nvPr userDrawn="1"/>
        </p:nvCxnSpPr>
        <p:spPr>
          <a:xfrm>
            <a:off x="428625" y="927100"/>
            <a:ext cx="8358188"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424952" y="6542947"/>
            <a:ext cx="8358188" cy="1588"/>
          </a:xfrm>
          <a:prstGeom prst="line">
            <a:avLst/>
          </a:prstGeom>
          <a:effectLst/>
        </p:spPr>
        <p:style>
          <a:lnRef idx="2">
            <a:schemeClr val="accent1"/>
          </a:lnRef>
          <a:fillRef idx="0">
            <a:schemeClr val="accent1"/>
          </a:fillRef>
          <a:effectRef idx="1">
            <a:schemeClr val="accent1"/>
          </a:effectRef>
          <a:fontRef idx="minor">
            <a:schemeClr val="tx1"/>
          </a:fontRef>
        </p:style>
      </p:cxnSp>
      <p:pic>
        <p:nvPicPr>
          <p:cNvPr id="10" name="Picture 4" descr="http://laser-caltech.web.cern.ch/laser-caltech/images/Logo/CMS%20logo.jpeg"/>
          <p:cNvPicPr>
            <a:picLocks noChangeAspect="1" noChangeArrowheads="1"/>
          </p:cNvPicPr>
          <p:nvPr userDrawn="1"/>
        </p:nvPicPr>
        <p:blipFill>
          <a:blip r:embed="rId14" cstate="email">
            <a:extLst>
              <a:ext uri="{28A0092B-C50C-407E-A947-70E740481C1C}">
                <a14:useLocalDpi xmlns:a14="http://schemas.microsoft.com/office/drawing/2010/main" val="0"/>
              </a:ext>
            </a:extLst>
          </a:blip>
          <a:srcRect/>
          <a:stretch>
            <a:fillRect/>
          </a:stretch>
        </p:blipFill>
        <p:spPr bwMode="auto">
          <a:xfrm>
            <a:off x="8099848" y="128730"/>
            <a:ext cx="762762" cy="76043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4100"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 id="2147484110" r:id="rId11"/>
  </p:sldLayoutIdLst>
  <p:transition>
    <p:pull dir="d"/>
  </p:transition>
  <p:timing>
    <p:tnLst>
      <p:par>
        <p:cTn id="1" dur="indefinite" restart="never" nodeType="tmRoot"/>
      </p:par>
    </p:tnLst>
  </p:timing>
  <p:hf hdr="0"/>
  <p:txStyles>
    <p:title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charset="0"/>
        <a:buChar char="n"/>
        <a:defRPr sz="3000">
          <a:solidFill>
            <a:srgbClr val="003366"/>
          </a:solidFill>
          <a:latin typeface="+mn-lt"/>
          <a:ea typeface="ＭＳ Ｐゴシック" pitchFamily="-109" charset="-128"/>
          <a:cs typeface="ＭＳ Ｐゴシック" pitchFamily="-109" charset="-128"/>
        </a:defRPr>
      </a:lvl1pPr>
      <a:lvl2pPr marL="669925" indent="-325438" algn="l" rtl="0" eaLnBrk="0" fontAlgn="base" hangingPunct="0">
        <a:spcBef>
          <a:spcPct val="20000"/>
        </a:spcBef>
        <a:spcAft>
          <a:spcPct val="0"/>
        </a:spcAft>
        <a:buClr>
          <a:schemeClr val="accent2"/>
        </a:buClr>
        <a:buSzPct val="60000"/>
        <a:buFont typeface="Wingdings" charset="0"/>
        <a:buChar char="q"/>
        <a:defRPr sz="2600">
          <a:solidFill>
            <a:srgbClr val="003366"/>
          </a:solidFill>
          <a:latin typeface="+mn-lt"/>
          <a:ea typeface="ＭＳ Ｐゴシック" pitchFamily="-109" charset="-128"/>
        </a:defRPr>
      </a:lvl2pPr>
      <a:lvl3pPr marL="1022350" indent="-350838" algn="l" rtl="0" eaLnBrk="0" fontAlgn="base" hangingPunct="0">
        <a:spcBef>
          <a:spcPct val="20000"/>
        </a:spcBef>
        <a:spcAft>
          <a:spcPct val="0"/>
        </a:spcAft>
        <a:buClr>
          <a:schemeClr val="accent1"/>
        </a:buClr>
        <a:buSzPct val="65000"/>
        <a:buFont typeface="Wingdings" charset="0"/>
        <a:buChar char="n"/>
        <a:defRPr sz="2200">
          <a:solidFill>
            <a:srgbClr val="003366"/>
          </a:solidFill>
          <a:latin typeface="+mn-lt"/>
          <a:ea typeface="ＭＳ Ｐゴシック" pitchFamily="-109" charset="-128"/>
        </a:defRPr>
      </a:lvl3pPr>
      <a:lvl4pPr marL="1339850" indent="-315913" algn="l" rtl="0" eaLnBrk="0" fontAlgn="base" hangingPunct="0">
        <a:spcBef>
          <a:spcPct val="20000"/>
        </a:spcBef>
        <a:spcAft>
          <a:spcPct val="0"/>
        </a:spcAft>
        <a:buClr>
          <a:schemeClr val="accent2"/>
        </a:buClr>
        <a:buSzPct val="70000"/>
        <a:buFont typeface="Wingdings" charset="0"/>
        <a:buChar char="q"/>
        <a:defRPr sz="2000">
          <a:solidFill>
            <a:srgbClr val="003366"/>
          </a:solidFill>
          <a:latin typeface="+mn-lt"/>
          <a:ea typeface="ＭＳ Ｐゴシック" pitchFamily="-109" charset="-128"/>
        </a:defRPr>
      </a:lvl4pPr>
      <a:lvl5pPr marL="1681163" indent="-339725" algn="l" rtl="0" eaLnBrk="0" fontAlgn="base" hangingPunct="0">
        <a:spcBef>
          <a:spcPct val="20000"/>
        </a:spcBef>
        <a:spcAft>
          <a:spcPct val="0"/>
        </a:spcAft>
        <a:buClr>
          <a:schemeClr val="accent1"/>
        </a:buClr>
        <a:buSzPct val="75000"/>
        <a:buFont typeface="Wingdings" charset="0"/>
        <a:buChar char="§"/>
        <a:defRPr sz="1800">
          <a:solidFill>
            <a:srgbClr val="003366"/>
          </a:solidFill>
          <a:latin typeface="+mn-lt"/>
          <a:ea typeface="ＭＳ Ｐゴシック" pitchFamily="-109"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Serial powering at system level</a:t>
            </a:r>
            <a:endParaRPr lang="en-GB" dirty="0"/>
          </a:p>
        </p:txBody>
      </p:sp>
      <p:sp>
        <p:nvSpPr>
          <p:cNvPr id="3" name="Subtitle 2"/>
          <p:cNvSpPr>
            <a:spLocks noGrp="1"/>
          </p:cNvSpPr>
          <p:nvPr>
            <p:ph type="subTitle" idx="1"/>
          </p:nvPr>
        </p:nvSpPr>
        <p:spPr/>
        <p:txBody>
          <a:bodyPr/>
          <a:lstStyle/>
          <a:p>
            <a:r>
              <a:rPr lang="en-US" dirty="0" smtClean="0"/>
              <a:t>RD53 serial powering working group meeting Feb. 11 2022</a:t>
            </a:r>
            <a:endParaRPr lang="en-GB" dirty="0"/>
          </a:p>
        </p:txBody>
      </p:sp>
    </p:spTree>
    <p:extLst>
      <p:ext uri="{BB962C8B-B14F-4D97-AF65-F5344CB8AC3E}">
        <p14:creationId xmlns:p14="http://schemas.microsoft.com/office/powerpoint/2010/main" val="2743429317"/>
      </p:ext>
    </p:extLst>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Current head room</a:t>
            </a:r>
            <a:endParaRPr lang="en-GB" sz="3600" dirty="0"/>
          </a:p>
        </p:txBody>
      </p:sp>
      <p:sp>
        <p:nvSpPr>
          <p:cNvPr id="3" name="Content Placeholder 2"/>
          <p:cNvSpPr>
            <a:spLocks noGrp="1"/>
          </p:cNvSpPr>
          <p:nvPr>
            <p:ph idx="1"/>
          </p:nvPr>
        </p:nvSpPr>
        <p:spPr>
          <a:xfrm>
            <a:off x="457200" y="1053000"/>
            <a:ext cx="8229600" cy="5418467"/>
          </a:xfrm>
        </p:spPr>
        <p:txBody>
          <a:bodyPr/>
          <a:lstStyle/>
          <a:p>
            <a:r>
              <a:rPr lang="en-US" sz="1600" dirty="0" smtClean="0"/>
              <a:t>Needed to absorb multiple effects: </a:t>
            </a:r>
          </a:p>
          <a:p>
            <a:pPr lvl="1"/>
            <a:r>
              <a:rPr lang="en-US" sz="1100" dirty="0" smtClean="0"/>
              <a:t>Dynamic variations in digital power: Local decoupling</a:t>
            </a:r>
          </a:p>
          <a:p>
            <a:pPr lvl="2"/>
            <a:r>
              <a:rPr lang="en-US" sz="1100" dirty="0" smtClean="0"/>
              <a:t>Clocking, Hits, Trigger, Readout, clears and resets</a:t>
            </a:r>
          </a:p>
          <a:p>
            <a:pPr lvl="1"/>
            <a:r>
              <a:rPr lang="en-US" sz="1400" dirty="0"/>
              <a:t>M</a:t>
            </a:r>
            <a:r>
              <a:rPr lang="en-US" sz="1400" dirty="0" smtClean="0"/>
              <a:t>ismatch between chips</a:t>
            </a:r>
          </a:p>
          <a:p>
            <a:pPr lvl="1"/>
            <a:r>
              <a:rPr lang="en-US" sz="1400" dirty="0" smtClean="0"/>
              <a:t>Changes in current ratio between analog – digital</a:t>
            </a:r>
          </a:p>
          <a:p>
            <a:pPr lvl="1"/>
            <a:r>
              <a:rPr lang="en-US" sz="1400" dirty="0" smtClean="0"/>
              <a:t>Changes from radiation damage</a:t>
            </a:r>
          </a:p>
          <a:p>
            <a:pPr lvl="1"/>
            <a:r>
              <a:rPr lang="en-US" sz="1400" dirty="0" smtClean="0"/>
              <a:t>Other ?</a:t>
            </a:r>
          </a:p>
          <a:p>
            <a:r>
              <a:rPr lang="en-US" sz="1600" dirty="0" smtClean="0"/>
              <a:t>What can happen if too low ? (trying to minimize power)</a:t>
            </a:r>
          </a:p>
          <a:p>
            <a:pPr lvl="1"/>
            <a:r>
              <a:rPr lang="en-US" sz="1400" dirty="0" smtClean="0"/>
              <a:t>Increased noise in analog front-end</a:t>
            </a:r>
          </a:p>
          <a:p>
            <a:pPr lvl="2"/>
            <a:r>
              <a:rPr lang="en-US" sz="1100" dirty="0" smtClean="0"/>
              <a:t>Noise hits</a:t>
            </a:r>
          </a:p>
          <a:p>
            <a:pPr lvl="2"/>
            <a:r>
              <a:rPr lang="en-US" sz="1100" dirty="0" smtClean="0"/>
              <a:t>Fluctuating thresholds</a:t>
            </a:r>
          </a:p>
          <a:p>
            <a:pPr lvl="2"/>
            <a:r>
              <a:rPr lang="en-US" sz="1100" dirty="0" smtClean="0"/>
              <a:t>Oscillations</a:t>
            </a:r>
          </a:p>
          <a:p>
            <a:pPr lvl="1"/>
            <a:r>
              <a:rPr lang="en-US" sz="1400" dirty="0" smtClean="0"/>
              <a:t>PLL gets too much jitter and control and readout links gets unreliable</a:t>
            </a:r>
          </a:p>
          <a:p>
            <a:pPr lvl="1"/>
            <a:r>
              <a:rPr lang="en-US" sz="1400" dirty="0" smtClean="0"/>
              <a:t>Functional errors</a:t>
            </a:r>
          </a:p>
          <a:p>
            <a:r>
              <a:rPr lang="en-US" sz="1800" dirty="0" smtClean="0"/>
              <a:t>How much needed ?: Risky to be too optimistic</a:t>
            </a:r>
          </a:p>
          <a:p>
            <a:pPr lvl="1"/>
            <a:r>
              <a:rPr lang="en-US" sz="1400" dirty="0" smtClean="0"/>
              <a:t>Optimistic: 10%</a:t>
            </a:r>
          </a:p>
          <a:p>
            <a:pPr lvl="1"/>
            <a:r>
              <a:rPr lang="en-US" sz="1400" b="1" dirty="0" smtClean="0"/>
              <a:t>“Realistic”: 20%</a:t>
            </a:r>
          </a:p>
          <a:p>
            <a:pPr lvl="1"/>
            <a:r>
              <a:rPr lang="en-US" sz="1400" dirty="0" smtClean="0"/>
              <a:t>Pessimistic: 30 – 50%</a:t>
            </a:r>
          </a:p>
          <a:p>
            <a:pPr lvl="1"/>
            <a:r>
              <a:rPr lang="en-US" sz="1400" dirty="0" smtClean="0"/>
              <a:t>Current head room for analog and digital can be chosen differently.</a:t>
            </a:r>
          </a:p>
          <a:p>
            <a:pPr marL="344487" lvl="1" indent="0">
              <a:buNone/>
            </a:pPr>
            <a:r>
              <a:rPr lang="en-US" sz="1400" dirty="0" smtClean="0"/>
              <a:t>Extensive chip, module and system tests under realistic conditions required</a:t>
            </a:r>
            <a:endParaRPr lang="en-GB" sz="14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10</a:t>
            </a:fld>
            <a:endParaRPr lang="el-GR"/>
          </a:p>
        </p:txBody>
      </p:sp>
      <p:pic>
        <p:nvPicPr>
          <p:cNvPr id="7" name="Picture 6"/>
          <p:cNvPicPr>
            <a:picLocks noChangeAspect="1"/>
          </p:cNvPicPr>
          <p:nvPr/>
        </p:nvPicPr>
        <p:blipFill>
          <a:blip r:embed="rId2"/>
          <a:stretch>
            <a:fillRect/>
          </a:stretch>
        </p:blipFill>
        <p:spPr>
          <a:xfrm>
            <a:off x="5662192" y="1053000"/>
            <a:ext cx="3480057" cy="1311779"/>
          </a:xfrm>
          <a:prstGeom prst="rect">
            <a:avLst/>
          </a:prstGeom>
        </p:spPr>
      </p:pic>
    </p:spTree>
    <p:extLst>
      <p:ext uri="{BB962C8B-B14F-4D97-AF65-F5344CB8AC3E}">
        <p14:creationId xmlns:p14="http://schemas.microsoft.com/office/powerpoint/2010/main" val="3188655935"/>
      </p:ext>
    </p:extLst>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Chip current overload</a:t>
            </a:r>
            <a:endParaRPr lang="en-GB" dirty="0"/>
          </a:p>
        </p:txBody>
      </p:sp>
      <p:sp>
        <p:nvSpPr>
          <p:cNvPr id="3" name="Content Placeholder 2"/>
          <p:cNvSpPr>
            <a:spLocks noGrp="1"/>
          </p:cNvSpPr>
          <p:nvPr>
            <p:ph idx="1"/>
          </p:nvPr>
        </p:nvSpPr>
        <p:spPr>
          <a:xfrm>
            <a:off x="108000" y="908050"/>
            <a:ext cx="8712000" cy="5563417"/>
          </a:xfrm>
        </p:spPr>
        <p:txBody>
          <a:bodyPr/>
          <a:lstStyle/>
          <a:p>
            <a:r>
              <a:rPr lang="en-US" sz="1400" dirty="0" smtClean="0"/>
              <a:t>No </a:t>
            </a:r>
            <a:r>
              <a:rPr lang="en-US" sz="1400" dirty="0"/>
              <a:t>o</a:t>
            </a:r>
            <a:r>
              <a:rPr lang="en-US" sz="1400" dirty="0" smtClean="0"/>
              <a:t>verload protection: What happens if load (chip) needs/takes more current than it should  ?</a:t>
            </a:r>
          </a:p>
          <a:p>
            <a:pPr lvl="1"/>
            <a:r>
              <a:rPr lang="en-US" sz="1100" dirty="0" smtClean="0"/>
              <a:t>OK as long as below injected current in chip (current sharing), taking into account current headroom.</a:t>
            </a:r>
          </a:p>
          <a:p>
            <a:pPr lvl="1"/>
            <a:r>
              <a:rPr lang="en-US" sz="1100" dirty="0" smtClean="0"/>
              <a:t>Then output voltage collapse ?: </a:t>
            </a:r>
            <a:r>
              <a:rPr lang="en-US" sz="1100" dirty="0"/>
              <a:t>N</a:t>
            </a:r>
            <a:r>
              <a:rPr lang="en-US" sz="1100" dirty="0" smtClean="0"/>
              <a:t>ot directly.</a:t>
            </a:r>
            <a:br>
              <a:rPr lang="en-US" sz="1100" dirty="0" smtClean="0"/>
            </a:br>
            <a:r>
              <a:rPr lang="en-US" sz="1100" dirty="0" smtClean="0"/>
              <a:t>Propagates to input voltage collapse, that will then affect all chips on module.</a:t>
            </a:r>
          </a:p>
          <a:p>
            <a:pPr lvl="1"/>
            <a:r>
              <a:rPr lang="en-US" sz="1100" dirty="0" smtClean="0"/>
              <a:t>What happens when having multiple SLDOs in parallel ? (analog/digital, multiple chips).</a:t>
            </a:r>
          </a:p>
          <a:p>
            <a:pPr lvl="2"/>
            <a:r>
              <a:rPr lang="en-US" sz="1000" dirty="0" smtClean="0"/>
              <a:t>Current sharing will not anymore be respected: Shut will be out of action, and chip will behave as simple LDO.</a:t>
            </a:r>
          </a:p>
          <a:p>
            <a:pPr lvl="2"/>
            <a:r>
              <a:rPr lang="en-US" sz="1000" dirty="0" smtClean="0"/>
              <a:t>Overload chip takes more than is fair share of current (e.g. takes from the current head room available for whole chip/module )</a:t>
            </a:r>
          </a:p>
          <a:p>
            <a:pPr lvl="2"/>
            <a:r>
              <a:rPr lang="en-US" sz="1000" dirty="0" smtClean="0"/>
              <a:t>Vin will decrease in a controlled fashion until consuming current head-room of the other chips, and will then collapse “completely”.</a:t>
            </a:r>
          </a:p>
          <a:p>
            <a:pPr lvl="1"/>
            <a:r>
              <a:rPr lang="en-US" sz="1100" dirty="0" smtClean="0"/>
              <a:t>Static issue versus dynamic issue:</a:t>
            </a:r>
          </a:p>
          <a:p>
            <a:pPr lvl="2"/>
            <a:r>
              <a:rPr lang="en-US" sz="1000" dirty="0" smtClean="0"/>
              <a:t>Current peaks below ~1us taken care of by local decoupling. Otherwise serial powering does simply not work</a:t>
            </a:r>
          </a:p>
          <a:p>
            <a:pPr lvl="1"/>
            <a:r>
              <a:rPr lang="en-US" sz="1100" dirty="0" smtClean="0"/>
              <a:t>Can voltage collapse on a pixel module lead to dangerous/problematic situations on other modules in serial power chain: </a:t>
            </a:r>
          </a:p>
          <a:p>
            <a:pPr lvl="2"/>
            <a:r>
              <a:rPr lang="en-US" sz="1050" dirty="0" smtClean="0"/>
              <a:t>Static: Should not be an issue as currents naturally limited in a serial power system.</a:t>
            </a:r>
          </a:p>
          <a:p>
            <a:pPr lvl="2"/>
            <a:r>
              <a:rPr lang="en-US" sz="1050" dirty="0" smtClean="0"/>
              <a:t>Dynamic: Voltage clamp to protect chips/modules from possible over voltage spikes</a:t>
            </a:r>
          </a:p>
          <a:p>
            <a:r>
              <a:rPr lang="en-US" sz="1400" dirty="0" smtClean="0"/>
              <a:t>LDO output current limitation </a:t>
            </a:r>
            <a:r>
              <a:rPr lang="en-US" sz="1400" dirty="0"/>
              <a:t>c</a:t>
            </a:r>
            <a:r>
              <a:rPr lang="en-US" sz="1400" dirty="0" smtClean="0"/>
              <a:t>an localize overload problem to single chip</a:t>
            </a:r>
          </a:p>
          <a:p>
            <a:pPr lvl="1"/>
            <a:r>
              <a:rPr lang="en-US" sz="1100" dirty="0" smtClean="0"/>
              <a:t>Direct output current limitation on LDO poses implementation issues.</a:t>
            </a:r>
          </a:p>
          <a:p>
            <a:pPr lvl="1"/>
            <a:r>
              <a:rPr lang="en-US" sz="1100" dirty="0" smtClean="0"/>
              <a:t>Under shunt protection: Decreasing LDO output voltage when shunt running dry ( &lt; ~10mA) of current.</a:t>
            </a:r>
          </a:p>
          <a:p>
            <a:pPr lvl="2"/>
            <a:r>
              <a:rPr lang="en-US" sz="900" dirty="0" smtClean="0"/>
              <a:t>Auto scales to defined working point. No need to define max output current.</a:t>
            </a:r>
          </a:p>
          <a:p>
            <a:pPr lvl="2"/>
            <a:r>
              <a:rPr lang="en-US" sz="900" dirty="0" smtClean="0"/>
              <a:t>Prevents Input voltage collapse</a:t>
            </a:r>
          </a:p>
          <a:p>
            <a:pPr lvl="2"/>
            <a:r>
              <a:rPr lang="en-US" sz="900" dirty="0" smtClean="0"/>
              <a:t>Power dissipation moves into LDO power MOS</a:t>
            </a:r>
          </a:p>
          <a:p>
            <a:pPr lvl="2"/>
            <a:r>
              <a:rPr lang="en-US" sz="900" dirty="0" smtClean="0"/>
              <a:t>LDO voltage drop limited to ~0.6V, because of voltage constraints of LDO power MOS</a:t>
            </a:r>
          </a:p>
          <a:p>
            <a:pPr lvl="2"/>
            <a:r>
              <a:rPr lang="en-US" sz="900" dirty="0" smtClean="0"/>
              <a:t>In case current still too high then Vin will collapse (e.g. power short).</a:t>
            </a:r>
          </a:p>
          <a:p>
            <a:r>
              <a:rPr lang="en-US" sz="1400" dirty="0" smtClean="0"/>
              <a:t>Causes of chip overload:</a:t>
            </a:r>
          </a:p>
          <a:p>
            <a:pPr lvl="1"/>
            <a:r>
              <a:rPr lang="en-US" sz="1100" dirty="0" smtClean="0"/>
              <a:t>Chip </a:t>
            </a:r>
            <a:r>
              <a:rPr lang="en-US" sz="1100" dirty="0" err="1" smtClean="0"/>
              <a:t>mis</a:t>
            </a:r>
            <a:r>
              <a:rPr lang="en-US" sz="1100" dirty="0" smtClean="0"/>
              <a:t>-configuration: Will happen when debugging systems</a:t>
            </a:r>
          </a:p>
          <a:p>
            <a:pPr lvl="1"/>
            <a:r>
              <a:rPr lang="en-US" sz="1100" dirty="0" smtClean="0"/>
              <a:t>Chip failure ( e.g. power short or partial power short): Will happen</a:t>
            </a:r>
          </a:p>
          <a:p>
            <a:pPr lvl="1"/>
            <a:r>
              <a:rPr lang="en-US" sz="1100" dirty="0" smtClean="0"/>
              <a:t>SEU induced: </a:t>
            </a:r>
            <a:r>
              <a:rPr lang="en-US" sz="1100" dirty="0"/>
              <a:t>W</a:t>
            </a:r>
            <a:r>
              <a:rPr lang="en-US" sz="1100" dirty="0" smtClean="0"/>
              <a:t>ill hopefully not happen, but can not be excluded</a:t>
            </a:r>
          </a:p>
          <a:p>
            <a:pPr lvl="1"/>
            <a:r>
              <a:rPr lang="en-US" sz="1100" dirty="0" smtClean="0"/>
              <a:t>Latch up: Will hopefully not happen, but can not be excluded </a:t>
            </a:r>
            <a:br>
              <a:rPr lang="en-US" sz="1100" dirty="0" smtClean="0"/>
            </a:br>
            <a:r>
              <a:rPr lang="en-US" sz="1100" dirty="0" smtClean="0"/>
              <a:t>(signs of partial Latch-up seen in </a:t>
            </a:r>
            <a:r>
              <a:rPr lang="en-US" sz="1100" dirty="0" err="1" smtClean="0"/>
              <a:t>LPGBTia</a:t>
            </a:r>
            <a:r>
              <a:rPr lang="en-US" sz="1100" dirty="0" smtClean="0"/>
              <a:t>, at higher voltages than 1.2v)</a:t>
            </a:r>
          </a:p>
          <a:p>
            <a:pPr lvl="1"/>
            <a:r>
              <a:rPr lang="en-US" sz="1100" dirty="0" smtClean="0"/>
              <a:t>Possible system causes: Ground failure, ?</a:t>
            </a:r>
            <a:endParaRPr lang="en-GB" sz="11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11</a:t>
            </a:fld>
            <a:endParaRPr lang="el-GR"/>
          </a:p>
        </p:txBody>
      </p:sp>
      <p:pic>
        <p:nvPicPr>
          <p:cNvPr id="7" name="Picture 6"/>
          <p:cNvPicPr>
            <a:picLocks noChangeAspect="1"/>
          </p:cNvPicPr>
          <p:nvPr/>
        </p:nvPicPr>
        <p:blipFill>
          <a:blip r:embed="rId2"/>
          <a:stretch>
            <a:fillRect/>
          </a:stretch>
        </p:blipFill>
        <p:spPr>
          <a:xfrm>
            <a:off x="5616000" y="4293000"/>
            <a:ext cx="3528000" cy="1922760"/>
          </a:xfrm>
          <a:prstGeom prst="rect">
            <a:avLst/>
          </a:prstGeom>
        </p:spPr>
      </p:pic>
    </p:spTree>
    <p:extLst>
      <p:ext uri="{BB962C8B-B14F-4D97-AF65-F5344CB8AC3E}">
        <p14:creationId xmlns:p14="http://schemas.microsoft.com/office/powerpoint/2010/main" val="3376960014"/>
      </p:ext>
    </p:extLst>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CMS: Chip – SLDO power Model</a:t>
            </a:r>
            <a:endParaRPr lang="en-GB" sz="4000" dirty="0"/>
          </a:p>
        </p:txBody>
      </p:sp>
      <p:sp>
        <p:nvSpPr>
          <p:cNvPr id="3" name="Content Placeholder 2"/>
          <p:cNvSpPr>
            <a:spLocks noGrp="1"/>
          </p:cNvSpPr>
          <p:nvPr>
            <p:ph idx="1"/>
          </p:nvPr>
        </p:nvSpPr>
        <p:spPr>
          <a:xfrm>
            <a:off x="108000" y="981000"/>
            <a:ext cx="5032408" cy="5490467"/>
          </a:xfrm>
        </p:spPr>
        <p:txBody>
          <a:bodyPr/>
          <a:lstStyle/>
          <a:p>
            <a:r>
              <a:rPr lang="en-US" sz="1200" dirty="0" smtClean="0"/>
              <a:t>Estimated active operation current: </a:t>
            </a:r>
            <a:r>
              <a:rPr lang="en-US" sz="1200" dirty="0" err="1" smtClean="0"/>
              <a:t>I</a:t>
            </a:r>
            <a:r>
              <a:rPr lang="en-US" sz="1200" baseline="-25000" dirty="0" err="1" smtClean="0"/>
              <a:t>active</a:t>
            </a:r>
            <a:r>
              <a:rPr lang="en-US" sz="1200" dirty="0" smtClean="0"/>
              <a:t> = ~1.5A</a:t>
            </a:r>
          </a:p>
          <a:p>
            <a:pPr lvl="1"/>
            <a:r>
              <a:rPr lang="en-US" sz="1100" dirty="0" smtClean="0"/>
              <a:t>Analog</a:t>
            </a:r>
            <a:r>
              <a:rPr lang="en-US" sz="1100" dirty="0"/>
              <a:t>: </a:t>
            </a:r>
            <a:r>
              <a:rPr lang="en-US" sz="1100" dirty="0" smtClean="0"/>
              <a:t>~60</a:t>
            </a:r>
            <a:r>
              <a:rPr lang="en-US" sz="1100" dirty="0"/>
              <a:t>%, Digital ~</a:t>
            </a:r>
            <a:r>
              <a:rPr lang="en-US" sz="1100" dirty="0" smtClean="0"/>
              <a:t>40%  (details in backup slides)</a:t>
            </a:r>
            <a:endParaRPr lang="en-US" sz="1100" dirty="0"/>
          </a:p>
          <a:p>
            <a:pPr lvl="1"/>
            <a:r>
              <a:rPr lang="en-US" sz="1100" dirty="0" smtClean="0"/>
              <a:t>From simulations with hits, triggers, averaging, etc.</a:t>
            </a:r>
          </a:p>
          <a:p>
            <a:pPr lvl="1"/>
            <a:r>
              <a:rPr lang="en-US" sz="1100" dirty="0" smtClean="0"/>
              <a:t>Outer layers possibly 10-20% lower</a:t>
            </a:r>
          </a:p>
          <a:p>
            <a:pPr lvl="1"/>
            <a:r>
              <a:rPr lang="en-US" sz="1100" dirty="0" smtClean="0"/>
              <a:t>Merged into one SLDO equivalent for simplification, </a:t>
            </a:r>
            <a:br>
              <a:rPr lang="en-US" sz="1100" dirty="0" smtClean="0"/>
            </a:br>
            <a:r>
              <a:rPr lang="en-US" sz="1100" dirty="0" smtClean="0"/>
              <a:t>ignoring analog/digital current sharing issues</a:t>
            </a:r>
          </a:p>
          <a:p>
            <a:r>
              <a:rPr lang="en-US" sz="1200" dirty="0" smtClean="0"/>
              <a:t>Current headroom: 20%</a:t>
            </a:r>
          </a:p>
          <a:p>
            <a:pPr lvl="1"/>
            <a:r>
              <a:rPr lang="en-US" sz="1100" dirty="0" smtClean="0"/>
              <a:t>Total current: 1.5A * 1.2 =1.8A</a:t>
            </a:r>
          </a:p>
          <a:p>
            <a:r>
              <a:rPr lang="en-US" sz="1200" dirty="0" smtClean="0"/>
              <a:t>V</a:t>
            </a:r>
            <a:r>
              <a:rPr lang="en-US" sz="1200" baseline="-25000" dirty="0" smtClean="0"/>
              <a:t>in</a:t>
            </a:r>
            <a:r>
              <a:rPr lang="en-US" sz="1200" dirty="0" smtClean="0"/>
              <a:t> Constraints: </a:t>
            </a:r>
            <a:r>
              <a:rPr lang="en-US" sz="1100" dirty="0" smtClean="0"/>
              <a:t>1.4V </a:t>
            </a:r>
            <a:r>
              <a:rPr lang="en-US" sz="1100" dirty="0"/>
              <a:t>&lt; Vin &lt; </a:t>
            </a:r>
            <a:r>
              <a:rPr lang="en-US" sz="1100" dirty="0" smtClean="0"/>
              <a:t>2.0V, </a:t>
            </a:r>
            <a:r>
              <a:rPr lang="en-US" sz="1100" dirty="0"/>
              <a:t/>
            </a:r>
            <a:br>
              <a:rPr lang="en-US" sz="1100" dirty="0"/>
            </a:br>
            <a:r>
              <a:rPr lang="en-US" sz="1100" dirty="0" smtClean="0"/>
              <a:t>to assure 1.2V internal</a:t>
            </a:r>
            <a:endParaRPr lang="en-US" sz="1100" dirty="0"/>
          </a:p>
          <a:p>
            <a:pPr lvl="1"/>
            <a:r>
              <a:rPr lang="en-US" sz="1100" dirty="0" smtClean="0"/>
              <a:t>0.1V Margin </a:t>
            </a:r>
            <a:r>
              <a:rPr lang="en-US" sz="1100" dirty="0"/>
              <a:t>to </a:t>
            </a:r>
            <a:r>
              <a:rPr lang="en-US" sz="1100" dirty="0" smtClean="0"/>
              <a:t>1.4V minimum: 1.5V</a:t>
            </a:r>
          </a:p>
          <a:p>
            <a:pPr lvl="1"/>
            <a:r>
              <a:rPr lang="en-US" sz="1100" dirty="0" smtClean="0"/>
              <a:t>LDO </a:t>
            </a:r>
            <a:r>
              <a:rPr lang="en-US" sz="1100" dirty="0"/>
              <a:t>min drop will depend on current</a:t>
            </a:r>
            <a:br>
              <a:rPr lang="en-US" sz="1100" dirty="0"/>
            </a:br>
            <a:r>
              <a:rPr lang="en-US" sz="1100" dirty="0"/>
              <a:t>0.2V at </a:t>
            </a:r>
            <a:r>
              <a:rPr lang="en-US" sz="1100" dirty="0" smtClean="0"/>
              <a:t>2A, ? </a:t>
            </a:r>
            <a:r>
              <a:rPr lang="en-US" sz="1100" dirty="0"/>
              <a:t>at </a:t>
            </a:r>
            <a:r>
              <a:rPr lang="en-US" sz="1100" dirty="0" smtClean="0"/>
              <a:t>1A, ? </a:t>
            </a:r>
            <a:r>
              <a:rPr lang="en-US" sz="1100" dirty="0"/>
              <a:t>at </a:t>
            </a:r>
            <a:r>
              <a:rPr lang="en-US" sz="1100" dirty="0" smtClean="0"/>
              <a:t>0.5A TBC</a:t>
            </a:r>
            <a:endParaRPr lang="en-US" sz="1100" dirty="0"/>
          </a:p>
          <a:p>
            <a:r>
              <a:rPr lang="en-US" sz="1200" b="1" dirty="0" smtClean="0"/>
              <a:t>Operation point</a:t>
            </a:r>
            <a:r>
              <a:rPr lang="en-US" sz="1200" dirty="0" smtClean="0"/>
              <a:t>: </a:t>
            </a:r>
            <a:r>
              <a:rPr lang="en-US" sz="1200" b="1" dirty="0" smtClean="0"/>
              <a:t>1.8A, 1.5V</a:t>
            </a:r>
          </a:p>
          <a:p>
            <a:r>
              <a:rPr lang="en-US" sz="1200" dirty="0"/>
              <a:t>SLDO </a:t>
            </a:r>
            <a:r>
              <a:rPr lang="en-US" sz="1200" dirty="0" err="1"/>
              <a:t>V</a:t>
            </a:r>
            <a:r>
              <a:rPr lang="en-US" sz="1200" baseline="-25000" dirty="0" err="1"/>
              <a:t>off</a:t>
            </a:r>
            <a:r>
              <a:rPr lang="en-US" sz="1200" dirty="0"/>
              <a:t>: 1.0V, good </a:t>
            </a:r>
            <a:r>
              <a:rPr lang="en-US" sz="1200" dirty="0" smtClean="0"/>
              <a:t>compromise (next slide)</a:t>
            </a:r>
            <a:endParaRPr lang="en-US" sz="1200" b="1" dirty="0" smtClean="0"/>
          </a:p>
          <a:p>
            <a:r>
              <a:rPr lang="en-US" sz="1200" b="1" dirty="0" smtClean="0"/>
              <a:t>Power dissipation</a:t>
            </a:r>
          </a:p>
          <a:p>
            <a:pPr lvl="1"/>
            <a:r>
              <a:rPr lang="en-US" sz="1100" dirty="0" smtClean="0"/>
              <a:t>Total chip power: </a:t>
            </a:r>
            <a:r>
              <a:rPr lang="en-US" sz="1100" dirty="0" err="1" smtClean="0"/>
              <a:t>Iin</a:t>
            </a:r>
            <a:r>
              <a:rPr lang="en-US" sz="1100" dirty="0" smtClean="0"/>
              <a:t> * V</a:t>
            </a:r>
            <a:r>
              <a:rPr lang="en-US" sz="1100" baseline="-25000" dirty="0" smtClean="0"/>
              <a:t>in</a:t>
            </a:r>
            <a:r>
              <a:rPr lang="en-US" sz="1100" dirty="0" smtClean="0"/>
              <a:t> = </a:t>
            </a:r>
            <a:r>
              <a:rPr lang="en-US" sz="1100" dirty="0" err="1" smtClean="0"/>
              <a:t>I</a:t>
            </a:r>
            <a:r>
              <a:rPr lang="en-US" sz="1100" baseline="-25000" dirty="0" err="1" smtClean="0"/>
              <a:t>in</a:t>
            </a:r>
            <a:r>
              <a:rPr lang="en-US" sz="1100" dirty="0" smtClean="0"/>
              <a:t> * (</a:t>
            </a:r>
            <a:r>
              <a:rPr lang="en-US" sz="1100" dirty="0" err="1" smtClean="0"/>
              <a:t>V</a:t>
            </a:r>
            <a:r>
              <a:rPr lang="en-US" sz="1100" baseline="-25000" dirty="0" err="1" smtClean="0"/>
              <a:t>off</a:t>
            </a:r>
            <a:r>
              <a:rPr lang="en-US" sz="1100" dirty="0" err="1" smtClean="0"/>
              <a:t>+I</a:t>
            </a:r>
            <a:r>
              <a:rPr lang="en-US" sz="1100" baseline="-25000" dirty="0" err="1" smtClean="0"/>
              <a:t>in</a:t>
            </a:r>
            <a:r>
              <a:rPr lang="en-US" sz="1100" dirty="0" smtClean="0"/>
              <a:t>*</a:t>
            </a:r>
            <a:r>
              <a:rPr lang="en-US" sz="1100" dirty="0" err="1" smtClean="0"/>
              <a:t>R</a:t>
            </a:r>
            <a:r>
              <a:rPr lang="en-US" sz="1100" baseline="-25000" dirty="0" err="1" smtClean="0"/>
              <a:t>eff</a:t>
            </a:r>
            <a:r>
              <a:rPr lang="en-US" sz="1100" dirty="0" smtClean="0"/>
              <a:t>) </a:t>
            </a:r>
            <a:br>
              <a:rPr lang="en-US" sz="1100" dirty="0" smtClean="0"/>
            </a:br>
            <a:r>
              <a:rPr lang="en-US" sz="1100" dirty="0" smtClean="0"/>
              <a:t>1.8A * 1.5v = </a:t>
            </a:r>
            <a:r>
              <a:rPr lang="en-US" sz="1100" b="1" dirty="0" smtClean="0"/>
              <a:t>2.7W</a:t>
            </a:r>
            <a:r>
              <a:rPr lang="en-US" sz="1100" dirty="0" smtClean="0"/>
              <a:t> normal operation</a:t>
            </a:r>
            <a:endParaRPr lang="en-US" sz="1050" dirty="0" smtClean="0"/>
          </a:p>
          <a:p>
            <a:pPr lvl="1"/>
            <a:r>
              <a:rPr lang="en-US" sz="1100" dirty="0" smtClean="0"/>
              <a:t>Active power: 1.2V * </a:t>
            </a:r>
            <a:r>
              <a:rPr lang="en-US" sz="1100" dirty="0" err="1" smtClean="0"/>
              <a:t>I</a:t>
            </a:r>
            <a:r>
              <a:rPr lang="en-US" sz="1100" baseline="-25000" dirty="0" err="1" smtClean="0"/>
              <a:t>active</a:t>
            </a:r>
            <a:r>
              <a:rPr lang="en-US" sz="1100" dirty="0" smtClean="0"/>
              <a:t/>
            </a:r>
            <a:br>
              <a:rPr lang="en-US" sz="1100" dirty="0" smtClean="0"/>
            </a:br>
            <a:r>
              <a:rPr lang="en-US" sz="1100" dirty="0" smtClean="0"/>
              <a:t>1.2V * 1.5A = </a:t>
            </a:r>
            <a:r>
              <a:rPr lang="en-US" sz="1100" b="1" dirty="0" smtClean="0"/>
              <a:t>1.8W “uniform” across chip</a:t>
            </a:r>
          </a:p>
          <a:p>
            <a:pPr lvl="1"/>
            <a:r>
              <a:rPr lang="en-US" sz="1100" dirty="0" smtClean="0"/>
              <a:t>SLDO Losses: </a:t>
            </a:r>
            <a:r>
              <a:rPr lang="en-US" sz="1100" b="1" dirty="0" smtClean="0"/>
              <a:t>0.9W (30%)</a:t>
            </a:r>
            <a:r>
              <a:rPr lang="en-US" sz="1100" dirty="0" smtClean="0"/>
              <a:t>, can be more</a:t>
            </a:r>
          </a:p>
          <a:p>
            <a:pPr lvl="2"/>
            <a:r>
              <a:rPr lang="en-US" sz="1050" dirty="0" smtClean="0"/>
              <a:t>LDO: </a:t>
            </a:r>
            <a:r>
              <a:rPr lang="en-US" sz="1050" dirty="0" err="1" smtClean="0"/>
              <a:t>I</a:t>
            </a:r>
            <a:r>
              <a:rPr lang="en-US" sz="1050" baseline="-25000" dirty="0" err="1" smtClean="0"/>
              <a:t>in</a:t>
            </a:r>
            <a:r>
              <a:rPr lang="en-US" sz="1050" dirty="0" smtClean="0"/>
              <a:t> * (V</a:t>
            </a:r>
            <a:r>
              <a:rPr lang="en-US" sz="1050" baseline="-25000" dirty="0" smtClean="0"/>
              <a:t>in</a:t>
            </a:r>
            <a:r>
              <a:rPr lang="en-US" sz="1050" dirty="0" smtClean="0"/>
              <a:t> – 1.2V) = </a:t>
            </a:r>
            <a:r>
              <a:rPr lang="en-US" sz="1050" dirty="0" err="1" smtClean="0"/>
              <a:t>I</a:t>
            </a:r>
            <a:r>
              <a:rPr lang="en-US" sz="1050" baseline="-25000" dirty="0" err="1" smtClean="0"/>
              <a:t>in</a:t>
            </a:r>
            <a:r>
              <a:rPr lang="en-US" sz="1050" dirty="0" smtClean="0"/>
              <a:t> * ((</a:t>
            </a:r>
            <a:r>
              <a:rPr lang="en-US" sz="1050" dirty="0" err="1" smtClean="0"/>
              <a:t>I</a:t>
            </a:r>
            <a:r>
              <a:rPr lang="en-US" sz="1050" baseline="-25000" dirty="0" err="1" smtClean="0"/>
              <a:t>in</a:t>
            </a:r>
            <a:r>
              <a:rPr lang="en-US" sz="1050" dirty="0" smtClean="0"/>
              <a:t>*</a:t>
            </a:r>
            <a:r>
              <a:rPr lang="en-US" sz="1050" dirty="0" err="1" smtClean="0"/>
              <a:t>R</a:t>
            </a:r>
            <a:r>
              <a:rPr lang="en-US" sz="1050" baseline="-25000" dirty="0" err="1" smtClean="0"/>
              <a:t>eff</a:t>
            </a:r>
            <a:r>
              <a:rPr lang="en-US" sz="1050" dirty="0" smtClean="0"/>
              <a:t> + </a:t>
            </a:r>
            <a:r>
              <a:rPr lang="en-US" sz="1050" dirty="0" err="1" smtClean="0"/>
              <a:t>V</a:t>
            </a:r>
            <a:r>
              <a:rPr lang="en-US" sz="1050" baseline="-25000" dirty="0" err="1" smtClean="0"/>
              <a:t>off</a:t>
            </a:r>
            <a:r>
              <a:rPr lang="en-US" sz="1050" dirty="0" smtClean="0"/>
              <a:t>) –1.2V)</a:t>
            </a:r>
            <a:br>
              <a:rPr lang="en-US" sz="1050" dirty="0" smtClean="0"/>
            </a:br>
            <a:r>
              <a:rPr lang="en-US" sz="1050" dirty="0" smtClean="0"/>
              <a:t>1.8A * (1.5V – 1.2V) = 0.54W</a:t>
            </a:r>
          </a:p>
          <a:p>
            <a:pPr lvl="2"/>
            <a:r>
              <a:rPr lang="en-US" sz="1050" dirty="0" smtClean="0"/>
              <a:t>Shunt: 1.2V * </a:t>
            </a:r>
            <a:r>
              <a:rPr lang="en-US" sz="1050" dirty="0" err="1" smtClean="0"/>
              <a:t>I</a:t>
            </a:r>
            <a:r>
              <a:rPr lang="en-US" sz="1050" baseline="-25000" dirty="0" err="1" smtClean="0"/>
              <a:t>shunt</a:t>
            </a:r>
            <a:r>
              <a:rPr lang="en-US" sz="1050" dirty="0" smtClean="0"/>
              <a:t> = 1.2V * (</a:t>
            </a:r>
            <a:r>
              <a:rPr lang="en-US" sz="1050" dirty="0" err="1" smtClean="0"/>
              <a:t>I</a:t>
            </a:r>
            <a:r>
              <a:rPr lang="en-US" sz="1050" baseline="-25000" dirty="0" err="1" smtClean="0"/>
              <a:t>in</a:t>
            </a:r>
            <a:r>
              <a:rPr lang="en-US" sz="1050" dirty="0" smtClean="0"/>
              <a:t> – </a:t>
            </a:r>
            <a:r>
              <a:rPr lang="en-US" sz="1050" dirty="0" err="1" smtClean="0"/>
              <a:t>I</a:t>
            </a:r>
            <a:r>
              <a:rPr lang="en-US" sz="1050" baseline="-25000" dirty="0" err="1" smtClean="0"/>
              <a:t>active</a:t>
            </a:r>
            <a:r>
              <a:rPr lang="en-US" sz="1050" dirty="0" smtClean="0"/>
              <a:t>)</a:t>
            </a:r>
            <a:br>
              <a:rPr lang="en-US" sz="1050" dirty="0" smtClean="0"/>
            </a:br>
            <a:r>
              <a:rPr lang="en-US" sz="1050" dirty="0" smtClean="0"/>
              <a:t>1.2V *(1.8A – 1.5A) = 0.36W</a:t>
            </a:r>
          </a:p>
          <a:p>
            <a:r>
              <a:rPr lang="en-US" sz="1200" dirty="0" smtClean="0"/>
              <a:t>Good if +/- 25% input current remains valid operation points</a:t>
            </a:r>
            <a:br>
              <a:rPr lang="en-US" sz="1200" dirty="0" smtClean="0"/>
            </a:br>
            <a:r>
              <a:rPr lang="en-US" sz="1200" dirty="0" smtClean="0"/>
              <a:t>(next slide)</a:t>
            </a:r>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12</a:t>
            </a:fld>
            <a:endParaRPr lang="el-GR"/>
          </a:p>
        </p:txBody>
      </p:sp>
      <p:pic>
        <p:nvPicPr>
          <p:cNvPr id="9" name="Picture 8"/>
          <p:cNvPicPr>
            <a:picLocks noChangeAspect="1"/>
          </p:cNvPicPr>
          <p:nvPr/>
        </p:nvPicPr>
        <p:blipFill>
          <a:blip r:embed="rId2"/>
          <a:stretch>
            <a:fillRect/>
          </a:stretch>
        </p:blipFill>
        <p:spPr>
          <a:xfrm>
            <a:off x="5357493" y="3655966"/>
            <a:ext cx="3236978" cy="2929990"/>
          </a:xfrm>
          <a:prstGeom prst="rect">
            <a:avLst/>
          </a:prstGeom>
        </p:spPr>
      </p:pic>
      <p:pic>
        <p:nvPicPr>
          <p:cNvPr id="7" name="Picture 6"/>
          <p:cNvPicPr>
            <a:picLocks noChangeAspect="1"/>
          </p:cNvPicPr>
          <p:nvPr/>
        </p:nvPicPr>
        <p:blipFill>
          <a:blip r:embed="rId3"/>
          <a:stretch>
            <a:fillRect/>
          </a:stretch>
        </p:blipFill>
        <p:spPr>
          <a:xfrm>
            <a:off x="5140408" y="908050"/>
            <a:ext cx="3324135" cy="1747377"/>
          </a:xfrm>
          <a:prstGeom prst="rect">
            <a:avLst/>
          </a:prstGeom>
        </p:spPr>
      </p:pic>
      <p:pic>
        <p:nvPicPr>
          <p:cNvPr id="11" name="Picture 10"/>
          <p:cNvPicPr>
            <a:picLocks noChangeAspect="1"/>
          </p:cNvPicPr>
          <p:nvPr/>
        </p:nvPicPr>
        <p:blipFill>
          <a:blip r:embed="rId4"/>
          <a:stretch>
            <a:fillRect/>
          </a:stretch>
        </p:blipFill>
        <p:spPr>
          <a:xfrm>
            <a:off x="4889538" y="2636838"/>
            <a:ext cx="4172889" cy="1182006"/>
          </a:xfrm>
          <a:prstGeom prst="rect">
            <a:avLst/>
          </a:prstGeom>
        </p:spPr>
      </p:pic>
    </p:spTree>
    <p:extLst>
      <p:ext uri="{BB962C8B-B14F-4D97-AF65-F5344CB8AC3E}">
        <p14:creationId xmlns:p14="http://schemas.microsoft.com/office/powerpoint/2010/main" val="1646459984"/>
      </p:ext>
    </p:extLst>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958720" y="2288971"/>
            <a:ext cx="7011412" cy="401062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p:cNvSpPr/>
          <p:nvPr/>
        </p:nvSpPr>
        <p:spPr>
          <a:xfrm>
            <a:off x="959370" y="2789466"/>
            <a:ext cx="2847551" cy="3521393"/>
          </a:xfrm>
          <a:custGeom>
            <a:avLst/>
            <a:gdLst>
              <a:gd name="connsiteX0" fmla="*/ 0 w 1858781"/>
              <a:gd name="connsiteY0" fmla="*/ 3395272 h 3402767"/>
              <a:gd name="connsiteX1" fmla="*/ 14991 w 1858781"/>
              <a:gd name="connsiteY1" fmla="*/ 517160 h 3402767"/>
              <a:gd name="connsiteX2" fmla="*/ 1858781 w 1858781"/>
              <a:gd name="connsiteY2" fmla="*/ 0 h 3402767"/>
              <a:gd name="connsiteX3" fmla="*/ 1858781 w 1858781"/>
              <a:gd name="connsiteY3" fmla="*/ 3402767 h 3402767"/>
              <a:gd name="connsiteX4" fmla="*/ 0 w 1858781"/>
              <a:gd name="connsiteY4" fmla="*/ 3395272 h 3402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8781" h="3402767">
                <a:moveTo>
                  <a:pt x="0" y="3395272"/>
                </a:moveTo>
                <a:lnTo>
                  <a:pt x="14991" y="517160"/>
                </a:lnTo>
                <a:lnTo>
                  <a:pt x="1858781" y="0"/>
                </a:lnTo>
                <a:lnTo>
                  <a:pt x="1858781" y="3402767"/>
                </a:lnTo>
                <a:lnTo>
                  <a:pt x="0" y="3395272"/>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971599" y="479263"/>
            <a:ext cx="6998533" cy="33635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p:cNvSpPr/>
          <p:nvPr/>
        </p:nvSpPr>
        <p:spPr>
          <a:xfrm>
            <a:off x="974360" y="1484026"/>
            <a:ext cx="6340839" cy="2091128"/>
          </a:xfrm>
          <a:custGeom>
            <a:avLst/>
            <a:gdLst>
              <a:gd name="connsiteX0" fmla="*/ 0 w 6348334"/>
              <a:gd name="connsiteY0" fmla="*/ 2068643 h 2330970"/>
              <a:gd name="connsiteX1" fmla="*/ 0 w 6348334"/>
              <a:gd name="connsiteY1" fmla="*/ 1723869 h 2330970"/>
              <a:gd name="connsiteX2" fmla="*/ 6348334 w 6348334"/>
              <a:gd name="connsiteY2" fmla="*/ 0 h 2330970"/>
              <a:gd name="connsiteX3" fmla="*/ 6333344 w 6348334"/>
              <a:gd name="connsiteY3" fmla="*/ 622092 h 2330970"/>
              <a:gd name="connsiteX4" fmla="*/ 0 w 6348334"/>
              <a:gd name="connsiteY4" fmla="*/ 2330970 h 2330970"/>
              <a:gd name="connsiteX5" fmla="*/ 0 w 6348334"/>
              <a:gd name="connsiteY5" fmla="*/ 2068643 h 2330970"/>
              <a:gd name="connsiteX0" fmla="*/ 0 w 6348334"/>
              <a:gd name="connsiteY0" fmla="*/ 2068643 h 2330970"/>
              <a:gd name="connsiteX1" fmla="*/ 0 w 6348334"/>
              <a:gd name="connsiteY1" fmla="*/ 1911246 h 2330970"/>
              <a:gd name="connsiteX2" fmla="*/ 6348334 w 6348334"/>
              <a:gd name="connsiteY2" fmla="*/ 0 h 2330970"/>
              <a:gd name="connsiteX3" fmla="*/ 6333344 w 6348334"/>
              <a:gd name="connsiteY3" fmla="*/ 622092 h 2330970"/>
              <a:gd name="connsiteX4" fmla="*/ 0 w 6348334"/>
              <a:gd name="connsiteY4" fmla="*/ 2330970 h 2330970"/>
              <a:gd name="connsiteX5" fmla="*/ 0 w 6348334"/>
              <a:gd name="connsiteY5" fmla="*/ 2068643 h 2330970"/>
              <a:gd name="connsiteX0" fmla="*/ 0 w 6340839"/>
              <a:gd name="connsiteY0" fmla="*/ 1948722 h 2211049"/>
              <a:gd name="connsiteX1" fmla="*/ 0 w 6340839"/>
              <a:gd name="connsiteY1" fmla="*/ 1791325 h 2211049"/>
              <a:gd name="connsiteX2" fmla="*/ 6340839 w 6340839"/>
              <a:gd name="connsiteY2" fmla="*/ 0 h 2211049"/>
              <a:gd name="connsiteX3" fmla="*/ 6333344 w 6340839"/>
              <a:gd name="connsiteY3" fmla="*/ 502171 h 2211049"/>
              <a:gd name="connsiteX4" fmla="*/ 0 w 6340839"/>
              <a:gd name="connsiteY4" fmla="*/ 2211049 h 2211049"/>
              <a:gd name="connsiteX5" fmla="*/ 0 w 6340839"/>
              <a:gd name="connsiteY5" fmla="*/ 1948722 h 2211049"/>
              <a:gd name="connsiteX0" fmla="*/ 0 w 6340839"/>
              <a:gd name="connsiteY0" fmla="*/ 1948722 h 2091128"/>
              <a:gd name="connsiteX1" fmla="*/ 0 w 6340839"/>
              <a:gd name="connsiteY1" fmla="*/ 1791325 h 2091128"/>
              <a:gd name="connsiteX2" fmla="*/ 6340839 w 6340839"/>
              <a:gd name="connsiteY2" fmla="*/ 0 h 2091128"/>
              <a:gd name="connsiteX3" fmla="*/ 6333344 w 6340839"/>
              <a:gd name="connsiteY3" fmla="*/ 502171 h 2091128"/>
              <a:gd name="connsiteX4" fmla="*/ 7495 w 6340839"/>
              <a:gd name="connsiteY4" fmla="*/ 2091128 h 2091128"/>
              <a:gd name="connsiteX5" fmla="*/ 0 w 6340839"/>
              <a:gd name="connsiteY5" fmla="*/ 1948722 h 2091128"/>
              <a:gd name="connsiteX0" fmla="*/ 0 w 6340839"/>
              <a:gd name="connsiteY0" fmla="*/ 1948722 h 2091128"/>
              <a:gd name="connsiteX1" fmla="*/ 0 w 6340839"/>
              <a:gd name="connsiteY1" fmla="*/ 1791325 h 2091128"/>
              <a:gd name="connsiteX2" fmla="*/ 6340839 w 6340839"/>
              <a:gd name="connsiteY2" fmla="*/ 0 h 2091128"/>
              <a:gd name="connsiteX3" fmla="*/ 6333344 w 6340839"/>
              <a:gd name="connsiteY3" fmla="*/ 344774 h 2091128"/>
              <a:gd name="connsiteX4" fmla="*/ 7495 w 6340839"/>
              <a:gd name="connsiteY4" fmla="*/ 2091128 h 2091128"/>
              <a:gd name="connsiteX5" fmla="*/ 0 w 6340839"/>
              <a:gd name="connsiteY5" fmla="*/ 1948722 h 2091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40839" h="2091128">
                <a:moveTo>
                  <a:pt x="0" y="1948722"/>
                </a:moveTo>
                <a:lnTo>
                  <a:pt x="0" y="1791325"/>
                </a:lnTo>
                <a:lnTo>
                  <a:pt x="6340839" y="0"/>
                </a:lnTo>
                <a:lnTo>
                  <a:pt x="6333344" y="344774"/>
                </a:lnTo>
                <a:lnTo>
                  <a:pt x="7495" y="2091128"/>
                </a:lnTo>
                <a:lnTo>
                  <a:pt x="0" y="1948722"/>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Slide Number Placeholder 4"/>
          <p:cNvSpPr>
            <a:spLocks noGrp="1"/>
          </p:cNvSpPr>
          <p:nvPr>
            <p:ph type="sldNum" sz="quarter" idx="12"/>
          </p:nvPr>
        </p:nvSpPr>
        <p:spPr/>
        <p:txBody>
          <a:bodyPr/>
          <a:lstStyle/>
          <a:p>
            <a:pPr>
              <a:defRPr/>
            </a:pPr>
            <a:fld id="{6391B855-20F4-284F-9AE9-6AEDDCF47D25}" type="slidenum">
              <a:rPr lang="el-GR" smtClean="0"/>
              <a:pPr>
                <a:defRPr/>
              </a:pPr>
              <a:t>13</a:t>
            </a:fld>
            <a:endParaRPr lang="el-GR"/>
          </a:p>
        </p:txBody>
      </p:sp>
      <p:cxnSp>
        <p:nvCxnSpPr>
          <p:cNvPr id="7" name="Straight Arrow Connector 6"/>
          <p:cNvCxnSpPr>
            <a:endCxn id="29" idx="1"/>
          </p:cNvCxnSpPr>
          <p:nvPr/>
        </p:nvCxnSpPr>
        <p:spPr>
          <a:xfrm flipV="1">
            <a:off x="961067" y="6301680"/>
            <a:ext cx="7199160" cy="7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endCxn id="28" idx="2"/>
          </p:cNvCxnSpPr>
          <p:nvPr/>
        </p:nvCxnSpPr>
        <p:spPr>
          <a:xfrm flipV="1">
            <a:off x="971600" y="467502"/>
            <a:ext cx="0" cy="58418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99592" y="4869160"/>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89059" y="3429827"/>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899592" y="1988840"/>
            <a:ext cx="144016"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27935" y="4717793"/>
            <a:ext cx="433132" cy="307777"/>
          </a:xfrm>
          <a:prstGeom prst="rect">
            <a:avLst/>
          </a:prstGeom>
          <a:noFill/>
        </p:spPr>
        <p:txBody>
          <a:bodyPr wrap="none" rtlCol="0">
            <a:spAutoFit/>
          </a:bodyPr>
          <a:lstStyle/>
          <a:p>
            <a:r>
              <a:rPr lang="en-US" sz="1400" dirty="0" smtClean="0"/>
              <a:t>0.5</a:t>
            </a:r>
            <a:endParaRPr lang="en-GB" sz="1400" dirty="0"/>
          </a:p>
        </p:txBody>
      </p:sp>
      <p:sp>
        <p:nvSpPr>
          <p:cNvPr id="19" name="TextBox 18"/>
          <p:cNvSpPr txBox="1"/>
          <p:nvPr/>
        </p:nvSpPr>
        <p:spPr>
          <a:xfrm>
            <a:off x="450661" y="3275111"/>
            <a:ext cx="433132" cy="307777"/>
          </a:xfrm>
          <a:prstGeom prst="rect">
            <a:avLst/>
          </a:prstGeom>
          <a:noFill/>
        </p:spPr>
        <p:txBody>
          <a:bodyPr wrap="none" rtlCol="0">
            <a:spAutoFit/>
          </a:bodyPr>
          <a:lstStyle/>
          <a:p>
            <a:r>
              <a:rPr lang="en-US" sz="1400" dirty="0" smtClean="0"/>
              <a:t>1.0</a:t>
            </a:r>
            <a:endParaRPr lang="en-GB" sz="1400" dirty="0"/>
          </a:p>
        </p:txBody>
      </p:sp>
      <p:sp>
        <p:nvSpPr>
          <p:cNvPr id="20" name="TextBox 19"/>
          <p:cNvSpPr txBox="1"/>
          <p:nvPr/>
        </p:nvSpPr>
        <p:spPr>
          <a:xfrm>
            <a:off x="502464" y="1826485"/>
            <a:ext cx="433132" cy="307777"/>
          </a:xfrm>
          <a:prstGeom prst="rect">
            <a:avLst/>
          </a:prstGeom>
          <a:noFill/>
        </p:spPr>
        <p:txBody>
          <a:bodyPr wrap="none" rtlCol="0">
            <a:spAutoFit/>
          </a:bodyPr>
          <a:lstStyle/>
          <a:p>
            <a:r>
              <a:rPr lang="en-US" sz="1400" dirty="0" smtClean="0"/>
              <a:t>1.5</a:t>
            </a:r>
            <a:endParaRPr lang="en-GB" sz="1400" dirty="0"/>
          </a:p>
        </p:txBody>
      </p:sp>
      <p:cxnSp>
        <p:nvCxnSpPr>
          <p:cNvPr id="22" name="Straight Connector 21"/>
          <p:cNvCxnSpPr/>
          <p:nvPr/>
        </p:nvCxnSpPr>
        <p:spPr>
          <a:xfrm>
            <a:off x="2411760" y="6237312"/>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851920" y="6230499"/>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292080" y="6223686"/>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732240" y="6216873"/>
            <a:ext cx="0"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6788" y="159725"/>
            <a:ext cx="729623" cy="307777"/>
          </a:xfrm>
          <a:prstGeom prst="rect">
            <a:avLst/>
          </a:prstGeom>
          <a:noFill/>
        </p:spPr>
        <p:txBody>
          <a:bodyPr wrap="none" rtlCol="0">
            <a:spAutoFit/>
          </a:bodyPr>
          <a:lstStyle/>
          <a:p>
            <a:r>
              <a:rPr lang="en-US" sz="1400" dirty="0" smtClean="0"/>
              <a:t>Vin (V)</a:t>
            </a:r>
            <a:endParaRPr lang="en-GB" sz="1400" dirty="0"/>
          </a:p>
        </p:txBody>
      </p:sp>
      <p:sp>
        <p:nvSpPr>
          <p:cNvPr id="29" name="TextBox 28"/>
          <p:cNvSpPr txBox="1"/>
          <p:nvPr/>
        </p:nvSpPr>
        <p:spPr>
          <a:xfrm>
            <a:off x="8160227" y="6147791"/>
            <a:ext cx="522900" cy="307777"/>
          </a:xfrm>
          <a:prstGeom prst="rect">
            <a:avLst/>
          </a:prstGeom>
          <a:noFill/>
        </p:spPr>
        <p:txBody>
          <a:bodyPr wrap="none" rtlCol="0">
            <a:spAutoFit/>
          </a:bodyPr>
          <a:lstStyle/>
          <a:p>
            <a:r>
              <a:rPr lang="en-US" sz="1400" dirty="0" smtClean="0"/>
              <a:t>I (A)</a:t>
            </a:r>
            <a:endParaRPr lang="en-GB" sz="1400" dirty="0"/>
          </a:p>
        </p:txBody>
      </p:sp>
      <p:sp>
        <p:nvSpPr>
          <p:cNvPr id="30" name="TextBox 29"/>
          <p:cNvSpPr txBox="1"/>
          <p:nvPr/>
        </p:nvSpPr>
        <p:spPr>
          <a:xfrm>
            <a:off x="2195194" y="6319886"/>
            <a:ext cx="433132" cy="307777"/>
          </a:xfrm>
          <a:prstGeom prst="rect">
            <a:avLst/>
          </a:prstGeom>
          <a:noFill/>
        </p:spPr>
        <p:txBody>
          <a:bodyPr wrap="none" rtlCol="0">
            <a:spAutoFit/>
          </a:bodyPr>
          <a:lstStyle/>
          <a:p>
            <a:r>
              <a:rPr lang="en-US" sz="1400" dirty="0" smtClean="0"/>
              <a:t>0.5</a:t>
            </a:r>
            <a:endParaRPr lang="en-GB" sz="1400" dirty="0"/>
          </a:p>
        </p:txBody>
      </p:sp>
      <p:sp>
        <p:nvSpPr>
          <p:cNvPr id="31" name="TextBox 30"/>
          <p:cNvSpPr txBox="1"/>
          <p:nvPr/>
        </p:nvSpPr>
        <p:spPr>
          <a:xfrm>
            <a:off x="3631968" y="6329585"/>
            <a:ext cx="433132" cy="307777"/>
          </a:xfrm>
          <a:prstGeom prst="rect">
            <a:avLst/>
          </a:prstGeom>
          <a:noFill/>
        </p:spPr>
        <p:txBody>
          <a:bodyPr wrap="none" rtlCol="0">
            <a:spAutoFit/>
          </a:bodyPr>
          <a:lstStyle/>
          <a:p>
            <a:r>
              <a:rPr lang="en-US" sz="1400" dirty="0" smtClean="0"/>
              <a:t>1.0</a:t>
            </a:r>
            <a:endParaRPr lang="en-GB" sz="1400" dirty="0"/>
          </a:p>
        </p:txBody>
      </p:sp>
      <p:sp>
        <p:nvSpPr>
          <p:cNvPr id="32" name="TextBox 31"/>
          <p:cNvSpPr txBox="1"/>
          <p:nvPr/>
        </p:nvSpPr>
        <p:spPr>
          <a:xfrm>
            <a:off x="5068742" y="6339284"/>
            <a:ext cx="433132" cy="307777"/>
          </a:xfrm>
          <a:prstGeom prst="rect">
            <a:avLst/>
          </a:prstGeom>
          <a:noFill/>
        </p:spPr>
        <p:txBody>
          <a:bodyPr wrap="none" rtlCol="0">
            <a:spAutoFit/>
          </a:bodyPr>
          <a:lstStyle/>
          <a:p>
            <a:r>
              <a:rPr lang="en-US" sz="1400" dirty="0"/>
              <a:t>1</a:t>
            </a:r>
            <a:r>
              <a:rPr lang="en-US" sz="1400" dirty="0" smtClean="0"/>
              <a:t>.5</a:t>
            </a:r>
            <a:endParaRPr lang="en-GB" sz="1400" dirty="0"/>
          </a:p>
        </p:txBody>
      </p:sp>
      <p:sp>
        <p:nvSpPr>
          <p:cNvPr id="33" name="TextBox 32"/>
          <p:cNvSpPr txBox="1"/>
          <p:nvPr/>
        </p:nvSpPr>
        <p:spPr>
          <a:xfrm>
            <a:off x="6505516" y="6348983"/>
            <a:ext cx="433132" cy="307777"/>
          </a:xfrm>
          <a:prstGeom prst="rect">
            <a:avLst/>
          </a:prstGeom>
          <a:noFill/>
        </p:spPr>
        <p:txBody>
          <a:bodyPr wrap="none" rtlCol="0">
            <a:spAutoFit/>
          </a:bodyPr>
          <a:lstStyle/>
          <a:p>
            <a:r>
              <a:rPr lang="en-US" sz="1400" dirty="0" smtClean="0"/>
              <a:t>2.0</a:t>
            </a:r>
            <a:endParaRPr lang="en-GB" sz="1400" dirty="0"/>
          </a:p>
        </p:txBody>
      </p:sp>
      <p:cxnSp>
        <p:nvCxnSpPr>
          <p:cNvPr id="37" name="Straight Connector 36"/>
          <p:cNvCxnSpPr/>
          <p:nvPr/>
        </p:nvCxnSpPr>
        <p:spPr>
          <a:xfrm flipV="1">
            <a:off x="971600" y="867909"/>
            <a:ext cx="6552400" cy="5427786"/>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20" idx="3"/>
          </p:cNvCxnSpPr>
          <p:nvPr/>
        </p:nvCxnSpPr>
        <p:spPr>
          <a:xfrm>
            <a:off x="935596" y="1980374"/>
            <a:ext cx="6876440" cy="8466"/>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6192018" y="1358977"/>
            <a:ext cx="0" cy="494353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6147017" y="1943768"/>
            <a:ext cx="90001" cy="90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cxnSp>
        <p:nvCxnSpPr>
          <p:cNvPr id="44" name="Straight Connector 43"/>
          <p:cNvCxnSpPr/>
          <p:nvPr/>
        </p:nvCxnSpPr>
        <p:spPr>
          <a:xfrm>
            <a:off x="971600" y="2277000"/>
            <a:ext cx="6984400" cy="0"/>
          </a:xfrm>
          <a:prstGeom prst="line">
            <a:avLst/>
          </a:prstGeom>
          <a:ln w="31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959022" y="6263350"/>
            <a:ext cx="553357" cy="307777"/>
          </a:xfrm>
          <a:prstGeom prst="rect">
            <a:avLst/>
          </a:prstGeom>
          <a:noFill/>
        </p:spPr>
        <p:txBody>
          <a:bodyPr wrap="none" rtlCol="0">
            <a:spAutoFit/>
          </a:bodyPr>
          <a:lstStyle/>
          <a:p>
            <a:r>
              <a:rPr lang="en-US" sz="1400" dirty="0" smtClean="0"/>
              <a:t>1.8A</a:t>
            </a:r>
            <a:endParaRPr lang="en-GB" sz="1400" dirty="0"/>
          </a:p>
        </p:txBody>
      </p:sp>
      <p:cxnSp>
        <p:nvCxnSpPr>
          <p:cNvPr id="46" name="Straight Connector 45"/>
          <p:cNvCxnSpPr/>
          <p:nvPr/>
        </p:nvCxnSpPr>
        <p:spPr>
          <a:xfrm flipV="1">
            <a:off x="7317980" y="824319"/>
            <a:ext cx="0" cy="5471375"/>
          </a:xfrm>
          <a:prstGeom prst="line">
            <a:avLst/>
          </a:prstGeom>
          <a:ln>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5148000" y="867909"/>
            <a:ext cx="0" cy="5451977"/>
          </a:xfrm>
          <a:prstGeom prst="line">
            <a:avLst/>
          </a:prstGeom>
          <a:ln>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971600" y="1629000"/>
            <a:ext cx="6480400" cy="1800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971600" y="1826485"/>
            <a:ext cx="6336400" cy="95451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288543" y="5552680"/>
            <a:ext cx="647934" cy="307777"/>
          </a:xfrm>
          <a:prstGeom prst="rect">
            <a:avLst/>
          </a:prstGeom>
          <a:noFill/>
        </p:spPr>
        <p:txBody>
          <a:bodyPr wrap="none" rtlCol="0">
            <a:spAutoFit/>
          </a:bodyPr>
          <a:lstStyle/>
          <a:p>
            <a:r>
              <a:rPr lang="en-US" sz="1400" dirty="0" smtClean="0"/>
              <a:t>+25%</a:t>
            </a:r>
            <a:endParaRPr lang="en-GB" sz="1400" dirty="0"/>
          </a:p>
        </p:txBody>
      </p:sp>
      <p:sp>
        <p:nvSpPr>
          <p:cNvPr id="57" name="TextBox 56"/>
          <p:cNvSpPr txBox="1"/>
          <p:nvPr/>
        </p:nvSpPr>
        <p:spPr>
          <a:xfrm>
            <a:off x="4589771" y="5552679"/>
            <a:ext cx="603050" cy="307777"/>
          </a:xfrm>
          <a:prstGeom prst="rect">
            <a:avLst/>
          </a:prstGeom>
          <a:noFill/>
        </p:spPr>
        <p:txBody>
          <a:bodyPr wrap="none" rtlCol="0">
            <a:spAutoFit/>
          </a:bodyPr>
          <a:lstStyle/>
          <a:p>
            <a:r>
              <a:rPr lang="en-US" sz="1400" dirty="0"/>
              <a:t>-</a:t>
            </a:r>
            <a:r>
              <a:rPr lang="en-US" sz="1400" dirty="0" smtClean="0"/>
              <a:t>25%</a:t>
            </a:r>
            <a:endParaRPr lang="en-GB" sz="1400" dirty="0"/>
          </a:p>
        </p:txBody>
      </p:sp>
      <p:sp>
        <p:nvSpPr>
          <p:cNvPr id="58" name="TextBox 57"/>
          <p:cNvSpPr txBox="1"/>
          <p:nvPr/>
        </p:nvSpPr>
        <p:spPr>
          <a:xfrm>
            <a:off x="6446630" y="2355422"/>
            <a:ext cx="1630575" cy="276999"/>
          </a:xfrm>
          <a:prstGeom prst="rect">
            <a:avLst/>
          </a:prstGeom>
          <a:noFill/>
        </p:spPr>
        <p:txBody>
          <a:bodyPr wrap="none" rtlCol="0">
            <a:spAutoFit/>
          </a:bodyPr>
          <a:lstStyle/>
          <a:p>
            <a:r>
              <a:rPr lang="en-US" sz="1200" b="1" dirty="0" smtClean="0"/>
              <a:t>P: 1.8W+0.9W=2.7W</a:t>
            </a:r>
            <a:endParaRPr lang="en-GB" sz="1200" b="1" dirty="0"/>
          </a:p>
        </p:txBody>
      </p:sp>
      <p:cxnSp>
        <p:nvCxnSpPr>
          <p:cNvPr id="60" name="Straight Connector 59"/>
          <p:cNvCxnSpPr>
            <a:stCxn id="42" idx="5"/>
          </p:cNvCxnSpPr>
          <p:nvPr/>
        </p:nvCxnSpPr>
        <p:spPr>
          <a:xfrm>
            <a:off x="6223838" y="2020711"/>
            <a:ext cx="281678" cy="359711"/>
          </a:xfrm>
          <a:prstGeom prst="line">
            <a:avLst/>
          </a:prstGeom>
          <a:ln w="9525">
            <a:solidFill>
              <a:srgbClr val="002060"/>
            </a:solidFill>
            <a:prstDash val="lgDash"/>
          </a:ln>
        </p:spPr>
        <p:style>
          <a:lnRef idx="1">
            <a:schemeClr val="accent1"/>
          </a:lnRef>
          <a:fillRef idx="0">
            <a:schemeClr val="accent1"/>
          </a:fillRef>
          <a:effectRef idx="0">
            <a:schemeClr val="accent1"/>
          </a:effectRef>
          <a:fontRef idx="minor">
            <a:schemeClr val="tx1"/>
          </a:fontRef>
        </p:style>
      </p:cxnSp>
      <p:sp>
        <p:nvSpPr>
          <p:cNvPr id="63" name="Oval 62"/>
          <p:cNvSpPr/>
          <p:nvPr/>
        </p:nvSpPr>
        <p:spPr>
          <a:xfrm>
            <a:off x="7285141" y="1802445"/>
            <a:ext cx="45719"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64" name="Oval 63"/>
          <p:cNvSpPr/>
          <p:nvPr/>
        </p:nvSpPr>
        <p:spPr>
          <a:xfrm>
            <a:off x="7285062" y="1640266"/>
            <a:ext cx="45719"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65" name="Oval 64"/>
          <p:cNvSpPr/>
          <p:nvPr/>
        </p:nvSpPr>
        <p:spPr>
          <a:xfrm>
            <a:off x="7285062" y="1025738"/>
            <a:ext cx="45719"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38" name="TextBox 37"/>
          <p:cNvSpPr txBox="1"/>
          <p:nvPr/>
        </p:nvSpPr>
        <p:spPr>
          <a:xfrm>
            <a:off x="7269790" y="1645495"/>
            <a:ext cx="1800493" cy="276999"/>
          </a:xfrm>
          <a:prstGeom prst="rect">
            <a:avLst/>
          </a:prstGeom>
          <a:noFill/>
        </p:spPr>
        <p:txBody>
          <a:bodyPr wrap="none" rtlCol="0">
            <a:spAutoFit/>
          </a:bodyPr>
          <a:lstStyle/>
          <a:p>
            <a:r>
              <a:rPr lang="en-US" sz="1200" dirty="0" smtClean="0"/>
              <a:t>P: 1.8W+1.65W=3.45W</a:t>
            </a:r>
            <a:endParaRPr lang="en-GB" sz="1200" dirty="0"/>
          </a:p>
        </p:txBody>
      </p:sp>
      <p:sp>
        <p:nvSpPr>
          <p:cNvPr id="40" name="TextBox 39"/>
          <p:cNvSpPr txBox="1"/>
          <p:nvPr/>
        </p:nvSpPr>
        <p:spPr>
          <a:xfrm>
            <a:off x="7252596" y="1354771"/>
            <a:ext cx="1800493" cy="276999"/>
          </a:xfrm>
          <a:prstGeom prst="rect">
            <a:avLst/>
          </a:prstGeom>
          <a:noFill/>
        </p:spPr>
        <p:txBody>
          <a:bodyPr wrap="none" rtlCol="0">
            <a:spAutoFit/>
          </a:bodyPr>
          <a:lstStyle/>
          <a:p>
            <a:r>
              <a:rPr lang="en-US" sz="1200" dirty="0" smtClean="0"/>
              <a:t>P: 1.8W+</a:t>
            </a:r>
            <a:r>
              <a:rPr lang="en-US" sz="1200" b="1" dirty="0" smtClean="0"/>
              <a:t>1.74</a:t>
            </a:r>
            <a:r>
              <a:rPr lang="en-US" sz="1200" dirty="0" smtClean="0"/>
              <a:t>W=3.54W</a:t>
            </a:r>
            <a:endParaRPr lang="en-GB" sz="1200" dirty="0"/>
          </a:p>
        </p:txBody>
      </p:sp>
      <p:sp>
        <p:nvSpPr>
          <p:cNvPr id="43" name="TextBox 42"/>
          <p:cNvSpPr txBox="1"/>
          <p:nvPr/>
        </p:nvSpPr>
        <p:spPr>
          <a:xfrm>
            <a:off x="7261918" y="682586"/>
            <a:ext cx="1630575" cy="276999"/>
          </a:xfrm>
          <a:prstGeom prst="rect">
            <a:avLst/>
          </a:prstGeom>
          <a:noFill/>
        </p:spPr>
        <p:txBody>
          <a:bodyPr wrap="none" rtlCol="0">
            <a:spAutoFit/>
          </a:bodyPr>
          <a:lstStyle/>
          <a:p>
            <a:r>
              <a:rPr lang="en-US" sz="1200" dirty="0" smtClean="0"/>
              <a:t>P: 1.8W+</a:t>
            </a:r>
            <a:r>
              <a:rPr lang="en-US" sz="1200" dirty="0" smtClean="0">
                <a:solidFill>
                  <a:srgbClr val="FF0000"/>
                </a:solidFill>
              </a:rPr>
              <a:t>2.2W=4.0W</a:t>
            </a:r>
            <a:endParaRPr lang="en-GB" sz="1200" dirty="0">
              <a:solidFill>
                <a:srgbClr val="FF0000"/>
              </a:solidFill>
            </a:endParaRPr>
          </a:p>
        </p:txBody>
      </p:sp>
      <p:sp>
        <p:nvSpPr>
          <p:cNvPr id="47" name="TextBox 46"/>
          <p:cNvSpPr txBox="1"/>
          <p:nvPr/>
        </p:nvSpPr>
        <p:spPr>
          <a:xfrm>
            <a:off x="4618789" y="5726771"/>
            <a:ext cx="553357" cy="307777"/>
          </a:xfrm>
          <a:prstGeom prst="rect">
            <a:avLst/>
          </a:prstGeom>
          <a:noFill/>
        </p:spPr>
        <p:txBody>
          <a:bodyPr wrap="none" rtlCol="0">
            <a:spAutoFit/>
          </a:bodyPr>
          <a:lstStyle/>
          <a:p>
            <a:r>
              <a:rPr lang="en-US" sz="1400" dirty="0" smtClean="0"/>
              <a:t>1.4A</a:t>
            </a:r>
            <a:endParaRPr lang="en-GB" sz="1400" dirty="0"/>
          </a:p>
        </p:txBody>
      </p:sp>
      <p:sp>
        <p:nvSpPr>
          <p:cNvPr id="49" name="TextBox 48"/>
          <p:cNvSpPr txBox="1"/>
          <p:nvPr/>
        </p:nvSpPr>
        <p:spPr>
          <a:xfrm>
            <a:off x="7277371" y="5769974"/>
            <a:ext cx="553357" cy="307777"/>
          </a:xfrm>
          <a:prstGeom prst="rect">
            <a:avLst/>
          </a:prstGeom>
          <a:noFill/>
        </p:spPr>
        <p:txBody>
          <a:bodyPr wrap="none" rtlCol="0">
            <a:spAutoFit/>
          </a:bodyPr>
          <a:lstStyle/>
          <a:p>
            <a:r>
              <a:rPr lang="en-US" sz="1400" dirty="0" smtClean="0"/>
              <a:t>2.2A</a:t>
            </a:r>
            <a:endParaRPr lang="en-GB" sz="1400" dirty="0"/>
          </a:p>
        </p:txBody>
      </p:sp>
      <p:cxnSp>
        <p:nvCxnSpPr>
          <p:cNvPr id="50" name="Straight Connector 49"/>
          <p:cNvCxnSpPr/>
          <p:nvPr/>
        </p:nvCxnSpPr>
        <p:spPr>
          <a:xfrm>
            <a:off x="971600" y="549000"/>
            <a:ext cx="6984400" cy="0"/>
          </a:xfrm>
          <a:prstGeom prst="line">
            <a:avLst/>
          </a:prstGeom>
          <a:ln w="31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958721" y="2032437"/>
            <a:ext cx="1252202" cy="307777"/>
          </a:xfrm>
          <a:prstGeom prst="rect">
            <a:avLst/>
          </a:prstGeom>
          <a:noFill/>
        </p:spPr>
        <p:txBody>
          <a:bodyPr wrap="none" rtlCol="0">
            <a:spAutoFit/>
          </a:bodyPr>
          <a:lstStyle/>
          <a:p>
            <a:r>
              <a:rPr lang="en-US" sz="1400" dirty="0" smtClean="0"/>
              <a:t>V</a:t>
            </a:r>
            <a:r>
              <a:rPr lang="en-US" sz="1400" baseline="-25000" dirty="0" smtClean="0"/>
              <a:t>in</a:t>
            </a:r>
            <a:r>
              <a:rPr lang="en-US" sz="1400" dirty="0" smtClean="0"/>
              <a:t> min=1.4V</a:t>
            </a:r>
            <a:endParaRPr lang="en-GB" sz="1400" dirty="0"/>
          </a:p>
        </p:txBody>
      </p:sp>
      <p:sp>
        <p:nvSpPr>
          <p:cNvPr id="54" name="TextBox 53"/>
          <p:cNvSpPr txBox="1"/>
          <p:nvPr/>
        </p:nvSpPr>
        <p:spPr>
          <a:xfrm>
            <a:off x="958721" y="515101"/>
            <a:ext cx="1624099" cy="307777"/>
          </a:xfrm>
          <a:prstGeom prst="rect">
            <a:avLst/>
          </a:prstGeom>
          <a:noFill/>
        </p:spPr>
        <p:txBody>
          <a:bodyPr wrap="none" rtlCol="0">
            <a:spAutoFit/>
          </a:bodyPr>
          <a:lstStyle/>
          <a:p>
            <a:r>
              <a:rPr lang="en-US" sz="1400" dirty="0" smtClean="0"/>
              <a:t>V</a:t>
            </a:r>
            <a:r>
              <a:rPr lang="en-US" sz="1400" baseline="-25000" dirty="0" smtClean="0"/>
              <a:t>in</a:t>
            </a:r>
            <a:r>
              <a:rPr lang="en-US" sz="1400" dirty="0" smtClean="0"/>
              <a:t> max=2.0(1.9)V</a:t>
            </a:r>
            <a:endParaRPr lang="en-GB" sz="1400" dirty="0"/>
          </a:p>
        </p:txBody>
      </p:sp>
      <p:sp>
        <p:nvSpPr>
          <p:cNvPr id="59" name="TextBox 58"/>
          <p:cNvSpPr txBox="1"/>
          <p:nvPr/>
        </p:nvSpPr>
        <p:spPr>
          <a:xfrm>
            <a:off x="7350995" y="859000"/>
            <a:ext cx="585417" cy="276999"/>
          </a:xfrm>
          <a:prstGeom prst="rect">
            <a:avLst/>
          </a:prstGeom>
          <a:noFill/>
        </p:spPr>
        <p:txBody>
          <a:bodyPr wrap="none" rtlCol="0">
            <a:spAutoFit/>
          </a:bodyPr>
          <a:lstStyle/>
          <a:p>
            <a:r>
              <a:rPr lang="en-US" sz="1200" dirty="0" smtClean="0"/>
              <a:t>1.83V</a:t>
            </a:r>
            <a:endParaRPr lang="en-GB" sz="1200" dirty="0"/>
          </a:p>
        </p:txBody>
      </p:sp>
      <p:sp>
        <p:nvSpPr>
          <p:cNvPr id="61" name="TextBox 60"/>
          <p:cNvSpPr txBox="1"/>
          <p:nvPr/>
        </p:nvSpPr>
        <p:spPr>
          <a:xfrm>
            <a:off x="7384715" y="1498118"/>
            <a:ext cx="585417" cy="276999"/>
          </a:xfrm>
          <a:prstGeom prst="rect">
            <a:avLst/>
          </a:prstGeom>
          <a:noFill/>
        </p:spPr>
        <p:txBody>
          <a:bodyPr wrap="none" rtlCol="0">
            <a:spAutoFit/>
          </a:bodyPr>
          <a:lstStyle/>
          <a:p>
            <a:r>
              <a:rPr lang="en-US" sz="1200" dirty="0" smtClean="0"/>
              <a:t>1.61V</a:t>
            </a:r>
            <a:endParaRPr lang="en-GB" sz="1200" dirty="0"/>
          </a:p>
        </p:txBody>
      </p:sp>
      <p:sp>
        <p:nvSpPr>
          <p:cNvPr id="66" name="TextBox 65"/>
          <p:cNvSpPr txBox="1"/>
          <p:nvPr/>
        </p:nvSpPr>
        <p:spPr>
          <a:xfrm>
            <a:off x="7253702" y="1771007"/>
            <a:ext cx="585417" cy="276999"/>
          </a:xfrm>
          <a:prstGeom prst="rect">
            <a:avLst/>
          </a:prstGeom>
          <a:noFill/>
        </p:spPr>
        <p:txBody>
          <a:bodyPr wrap="none" rtlCol="0">
            <a:spAutoFit/>
          </a:bodyPr>
          <a:lstStyle/>
          <a:p>
            <a:r>
              <a:rPr lang="en-US" sz="1200" dirty="0" smtClean="0"/>
              <a:t>1.57V</a:t>
            </a:r>
            <a:endParaRPr lang="en-GB" sz="1200" dirty="0"/>
          </a:p>
        </p:txBody>
      </p:sp>
      <p:sp>
        <p:nvSpPr>
          <p:cNvPr id="67" name="Oval 66"/>
          <p:cNvSpPr/>
          <p:nvPr/>
        </p:nvSpPr>
        <p:spPr>
          <a:xfrm>
            <a:off x="5777706" y="2230674"/>
            <a:ext cx="86538" cy="82165"/>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68" name="TextBox 67"/>
          <p:cNvSpPr txBox="1"/>
          <p:nvPr/>
        </p:nvSpPr>
        <p:spPr>
          <a:xfrm>
            <a:off x="3098077" y="2833295"/>
            <a:ext cx="1449436" cy="246221"/>
          </a:xfrm>
          <a:prstGeom prst="rect">
            <a:avLst/>
          </a:prstGeom>
          <a:noFill/>
        </p:spPr>
        <p:txBody>
          <a:bodyPr wrap="none" rtlCol="0">
            <a:spAutoFit/>
          </a:bodyPr>
          <a:lstStyle/>
          <a:p>
            <a:r>
              <a:rPr lang="en-US" sz="1000" dirty="0" err="1" smtClean="0"/>
              <a:t>R</a:t>
            </a:r>
            <a:r>
              <a:rPr lang="en-US" sz="1000" baseline="-25000" dirty="0" err="1" smtClean="0"/>
              <a:t>eff</a:t>
            </a:r>
            <a:r>
              <a:rPr lang="en-US" sz="1000" dirty="0" smtClean="0"/>
              <a:t> </a:t>
            </a:r>
            <a:r>
              <a:rPr lang="en-US" sz="1000" dirty="0" err="1" smtClean="0"/>
              <a:t>mis</a:t>
            </a:r>
            <a:r>
              <a:rPr lang="en-US" sz="1000" dirty="0" smtClean="0"/>
              <a:t>-match=+/- 5%</a:t>
            </a:r>
            <a:endParaRPr lang="en-GB" sz="1000" dirty="0"/>
          </a:p>
        </p:txBody>
      </p:sp>
      <p:sp>
        <p:nvSpPr>
          <p:cNvPr id="69" name="TextBox 68"/>
          <p:cNvSpPr txBox="1"/>
          <p:nvPr/>
        </p:nvSpPr>
        <p:spPr>
          <a:xfrm>
            <a:off x="942069" y="3418688"/>
            <a:ext cx="2417650" cy="400110"/>
          </a:xfrm>
          <a:prstGeom prst="rect">
            <a:avLst/>
          </a:prstGeom>
          <a:noFill/>
        </p:spPr>
        <p:txBody>
          <a:bodyPr wrap="none" rtlCol="0">
            <a:spAutoFit/>
          </a:bodyPr>
          <a:lstStyle/>
          <a:p>
            <a:r>
              <a:rPr lang="en-US" sz="1000" b="1" dirty="0" err="1" smtClean="0"/>
              <a:t>V</a:t>
            </a:r>
            <a:r>
              <a:rPr lang="en-US" sz="1000" b="1" baseline="-25000" dirty="0" err="1" smtClean="0"/>
              <a:t>off</a:t>
            </a:r>
            <a:r>
              <a:rPr lang="en-US" sz="1000" b="1" dirty="0" smtClean="0"/>
              <a:t> = 1.0V, </a:t>
            </a:r>
            <a:r>
              <a:rPr lang="en-US" sz="1000" b="1" dirty="0" err="1" smtClean="0"/>
              <a:t>R</a:t>
            </a:r>
            <a:r>
              <a:rPr lang="en-US" sz="1000" b="1" baseline="-25000" dirty="0" err="1" smtClean="0"/>
              <a:t>eff</a:t>
            </a:r>
            <a:r>
              <a:rPr lang="en-US" sz="1000" b="1" dirty="0" smtClean="0"/>
              <a:t>=0.5V/1.8A= 0.278Ohm</a:t>
            </a:r>
            <a:br>
              <a:rPr lang="en-US" sz="1000" b="1" dirty="0" smtClean="0"/>
            </a:br>
            <a:r>
              <a:rPr lang="en-US" sz="1000" b="1" dirty="0" smtClean="0"/>
              <a:t>Baseline</a:t>
            </a:r>
            <a:endParaRPr lang="en-GB" sz="1000" b="1" dirty="0"/>
          </a:p>
        </p:txBody>
      </p:sp>
      <p:cxnSp>
        <p:nvCxnSpPr>
          <p:cNvPr id="8" name="Straight Connector 7"/>
          <p:cNvCxnSpPr>
            <a:stCxn id="4" idx="0"/>
          </p:cNvCxnSpPr>
          <p:nvPr/>
        </p:nvCxnSpPr>
        <p:spPr>
          <a:xfrm flipV="1">
            <a:off x="974360" y="1394271"/>
            <a:ext cx="6624568" cy="2038477"/>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958721" y="1798546"/>
            <a:ext cx="6356478" cy="1629161"/>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2210923" y="3110086"/>
            <a:ext cx="1590500" cy="246221"/>
          </a:xfrm>
          <a:prstGeom prst="rect">
            <a:avLst/>
          </a:prstGeom>
          <a:noFill/>
        </p:spPr>
        <p:txBody>
          <a:bodyPr wrap="none" rtlCol="0">
            <a:spAutoFit/>
          </a:bodyPr>
          <a:lstStyle/>
          <a:p>
            <a:r>
              <a:rPr lang="en-US" sz="1000" dirty="0" err="1" smtClean="0"/>
              <a:t>V</a:t>
            </a:r>
            <a:r>
              <a:rPr lang="en-US" sz="1000" baseline="-25000" dirty="0" err="1" smtClean="0"/>
              <a:t>off</a:t>
            </a:r>
            <a:r>
              <a:rPr lang="en-US" sz="1000" dirty="0" smtClean="0"/>
              <a:t> </a:t>
            </a:r>
            <a:r>
              <a:rPr lang="en-US" sz="1000" dirty="0" err="1" smtClean="0"/>
              <a:t>mis</a:t>
            </a:r>
            <a:r>
              <a:rPr lang="en-US" sz="1000" dirty="0" smtClean="0"/>
              <a:t>-match=+/- 50mV</a:t>
            </a:r>
            <a:endParaRPr lang="en-GB" sz="1000" dirty="0"/>
          </a:p>
        </p:txBody>
      </p:sp>
      <p:sp>
        <p:nvSpPr>
          <p:cNvPr id="72" name="TextBox 71"/>
          <p:cNvSpPr txBox="1"/>
          <p:nvPr/>
        </p:nvSpPr>
        <p:spPr>
          <a:xfrm>
            <a:off x="1043367" y="5800773"/>
            <a:ext cx="2244525" cy="246221"/>
          </a:xfrm>
          <a:prstGeom prst="rect">
            <a:avLst/>
          </a:prstGeom>
          <a:noFill/>
        </p:spPr>
        <p:txBody>
          <a:bodyPr wrap="none" rtlCol="0">
            <a:spAutoFit/>
          </a:bodyPr>
          <a:lstStyle/>
          <a:p>
            <a:r>
              <a:rPr lang="en-US" sz="1000" dirty="0" err="1" smtClean="0">
                <a:solidFill>
                  <a:srgbClr val="FF0000"/>
                </a:solidFill>
              </a:rPr>
              <a:t>V</a:t>
            </a:r>
            <a:r>
              <a:rPr lang="en-US" sz="1000" baseline="-25000" dirty="0" err="1" smtClean="0">
                <a:solidFill>
                  <a:srgbClr val="FF0000"/>
                </a:solidFill>
              </a:rPr>
              <a:t>off</a:t>
            </a:r>
            <a:r>
              <a:rPr lang="en-US" sz="1000" dirty="0" smtClean="0">
                <a:solidFill>
                  <a:srgbClr val="FF0000"/>
                </a:solidFill>
              </a:rPr>
              <a:t> = 0V</a:t>
            </a:r>
            <a:r>
              <a:rPr lang="en-US" sz="1000" dirty="0" smtClean="0"/>
              <a:t>, </a:t>
            </a:r>
            <a:r>
              <a:rPr lang="en-US" sz="1000" dirty="0" err="1" smtClean="0"/>
              <a:t>R</a:t>
            </a:r>
            <a:r>
              <a:rPr lang="en-US" sz="1000" baseline="-25000" dirty="0" err="1" smtClean="0"/>
              <a:t>eff</a:t>
            </a:r>
            <a:r>
              <a:rPr lang="en-US" sz="1000" dirty="0" smtClean="0"/>
              <a:t>=1.5V/1.8A= 0.833Ohm</a:t>
            </a:r>
            <a:endParaRPr lang="en-GB" sz="1000" dirty="0"/>
          </a:p>
        </p:txBody>
      </p:sp>
      <p:sp>
        <p:nvSpPr>
          <p:cNvPr id="74" name="TextBox 73"/>
          <p:cNvSpPr txBox="1"/>
          <p:nvPr/>
        </p:nvSpPr>
        <p:spPr>
          <a:xfrm>
            <a:off x="527935" y="422731"/>
            <a:ext cx="433132" cy="307777"/>
          </a:xfrm>
          <a:prstGeom prst="rect">
            <a:avLst/>
          </a:prstGeom>
          <a:noFill/>
        </p:spPr>
        <p:txBody>
          <a:bodyPr wrap="none" rtlCol="0">
            <a:spAutoFit/>
          </a:bodyPr>
          <a:lstStyle/>
          <a:p>
            <a:r>
              <a:rPr lang="en-US" sz="1400" dirty="0" smtClean="0"/>
              <a:t>2.0</a:t>
            </a:r>
            <a:endParaRPr lang="en-GB" sz="1400" dirty="0"/>
          </a:p>
        </p:txBody>
      </p:sp>
      <p:sp>
        <p:nvSpPr>
          <p:cNvPr id="75" name="Oval 74"/>
          <p:cNvSpPr/>
          <p:nvPr/>
        </p:nvSpPr>
        <p:spPr>
          <a:xfrm>
            <a:off x="5126427" y="2243253"/>
            <a:ext cx="45719"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76" name="TextBox 75"/>
          <p:cNvSpPr txBox="1"/>
          <p:nvPr/>
        </p:nvSpPr>
        <p:spPr>
          <a:xfrm>
            <a:off x="4037801" y="1568002"/>
            <a:ext cx="1800493" cy="276999"/>
          </a:xfrm>
          <a:prstGeom prst="rect">
            <a:avLst/>
          </a:prstGeom>
          <a:noFill/>
        </p:spPr>
        <p:txBody>
          <a:bodyPr wrap="none" rtlCol="0">
            <a:spAutoFit/>
          </a:bodyPr>
          <a:lstStyle/>
          <a:p>
            <a:r>
              <a:rPr lang="en-US" sz="1200" dirty="0" smtClean="0"/>
              <a:t>P: 1.8W+0.14W=1.94W</a:t>
            </a:r>
            <a:endParaRPr lang="en-GB" sz="1200" dirty="0"/>
          </a:p>
        </p:txBody>
      </p:sp>
      <p:cxnSp>
        <p:nvCxnSpPr>
          <p:cNvPr id="77" name="Straight Connector 76"/>
          <p:cNvCxnSpPr/>
          <p:nvPr/>
        </p:nvCxnSpPr>
        <p:spPr>
          <a:xfrm>
            <a:off x="4128220" y="1793865"/>
            <a:ext cx="1006522" cy="460853"/>
          </a:xfrm>
          <a:prstGeom prst="line">
            <a:avLst/>
          </a:prstGeom>
          <a:ln w="9525">
            <a:solidFill>
              <a:srgbClr val="002060"/>
            </a:solidFill>
            <a:prstDash val="lg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053882" y="-61083"/>
            <a:ext cx="2549096" cy="461665"/>
          </a:xfrm>
          <a:prstGeom prst="rect">
            <a:avLst/>
          </a:prstGeom>
          <a:noFill/>
        </p:spPr>
        <p:txBody>
          <a:bodyPr wrap="none" rtlCol="0">
            <a:spAutoFit/>
          </a:bodyPr>
          <a:lstStyle/>
          <a:p>
            <a:r>
              <a:rPr lang="en-US" dirty="0" smtClean="0"/>
              <a:t>Normal operation</a:t>
            </a:r>
            <a:endParaRPr lang="en-GB" dirty="0"/>
          </a:p>
        </p:txBody>
      </p:sp>
      <p:cxnSp>
        <p:nvCxnSpPr>
          <p:cNvPr id="79" name="Straight Arrow Connector 78"/>
          <p:cNvCxnSpPr/>
          <p:nvPr/>
        </p:nvCxnSpPr>
        <p:spPr>
          <a:xfrm>
            <a:off x="5501874" y="1988840"/>
            <a:ext cx="1230366" cy="0"/>
          </a:xfrm>
          <a:prstGeom prst="straightConnector1">
            <a:avLst/>
          </a:prstGeom>
          <a:ln>
            <a:solidFill>
              <a:schemeClr val="accent2">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907626" y="2521564"/>
            <a:ext cx="2371162" cy="400110"/>
          </a:xfrm>
          <a:prstGeom prst="rect">
            <a:avLst/>
          </a:prstGeom>
          <a:noFill/>
        </p:spPr>
        <p:txBody>
          <a:bodyPr wrap="none" rtlCol="0">
            <a:spAutoFit/>
          </a:bodyPr>
          <a:lstStyle/>
          <a:p>
            <a:r>
              <a:rPr lang="en-US" sz="1000" dirty="0" err="1" smtClean="0"/>
              <a:t>V</a:t>
            </a:r>
            <a:r>
              <a:rPr lang="en-US" sz="1000" baseline="-25000" dirty="0" err="1" smtClean="0"/>
              <a:t>off</a:t>
            </a:r>
            <a:r>
              <a:rPr lang="en-US" sz="1000" dirty="0" smtClean="0"/>
              <a:t> = 1.2V, </a:t>
            </a:r>
            <a:r>
              <a:rPr lang="en-US" sz="1000" dirty="0" err="1" smtClean="0"/>
              <a:t>R</a:t>
            </a:r>
            <a:r>
              <a:rPr lang="en-US" sz="1000" baseline="-25000" dirty="0" err="1" smtClean="0"/>
              <a:t>eff</a:t>
            </a:r>
            <a:r>
              <a:rPr lang="en-US" sz="1000" dirty="0" smtClean="0"/>
              <a:t>=0.3V/1.8A= </a:t>
            </a:r>
            <a:r>
              <a:rPr lang="en-US" sz="1000" dirty="0" smtClean="0">
                <a:solidFill>
                  <a:srgbClr val="FF0000"/>
                </a:solidFill>
              </a:rPr>
              <a:t>0.166Ohm</a:t>
            </a:r>
            <a:br>
              <a:rPr lang="en-US" sz="1000" dirty="0" smtClean="0">
                <a:solidFill>
                  <a:srgbClr val="FF0000"/>
                </a:solidFill>
              </a:rPr>
            </a:br>
            <a:r>
              <a:rPr lang="en-US" sz="1000" dirty="0" smtClean="0"/>
              <a:t>Low-slope</a:t>
            </a:r>
            <a:endParaRPr lang="en-GB" sz="1000" dirty="0"/>
          </a:p>
        </p:txBody>
      </p:sp>
      <p:sp>
        <p:nvSpPr>
          <p:cNvPr id="2" name="Date Placeholder 1"/>
          <p:cNvSpPr>
            <a:spLocks noGrp="1"/>
          </p:cNvSpPr>
          <p:nvPr>
            <p:ph type="dt" sz="half" idx="10"/>
          </p:nvPr>
        </p:nvSpPr>
        <p:spPr/>
        <p:txBody>
          <a:bodyPr/>
          <a:lstStyle/>
          <a:p>
            <a:pPr>
              <a:defRPr/>
            </a:pPr>
            <a:r>
              <a:rPr lang="en-US" smtClean="0"/>
              <a:t>29/10/2019</a:t>
            </a:r>
            <a:endParaRPr lang="el-GR"/>
          </a:p>
        </p:txBody>
      </p:sp>
      <p:sp>
        <p:nvSpPr>
          <p:cNvPr id="3" name="Footer Placeholder 2"/>
          <p:cNvSpPr>
            <a:spLocks noGrp="1"/>
          </p:cNvSpPr>
          <p:nvPr>
            <p:ph type="ftr" sz="quarter" idx="11"/>
          </p:nvPr>
        </p:nvSpPr>
        <p:spPr/>
        <p:txBody>
          <a:bodyPr/>
          <a:lstStyle/>
          <a:p>
            <a:pPr>
              <a:defRPr/>
            </a:pPr>
            <a:r>
              <a:rPr lang="en-US" smtClean="0"/>
              <a:t>Jorgen.Christiansen@cern.ch</a:t>
            </a:r>
            <a:endParaRPr lang="el-GR" sz="800" dirty="0"/>
          </a:p>
        </p:txBody>
      </p:sp>
      <p:sp>
        <p:nvSpPr>
          <p:cNvPr id="6" name="TextBox 5"/>
          <p:cNvSpPr txBox="1"/>
          <p:nvPr/>
        </p:nvSpPr>
        <p:spPr>
          <a:xfrm>
            <a:off x="1469265" y="967925"/>
            <a:ext cx="4143250" cy="369332"/>
          </a:xfrm>
          <a:prstGeom prst="rect">
            <a:avLst/>
          </a:prstGeom>
          <a:noFill/>
        </p:spPr>
        <p:txBody>
          <a:bodyPr wrap="none" rtlCol="0">
            <a:spAutoFit/>
          </a:bodyPr>
          <a:lstStyle/>
          <a:p>
            <a:r>
              <a:rPr lang="en-US" sz="1800" dirty="0" smtClean="0"/>
              <a:t>P: Chip power: Active + SLDO = Total</a:t>
            </a:r>
            <a:endParaRPr lang="en-GB" sz="1800" dirty="0"/>
          </a:p>
        </p:txBody>
      </p:sp>
      <p:cxnSp>
        <p:nvCxnSpPr>
          <p:cNvPr id="78" name="Straight Connector 77"/>
          <p:cNvCxnSpPr/>
          <p:nvPr/>
        </p:nvCxnSpPr>
        <p:spPr>
          <a:xfrm>
            <a:off x="985732" y="2781000"/>
            <a:ext cx="6984400" cy="0"/>
          </a:xfrm>
          <a:prstGeom prst="line">
            <a:avLst/>
          </a:prstGeom>
          <a:ln w="3175">
            <a:solidFill>
              <a:schemeClr val="tx1">
                <a:lumMod val="65000"/>
                <a:lumOff val="3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290900" y="4544363"/>
            <a:ext cx="957313" cy="246221"/>
          </a:xfrm>
          <a:prstGeom prst="rect">
            <a:avLst/>
          </a:prstGeom>
          <a:noFill/>
        </p:spPr>
        <p:txBody>
          <a:bodyPr wrap="none" rtlCol="0">
            <a:spAutoFit/>
          </a:bodyPr>
          <a:lstStyle/>
          <a:p>
            <a:r>
              <a:rPr lang="en-US" sz="1000" dirty="0" smtClean="0">
                <a:solidFill>
                  <a:schemeClr val="accent6">
                    <a:lumMod val="50000"/>
                  </a:schemeClr>
                </a:solidFill>
              </a:rPr>
              <a:t>SLDO startup</a:t>
            </a:r>
            <a:endParaRPr lang="en-GB" sz="1000" dirty="0">
              <a:solidFill>
                <a:schemeClr val="accent6">
                  <a:lumMod val="50000"/>
                </a:schemeClr>
              </a:solidFill>
            </a:endParaRPr>
          </a:p>
        </p:txBody>
      </p:sp>
    </p:spTree>
    <p:extLst>
      <p:ext uri="{BB962C8B-B14F-4D97-AF65-F5344CB8AC3E}">
        <p14:creationId xmlns:p14="http://schemas.microsoft.com/office/powerpoint/2010/main" val="2867333433"/>
      </p:ext>
    </p:extLst>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6391B855-20F4-284F-9AE9-6AEDDCF47D25}" type="slidenum">
              <a:rPr lang="el-GR" smtClean="0"/>
              <a:pPr>
                <a:defRPr/>
              </a:pPr>
              <a:t>14</a:t>
            </a:fld>
            <a:endParaRPr lang="el-GR"/>
          </a:p>
        </p:txBody>
      </p:sp>
      <p:sp>
        <p:nvSpPr>
          <p:cNvPr id="28" name="TextBox 27"/>
          <p:cNvSpPr txBox="1"/>
          <p:nvPr/>
        </p:nvSpPr>
        <p:spPr>
          <a:xfrm>
            <a:off x="606788" y="159725"/>
            <a:ext cx="729623" cy="307777"/>
          </a:xfrm>
          <a:prstGeom prst="rect">
            <a:avLst/>
          </a:prstGeom>
          <a:noFill/>
        </p:spPr>
        <p:txBody>
          <a:bodyPr wrap="none" rtlCol="0">
            <a:spAutoFit/>
          </a:bodyPr>
          <a:lstStyle/>
          <a:p>
            <a:r>
              <a:rPr lang="en-US" sz="1400" dirty="0" smtClean="0"/>
              <a:t>Vin (V)</a:t>
            </a:r>
            <a:endParaRPr lang="en-GB" sz="1400" dirty="0"/>
          </a:p>
        </p:txBody>
      </p:sp>
      <p:sp>
        <p:nvSpPr>
          <p:cNvPr id="33" name="TextBox 32"/>
          <p:cNvSpPr txBox="1"/>
          <p:nvPr/>
        </p:nvSpPr>
        <p:spPr>
          <a:xfrm>
            <a:off x="4509123" y="6319019"/>
            <a:ext cx="433132" cy="307777"/>
          </a:xfrm>
          <a:prstGeom prst="rect">
            <a:avLst/>
          </a:prstGeom>
          <a:noFill/>
        </p:spPr>
        <p:txBody>
          <a:bodyPr wrap="none" rtlCol="0">
            <a:spAutoFit/>
          </a:bodyPr>
          <a:lstStyle/>
          <a:p>
            <a:r>
              <a:rPr lang="en-US" sz="1400" dirty="0" smtClean="0"/>
              <a:t>2.0</a:t>
            </a:r>
            <a:endParaRPr lang="en-GB" sz="1400" dirty="0"/>
          </a:p>
        </p:txBody>
      </p:sp>
      <p:sp>
        <p:nvSpPr>
          <p:cNvPr id="34" name="Rectangle 33"/>
          <p:cNvSpPr/>
          <p:nvPr/>
        </p:nvSpPr>
        <p:spPr>
          <a:xfrm>
            <a:off x="362058" y="2298670"/>
            <a:ext cx="7809941" cy="401062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371620" y="488962"/>
            <a:ext cx="7800379" cy="33635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p:cNvSpPr/>
          <p:nvPr/>
        </p:nvSpPr>
        <p:spPr>
          <a:xfrm>
            <a:off x="373671" y="333000"/>
            <a:ext cx="7672477" cy="3349289"/>
          </a:xfrm>
          <a:custGeom>
            <a:avLst/>
            <a:gdLst>
              <a:gd name="connsiteX0" fmla="*/ 0 w 6348334"/>
              <a:gd name="connsiteY0" fmla="*/ 2068643 h 2330970"/>
              <a:gd name="connsiteX1" fmla="*/ 0 w 6348334"/>
              <a:gd name="connsiteY1" fmla="*/ 1723869 h 2330970"/>
              <a:gd name="connsiteX2" fmla="*/ 6348334 w 6348334"/>
              <a:gd name="connsiteY2" fmla="*/ 0 h 2330970"/>
              <a:gd name="connsiteX3" fmla="*/ 6333344 w 6348334"/>
              <a:gd name="connsiteY3" fmla="*/ 622092 h 2330970"/>
              <a:gd name="connsiteX4" fmla="*/ 0 w 6348334"/>
              <a:gd name="connsiteY4" fmla="*/ 2330970 h 2330970"/>
              <a:gd name="connsiteX5" fmla="*/ 0 w 6348334"/>
              <a:gd name="connsiteY5" fmla="*/ 2068643 h 2330970"/>
              <a:gd name="connsiteX0" fmla="*/ 0 w 6348334"/>
              <a:gd name="connsiteY0" fmla="*/ 2068643 h 2330970"/>
              <a:gd name="connsiteX1" fmla="*/ 0 w 6348334"/>
              <a:gd name="connsiteY1" fmla="*/ 1911246 h 2330970"/>
              <a:gd name="connsiteX2" fmla="*/ 6348334 w 6348334"/>
              <a:gd name="connsiteY2" fmla="*/ 0 h 2330970"/>
              <a:gd name="connsiteX3" fmla="*/ 6333344 w 6348334"/>
              <a:gd name="connsiteY3" fmla="*/ 622092 h 2330970"/>
              <a:gd name="connsiteX4" fmla="*/ 0 w 6348334"/>
              <a:gd name="connsiteY4" fmla="*/ 2330970 h 2330970"/>
              <a:gd name="connsiteX5" fmla="*/ 0 w 6348334"/>
              <a:gd name="connsiteY5" fmla="*/ 2068643 h 2330970"/>
              <a:gd name="connsiteX0" fmla="*/ 0 w 6340839"/>
              <a:gd name="connsiteY0" fmla="*/ 1948722 h 2211049"/>
              <a:gd name="connsiteX1" fmla="*/ 0 w 6340839"/>
              <a:gd name="connsiteY1" fmla="*/ 1791325 h 2211049"/>
              <a:gd name="connsiteX2" fmla="*/ 6340839 w 6340839"/>
              <a:gd name="connsiteY2" fmla="*/ 0 h 2211049"/>
              <a:gd name="connsiteX3" fmla="*/ 6333344 w 6340839"/>
              <a:gd name="connsiteY3" fmla="*/ 502171 h 2211049"/>
              <a:gd name="connsiteX4" fmla="*/ 0 w 6340839"/>
              <a:gd name="connsiteY4" fmla="*/ 2211049 h 2211049"/>
              <a:gd name="connsiteX5" fmla="*/ 0 w 6340839"/>
              <a:gd name="connsiteY5" fmla="*/ 1948722 h 2211049"/>
              <a:gd name="connsiteX0" fmla="*/ 0 w 6340839"/>
              <a:gd name="connsiteY0" fmla="*/ 1948722 h 2091128"/>
              <a:gd name="connsiteX1" fmla="*/ 0 w 6340839"/>
              <a:gd name="connsiteY1" fmla="*/ 1791325 h 2091128"/>
              <a:gd name="connsiteX2" fmla="*/ 6340839 w 6340839"/>
              <a:gd name="connsiteY2" fmla="*/ 0 h 2091128"/>
              <a:gd name="connsiteX3" fmla="*/ 6333344 w 6340839"/>
              <a:gd name="connsiteY3" fmla="*/ 502171 h 2091128"/>
              <a:gd name="connsiteX4" fmla="*/ 7495 w 6340839"/>
              <a:gd name="connsiteY4" fmla="*/ 2091128 h 2091128"/>
              <a:gd name="connsiteX5" fmla="*/ 0 w 6340839"/>
              <a:gd name="connsiteY5" fmla="*/ 1948722 h 2091128"/>
              <a:gd name="connsiteX0" fmla="*/ 0 w 6340839"/>
              <a:gd name="connsiteY0" fmla="*/ 1948722 h 2091128"/>
              <a:gd name="connsiteX1" fmla="*/ 0 w 6340839"/>
              <a:gd name="connsiteY1" fmla="*/ 1791325 h 2091128"/>
              <a:gd name="connsiteX2" fmla="*/ 6340839 w 6340839"/>
              <a:gd name="connsiteY2" fmla="*/ 0 h 2091128"/>
              <a:gd name="connsiteX3" fmla="*/ 6333344 w 6340839"/>
              <a:gd name="connsiteY3" fmla="*/ 344774 h 2091128"/>
              <a:gd name="connsiteX4" fmla="*/ 7495 w 6340839"/>
              <a:gd name="connsiteY4" fmla="*/ 2091128 h 2091128"/>
              <a:gd name="connsiteX5" fmla="*/ 0 w 6340839"/>
              <a:gd name="connsiteY5" fmla="*/ 1948722 h 2091128"/>
              <a:gd name="connsiteX0" fmla="*/ 18582 w 6359421"/>
              <a:gd name="connsiteY0" fmla="*/ 1948722 h 2091128"/>
              <a:gd name="connsiteX1" fmla="*/ 0 w 6359421"/>
              <a:gd name="connsiteY1" fmla="*/ 1844343 h 2091128"/>
              <a:gd name="connsiteX2" fmla="*/ 6359421 w 6359421"/>
              <a:gd name="connsiteY2" fmla="*/ 0 h 2091128"/>
              <a:gd name="connsiteX3" fmla="*/ 6351926 w 6359421"/>
              <a:gd name="connsiteY3" fmla="*/ 344774 h 2091128"/>
              <a:gd name="connsiteX4" fmla="*/ 26077 w 6359421"/>
              <a:gd name="connsiteY4" fmla="*/ 2091128 h 2091128"/>
              <a:gd name="connsiteX5" fmla="*/ 18582 w 6359421"/>
              <a:gd name="connsiteY5" fmla="*/ 1948722 h 2091128"/>
              <a:gd name="connsiteX0" fmla="*/ 0 w 6340839"/>
              <a:gd name="connsiteY0" fmla="*/ 1948722 h 2091128"/>
              <a:gd name="connsiteX1" fmla="*/ 0 w 6340839"/>
              <a:gd name="connsiteY1" fmla="*/ 1839523 h 2091128"/>
              <a:gd name="connsiteX2" fmla="*/ 6340839 w 6340839"/>
              <a:gd name="connsiteY2" fmla="*/ 0 h 2091128"/>
              <a:gd name="connsiteX3" fmla="*/ 6333344 w 6340839"/>
              <a:gd name="connsiteY3" fmla="*/ 344774 h 2091128"/>
              <a:gd name="connsiteX4" fmla="*/ 7495 w 6340839"/>
              <a:gd name="connsiteY4" fmla="*/ 2091128 h 2091128"/>
              <a:gd name="connsiteX5" fmla="*/ 0 w 6340839"/>
              <a:gd name="connsiteY5" fmla="*/ 1948722 h 2091128"/>
              <a:gd name="connsiteX0" fmla="*/ 0 w 6340839"/>
              <a:gd name="connsiteY0" fmla="*/ 1948722 h 2153785"/>
              <a:gd name="connsiteX1" fmla="*/ 0 w 6340839"/>
              <a:gd name="connsiteY1" fmla="*/ 1839523 h 2153785"/>
              <a:gd name="connsiteX2" fmla="*/ 6340839 w 6340839"/>
              <a:gd name="connsiteY2" fmla="*/ 0 h 2153785"/>
              <a:gd name="connsiteX3" fmla="*/ 6333344 w 6340839"/>
              <a:gd name="connsiteY3" fmla="*/ 344774 h 2153785"/>
              <a:gd name="connsiteX4" fmla="*/ 7495 w 6340839"/>
              <a:gd name="connsiteY4" fmla="*/ 2153785 h 2153785"/>
              <a:gd name="connsiteX5" fmla="*/ 0 w 6340839"/>
              <a:gd name="connsiteY5" fmla="*/ 1948722 h 2153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40839" h="2153785">
                <a:moveTo>
                  <a:pt x="0" y="1948722"/>
                </a:moveTo>
                <a:lnTo>
                  <a:pt x="0" y="1839523"/>
                </a:lnTo>
                <a:lnTo>
                  <a:pt x="6340839" y="0"/>
                </a:lnTo>
                <a:lnTo>
                  <a:pt x="6333344" y="344774"/>
                </a:lnTo>
                <a:lnTo>
                  <a:pt x="7495" y="2153785"/>
                </a:lnTo>
                <a:lnTo>
                  <a:pt x="0" y="1948722"/>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a:endCxn id="29" idx="1"/>
          </p:cNvCxnSpPr>
          <p:nvPr/>
        </p:nvCxnSpPr>
        <p:spPr>
          <a:xfrm flipV="1">
            <a:off x="369574" y="6313699"/>
            <a:ext cx="7897883" cy="21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endCxn id="28" idx="2"/>
          </p:cNvCxnSpPr>
          <p:nvPr/>
        </p:nvCxnSpPr>
        <p:spPr>
          <a:xfrm flipV="1">
            <a:off x="371622" y="477201"/>
            <a:ext cx="0" cy="58418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18157" y="4878859"/>
            <a:ext cx="1069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10337" y="3439526"/>
            <a:ext cx="1069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18157" y="1998539"/>
            <a:ext cx="10693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2833" y="4727699"/>
            <a:ext cx="321594" cy="307777"/>
          </a:xfrm>
          <a:prstGeom prst="rect">
            <a:avLst/>
          </a:prstGeom>
          <a:noFill/>
        </p:spPr>
        <p:txBody>
          <a:bodyPr wrap="none" rtlCol="0">
            <a:spAutoFit/>
          </a:bodyPr>
          <a:lstStyle/>
          <a:p>
            <a:r>
              <a:rPr lang="en-US" sz="1400" dirty="0" smtClean="0"/>
              <a:t>0.5</a:t>
            </a:r>
            <a:endParaRPr lang="en-GB" sz="1400" dirty="0"/>
          </a:p>
        </p:txBody>
      </p:sp>
      <p:sp>
        <p:nvSpPr>
          <p:cNvPr id="19" name="TextBox 18"/>
          <p:cNvSpPr txBox="1"/>
          <p:nvPr/>
        </p:nvSpPr>
        <p:spPr>
          <a:xfrm>
            <a:off x="-104850" y="3277076"/>
            <a:ext cx="321594" cy="307777"/>
          </a:xfrm>
          <a:prstGeom prst="rect">
            <a:avLst/>
          </a:prstGeom>
          <a:noFill/>
        </p:spPr>
        <p:txBody>
          <a:bodyPr wrap="none" rtlCol="0">
            <a:spAutoFit/>
          </a:bodyPr>
          <a:lstStyle/>
          <a:p>
            <a:r>
              <a:rPr lang="en-US" sz="1400" dirty="0" smtClean="0"/>
              <a:t>1.0</a:t>
            </a:r>
            <a:endParaRPr lang="en-GB" sz="1400" dirty="0"/>
          </a:p>
        </p:txBody>
      </p:sp>
      <p:sp>
        <p:nvSpPr>
          <p:cNvPr id="20" name="TextBox 19"/>
          <p:cNvSpPr txBox="1"/>
          <p:nvPr/>
        </p:nvSpPr>
        <p:spPr>
          <a:xfrm>
            <a:off x="-66510" y="1826453"/>
            <a:ext cx="321594" cy="307777"/>
          </a:xfrm>
          <a:prstGeom prst="rect">
            <a:avLst/>
          </a:prstGeom>
          <a:noFill/>
        </p:spPr>
        <p:txBody>
          <a:bodyPr wrap="none" rtlCol="0">
            <a:spAutoFit/>
          </a:bodyPr>
          <a:lstStyle/>
          <a:p>
            <a:r>
              <a:rPr lang="en-US" sz="1400" dirty="0" smtClean="0"/>
              <a:t>1.5</a:t>
            </a:r>
            <a:endParaRPr lang="en-GB" sz="1400" dirty="0"/>
          </a:p>
        </p:txBody>
      </p:sp>
      <p:cxnSp>
        <p:nvCxnSpPr>
          <p:cNvPr id="22" name="Straight Connector 21"/>
          <p:cNvCxnSpPr/>
          <p:nvPr/>
        </p:nvCxnSpPr>
        <p:spPr>
          <a:xfrm>
            <a:off x="1440918" y="6247011"/>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510214" y="6240198"/>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579510" y="6233385"/>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648806" y="6226572"/>
            <a:ext cx="0"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8267457" y="6159810"/>
            <a:ext cx="388245" cy="307777"/>
          </a:xfrm>
          <a:prstGeom prst="rect">
            <a:avLst/>
          </a:prstGeom>
          <a:noFill/>
        </p:spPr>
        <p:txBody>
          <a:bodyPr wrap="none" rtlCol="0">
            <a:spAutoFit/>
          </a:bodyPr>
          <a:lstStyle/>
          <a:p>
            <a:r>
              <a:rPr lang="en-US" sz="1400" dirty="0" smtClean="0"/>
              <a:t>I (A)</a:t>
            </a:r>
            <a:endParaRPr lang="en-GB" sz="1400" dirty="0"/>
          </a:p>
        </p:txBody>
      </p:sp>
      <p:sp>
        <p:nvSpPr>
          <p:cNvPr id="30" name="TextBox 29"/>
          <p:cNvSpPr txBox="1"/>
          <p:nvPr/>
        </p:nvSpPr>
        <p:spPr>
          <a:xfrm>
            <a:off x="1280121" y="6329585"/>
            <a:ext cx="321594" cy="307777"/>
          </a:xfrm>
          <a:prstGeom prst="rect">
            <a:avLst/>
          </a:prstGeom>
          <a:noFill/>
        </p:spPr>
        <p:txBody>
          <a:bodyPr wrap="none" rtlCol="0">
            <a:spAutoFit/>
          </a:bodyPr>
          <a:lstStyle/>
          <a:p>
            <a:r>
              <a:rPr lang="en-US" sz="1400" dirty="0" smtClean="0"/>
              <a:t>0.5</a:t>
            </a:r>
            <a:endParaRPr lang="en-GB" sz="1400" dirty="0"/>
          </a:p>
        </p:txBody>
      </p:sp>
      <p:sp>
        <p:nvSpPr>
          <p:cNvPr id="31" name="TextBox 30"/>
          <p:cNvSpPr txBox="1"/>
          <p:nvPr/>
        </p:nvSpPr>
        <p:spPr>
          <a:xfrm>
            <a:off x="2346903" y="6339284"/>
            <a:ext cx="321594" cy="307777"/>
          </a:xfrm>
          <a:prstGeom prst="rect">
            <a:avLst/>
          </a:prstGeom>
          <a:noFill/>
        </p:spPr>
        <p:txBody>
          <a:bodyPr wrap="none" rtlCol="0">
            <a:spAutoFit/>
          </a:bodyPr>
          <a:lstStyle/>
          <a:p>
            <a:r>
              <a:rPr lang="en-US" sz="1400" dirty="0" smtClean="0"/>
              <a:t>1.0</a:t>
            </a:r>
            <a:endParaRPr lang="en-GB" sz="1400" dirty="0"/>
          </a:p>
        </p:txBody>
      </p:sp>
      <p:sp>
        <p:nvSpPr>
          <p:cNvPr id="32" name="TextBox 31"/>
          <p:cNvSpPr txBox="1"/>
          <p:nvPr/>
        </p:nvSpPr>
        <p:spPr>
          <a:xfrm>
            <a:off x="3413685" y="6348983"/>
            <a:ext cx="321594" cy="307777"/>
          </a:xfrm>
          <a:prstGeom prst="rect">
            <a:avLst/>
          </a:prstGeom>
          <a:noFill/>
        </p:spPr>
        <p:txBody>
          <a:bodyPr wrap="none" rtlCol="0">
            <a:spAutoFit/>
          </a:bodyPr>
          <a:lstStyle/>
          <a:p>
            <a:r>
              <a:rPr lang="en-US" sz="1400" dirty="0"/>
              <a:t>1</a:t>
            </a:r>
            <a:r>
              <a:rPr lang="en-US" sz="1400" dirty="0" smtClean="0"/>
              <a:t>.5</a:t>
            </a:r>
            <a:endParaRPr lang="en-GB" sz="1400" dirty="0"/>
          </a:p>
        </p:txBody>
      </p:sp>
      <p:cxnSp>
        <p:nvCxnSpPr>
          <p:cNvPr id="39" name="Straight Connector 38"/>
          <p:cNvCxnSpPr>
            <a:stCxn id="20" idx="3"/>
          </p:cNvCxnSpPr>
          <p:nvPr/>
        </p:nvCxnSpPr>
        <p:spPr>
          <a:xfrm>
            <a:off x="344890" y="1990073"/>
            <a:ext cx="5105648" cy="8466"/>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4247700" y="1368676"/>
            <a:ext cx="0" cy="494353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4214287" y="1953467"/>
            <a:ext cx="66824" cy="90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cxnSp>
        <p:nvCxnSpPr>
          <p:cNvPr id="44" name="Straight Connector 43"/>
          <p:cNvCxnSpPr/>
          <p:nvPr/>
        </p:nvCxnSpPr>
        <p:spPr>
          <a:xfrm>
            <a:off x="371622" y="2286699"/>
            <a:ext cx="7800377" cy="11971"/>
          </a:xfrm>
          <a:prstGeom prst="line">
            <a:avLst/>
          </a:prstGeom>
          <a:ln w="31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4027728" y="6270486"/>
            <a:ext cx="410859" cy="307777"/>
          </a:xfrm>
          <a:prstGeom prst="rect">
            <a:avLst/>
          </a:prstGeom>
          <a:noFill/>
        </p:spPr>
        <p:txBody>
          <a:bodyPr wrap="none" rtlCol="0">
            <a:spAutoFit/>
          </a:bodyPr>
          <a:lstStyle/>
          <a:p>
            <a:r>
              <a:rPr lang="en-US" sz="1400" dirty="0" smtClean="0"/>
              <a:t>1.8A</a:t>
            </a:r>
            <a:endParaRPr lang="en-GB" sz="1400" dirty="0"/>
          </a:p>
        </p:txBody>
      </p:sp>
      <p:cxnSp>
        <p:nvCxnSpPr>
          <p:cNvPr id="46" name="Straight Connector 45"/>
          <p:cNvCxnSpPr/>
          <p:nvPr/>
        </p:nvCxnSpPr>
        <p:spPr>
          <a:xfrm flipV="1">
            <a:off x="5083709" y="834018"/>
            <a:ext cx="0" cy="5471375"/>
          </a:xfrm>
          <a:prstGeom prst="line">
            <a:avLst/>
          </a:prstGeom>
          <a:ln>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3472533" y="877608"/>
            <a:ext cx="0" cy="5451977"/>
          </a:xfrm>
          <a:prstGeom prst="line">
            <a:avLst/>
          </a:prstGeom>
          <a:ln>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388159" y="462433"/>
            <a:ext cx="7879298" cy="298391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4528455" y="5593975"/>
            <a:ext cx="481081" cy="307777"/>
          </a:xfrm>
          <a:prstGeom prst="rect">
            <a:avLst/>
          </a:prstGeom>
          <a:noFill/>
        </p:spPr>
        <p:txBody>
          <a:bodyPr wrap="none" rtlCol="0">
            <a:spAutoFit/>
          </a:bodyPr>
          <a:lstStyle/>
          <a:p>
            <a:r>
              <a:rPr lang="en-US" sz="1400" dirty="0" smtClean="0"/>
              <a:t>+25%</a:t>
            </a:r>
            <a:endParaRPr lang="en-GB" sz="1400" dirty="0"/>
          </a:p>
        </p:txBody>
      </p:sp>
      <p:sp>
        <p:nvSpPr>
          <p:cNvPr id="57" name="TextBox 56"/>
          <p:cNvSpPr txBox="1"/>
          <p:nvPr/>
        </p:nvSpPr>
        <p:spPr>
          <a:xfrm>
            <a:off x="3409441" y="5517354"/>
            <a:ext cx="447755" cy="307777"/>
          </a:xfrm>
          <a:prstGeom prst="rect">
            <a:avLst/>
          </a:prstGeom>
          <a:noFill/>
        </p:spPr>
        <p:txBody>
          <a:bodyPr wrap="none" rtlCol="0">
            <a:spAutoFit/>
          </a:bodyPr>
          <a:lstStyle/>
          <a:p>
            <a:r>
              <a:rPr lang="en-US" sz="1400" dirty="0"/>
              <a:t>-</a:t>
            </a:r>
            <a:r>
              <a:rPr lang="en-US" sz="1400" dirty="0" smtClean="0"/>
              <a:t>25%</a:t>
            </a:r>
            <a:endParaRPr lang="en-GB" sz="1400" dirty="0"/>
          </a:p>
        </p:txBody>
      </p:sp>
      <p:sp>
        <p:nvSpPr>
          <p:cNvPr id="58" name="TextBox 57"/>
          <p:cNvSpPr txBox="1"/>
          <p:nvPr/>
        </p:nvSpPr>
        <p:spPr>
          <a:xfrm>
            <a:off x="4436745" y="2365121"/>
            <a:ext cx="1630575" cy="276999"/>
          </a:xfrm>
          <a:prstGeom prst="rect">
            <a:avLst/>
          </a:prstGeom>
          <a:noFill/>
        </p:spPr>
        <p:txBody>
          <a:bodyPr wrap="none" rtlCol="0">
            <a:spAutoFit/>
          </a:bodyPr>
          <a:lstStyle/>
          <a:p>
            <a:r>
              <a:rPr lang="en-US" sz="1200" dirty="0" smtClean="0"/>
              <a:t>P: 1.8W+</a:t>
            </a:r>
            <a:r>
              <a:rPr lang="en-US" sz="1200" b="1" dirty="0" smtClean="0"/>
              <a:t>0.9W</a:t>
            </a:r>
            <a:r>
              <a:rPr lang="en-US" sz="1200" dirty="0" smtClean="0"/>
              <a:t>=</a:t>
            </a:r>
            <a:r>
              <a:rPr lang="en-US" sz="1200" u="sng" dirty="0" smtClean="0"/>
              <a:t>2.7W</a:t>
            </a:r>
            <a:endParaRPr lang="en-GB" sz="1200" u="sng" dirty="0"/>
          </a:p>
        </p:txBody>
      </p:sp>
      <p:cxnSp>
        <p:nvCxnSpPr>
          <p:cNvPr id="60" name="Straight Connector 59"/>
          <p:cNvCxnSpPr>
            <a:stCxn id="42" idx="5"/>
          </p:cNvCxnSpPr>
          <p:nvPr/>
        </p:nvCxnSpPr>
        <p:spPr>
          <a:xfrm>
            <a:off x="4271326" y="2030410"/>
            <a:ext cx="209141" cy="359711"/>
          </a:xfrm>
          <a:prstGeom prst="line">
            <a:avLst/>
          </a:prstGeom>
          <a:ln w="9525">
            <a:solidFill>
              <a:srgbClr val="002060"/>
            </a:solidFill>
            <a:prstDash val="lgDash"/>
          </a:ln>
        </p:spPr>
        <p:style>
          <a:lnRef idx="1">
            <a:schemeClr val="accent1"/>
          </a:lnRef>
          <a:fillRef idx="0">
            <a:schemeClr val="accent1"/>
          </a:fillRef>
          <a:effectRef idx="0">
            <a:schemeClr val="accent1"/>
          </a:effectRef>
          <a:fontRef idx="minor">
            <a:schemeClr val="tx1"/>
          </a:fontRef>
        </p:style>
      </p:cxnSp>
      <p:sp>
        <p:nvSpPr>
          <p:cNvPr id="64" name="Oval 63"/>
          <p:cNvSpPr/>
          <p:nvPr/>
        </p:nvSpPr>
        <p:spPr>
          <a:xfrm>
            <a:off x="5059268" y="1649965"/>
            <a:ext cx="33946"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47" name="TextBox 46"/>
          <p:cNvSpPr txBox="1"/>
          <p:nvPr/>
        </p:nvSpPr>
        <p:spPr>
          <a:xfrm>
            <a:off x="3427890" y="5768314"/>
            <a:ext cx="410859" cy="307777"/>
          </a:xfrm>
          <a:prstGeom prst="rect">
            <a:avLst/>
          </a:prstGeom>
          <a:noFill/>
        </p:spPr>
        <p:txBody>
          <a:bodyPr wrap="none" rtlCol="0">
            <a:spAutoFit/>
          </a:bodyPr>
          <a:lstStyle/>
          <a:p>
            <a:r>
              <a:rPr lang="en-US" sz="1400" dirty="0" smtClean="0"/>
              <a:t>1.4A</a:t>
            </a:r>
            <a:endParaRPr lang="en-GB" sz="1400" dirty="0"/>
          </a:p>
        </p:txBody>
      </p:sp>
      <p:sp>
        <p:nvSpPr>
          <p:cNvPr id="49" name="TextBox 48"/>
          <p:cNvSpPr txBox="1"/>
          <p:nvPr/>
        </p:nvSpPr>
        <p:spPr>
          <a:xfrm>
            <a:off x="4611032" y="5771348"/>
            <a:ext cx="410859" cy="307777"/>
          </a:xfrm>
          <a:prstGeom prst="rect">
            <a:avLst/>
          </a:prstGeom>
          <a:noFill/>
        </p:spPr>
        <p:txBody>
          <a:bodyPr wrap="none" rtlCol="0">
            <a:spAutoFit/>
          </a:bodyPr>
          <a:lstStyle/>
          <a:p>
            <a:r>
              <a:rPr lang="en-US" sz="1400" dirty="0" smtClean="0"/>
              <a:t>2.2A</a:t>
            </a:r>
            <a:endParaRPr lang="en-GB" sz="1400" dirty="0"/>
          </a:p>
        </p:txBody>
      </p:sp>
      <p:cxnSp>
        <p:nvCxnSpPr>
          <p:cNvPr id="50" name="Straight Connector 49"/>
          <p:cNvCxnSpPr/>
          <p:nvPr/>
        </p:nvCxnSpPr>
        <p:spPr>
          <a:xfrm flipV="1">
            <a:off x="371622" y="549000"/>
            <a:ext cx="7895835" cy="9699"/>
          </a:xfrm>
          <a:prstGeom prst="line">
            <a:avLst/>
          </a:prstGeom>
          <a:ln w="31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62060" y="2042136"/>
            <a:ext cx="929740" cy="307777"/>
          </a:xfrm>
          <a:prstGeom prst="rect">
            <a:avLst/>
          </a:prstGeom>
          <a:noFill/>
        </p:spPr>
        <p:txBody>
          <a:bodyPr wrap="none" rtlCol="0">
            <a:spAutoFit/>
          </a:bodyPr>
          <a:lstStyle/>
          <a:p>
            <a:r>
              <a:rPr lang="en-US" sz="1400" dirty="0" smtClean="0"/>
              <a:t>V</a:t>
            </a:r>
            <a:r>
              <a:rPr lang="en-US" sz="1400" baseline="-25000" dirty="0" smtClean="0"/>
              <a:t>in</a:t>
            </a:r>
            <a:r>
              <a:rPr lang="en-US" sz="1400" dirty="0" smtClean="0"/>
              <a:t> min=1.4V</a:t>
            </a:r>
            <a:endParaRPr lang="en-GB" sz="1400" dirty="0"/>
          </a:p>
        </p:txBody>
      </p:sp>
      <p:sp>
        <p:nvSpPr>
          <p:cNvPr id="54" name="TextBox 53"/>
          <p:cNvSpPr txBox="1"/>
          <p:nvPr/>
        </p:nvSpPr>
        <p:spPr>
          <a:xfrm>
            <a:off x="362060" y="524800"/>
            <a:ext cx="1205868" cy="307777"/>
          </a:xfrm>
          <a:prstGeom prst="rect">
            <a:avLst/>
          </a:prstGeom>
          <a:noFill/>
        </p:spPr>
        <p:txBody>
          <a:bodyPr wrap="none" rtlCol="0">
            <a:spAutoFit/>
          </a:bodyPr>
          <a:lstStyle/>
          <a:p>
            <a:r>
              <a:rPr lang="en-US" sz="1400" dirty="0" smtClean="0"/>
              <a:t>V</a:t>
            </a:r>
            <a:r>
              <a:rPr lang="en-US" sz="1400" baseline="-25000" dirty="0" smtClean="0"/>
              <a:t>in</a:t>
            </a:r>
            <a:r>
              <a:rPr lang="en-US" sz="1400" dirty="0" smtClean="0"/>
              <a:t> max=2.0(1.9)V</a:t>
            </a:r>
            <a:endParaRPr lang="en-GB" sz="1400" dirty="0"/>
          </a:p>
        </p:txBody>
      </p:sp>
      <p:sp>
        <p:nvSpPr>
          <p:cNvPr id="68" name="TextBox 67"/>
          <p:cNvSpPr txBox="1"/>
          <p:nvPr/>
        </p:nvSpPr>
        <p:spPr>
          <a:xfrm>
            <a:off x="1950498" y="2842994"/>
            <a:ext cx="1076183" cy="246221"/>
          </a:xfrm>
          <a:prstGeom prst="rect">
            <a:avLst/>
          </a:prstGeom>
          <a:noFill/>
        </p:spPr>
        <p:txBody>
          <a:bodyPr wrap="none" rtlCol="0">
            <a:spAutoFit/>
          </a:bodyPr>
          <a:lstStyle/>
          <a:p>
            <a:r>
              <a:rPr lang="en-US" sz="1000" dirty="0" err="1" smtClean="0"/>
              <a:t>R</a:t>
            </a:r>
            <a:r>
              <a:rPr lang="en-US" sz="1000" baseline="-25000" dirty="0" err="1" smtClean="0"/>
              <a:t>eff</a:t>
            </a:r>
            <a:r>
              <a:rPr lang="en-US" sz="1000" dirty="0" smtClean="0"/>
              <a:t> </a:t>
            </a:r>
            <a:r>
              <a:rPr lang="en-US" sz="1000" dirty="0" err="1" smtClean="0"/>
              <a:t>mis</a:t>
            </a:r>
            <a:r>
              <a:rPr lang="en-US" sz="1000" dirty="0" smtClean="0"/>
              <a:t>-match=+/- 5%</a:t>
            </a:r>
            <a:endParaRPr lang="en-GB" sz="1000" dirty="0"/>
          </a:p>
        </p:txBody>
      </p:sp>
      <p:sp>
        <p:nvSpPr>
          <p:cNvPr id="69" name="TextBox 68"/>
          <p:cNvSpPr txBox="1"/>
          <p:nvPr/>
        </p:nvSpPr>
        <p:spPr>
          <a:xfrm>
            <a:off x="349696" y="3428387"/>
            <a:ext cx="2417650" cy="246221"/>
          </a:xfrm>
          <a:prstGeom prst="rect">
            <a:avLst/>
          </a:prstGeom>
          <a:noFill/>
        </p:spPr>
        <p:txBody>
          <a:bodyPr wrap="none" rtlCol="0">
            <a:spAutoFit/>
          </a:bodyPr>
          <a:lstStyle/>
          <a:p>
            <a:r>
              <a:rPr lang="en-US" sz="1000" b="1" dirty="0" err="1" smtClean="0"/>
              <a:t>V</a:t>
            </a:r>
            <a:r>
              <a:rPr lang="en-US" sz="1000" b="1" baseline="-25000" dirty="0" err="1" smtClean="0"/>
              <a:t>off</a:t>
            </a:r>
            <a:r>
              <a:rPr lang="en-US" sz="1000" b="1" dirty="0" smtClean="0"/>
              <a:t> = 1.0V, </a:t>
            </a:r>
            <a:r>
              <a:rPr lang="en-US" sz="1000" b="1" dirty="0" err="1" smtClean="0"/>
              <a:t>R</a:t>
            </a:r>
            <a:r>
              <a:rPr lang="en-US" sz="1000" b="1" baseline="-25000" dirty="0" err="1" smtClean="0"/>
              <a:t>eff</a:t>
            </a:r>
            <a:r>
              <a:rPr lang="en-US" sz="1000" b="1" dirty="0" smtClean="0"/>
              <a:t>=0.5V/1.8A= 0.278Ohm</a:t>
            </a:r>
            <a:endParaRPr lang="en-GB" sz="1000" b="1" dirty="0"/>
          </a:p>
        </p:txBody>
      </p:sp>
      <p:cxnSp>
        <p:nvCxnSpPr>
          <p:cNvPr id="8" name="Straight Connector 7"/>
          <p:cNvCxnSpPr/>
          <p:nvPr/>
        </p:nvCxnSpPr>
        <p:spPr>
          <a:xfrm flipV="1">
            <a:off x="366620" y="250719"/>
            <a:ext cx="7676729" cy="3176609"/>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362060" y="912438"/>
            <a:ext cx="7703019" cy="252497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291800" y="3119785"/>
            <a:ext cx="1180921" cy="246221"/>
          </a:xfrm>
          <a:prstGeom prst="rect">
            <a:avLst/>
          </a:prstGeom>
          <a:noFill/>
        </p:spPr>
        <p:txBody>
          <a:bodyPr wrap="none" rtlCol="0">
            <a:spAutoFit/>
          </a:bodyPr>
          <a:lstStyle/>
          <a:p>
            <a:r>
              <a:rPr lang="en-US" sz="1000" dirty="0" err="1" smtClean="0"/>
              <a:t>V</a:t>
            </a:r>
            <a:r>
              <a:rPr lang="en-US" sz="1000" baseline="-25000" dirty="0" err="1" smtClean="0"/>
              <a:t>off</a:t>
            </a:r>
            <a:r>
              <a:rPr lang="en-US" sz="1000" dirty="0" smtClean="0"/>
              <a:t> </a:t>
            </a:r>
            <a:r>
              <a:rPr lang="en-US" sz="1000" dirty="0" err="1" smtClean="0"/>
              <a:t>mis</a:t>
            </a:r>
            <a:r>
              <a:rPr lang="en-US" sz="1000" dirty="0" smtClean="0"/>
              <a:t>-match=+/- 50mV</a:t>
            </a:r>
            <a:endParaRPr lang="en-GB" sz="1000" dirty="0"/>
          </a:p>
        </p:txBody>
      </p:sp>
      <p:sp>
        <p:nvSpPr>
          <p:cNvPr id="74" name="TextBox 73"/>
          <p:cNvSpPr txBox="1"/>
          <p:nvPr/>
        </p:nvSpPr>
        <p:spPr>
          <a:xfrm>
            <a:off x="-17557" y="416740"/>
            <a:ext cx="321594" cy="307777"/>
          </a:xfrm>
          <a:prstGeom prst="rect">
            <a:avLst/>
          </a:prstGeom>
          <a:noFill/>
        </p:spPr>
        <p:txBody>
          <a:bodyPr wrap="none" rtlCol="0">
            <a:spAutoFit/>
          </a:bodyPr>
          <a:lstStyle/>
          <a:p>
            <a:r>
              <a:rPr lang="en-US" sz="1400" dirty="0" smtClean="0"/>
              <a:t>2.0</a:t>
            </a:r>
            <a:endParaRPr lang="en-GB" sz="1400" dirty="0"/>
          </a:p>
        </p:txBody>
      </p:sp>
      <p:sp>
        <p:nvSpPr>
          <p:cNvPr id="75" name="Oval 74"/>
          <p:cNvSpPr/>
          <p:nvPr/>
        </p:nvSpPr>
        <p:spPr>
          <a:xfrm>
            <a:off x="3456515" y="2252952"/>
            <a:ext cx="33946"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36" name="TextBox 35"/>
          <p:cNvSpPr txBox="1"/>
          <p:nvPr/>
        </p:nvSpPr>
        <p:spPr>
          <a:xfrm>
            <a:off x="1378740" y="-45000"/>
            <a:ext cx="5469959" cy="461665"/>
          </a:xfrm>
          <a:prstGeom prst="rect">
            <a:avLst/>
          </a:prstGeom>
          <a:noFill/>
        </p:spPr>
        <p:txBody>
          <a:bodyPr wrap="none" rtlCol="0">
            <a:spAutoFit/>
          </a:bodyPr>
          <a:lstStyle/>
          <a:p>
            <a:r>
              <a:rPr lang="en-US" dirty="0" smtClean="0"/>
              <a:t>Single Chip failure (</a:t>
            </a:r>
            <a:r>
              <a:rPr lang="en-US" dirty="0" err="1" smtClean="0"/>
              <a:t>V</a:t>
            </a:r>
            <a:r>
              <a:rPr lang="en-US" sz="2000" baseline="-25000" dirty="0" err="1" smtClean="0"/>
              <a:t>off</a:t>
            </a:r>
            <a:r>
              <a:rPr lang="en-US" dirty="0" smtClean="0"/>
              <a:t> = 1.0V or 1.2V)</a:t>
            </a:r>
            <a:endParaRPr lang="en-GB" dirty="0"/>
          </a:p>
        </p:txBody>
      </p:sp>
      <p:sp>
        <p:nvSpPr>
          <p:cNvPr id="78" name="TextBox 77"/>
          <p:cNvSpPr txBox="1"/>
          <p:nvPr/>
        </p:nvSpPr>
        <p:spPr>
          <a:xfrm>
            <a:off x="5456793" y="5522712"/>
            <a:ext cx="647934" cy="307777"/>
          </a:xfrm>
          <a:prstGeom prst="rect">
            <a:avLst/>
          </a:prstGeom>
          <a:noFill/>
        </p:spPr>
        <p:txBody>
          <a:bodyPr wrap="none" rtlCol="0">
            <a:spAutoFit/>
          </a:bodyPr>
          <a:lstStyle/>
          <a:p>
            <a:r>
              <a:rPr lang="en-US" sz="1400" dirty="0" smtClean="0"/>
              <a:t>+33%</a:t>
            </a:r>
            <a:endParaRPr lang="en-GB" sz="1400" dirty="0"/>
          </a:p>
        </p:txBody>
      </p:sp>
      <p:sp>
        <p:nvSpPr>
          <p:cNvPr id="79" name="TextBox 78"/>
          <p:cNvSpPr txBox="1"/>
          <p:nvPr/>
        </p:nvSpPr>
        <p:spPr>
          <a:xfrm>
            <a:off x="5448498" y="5740006"/>
            <a:ext cx="553357" cy="307777"/>
          </a:xfrm>
          <a:prstGeom prst="rect">
            <a:avLst/>
          </a:prstGeom>
          <a:noFill/>
        </p:spPr>
        <p:txBody>
          <a:bodyPr wrap="none" rtlCol="0">
            <a:spAutoFit/>
          </a:bodyPr>
          <a:lstStyle/>
          <a:p>
            <a:r>
              <a:rPr lang="en-US" sz="1400" dirty="0" smtClean="0"/>
              <a:t>2.4A</a:t>
            </a:r>
            <a:endParaRPr lang="en-GB" sz="1400" dirty="0"/>
          </a:p>
        </p:txBody>
      </p:sp>
      <p:sp>
        <p:nvSpPr>
          <p:cNvPr id="80" name="TextBox 79"/>
          <p:cNvSpPr txBox="1"/>
          <p:nvPr/>
        </p:nvSpPr>
        <p:spPr>
          <a:xfrm>
            <a:off x="7275887" y="5530718"/>
            <a:ext cx="747320" cy="307777"/>
          </a:xfrm>
          <a:prstGeom prst="rect">
            <a:avLst/>
          </a:prstGeom>
          <a:noFill/>
        </p:spPr>
        <p:txBody>
          <a:bodyPr wrap="none" rtlCol="0">
            <a:spAutoFit/>
          </a:bodyPr>
          <a:lstStyle/>
          <a:p>
            <a:r>
              <a:rPr lang="en-US" sz="1400" dirty="0" smtClean="0"/>
              <a:t>+100%</a:t>
            </a:r>
            <a:endParaRPr lang="en-GB" sz="1400" dirty="0"/>
          </a:p>
        </p:txBody>
      </p:sp>
      <p:sp>
        <p:nvSpPr>
          <p:cNvPr id="81" name="TextBox 80"/>
          <p:cNvSpPr txBox="1"/>
          <p:nvPr/>
        </p:nvSpPr>
        <p:spPr>
          <a:xfrm>
            <a:off x="7267592" y="5748012"/>
            <a:ext cx="553357" cy="307777"/>
          </a:xfrm>
          <a:prstGeom prst="rect">
            <a:avLst/>
          </a:prstGeom>
          <a:noFill/>
        </p:spPr>
        <p:txBody>
          <a:bodyPr wrap="none" rtlCol="0">
            <a:spAutoFit/>
          </a:bodyPr>
          <a:lstStyle/>
          <a:p>
            <a:r>
              <a:rPr lang="en-US" sz="1400" dirty="0" smtClean="0"/>
              <a:t>3.6A</a:t>
            </a:r>
            <a:endParaRPr lang="en-GB" sz="1400" dirty="0"/>
          </a:p>
        </p:txBody>
      </p:sp>
      <p:cxnSp>
        <p:nvCxnSpPr>
          <p:cNvPr id="82" name="Straight Connector 81"/>
          <p:cNvCxnSpPr/>
          <p:nvPr/>
        </p:nvCxnSpPr>
        <p:spPr>
          <a:xfrm flipH="1" flipV="1">
            <a:off x="8046879" y="454760"/>
            <a:ext cx="1758" cy="5864259"/>
          </a:xfrm>
          <a:prstGeom prst="line">
            <a:avLst/>
          </a:prstGeom>
          <a:ln>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5510039" y="840831"/>
            <a:ext cx="0" cy="5471375"/>
          </a:xfrm>
          <a:prstGeom prst="line">
            <a:avLst/>
          </a:prstGeom>
          <a:ln>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5449901" y="5335157"/>
            <a:ext cx="1168910" cy="307777"/>
          </a:xfrm>
          <a:prstGeom prst="rect">
            <a:avLst/>
          </a:prstGeom>
          <a:noFill/>
        </p:spPr>
        <p:txBody>
          <a:bodyPr wrap="none" rtlCol="0">
            <a:spAutoFit/>
          </a:bodyPr>
          <a:lstStyle/>
          <a:p>
            <a:r>
              <a:rPr lang="en-US" sz="1400" dirty="0" smtClean="0"/>
              <a:t>1 of 4 failure</a:t>
            </a:r>
            <a:endParaRPr lang="en-GB" sz="1400" dirty="0"/>
          </a:p>
        </p:txBody>
      </p:sp>
      <p:sp>
        <p:nvSpPr>
          <p:cNvPr id="87" name="TextBox 86"/>
          <p:cNvSpPr txBox="1"/>
          <p:nvPr/>
        </p:nvSpPr>
        <p:spPr>
          <a:xfrm>
            <a:off x="6959815" y="5337802"/>
            <a:ext cx="1168910" cy="307777"/>
          </a:xfrm>
          <a:prstGeom prst="rect">
            <a:avLst/>
          </a:prstGeom>
          <a:noFill/>
        </p:spPr>
        <p:txBody>
          <a:bodyPr wrap="none" rtlCol="0">
            <a:spAutoFit/>
          </a:bodyPr>
          <a:lstStyle/>
          <a:p>
            <a:r>
              <a:rPr lang="en-US" sz="1400" dirty="0" smtClean="0"/>
              <a:t>1 of 2 failure</a:t>
            </a:r>
            <a:endParaRPr lang="en-GB" sz="1400" dirty="0"/>
          </a:p>
        </p:txBody>
      </p:sp>
      <p:sp>
        <p:nvSpPr>
          <p:cNvPr id="88" name="Oval 87"/>
          <p:cNvSpPr/>
          <p:nvPr/>
        </p:nvSpPr>
        <p:spPr>
          <a:xfrm>
            <a:off x="5493832" y="1480243"/>
            <a:ext cx="33946"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89" name="Oval 88"/>
          <p:cNvSpPr/>
          <p:nvPr/>
        </p:nvSpPr>
        <p:spPr>
          <a:xfrm>
            <a:off x="8027107" y="524800"/>
            <a:ext cx="33946"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90" name="TextBox 89"/>
          <p:cNvSpPr txBox="1"/>
          <p:nvPr/>
        </p:nvSpPr>
        <p:spPr>
          <a:xfrm>
            <a:off x="5445574" y="913969"/>
            <a:ext cx="2081019" cy="461665"/>
          </a:xfrm>
          <a:prstGeom prst="rect">
            <a:avLst/>
          </a:prstGeom>
          <a:noFill/>
        </p:spPr>
        <p:txBody>
          <a:bodyPr wrap="none" rtlCol="0">
            <a:spAutoFit/>
          </a:bodyPr>
          <a:lstStyle/>
          <a:p>
            <a:r>
              <a:rPr lang="en-US" sz="1200" dirty="0" smtClean="0"/>
              <a:t>P: 1.8W+</a:t>
            </a:r>
            <a:r>
              <a:rPr lang="en-US" sz="1200" b="1" dirty="0" smtClean="0"/>
              <a:t>2.21</a:t>
            </a:r>
            <a:r>
              <a:rPr lang="en-US" sz="1200" dirty="0" smtClean="0"/>
              <a:t>W=</a:t>
            </a:r>
            <a:r>
              <a:rPr lang="en-US" sz="1200" b="1" dirty="0" smtClean="0"/>
              <a:t>4.01</a:t>
            </a:r>
            <a:r>
              <a:rPr lang="en-US" sz="1200" dirty="0" smtClean="0"/>
              <a:t>W</a:t>
            </a:r>
          </a:p>
          <a:p>
            <a:r>
              <a:rPr lang="en-US" sz="1200" b="1" dirty="0" smtClean="0"/>
              <a:t>Module P: 10.8W -&gt; 12.0W</a:t>
            </a:r>
            <a:endParaRPr lang="en-GB" sz="1200" b="1" dirty="0"/>
          </a:p>
        </p:txBody>
      </p:sp>
      <p:sp>
        <p:nvSpPr>
          <p:cNvPr id="91" name="TextBox 90"/>
          <p:cNvSpPr txBox="1"/>
          <p:nvPr/>
        </p:nvSpPr>
        <p:spPr>
          <a:xfrm>
            <a:off x="5436668" y="747045"/>
            <a:ext cx="585417" cy="276999"/>
          </a:xfrm>
          <a:prstGeom prst="rect">
            <a:avLst/>
          </a:prstGeom>
          <a:noFill/>
        </p:spPr>
        <p:txBody>
          <a:bodyPr wrap="none" rtlCol="0">
            <a:spAutoFit/>
          </a:bodyPr>
          <a:lstStyle/>
          <a:p>
            <a:r>
              <a:rPr lang="en-US" sz="1200" dirty="0" smtClean="0"/>
              <a:t>1.67V</a:t>
            </a:r>
            <a:endParaRPr lang="en-GB" sz="1200" dirty="0"/>
          </a:p>
        </p:txBody>
      </p:sp>
      <p:sp>
        <p:nvSpPr>
          <p:cNvPr id="92" name="TextBox 91"/>
          <p:cNvSpPr txBox="1"/>
          <p:nvPr/>
        </p:nvSpPr>
        <p:spPr>
          <a:xfrm>
            <a:off x="7974749" y="518637"/>
            <a:ext cx="585417" cy="276999"/>
          </a:xfrm>
          <a:prstGeom prst="rect">
            <a:avLst/>
          </a:prstGeom>
          <a:noFill/>
        </p:spPr>
        <p:txBody>
          <a:bodyPr wrap="none" rtlCol="0">
            <a:spAutoFit/>
          </a:bodyPr>
          <a:lstStyle/>
          <a:p>
            <a:r>
              <a:rPr lang="en-US" sz="1200" dirty="0" smtClean="0"/>
              <a:t>2.00V</a:t>
            </a:r>
            <a:endParaRPr lang="en-GB" sz="1200" dirty="0"/>
          </a:p>
        </p:txBody>
      </p:sp>
      <p:sp>
        <p:nvSpPr>
          <p:cNvPr id="93" name="TextBox 92"/>
          <p:cNvSpPr txBox="1"/>
          <p:nvPr/>
        </p:nvSpPr>
        <p:spPr>
          <a:xfrm>
            <a:off x="7197915" y="34693"/>
            <a:ext cx="1911101" cy="461665"/>
          </a:xfrm>
          <a:prstGeom prst="rect">
            <a:avLst/>
          </a:prstGeom>
          <a:noFill/>
        </p:spPr>
        <p:txBody>
          <a:bodyPr wrap="none" rtlCol="0">
            <a:spAutoFit/>
          </a:bodyPr>
          <a:lstStyle/>
          <a:p>
            <a:r>
              <a:rPr lang="en-US" sz="1200" dirty="0" smtClean="0"/>
              <a:t>P: 1.8W+</a:t>
            </a:r>
            <a:r>
              <a:rPr lang="en-US" sz="1200" b="1" dirty="0" smtClean="0"/>
              <a:t>5.4</a:t>
            </a:r>
            <a:r>
              <a:rPr lang="en-US" sz="1200" dirty="0" smtClean="0"/>
              <a:t>W=</a:t>
            </a:r>
            <a:r>
              <a:rPr lang="en-US" sz="1200" dirty="0" smtClean="0">
                <a:solidFill>
                  <a:srgbClr val="FF0000"/>
                </a:solidFill>
              </a:rPr>
              <a:t>7.2W</a:t>
            </a:r>
          </a:p>
          <a:p>
            <a:r>
              <a:rPr lang="en-US" sz="1200" b="1" dirty="0" smtClean="0"/>
              <a:t>Module P: 5.4W -&gt; 7.2W</a:t>
            </a:r>
            <a:endParaRPr lang="en-GB" sz="1200" b="1" dirty="0"/>
          </a:p>
        </p:txBody>
      </p:sp>
      <p:cxnSp>
        <p:nvCxnSpPr>
          <p:cNvPr id="95" name="Straight Connector 94"/>
          <p:cNvCxnSpPr>
            <a:endCxn id="92" idx="2"/>
          </p:cNvCxnSpPr>
          <p:nvPr/>
        </p:nvCxnSpPr>
        <p:spPr>
          <a:xfrm>
            <a:off x="7380000" y="795636"/>
            <a:ext cx="88745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373712" y="1211054"/>
            <a:ext cx="7687341" cy="1606227"/>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299449" y="2418212"/>
            <a:ext cx="2371162" cy="246221"/>
          </a:xfrm>
          <a:prstGeom prst="rect">
            <a:avLst/>
          </a:prstGeom>
          <a:noFill/>
        </p:spPr>
        <p:txBody>
          <a:bodyPr wrap="none" rtlCol="0">
            <a:spAutoFit/>
          </a:bodyPr>
          <a:lstStyle/>
          <a:p>
            <a:r>
              <a:rPr lang="en-US" sz="1000" dirty="0" err="1" smtClean="0"/>
              <a:t>V</a:t>
            </a:r>
            <a:r>
              <a:rPr lang="en-US" sz="1000" baseline="-25000" dirty="0" err="1" smtClean="0"/>
              <a:t>off</a:t>
            </a:r>
            <a:r>
              <a:rPr lang="en-US" sz="1000" dirty="0" smtClean="0"/>
              <a:t> = 1.2V, </a:t>
            </a:r>
            <a:r>
              <a:rPr lang="en-US" sz="1000" dirty="0" err="1" smtClean="0"/>
              <a:t>R</a:t>
            </a:r>
            <a:r>
              <a:rPr lang="en-US" sz="1000" baseline="-25000" dirty="0" err="1" smtClean="0"/>
              <a:t>eff</a:t>
            </a:r>
            <a:r>
              <a:rPr lang="en-US" sz="1000" dirty="0" smtClean="0"/>
              <a:t>=0.3V/1.8A= </a:t>
            </a:r>
            <a:r>
              <a:rPr lang="en-US" sz="1000" dirty="0" smtClean="0">
                <a:solidFill>
                  <a:srgbClr val="FF0000"/>
                </a:solidFill>
              </a:rPr>
              <a:t>0.166Ohm</a:t>
            </a:r>
            <a:endParaRPr lang="en-GB" sz="1000" dirty="0">
              <a:solidFill>
                <a:srgbClr val="FF0000"/>
              </a:solidFill>
            </a:endParaRPr>
          </a:p>
        </p:txBody>
      </p:sp>
      <p:sp>
        <p:nvSpPr>
          <p:cNvPr id="99" name="TextBox 98"/>
          <p:cNvSpPr txBox="1"/>
          <p:nvPr/>
        </p:nvSpPr>
        <p:spPr>
          <a:xfrm>
            <a:off x="8014252" y="1013029"/>
            <a:ext cx="585417" cy="276999"/>
          </a:xfrm>
          <a:prstGeom prst="rect">
            <a:avLst/>
          </a:prstGeom>
          <a:noFill/>
        </p:spPr>
        <p:txBody>
          <a:bodyPr wrap="none" rtlCol="0">
            <a:spAutoFit/>
          </a:bodyPr>
          <a:lstStyle/>
          <a:p>
            <a:r>
              <a:rPr lang="en-US" sz="1200" dirty="0" smtClean="0"/>
              <a:t>1.80V</a:t>
            </a:r>
            <a:endParaRPr lang="en-GB" sz="1200" dirty="0"/>
          </a:p>
        </p:txBody>
      </p:sp>
      <p:sp>
        <p:nvSpPr>
          <p:cNvPr id="100" name="TextBox 99"/>
          <p:cNvSpPr txBox="1"/>
          <p:nvPr/>
        </p:nvSpPr>
        <p:spPr>
          <a:xfrm>
            <a:off x="7318674" y="1319436"/>
            <a:ext cx="1911101" cy="461665"/>
          </a:xfrm>
          <a:prstGeom prst="rect">
            <a:avLst/>
          </a:prstGeom>
          <a:noFill/>
        </p:spPr>
        <p:txBody>
          <a:bodyPr wrap="none" rtlCol="0">
            <a:spAutoFit/>
          </a:bodyPr>
          <a:lstStyle/>
          <a:p>
            <a:r>
              <a:rPr lang="en-US" sz="1200" dirty="0" smtClean="0"/>
              <a:t>P: 1.8W+</a:t>
            </a:r>
            <a:r>
              <a:rPr lang="en-US" sz="1200" b="1" dirty="0" smtClean="0"/>
              <a:t>4.7</a:t>
            </a:r>
            <a:r>
              <a:rPr lang="en-US" sz="1200" dirty="0" smtClean="0"/>
              <a:t>W=</a:t>
            </a:r>
            <a:r>
              <a:rPr lang="en-US" sz="1200" b="1" dirty="0" smtClean="0"/>
              <a:t>6.5</a:t>
            </a:r>
            <a:r>
              <a:rPr lang="en-US" sz="1200" dirty="0" smtClean="0"/>
              <a:t>W</a:t>
            </a:r>
          </a:p>
          <a:p>
            <a:r>
              <a:rPr lang="en-US" sz="1200" b="1" dirty="0" smtClean="0"/>
              <a:t>Module P: 5.4W -&gt; 6.5W</a:t>
            </a:r>
            <a:endParaRPr lang="en-GB" sz="1200" b="1" dirty="0"/>
          </a:p>
        </p:txBody>
      </p:sp>
      <p:sp>
        <p:nvSpPr>
          <p:cNvPr id="101" name="TextBox 100"/>
          <p:cNvSpPr txBox="1"/>
          <p:nvPr/>
        </p:nvSpPr>
        <p:spPr>
          <a:xfrm>
            <a:off x="5444690" y="1536291"/>
            <a:ext cx="585417" cy="276999"/>
          </a:xfrm>
          <a:prstGeom prst="rect">
            <a:avLst/>
          </a:prstGeom>
          <a:noFill/>
        </p:spPr>
        <p:txBody>
          <a:bodyPr wrap="none" rtlCol="0">
            <a:spAutoFit/>
          </a:bodyPr>
          <a:lstStyle/>
          <a:p>
            <a:r>
              <a:rPr lang="en-US" sz="1200" dirty="0" smtClean="0"/>
              <a:t>1.60V</a:t>
            </a:r>
            <a:endParaRPr lang="en-GB" sz="1200" dirty="0"/>
          </a:p>
        </p:txBody>
      </p:sp>
      <p:sp>
        <p:nvSpPr>
          <p:cNvPr id="102" name="TextBox 101"/>
          <p:cNvSpPr txBox="1"/>
          <p:nvPr/>
        </p:nvSpPr>
        <p:spPr>
          <a:xfrm>
            <a:off x="5464218" y="1685489"/>
            <a:ext cx="2072555" cy="461665"/>
          </a:xfrm>
          <a:prstGeom prst="rect">
            <a:avLst/>
          </a:prstGeom>
          <a:noFill/>
        </p:spPr>
        <p:txBody>
          <a:bodyPr wrap="none" rtlCol="0">
            <a:spAutoFit/>
          </a:bodyPr>
          <a:lstStyle/>
          <a:p>
            <a:r>
              <a:rPr lang="en-US" sz="1200" dirty="0" smtClean="0"/>
              <a:t>P: 1.8W+</a:t>
            </a:r>
            <a:r>
              <a:rPr lang="en-US" sz="1200" b="1" dirty="0" smtClean="0"/>
              <a:t>2.04</a:t>
            </a:r>
            <a:r>
              <a:rPr lang="en-US" sz="1200" dirty="0" smtClean="0"/>
              <a:t>W=</a:t>
            </a:r>
            <a:r>
              <a:rPr lang="en-US" sz="1200" b="1" dirty="0" smtClean="0"/>
              <a:t>3.84</a:t>
            </a:r>
            <a:r>
              <a:rPr lang="en-US" sz="1200" dirty="0" smtClean="0"/>
              <a:t>W</a:t>
            </a:r>
          </a:p>
          <a:p>
            <a:r>
              <a:rPr lang="en-US" sz="1200" b="1" dirty="0" smtClean="0"/>
              <a:t>Module P: 10.8W -&gt; 11.5W</a:t>
            </a:r>
            <a:endParaRPr lang="en-GB" sz="1200" b="1" dirty="0"/>
          </a:p>
        </p:txBody>
      </p:sp>
      <p:sp>
        <p:nvSpPr>
          <p:cNvPr id="103" name="Oval 102"/>
          <p:cNvSpPr/>
          <p:nvPr/>
        </p:nvSpPr>
        <p:spPr>
          <a:xfrm>
            <a:off x="5493816" y="1723607"/>
            <a:ext cx="33946"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04" name="Oval 103"/>
          <p:cNvSpPr/>
          <p:nvPr/>
        </p:nvSpPr>
        <p:spPr>
          <a:xfrm>
            <a:off x="8026376" y="1185460"/>
            <a:ext cx="33946"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05" name="TextBox 104"/>
          <p:cNvSpPr txBox="1"/>
          <p:nvPr/>
        </p:nvSpPr>
        <p:spPr>
          <a:xfrm>
            <a:off x="5272789" y="6259497"/>
            <a:ext cx="553357" cy="307777"/>
          </a:xfrm>
          <a:prstGeom prst="rect">
            <a:avLst/>
          </a:prstGeom>
          <a:noFill/>
        </p:spPr>
        <p:txBody>
          <a:bodyPr wrap="none" rtlCol="0">
            <a:spAutoFit/>
          </a:bodyPr>
          <a:lstStyle/>
          <a:p>
            <a:r>
              <a:rPr lang="en-US" sz="1400" dirty="0" smtClean="0"/>
              <a:t>2.4A</a:t>
            </a:r>
            <a:endParaRPr lang="en-GB" sz="1400" dirty="0"/>
          </a:p>
        </p:txBody>
      </p:sp>
      <p:sp>
        <p:nvSpPr>
          <p:cNvPr id="106" name="TextBox 105"/>
          <p:cNvSpPr txBox="1"/>
          <p:nvPr/>
        </p:nvSpPr>
        <p:spPr>
          <a:xfrm>
            <a:off x="7666371" y="6254575"/>
            <a:ext cx="553357" cy="307777"/>
          </a:xfrm>
          <a:prstGeom prst="rect">
            <a:avLst/>
          </a:prstGeom>
          <a:noFill/>
        </p:spPr>
        <p:txBody>
          <a:bodyPr wrap="none" rtlCol="0">
            <a:spAutoFit/>
          </a:bodyPr>
          <a:lstStyle/>
          <a:p>
            <a:r>
              <a:rPr lang="en-US" sz="1400" dirty="0" smtClean="0"/>
              <a:t>3.6A</a:t>
            </a:r>
            <a:endParaRPr lang="en-GB" sz="1400" dirty="0"/>
          </a:p>
        </p:txBody>
      </p:sp>
      <p:sp>
        <p:nvSpPr>
          <p:cNvPr id="2" name="Date Placeholder 1"/>
          <p:cNvSpPr>
            <a:spLocks noGrp="1"/>
          </p:cNvSpPr>
          <p:nvPr>
            <p:ph type="dt" sz="half" idx="10"/>
          </p:nvPr>
        </p:nvSpPr>
        <p:spPr/>
        <p:txBody>
          <a:bodyPr/>
          <a:lstStyle/>
          <a:p>
            <a:pPr>
              <a:defRPr/>
            </a:pPr>
            <a:r>
              <a:rPr lang="en-US" smtClean="0"/>
              <a:t>29/10/2019</a:t>
            </a:r>
            <a:endParaRPr lang="el-GR"/>
          </a:p>
        </p:txBody>
      </p:sp>
      <p:sp>
        <p:nvSpPr>
          <p:cNvPr id="3" name="Footer Placeholder 2"/>
          <p:cNvSpPr>
            <a:spLocks noGrp="1"/>
          </p:cNvSpPr>
          <p:nvPr>
            <p:ph type="ftr" sz="quarter" idx="11"/>
          </p:nvPr>
        </p:nvSpPr>
        <p:spPr/>
        <p:txBody>
          <a:bodyPr/>
          <a:lstStyle/>
          <a:p>
            <a:pPr>
              <a:defRPr/>
            </a:pPr>
            <a:r>
              <a:rPr lang="en-US" smtClean="0"/>
              <a:t>Jorgen.Christiansen@cern.ch</a:t>
            </a:r>
            <a:endParaRPr lang="el-GR" sz="800" dirty="0"/>
          </a:p>
        </p:txBody>
      </p:sp>
      <p:sp>
        <p:nvSpPr>
          <p:cNvPr id="77" name="TextBox 76"/>
          <p:cNvSpPr txBox="1"/>
          <p:nvPr/>
        </p:nvSpPr>
        <p:spPr>
          <a:xfrm>
            <a:off x="782350" y="1059267"/>
            <a:ext cx="4143250" cy="369332"/>
          </a:xfrm>
          <a:prstGeom prst="rect">
            <a:avLst/>
          </a:prstGeom>
          <a:noFill/>
        </p:spPr>
        <p:txBody>
          <a:bodyPr wrap="none" rtlCol="0">
            <a:spAutoFit/>
          </a:bodyPr>
          <a:lstStyle/>
          <a:p>
            <a:r>
              <a:rPr lang="en-US" sz="1800" dirty="0" smtClean="0"/>
              <a:t>P: Chip power: Active + SLDO = Total</a:t>
            </a:r>
            <a:endParaRPr lang="en-GB" sz="1800" dirty="0"/>
          </a:p>
        </p:txBody>
      </p:sp>
      <p:cxnSp>
        <p:nvCxnSpPr>
          <p:cNvPr id="84" name="Straight Connector 83"/>
          <p:cNvCxnSpPr/>
          <p:nvPr/>
        </p:nvCxnSpPr>
        <p:spPr>
          <a:xfrm flipV="1">
            <a:off x="382738" y="1175262"/>
            <a:ext cx="7879298" cy="2983916"/>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V="1">
            <a:off x="377144" y="1887549"/>
            <a:ext cx="7879298" cy="2983916"/>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56060" y="4121417"/>
            <a:ext cx="688009" cy="246221"/>
          </a:xfrm>
          <a:prstGeom prst="rect">
            <a:avLst/>
          </a:prstGeom>
          <a:noFill/>
        </p:spPr>
        <p:txBody>
          <a:bodyPr wrap="none" rtlCol="0">
            <a:spAutoFit/>
          </a:bodyPr>
          <a:lstStyle/>
          <a:p>
            <a:r>
              <a:rPr lang="en-US" sz="1000" dirty="0" err="1" smtClean="0"/>
              <a:t>V</a:t>
            </a:r>
            <a:r>
              <a:rPr lang="en-US" sz="1000" baseline="-25000" dirty="0" err="1" smtClean="0"/>
              <a:t>off</a:t>
            </a:r>
            <a:r>
              <a:rPr lang="en-US" sz="1000" dirty="0"/>
              <a:t> </a:t>
            </a:r>
            <a:r>
              <a:rPr lang="en-US" sz="1000" dirty="0" smtClean="0"/>
              <a:t>= 3/4</a:t>
            </a:r>
            <a:endParaRPr lang="en-GB" sz="1000" dirty="0"/>
          </a:p>
        </p:txBody>
      </p:sp>
      <p:sp>
        <p:nvSpPr>
          <p:cNvPr id="97" name="TextBox 96"/>
          <p:cNvSpPr txBox="1"/>
          <p:nvPr/>
        </p:nvSpPr>
        <p:spPr>
          <a:xfrm>
            <a:off x="340320" y="4863388"/>
            <a:ext cx="688009" cy="246221"/>
          </a:xfrm>
          <a:prstGeom prst="rect">
            <a:avLst/>
          </a:prstGeom>
          <a:noFill/>
        </p:spPr>
        <p:txBody>
          <a:bodyPr wrap="none" rtlCol="0">
            <a:spAutoFit/>
          </a:bodyPr>
          <a:lstStyle/>
          <a:p>
            <a:r>
              <a:rPr lang="en-US" sz="1000" dirty="0" err="1" smtClean="0"/>
              <a:t>V</a:t>
            </a:r>
            <a:r>
              <a:rPr lang="en-US" sz="1000" baseline="-25000" dirty="0" err="1" smtClean="0"/>
              <a:t>off</a:t>
            </a:r>
            <a:r>
              <a:rPr lang="en-US" sz="1000" dirty="0"/>
              <a:t> </a:t>
            </a:r>
            <a:r>
              <a:rPr lang="en-US" sz="1000" dirty="0" smtClean="0"/>
              <a:t>= 1/2</a:t>
            </a:r>
            <a:endParaRPr lang="en-GB" sz="1000" dirty="0"/>
          </a:p>
        </p:txBody>
      </p:sp>
      <p:sp>
        <p:nvSpPr>
          <p:cNvPr id="6" name="Oval 5"/>
          <p:cNvSpPr/>
          <p:nvPr/>
        </p:nvSpPr>
        <p:spPr>
          <a:xfrm>
            <a:off x="5478778" y="2184127"/>
            <a:ext cx="63544" cy="64391"/>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p:cNvSpPr/>
          <p:nvPr/>
        </p:nvSpPr>
        <p:spPr>
          <a:xfrm>
            <a:off x="8015986" y="1936542"/>
            <a:ext cx="63544" cy="64391"/>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TextBox 107"/>
          <p:cNvSpPr txBox="1"/>
          <p:nvPr/>
        </p:nvSpPr>
        <p:spPr>
          <a:xfrm>
            <a:off x="7534753" y="1957892"/>
            <a:ext cx="1688283" cy="415498"/>
          </a:xfrm>
          <a:prstGeom prst="rect">
            <a:avLst/>
          </a:prstGeom>
          <a:noFill/>
        </p:spPr>
        <p:txBody>
          <a:bodyPr wrap="none" rtlCol="0">
            <a:spAutoFit/>
          </a:bodyPr>
          <a:lstStyle/>
          <a:p>
            <a:r>
              <a:rPr lang="en-US" sz="1050" dirty="0" smtClean="0"/>
              <a:t>P: 1.8W+</a:t>
            </a:r>
            <a:r>
              <a:rPr lang="en-US" sz="1050" b="1" dirty="0" smtClean="0"/>
              <a:t>3.6</a:t>
            </a:r>
            <a:r>
              <a:rPr lang="en-US" sz="1050" dirty="0" smtClean="0"/>
              <a:t>W=</a:t>
            </a:r>
            <a:r>
              <a:rPr lang="en-US" sz="1050" b="1" dirty="0" smtClean="0"/>
              <a:t>5.4</a:t>
            </a:r>
            <a:r>
              <a:rPr lang="en-US" sz="1050" dirty="0" smtClean="0"/>
              <a:t>W</a:t>
            </a:r>
          </a:p>
          <a:p>
            <a:r>
              <a:rPr lang="en-US" sz="1050" b="1" dirty="0" smtClean="0"/>
              <a:t>Module P: 5.4W -&gt; 5.4W</a:t>
            </a:r>
            <a:endParaRPr lang="en-GB" sz="1050" b="1" dirty="0"/>
          </a:p>
        </p:txBody>
      </p:sp>
    </p:spTree>
    <p:extLst>
      <p:ext uri="{BB962C8B-B14F-4D97-AF65-F5344CB8AC3E}">
        <p14:creationId xmlns:p14="http://schemas.microsoft.com/office/powerpoint/2010/main" val="4182198968"/>
      </p:ext>
    </p:extLst>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Chip power: different cases</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2554374"/>
              </p:ext>
            </p:extLst>
          </p:nvPr>
        </p:nvGraphicFramePr>
        <p:xfrm>
          <a:off x="457200" y="1196975"/>
          <a:ext cx="8229600" cy="4617720"/>
        </p:xfrm>
        <a:graphic>
          <a:graphicData uri="http://schemas.openxmlformats.org/drawingml/2006/table">
            <a:tbl>
              <a:tblPr firstRow="1" bandRow="1">
                <a:tableStyleId>{5C22544A-7EE6-4342-B048-85BDC9FD1C3A}</a:tableStyleId>
              </a:tblPr>
              <a:tblGrid>
                <a:gridCol w="2057400">
                  <a:extLst>
                    <a:ext uri="{9D8B030D-6E8A-4147-A177-3AD203B41FA5}">
                      <a16:colId xmlns="" xmlns:a16="http://schemas.microsoft.com/office/drawing/2014/main" val="2103367095"/>
                    </a:ext>
                  </a:extLst>
                </a:gridCol>
                <a:gridCol w="2057400">
                  <a:extLst>
                    <a:ext uri="{9D8B030D-6E8A-4147-A177-3AD203B41FA5}">
                      <a16:colId xmlns="" xmlns:a16="http://schemas.microsoft.com/office/drawing/2014/main" val="2663843019"/>
                    </a:ext>
                  </a:extLst>
                </a:gridCol>
                <a:gridCol w="2057400">
                  <a:extLst>
                    <a:ext uri="{9D8B030D-6E8A-4147-A177-3AD203B41FA5}">
                      <a16:colId xmlns="" xmlns:a16="http://schemas.microsoft.com/office/drawing/2014/main" val="453305919"/>
                    </a:ext>
                  </a:extLst>
                </a:gridCol>
                <a:gridCol w="2057400">
                  <a:extLst>
                    <a:ext uri="{9D8B030D-6E8A-4147-A177-3AD203B41FA5}">
                      <a16:colId xmlns="" xmlns:a16="http://schemas.microsoft.com/office/drawing/2014/main" val="3843479981"/>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Condition</a:t>
                      </a:r>
                      <a:endParaRPr lang="en-GB" dirty="0" smtClean="0"/>
                    </a:p>
                  </a:txBody>
                  <a:tcPr/>
                </a:tc>
                <a:tc>
                  <a:txBody>
                    <a:bodyPr/>
                    <a:lstStyle/>
                    <a:p>
                      <a:r>
                        <a:rPr lang="en-US" dirty="0" smtClean="0"/>
                        <a:t>Active</a:t>
                      </a:r>
                      <a:r>
                        <a:rPr lang="en-US" baseline="0" dirty="0" smtClean="0"/>
                        <a:t> power</a:t>
                      </a:r>
                      <a:endParaRPr lang="en-GB" dirty="0"/>
                    </a:p>
                  </a:txBody>
                  <a:tcPr/>
                </a:tc>
                <a:tc>
                  <a:txBody>
                    <a:bodyPr/>
                    <a:lstStyle/>
                    <a:p>
                      <a:r>
                        <a:rPr lang="en-US" dirty="0" smtClean="0"/>
                        <a:t>SLDO losses</a:t>
                      </a:r>
                      <a:endParaRPr lang="en-GB" dirty="0"/>
                    </a:p>
                  </a:txBody>
                  <a:tcPr/>
                </a:tc>
                <a:tc>
                  <a:txBody>
                    <a:bodyPr/>
                    <a:lstStyle/>
                    <a:p>
                      <a:r>
                        <a:rPr lang="en-US" dirty="0" smtClean="0"/>
                        <a:t>Total per chip</a:t>
                      </a:r>
                      <a:endParaRPr lang="en-GB" dirty="0"/>
                    </a:p>
                  </a:txBody>
                  <a:tcPr/>
                </a:tc>
                <a:extLst>
                  <a:ext uri="{0D108BD9-81ED-4DB2-BD59-A6C34878D82A}">
                    <a16:rowId xmlns="" xmlns:a16="http://schemas.microsoft.com/office/drawing/2014/main" val="63242209"/>
                  </a:ext>
                </a:extLst>
              </a:tr>
              <a:tr h="370840">
                <a:tc gridSpan="4">
                  <a:txBody>
                    <a:bodyPr/>
                    <a:lstStyle/>
                    <a:p>
                      <a:pPr algn="ctr"/>
                      <a:r>
                        <a:rPr lang="en-US" dirty="0" smtClean="0"/>
                        <a:t>Baseline:</a:t>
                      </a:r>
                      <a:r>
                        <a:rPr lang="en-US" baseline="0" dirty="0" smtClean="0"/>
                        <a:t> </a:t>
                      </a:r>
                      <a:r>
                        <a:rPr lang="en-US" baseline="0" dirty="0" err="1" smtClean="0"/>
                        <a:t>I</a:t>
                      </a:r>
                      <a:r>
                        <a:rPr lang="en-US" baseline="-25000" dirty="0" err="1" smtClean="0"/>
                        <a:t>active</a:t>
                      </a:r>
                      <a:r>
                        <a:rPr lang="en-US" baseline="0" dirty="0" smtClean="0"/>
                        <a:t>=1.5A, 20% head, </a:t>
                      </a:r>
                      <a:r>
                        <a:rPr lang="en-US" dirty="0" err="1" smtClean="0"/>
                        <a:t>V</a:t>
                      </a:r>
                      <a:r>
                        <a:rPr lang="en-US" baseline="-25000" dirty="0" err="1" smtClean="0"/>
                        <a:t>off</a:t>
                      </a:r>
                      <a:r>
                        <a:rPr lang="en-US" dirty="0" smtClean="0"/>
                        <a:t>=1.0V, Operating</a:t>
                      </a:r>
                      <a:r>
                        <a:rPr lang="en-US" baseline="0" dirty="0" smtClean="0"/>
                        <a:t> point: 1.8A; 1.5V</a:t>
                      </a:r>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 xmlns:a16="http://schemas.microsoft.com/office/drawing/2014/main" val="498236056"/>
                  </a:ext>
                </a:extLst>
              </a:tr>
              <a:tr h="370840">
                <a:tc>
                  <a:txBody>
                    <a:bodyPr/>
                    <a:lstStyle/>
                    <a:p>
                      <a:r>
                        <a:rPr lang="en-US" dirty="0" smtClean="0"/>
                        <a:t>Normal</a:t>
                      </a:r>
                      <a:endParaRPr lang="en-GB" dirty="0"/>
                    </a:p>
                  </a:txBody>
                  <a:tcPr/>
                </a:tc>
                <a:tc>
                  <a:txBody>
                    <a:bodyPr/>
                    <a:lstStyle/>
                    <a:p>
                      <a:pPr algn="ctr"/>
                      <a:r>
                        <a:rPr lang="en-US" dirty="0" smtClean="0"/>
                        <a:t>1.8W</a:t>
                      </a:r>
                      <a:endParaRPr lang="en-GB" dirty="0"/>
                    </a:p>
                  </a:txBody>
                  <a:tcPr/>
                </a:tc>
                <a:tc>
                  <a:txBody>
                    <a:bodyPr/>
                    <a:lstStyle/>
                    <a:p>
                      <a:pPr algn="ctr"/>
                      <a:r>
                        <a:rPr lang="en-US" b="1" dirty="0" smtClean="0"/>
                        <a:t>0.9W</a:t>
                      </a:r>
                      <a:endParaRPr lang="en-GB" b="1" dirty="0"/>
                    </a:p>
                  </a:txBody>
                  <a:tcPr/>
                </a:tc>
                <a:tc>
                  <a:txBody>
                    <a:bodyPr/>
                    <a:lstStyle/>
                    <a:p>
                      <a:pPr algn="ctr"/>
                      <a:r>
                        <a:rPr lang="en-US" dirty="0" smtClean="0"/>
                        <a:t>2.7W</a:t>
                      </a:r>
                      <a:endParaRPr lang="en-GB" dirty="0"/>
                    </a:p>
                  </a:txBody>
                  <a:tcPr/>
                </a:tc>
                <a:extLst>
                  <a:ext uri="{0D108BD9-81ED-4DB2-BD59-A6C34878D82A}">
                    <a16:rowId xmlns="" xmlns:a16="http://schemas.microsoft.com/office/drawing/2014/main" val="878847745"/>
                  </a:ext>
                </a:extLst>
              </a:tr>
              <a:tr h="370840">
                <a:tc>
                  <a:txBody>
                    <a:bodyPr/>
                    <a:lstStyle/>
                    <a:p>
                      <a:r>
                        <a:rPr lang="en-US" dirty="0" smtClean="0"/>
                        <a:t>Power up</a:t>
                      </a:r>
                      <a:br>
                        <a:rPr lang="en-US" dirty="0" smtClean="0"/>
                      </a:br>
                      <a:r>
                        <a:rPr lang="en-US" dirty="0" smtClean="0"/>
                        <a:t>(reduced current)</a:t>
                      </a:r>
                      <a:endParaRPr lang="en-GB" dirty="0"/>
                    </a:p>
                  </a:txBody>
                  <a:tcPr/>
                </a:tc>
                <a:tc>
                  <a:txBody>
                    <a:bodyPr/>
                    <a:lstStyle/>
                    <a:p>
                      <a:pPr algn="ctr"/>
                      <a:r>
                        <a:rPr lang="en-US" dirty="0" smtClean="0"/>
                        <a:t>~0.5W</a:t>
                      </a:r>
                      <a:endParaRPr lang="en-GB" dirty="0"/>
                    </a:p>
                  </a:txBody>
                  <a:tcPr/>
                </a:tc>
                <a:tc>
                  <a:txBody>
                    <a:bodyPr/>
                    <a:lstStyle/>
                    <a:p>
                      <a:pPr algn="ctr"/>
                      <a:r>
                        <a:rPr lang="en-US" b="1" dirty="0" smtClean="0"/>
                        <a:t>~2.2W</a:t>
                      </a:r>
                      <a:br>
                        <a:rPr lang="en-US" b="1" dirty="0" smtClean="0"/>
                      </a:br>
                      <a:r>
                        <a:rPr lang="en-US" b="1" dirty="0" smtClean="0"/>
                        <a:t>(~1.5W)</a:t>
                      </a:r>
                      <a:endParaRPr lang="en-GB" b="1" dirty="0"/>
                    </a:p>
                  </a:txBody>
                  <a:tcPr/>
                </a:tc>
                <a:tc>
                  <a:txBody>
                    <a:bodyPr/>
                    <a:lstStyle/>
                    <a:p>
                      <a:pPr algn="ctr"/>
                      <a:r>
                        <a:rPr lang="en-US" dirty="0" smtClean="0"/>
                        <a:t>2.7W </a:t>
                      </a:r>
                      <a:br>
                        <a:rPr lang="en-US" dirty="0" smtClean="0"/>
                      </a:br>
                      <a:r>
                        <a:rPr lang="en-US" dirty="0" smtClean="0"/>
                        <a:t>(~2.0W)</a:t>
                      </a:r>
                      <a:endParaRPr lang="en-GB" dirty="0"/>
                    </a:p>
                  </a:txBody>
                  <a:tcPr/>
                </a:tc>
                <a:extLst>
                  <a:ext uri="{0D108BD9-81ED-4DB2-BD59-A6C34878D82A}">
                    <a16:rowId xmlns="" xmlns:a16="http://schemas.microsoft.com/office/drawing/2014/main" val="1625129545"/>
                  </a:ext>
                </a:extLst>
              </a:tr>
              <a:tr h="370840">
                <a:tc>
                  <a:txBody>
                    <a:bodyPr/>
                    <a:lstStyle/>
                    <a:p>
                      <a:r>
                        <a:rPr lang="en-US" dirty="0" smtClean="0"/>
                        <a:t>¼ failing</a:t>
                      </a:r>
                      <a:endParaRPr lang="en-GB" dirty="0"/>
                    </a:p>
                  </a:txBody>
                  <a:tcPr/>
                </a:tc>
                <a:tc>
                  <a:txBody>
                    <a:bodyPr/>
                    <a:lstStyle/>
                    <a:p>
                      <a:pPr algn="ctr"/>
                      <a:r>
                        <a:rPr lang="en-US" dirty="0" smtClean="0"/>
                        <a:t>1.8W</a:t>
                      </a:r>
                      <a:endParaRPr lang="en-GB" dirty="0"/>
                    </a:p>
                  </a:txBody>
                  <a:tcPr/>
                </a:tc>
                <a:tc>
                  <a:txBody>
                    <a:bodyPr/>
                    <a:lstStyle/>
                    <a:p>
                      <a:pPr algn="ctr"/>
                      <a:r>
                        <a:rPr lang="en-US" dirty="0" smtClean="0">
                          <a:solidFill>
                            <a:schemeClr val="accent6">
                              <a:lumMod val="75000"/>
                            </a:schemeClr>
                          </a:solidFill>
                        </a:rPr>
                        <a:t>2.2W</a:t>
                      </a:r>
                      <a:endParaRPr lang="en-GB" dirty="0">
                        <a:solidFill>
                          <a:schemeClr val="accent6">
                            <a:lumMod val="75000"/>
                          </a:schemeClr>
                        </a:solidFill>
                      </a:endParaRPr>
                    </a:p>
                  </a:txBody>
                  <a:tcPr/>
                </a:tc>
                <a:tc>
                  <a:txBody>
                    <a:bodyPr/>
                    <a:lstStyle/>
                    <a:p>
                      <a:pPr algn="ctr"/>
                      <a:r>
                        <a:rPr lang="en-US" dirty="0" smtClean="0">
                          <a:solidFill>
                            <a:schemeClr val="accent6">
                              <a:lumMod val="75000"/>
                            </a:schemeClr>
                          </a:solidFill>
                        </a:rPr>
                        <a:t>4.0W</a:t>
                      </a:r>
                      <a:endParaRPr lang="en-GB" dirty="0">
                        <a:solidFill>
                          <a:schemeClr val="accent6">
                            <a:lumMod val="75000"/>
                          </a:schemeClr>
                        </a:solidFill>
                      </a:endParaRPr>
                    </a:p>
                  </a:txBody>
                  <a:tcPr/>
                </a:tc>
                <a:extLst>
                  <a:ext uri="{0D108BD9-81ED-4DB2-BD59-A6C34878D82A}">
                    <a16:rowId xmlns="" xmlns:a16="http://schemas.microsoft.com/office/drawing/2014/main" val="686990583"/>
                  </a:ext>
                </a:extLst>
              </a:tr>
              <a:tr h="370840">
                <a:tc>
                  <a:txBody>
                    <a:bodyPr/>
                    <a:lstStyle/>
                    <a:p>
                      <a:r>
                        <a:rPr lang="en-US" dirty="0" smtClean="0"/>
                        <a:t>½ failing</a:t>
                      </a:r>
                      <a:endParaRPr lang="en-GB" dirty="0"/>
                    </a:p>
                  </a:txBody>
                  <a:tcPr/>
                </a:tc>
                <a:tc>
                  <a:txBody>
                    <a:bodyPr/>
                    <a:lstStyle/>
                    <a:p>
                      <a:pPr algn="ctr"/>
                      <a:r>
                        <a:rPr lang="en-US" dirty="0" smtClean="0"/>
                        <a:t>1.8W</a:t>
                      </a:r>
                      <a:endParaRPr lang="en-GB" dirty="0"/>
                    </a:p>
                  </a:txBody>
                  <a:tcPr/>
                </a:tc>
                <a:tc>
                  <a:txBody>
                    <a:bodyPr/>
                    <a:lstStyle/>
                    <a:p>
                      <a:pPr algn="ctr"/>
                      <a:r>
                        <a:rPr lang="en-US" dirty="0" smtClean="0">
                          <a:solidFill>
                            <a:srgbClr val="FF0000"/>
                          </a:solidFill>
                        </a:rPr>
                        <a:t>5.4W</a:t>
                      </a:r>
                      <a:endParaRPr lang="en-GB" dirty="0">
                        <a:solidFill>
                          <a:srgbClr val="FF0000"/>
                        </a:solidFill>
                      </a:endParaRPr>
                    </a:p>
                  </a:txBody>
                  <a:tcPr/>
                </a:tc>
                <a:tc>
                  <a:txBody>
                    <a:bodyPr/>
                    <a:lstStyle/>
                    <a:p>
                      <a:pPr algn="ctr"/>
                      <a:r>
                        <a:rPr lang="en-US" dirty="0" smtClean="0">
                          <a:solidFill>
                            <a:srgbClr val="FF0000"/>
                          </a:solidFill>
                        </a:rPr>
                        <a:t>7.2W</a:t>
                      </a:r>
                      <a:endParaRPr lang="en-GB" dirty="0">
                        <a:solidFill>
                          <a:srgbClr val="FF0000"/>
                        </a:solidFill>
                      </a:endParaRPr>
                    </a:p>
                  </a:txBody>
                  <a:tcPr/>
                </a:tc>
                <a:extLst>
                  <a:ext uri="{0D108BD9-81ED-4DB2-BD59-A6C34878D82A}">
                    <a16:rowId xmlns="" xmlns:a16="http://schemas.microsoft.com/office/drawing/2014/main" val="2467981575"/>
                  </a:ext>
                </a:extLst>
              </a:tr>
              <a:tr h="370840">
                <a:tc gridSpan="4">
                  <a:txBody>
                    <a:bodyPr/>
                    <a:lstStyle/>
                    <a:p>
                      <a:pPr algn="ctr"/>
                      <a:r>
                        <a:rPr lang="en-US" dirty="0" smtClean="0"/>
                        <a:t>Low slope: </a:t>
                      </a:r>
                      <a:r>
                        <a:rPr lang="en-US" dirty="0" err="1" smtClean="0"/>
                        <a:t>V</a:t>
                      </a:r>
                      <a:r>
                        <a:rPr lang="en-US" baseline="-25000" dirty="0" err="1" smtClean="0"/>
                        <a:t>off</a:t>
                      </a:r>
                      <a:r>
                        <a:rPr lang="en-US" dirty="0" smtClean="0"/>
                        <a:t>=1.2V, Operating</a:t>
                      </a:r>
                      <a:r>
                        <a:rPr lang="en-US" baseline="0" dirty="0" smtClean="0"/>
                        <a:t> point: 1.8A; 1.5V</a:t>
                      </a:r>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 xmlns:a16="http://schemas.microsoft.com/office/drawing/2014/main" val="178849966"/>
                  </a:ext>
                </a:extLst>
              </a:tr>
              <a:tr h="370840">
                <a:tc>
                  <a:txBody>
                    <a:bodyPr/>
                    <a:lstStyle/>
                    <a:p>
                      <a:r>
                        <a:rPr lang="en-US" dirty="0" smtClean="0"/>
                        <a:t>Normal</a:t>
                      </a:r>
                      <a:endParaRPr lang="en-GB" dirty="0"/>
                    </a:p>
                  </a:txBody>
                  <a:tcPr/>
                </a:tc>
                <a:tc>
                  <a:txBody>
                    <a:bodyPr/>
                    <a:lstStyle/>
                    <a:p>
                      <a:pPr algn="ctr"/>
                      <a:r>
                        <a:rPr lang="en-US" dirty="0" smtClean="0"/>
                        <a:t>1.8W</a:t>
                      </a:r>
                      <a:endParaRPr lang="en-GB" dirty="0"/>
                    </a:p>
                  </a:txBody>
                  <a:tcPr/>
                </a:tc>
                <a:tc>
                  <a:txBody>
                    <a:bodyPr/>
                    <a:lstStyle/>
                    <a:p>
                      <a:pPr algn="ctr"/>
                      <a:r>
                        <a:rPr lang="en-US" b="1" dirty="0" smtClean="0"/>
                        <a:t>0.9W</a:t>
                      </a:r>
                      <a:endParaRPr lang="en-GB" b="1" dirty="0"/>
                    </a:p>
                  </a:txBody>
                  <a:tcPr/>
                </a:tc>
                <a:tc>
                  <a:txBody>
                    <a:bodyPr/>
                    <a:lstStyle/>
                    <a:p>
                      <a:pPr algn="ctr"/>
                      <a:r>
                        <a:rPr lang="en-US" dirty="0" smtClean="0"/>
                        <a:t>2.7W</a:t>
                      </a:r>
                      <a:endParaRPr lang="en-GB" dirty="0"/>
                    </a:p>
                  </a:txBody>
                  <a:tcPr/>
                </a:tc>
                <a:extLst>
                  <a:ext uri="{0D108BD9-81ED-4DB2-BD59-A6C34878D82A}">
                    <a16:rowId xmlns="" xmlns:a16="http://schemas.microsoft.com/office/drawing/2014/main" val="357685164"/>
                  </a:ext>
                </a:extLst>
              </a:tr>
              <a:tr h="370840">
                <a:tc>
                  <a:txBody>
                    <a:bodyPr/>
                    <a:lstStyle/>
                    <a:p>
                      <a:r>
                        <a:rPr lang="en-US" dirty="0" smtClean="0"/>
                        <a:t>Power up</a:t>
                      </a:r>
                      <a:br>
                        <a:rPr lang="en-US" dirty="0" smtClean="0"/>
                      </a:br>
                      <a:r>
                        <a:rPr lang="en-US" dirty="0" smtClean="0"/>
                        <a:t>(reduced current)</a:t>
                      </a:r>
                      <a:endParaRPr lang="en-GB" dirty="0"/>
                    </a:p>
                  </a:txBody>
                  <a:tcPr/>
                </a:tc>
                <a:tc>
                  <a:txBody>
                    <a:bodyPr/>
                    <a:lstStyle/>
                    <a:p>
                      <a:pPr algn="ctr"/>
                      <a:r>
                        <a:rPr lang="en-US" dirty="0" smtClean="0"/>
                        <a:t>~0.5W</a:t>
                      </a:r>
                      <a:endParaRPr lang="en-GB" dirty="0"/>
                    </a:p>
                  </a:txBody>
                  <a:tcPr/>
                </a:tc>
                <a:tc>
                  <a:txBody>
                    <a:bodyPr/>
                    <a:lstStyle/>
                    <a:p>
                      <a:pPr algn="ctr"/>
                      <a:r>
                        <a:rPr lang="en-US" b="1" dirty="0" smtClean="0"/>
                        <a:t>~2.2W</a:t>
                      </a:r>
                      <a:br>
                        <a:rPr lang="en-US" b="1" dirty="0" smtClean="0"/>
                      </a:br>
                      <a:r>
                        <a:rPr lang="en-US" b="1" dirty="0" smtClean="0"/>
                        <a:t>(~1.5W)</a:t>
                      </a:r>
                      <a:endParaRPr lang="en-GB" b="1" dirty="0"/>
                    </a:p>
                  </a:txBody>
                  <a:tcPr/>
                </a:tc>
                <a:tc>
                  <a:txBody>
                    <a:bodyPr/>
                    <a:lstStyle/>
                    <a:p>
                      <a:pPr algn="ctr"/>
                      <a:r>
                        <a:rPr lang="en-US" dirty="0" smtClean="0"/>
                        <a:t>2.7W </a:t>
                      </a:r>
                      <a:br>
                        <a:rPr lang="en-US" dirty="0" smtClean="0"/>
                      </a:br>
                      <a:r>
                        <a:rPr lang="en-US" dirty="0" smtClean="0"/>
                        <a:t>(~2.0W)</a:t>
                      </a:r>
                      <a:endParaRPr lang="en-GB" dirty="0"/>
                    </a:p>
                  </a:txBody>
                  <a:tcPr/>
                </a:tc>
                <a:extLst>
                  <a:ext uri="{0D108BD9-81ED-4DB2-BD59-A6C34878D82A}">
                    <a16:rowId xmlns="" xmlns:a16="http://schemas.microsoft.com/office/drawing/2014/main" val="3977228769"/>
                  </a:ext>
                </a:extLst>
              </a:tr>
              <a:tr h="370840">
                <a:tc>
                  <a:txBody>
                    <a:bodyPr/>
                    <a:lstStyle/>
                    <a:p>
                      <a:r>
                        <a:rPr lang="en-US" dirty="0" smtClean="0"/>
                        <a:t>¼</a:t>
                      </a:r>
                      <a:r>
                        <a:rPr lang="en-US" baseline="0" dirty="0" smtClean="0"/>
                        <a:t> failing</a:t>
                      </a:r>
                      <a:endParaRPr lang="en-GB" dirty="0"/>
                    </a:p>
                  </a:txBody>
                  <a:tcPr/>
                </a:tc>
                <a:tc>
                  <a:txBody>
                    <a:bodyPr/>
                    <a:lstStyle/>
                    <a:p>
                      <a:pPr algn="ctr"/>
                      <a:r>
                        <a:rPr lang="en-US" dirty="0" smtClean="0"/>
                        <a:t>1.8W</a:t>
                      </a:r>
                      <a:endParaRPr lang="en-GB" dirty="0"/>
                    </a:p>
                  </a:txBody>
                  <a:tcPr/>
                </a:tc>
                <a:tc>
                  <a:txBody>
                    <a:bodyPr/>
                    <a:lstStyle/>
                    <a:p>
                      <a:pPr algn="ctr"/>
                      <a:r>
                        <a:rPr lang="en-US" dirty="0" smtClean="0">
                          <a:solidFill>
                            <a:schemeClr val="accent6">
                              <a:lumMod val="75000"/>
                            </a:schemeClr>
                          </a:solidFill>
                        </a:rPr>
                        <a:t>2.0W</a:t>
                      </a:r>
                      <a:endParaRPr lang="en-GB" dirty="0">
                        <a:solidFill>
                          <a:schemeClr val="accent6">
                            <a:lumMod val="75000"/>
                          </a:schemeClr>
                        </a:solidFill>
                      </a:endParaRPr>
                    </a:p>
                  </a:txBody>
                  <a:tcPr/>
                </a:tc>
                <a:tc>
                  <a:txBody>
                    <a:bodyPr/>
                    <a:lstStyle/>
                    <a:p>
                      <a:pPr algn="ctr"/>
                      <a:r>
                        <a:rPr lang="en-US" dirty="0" smtClean="0">
                          <a:solidFill>
                            <a:schemeClr val="accent6">
                              <a:lumMod val="75000"/>
                            </a:schemeClr>
                          </a:solidFill>
                        </a:rPr>
                        <a:t>3.8W</a:t>
                      </a:r>
                      <a:endParaRPr lang="en-GB" dirty="0">
                        <a:solidFill>
                          <a:schemeClr val="accent6">
                            <a:lumMod val="75000"/>
                          </a:schemeClr>
                        </a:solidFill>
                      </a:endParaRPr>
                    </a:p>
                  </a:txBody>
                  <a:tcPr/>
                </a:tc>
                <a:extLst>
                  <a:ext uri="{0D108BD9-81ED-4DB2-BD59-A6C34878D82A}">
                    <a16:rowId xmlns="" xmlns:a16="http://schemas.microsoft.com/office/drawing/2014/main" val="2491809092"/>
                  </a:ext>
                </a:extLst>
              </a:tr>
              <a:tr h="370840">
                <a:tc>
                  <a:txBody>
                    <a:bodyPr/>
                    <a:lstStyle/>
                    <a:p>
                      <a:r>
                        <a:rPr lang="en-US" dirty="0" smtClean="0"/>
                        <a:t>½ failing</a:t>
                      </a:r>
                      <a:endParaRPr lang="en-GB" dirty="0"/>
                    </a:p>
                  </a:txBody>
                  <a:tcPr/>
                </a:tc>
                <a:tc>
                  <a:txBody>
                    <a:bodyPr/>
                    <a:lstStyle/>
                    <a:p>
                      <a:pPr algn="ctr"/>
                      <a:r>
                        <a:rPr lang="en-US" dirty="0" smtClean="0"/>
                        <a:t>1.8W</a:t>
                      </a:r>
                      <a:endParaRPr lang="en-GB" dirty="0"/>
                    </a:p>
                  </a:txBody>
                  <a:tcPr/>
                </a:tc>
                <a:tc>
                  <a:txBody>
                    <a:bodyPr/>
                    <a:lstStyle/>
                    <a:p>
                      <a:pPr algn="ctr"/>
                      <a:r>
                        <a:rPr lang="en-US" dirty="0" smtClean="0">
                          <a:solidFill>
                            <a:srgbClr val="FF0000"/>
                          </a:solidFill>
                        </a:rPr>
                        <a:t>4.7W</a:t>
                      </a:r>
                      <a:endParaRPr lang="en-GB" dirty="0">
                        <a:solidFill>
                          <a:srgbClr val="FF0000"/>
                        </a:solidFill>
                      </a:endParaRPr>
                    </a:p>
                  </a:txBody>
                  <a:tcPr/>
                </a:tc>
                <a:tc>
                  <a:txBody>
                    <a:bodyPr/>
                    <a:lstStyle/>
                    <a:p>
                      <a:pPr algn="ctr"/>
                      <a:r>
                        <a:rPr lang="en-US" dirty="0" smtClean="0">
                          <a:solidFill>
                            <a:srgbClr val="FF0000"/>
                          </a:solidFill>
                        </a:rPr>
                        <a:t>6.5W</a:t>
                      </a:r>
                      <a:endParaRPr lang="en-GB" dirty="0">
                        <a:solidFill>
                          <a:srgbClr val="FF0000"/>
                        </a:solidFill>
                      </a:endParaRPr>
                    </a:p>
                  </a:txBody>
                  <a:tcPr/>
                </a:tc>
                <a:extLst>
                  <a:ext uri="{0D108BD9-81ED-4DB2-BD59-A6C34878D82A}">
                    <a16:rowId xmlns="" xmlns:a16="http://schemas.microsoft.com/office/drawing/2014/main" val="2475866397"/>
                  </a:ext>
                </a:extLst>
              </a:tr>
            </a:tbl>
          </a:graphicData>
        </a:graphic>
      </p:graphicFrame>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15</a:t>
            </a:fld>
            <a:endParaRPr lang="el-GR"/>
          </a:p>
        </p:txBody>
      </p:sp>
    </p:spTree>
    <p:extLst>
      <p:ext uri="{BB962C8B-B14F-4D97-AF65-F5344CB8AC3E}">
        <p14:creationId xmlns:p14="http://schemas.microsoft.com/office/powerpoint/2010/main" val="3498175461"/>
      </p:ext>
    </p:extLst>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SLDO hot spot</a:t>
            </a:r>
            <a:endParaRPr lang="en-GB" dirty="0"/>
          </a:p>
        </p:txBody>
      </p:sp>
      <p:sp>
        <p:nvSpPr>
          <p:cNvPr id="8" name="Content Placeholder 7"/>
          <p:cNvSpPr>
            <a:spLocks noGrp="1"/>
          </p:cNvSpPr>
          <p:nvPr>
            <p:ph idx="1"/>
          </p:nvPr>
        </p:nvSpPr>
        <p:spPr>
          <a:xfrm>
            <a:off x="180000" y="908050"/>
            <a:ext cx="6369527" cy="5563417"/>
          </a:xfrm>
        </p:spPr>
        <p:txBody>
          <a:bodyPr/>
          <a:lstStyle/>
          <a:p>
            <a:r>
              <a:rPr lang="en-US" sz="1400" dirty="0" smtClean="0"/>
              <a:t>SLDO power dissipation hot spots</a:t>
            </a:r>
          </a:p>
          <a:p>
            <a:pPr lvl="1"/>
            <a:r>
              <a:rPr lang="en-US" sz="1200" dirty="0" smtClean="0"/>
              <a:t>Two separate SLDOs per chip: Analog &amp; digital</a:t>
            </a:r>
          </a:p>
          <a:p>
            <a:pPr lvl="1"/>
            <a:r>
              <a:rPr lang="en-US" sz="1200" dirty="0" smtClean="0"/>
              <a:t>Losses in both LDO and Shunt (see SLDO power model)</a:t>
            </a:r>
          </a:p>
          <a:p>
            <a:pPr lvl="1"/>
            <a:r>
              <a:rPr lang="en-US" sz="1200" dirty="0" smtClean="0"/>
              <a:t>Each SLDO split in 4 power blocks, distributed along width of chip</a:t>
            </a:r>
          </a:p>
          <a:p>
            <a:r>
              <a:rPr lang="en-US" sz="1400" dirty="0" smtClean="0"/>
              <a:t>Under normal operation: </a:t>
            </a:r>
            <a:r>
              <a:rPr lang="en-US" sz="1400" b="1" dirty="0" smtClean="0"/>
              <a:t>Optimal performance</a:t>
            </a:r>
            <a:r>
              <a:rPr lang="en-US" sz="1400" dirty="0" smtClean="0"/>
              <a:t> required</a:t>
            </a:r>
          </a:p>
          <a:p>
            <a:pPr lvl="1"/>
            <a:r>
              <a:rPr lang="en-US" sz="1200" dirty="0" smtClean="0"/>
              <a:t>~1/3 of chip power dissipated in SLDO’s: ~1W</a:t>
            </a:r>
          </a:p>
          <a:p>
            <a:r>
              <a:rPr lang="en-US" sz="1400" dirty="0" smtClean="0"/>
              <a:t>Other cases: Optimal performance not required, but </a:t>
            </a:r>
            <a:r>
              <a:rPr lang="en-US" sz="1400" b="1" dirty="0" smtClean="0"/>
              <a:t>no damage</a:t>
            </a:r>
          </a:p>
          <a:p>
            <a:pPr lvl="1"/>
            <a:r>
              <a:rPr lang="en-US" sz="1200" dirty="0"/>
              <a:t>C</a:t>
            </a:r>
            <a:r>
              <a:rPr lang="en-US" sz="1200" dirty="0" smtClean="0"/>
              <a:t>hip configured for minimal power (at </a:t>
            </a:r>
            <a:r>
              <a:rPr lang="en-US" sz="1200" b="1" dirty="0" smtClean="0"/>
              <a:t>power up </a:t>
            </a:r>
            <a:r>
              <a:rPr lang="en-US" sz="1200" dirty="0" smtClean="0"/>
              <a:t>or if </a:t>
            </a:r>
            <a:r>
              <a:rPr lang="en-US" sz="1200" dirty="0" err="1" smtClean="0"/>
              <a:t>mis</a:t>
            </a:r>
            <a:r>
              <a:rPr lang="en-US" sz="1200" dirty="0"/>
              <a:t>-</a:t>
            </a:r>
            <a:r>
              <a:rPr lang="en-US" sz="1200" dirty="0" smtClean="0"/>
              <a:t>configured) then more power dissipated in SLDOs: ~2W (pixel module power is not increased)</a:t>
            </a:r>
          </a:p>
          <a:p>
            <a:pPr lvl="2"/>
            <a:r>
              <a:rPr lang="en-US" sz="1200" dirty="0"/>
              <a:t>N</a:t>
            </a:r>
            <a:r>
              <a:rPr lang="en-US" sz="1200" dirty="0" smtClean="0"/>
              <a:t>o HV sensor power at startup, as HV not yet turned on.</a:t>
            </a:r>
          </a:p>
          <a:p>
            <a:pPr lvl="2"/>
            <a:r>
              <a:rPr lang="en-US" sz="1200" dirty="0" smtClean="0"/>
              <a:t>Possible options to circumvent this (none attractive): </a:t>
            </a:r>
          </a:p>
          <a:p>
            <a:pPr lvl="3">
              <a:buFont typeface="+mj-lt"/>
              <a:buAutoNum type="alphaUcPeriod"/>
            </a:pPr>
            <a:r>
              <a:rPr lang="en-US" sz="1000" dirty="0" smtClean="0"/>
              <a:t>At power up, chip in normal operation/power state (hardwired): </a:t>
            </a:r>
            <a:br>
              <a:rPr lang="en-US" sz="1000" dirty="0" smtClean="0"/>
            </a:br>
            <a:r>
              <a:rPr lang="en-US" sz="1000" dirty="0" smtClean="0"/>
              <a:t>Low power mode problematic.</a:t>
            </a:r>
          </a:p>
          <a:p>
            <a:pPr lvl="3">
              <a:buFont typeface="+mj-lt"/>
              <a:buAutoNum type="alphaUcPeriod"/>
            </a:pPr>
            <a:r>
              <a:rPr lang="en-US" sz="1000" dirty="0" smtClean="0"/>
              <a:t>Gradual power up, which is not so trivial (assure SLDO startup).</a:t>
            </a:r>
          </a:p>
          <a:p>
            <a:pPr lvl="1"/>
            <a:r>
              <a:rPr lang="en-US" sz="1200" dirty="0" smtClean="0"/>
              <a:t>Failing chip on </a:t>
            </a:r>
            <a:r>
              <a:rPr lang="en-US" sz="1200" b="1" dirty="0" smtClean="0"/>
              <a:t>quad</a:t>
            </a:r>
            <a:r>
              <a:rPr lang="en-US" sz="1200" dirty="0" smtClean="0"/>
              <a:t> module: </a:t>
            </a:r>
            <a:r>
              <a:rPr lang="en-US" sz="1200" b="1" dirty="0" smtClean="0"/>
              <a:t>Should be made feasible</a:t>
            </a:r>
            <a:r>
              <a:rPr lang="en-US" sz="1200" dirty="0" smtClean="0"/>
              <a:t> </a:t>
            </a:r>
          </a:p>
          <a:p>
            <a:pPr lvl="2"/>
            <a:r>
              <a:rPr lang="en-US" sz="1050" dirty="0" smtClean="0"/>
              <a:t>SLDO hot-spot on non-failing chips during normal operation: 2.2W </a:t>
            </a:r>
            <a:br>
              <a:rPr lang="en-US" sz="1050" dirty="0" smtClean="0"/>
            </a:br>
            <a:r>
              <a:rPr lang="en-US" sz="1050" dirty="0" smtClean="0"/>
              <a:t>(operational with deteriorated performance)</a:t>
            </a:r>
          </a:p>
          <a:p>
            <a:pPr lvl="2"/>
            <a:r>
              <a:rPr lang="en-US" sz="1050" dirty="0" smtClean="0"/>
              <a:t>If chips configured for minimal power, then SLDO hot-spot per chip: 3-4W</a:t>
            </a:r>
          </a:p>
          <a:p>
            <a:pPr lvl="2"/>
            <a:r>
              <a:rPr lang="en-US" sz="1050" dirty="0" smtClean="0"/>
              <a:t>(Increasing AFE biasing can help to distribute power over chip)</a:t>
            </a:r>
          </a:p>
          <a:p>
            <a:pPr lvl="2"/>
            <a:r>
              <a:rPr lang="en-US" sz="1050" dirty="0" smtClean="0"/>
              <a:t>Possibly decrease serial chain current, eating into current headroom.</a:t>
            </a:r>
          </a:p>
          <a:p>
            <a:pPr lvl="1"/>
            <a:r>
              <a:rPr lang="en-US" sz="1200" dirty="0" smtClean="0"/>
              <a:t>Failing </a:t>
            </a:r>
            <a:r>
              <a:rPr lang="en-US" sz="1200" dirty="0"/>
              <a:t>chip on </a:t>
            </a:r>
            <a:r>
              <a:rPr lang="en-US" sz="1200" b="1" dirty="0" smtClean="0"/>
              <a:t>double</a:t>
            </a:r>
            <a:r>
              <a:rPr lang="en-US" sz="1200" dirty="0" smtClean="0"/>
              <a:t> module: </a:t>
            </a:r>
            <a:r>
              <a:rPr lang="en-US" sz="1200" b="1" dirty="0" smtClean="0"/>
              <a:t>Extremely difficult requirements</a:t>
            </a:r>
          </a:p>
          <a:p>
            <a:pPr lvl="2"/>
            <a:r>
              <a:rPr lang="en-US" sz="1050" dirty="0"/>
              <a:t>SLDO </a:t>
            </a:r>
            <a:r>
              <a:rPr lang="en-US" sz="1050" dirty="0" smtClean="0"/>
              <a:t>hot-spot </a:t>
            </a:r>
            <a:r>
              <a:rPr lang="en-US" sz="1050" dirty="0"/>
              <a:t>on </a:t>
            </a:r>
            <a:r>
              <a:rPr lang="en-US" sz="1050" dirty="0" smtClean="0"/>
              <a:t>remaining chip </a:t>
            </a:r>
            <a:r>
              <a:rPr lang="en-US" sz="1050" dirty="0"/>
              <a:t>during normal operation: </a:t>
            </a:r>
            <a:r>
              <a:rPr lang="en-US" sz="1050" dirty="0" smtClean="0"/>
              <a:t>5.4W</a:t>
            </a:r>
          </a:p>
          <a:p>
            <a:pPr lvl="2"/>
            <a:r>
              <a:rPr lang="en-US" sz="1050" dirty="0" smtClean="0"/>
              <a:t>Full chip SLDO (analog and digital) failure should (hopefully) be very unlikely</a:t>
            </a:r>
            <a:endParaRPr lang="en-US" sz="1050" dirty="0"/>
          </a:p>
          <a:p>
            <a:r>
              <a:rPr lang="en-US" sz="1400" dirty="0" smtClean="0"/>
              <a:t>If some chips hot (e.g. &gt;25degC) for extended periods then severe </a:t>
            </a:r>
            <a:br>
              <a:rPr lang="en-US" sz="1400" dirty="0" smtClean="0"/>
            </a:br>
            <a:r>
              <a:rPr lang="en-US" sz="1400" dirty="0" smtClean="0"/>
              <a:t>radiation damage above ~100Mrad (1 year running for inner layer).</a:t>
            </a:r>
          </a:p>
          <a:p>
            <a:r>
              <a:rPr lang="en-US" sz="1800" dirty="0" smtClean="0"/>
              <a:t>CO</a:t>
            </a:r>
            <a:r>
              <a:rPr lang="en-US" sz="1800" baseline="-25000" dirty="0" smtClean="0"/>
              <a:t>2</a:t>
            </a:r>
            <a:r>
              <a:rPr lang="en-US" sz="1800" dirty="0" smtClean="0"/>
              <a:t> cooling pipes below SLDO’s, when possible.</a:t>
            </a:r>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16</a:t>
            </a:fld>
            <a:endParaRPr lang="el-GR"/>
          </a:p>
        </p:txBody>
      </p:sp>
      <p:pic>
        <p:nvPicPr>
          <p:cNvPr id="9" name="Picture 8"/>
          <p:cNvPicPr>
            <a:picLocks noChangeAspect="1"/>
          </p:cNvPicPr>
          <p:nvPr/>
        </p:nvPicPr>
        <p:blipFill>
          <a:blip r:embed="rId2"/>
          <a:stretch>
            <a:fillRect/>
          </a:stretch>
        </p:blipFill>
        <p:spPr>
          <a:xfrm>
            <a:off x="5849518" y="951043"/>
            <a:ext cx="3131208" cy="1901957"/>
          </a:xfrm>
          <a:prstGeom prst="rect">
            <a:avLst/>
          </a:prstGeom>
        </p:spPr>
      </p:pic>
      <p:sp>
        <p:nvSpPr>
          <p:cNvPr id="2" name="Oval 1"/>
          <p:cNvSpPr/>
          <p:nvPr/>
        </p:nvSpPr>
        <p:spPr>
          <a:xfrm>
            <a:off x="5724000" y="2421000"/>
            <a:ext cx="3420000" cy="292250"/>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Content Placeholder 6"/>
          <p:cNvPicPr>
            <a:picLocks noChangeAspect="1"/>
          </p:cNvPicPr>
          <p:nvPr/>
        </p:nvPicPr>
        <p:blipFill rotWithShape="1">
          <a:blip r:embed="rId3" cstate="email">
            <a:extLst>
              <a:ext uri="{28A0092B-C50C-407E-A947-70E740481C1C}">
                <a14:useLocalDpi xmlns:a14="http://schemas.microsoft.com/office/drawing/2010/main" val="0"/>
              </a:ext>
            </a:extLst>
          </a:blip>
          <a:srcRect l="60664" t="47746" r="25159" b="36239"/>
          <a:stretch/>
        </p:blipFill>
        <p:spPr bwMode="auto">
          <a:xfrm>
            <a:off x="5849517" y="3689758"/>
            <a:ext cx="3207285" cy="1975492"/>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Oval 10"/>
          <p:cNvSpPr/>
          <p:nvPr/>
        </p:nvSpPr>
        <p:spPr>
          <a:xfrm>
            <a:off x="6156000" y="4941000"/>
            <a:ext cx="2592000" cy="216000"/>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73643527"/>
      </p:ext>
    </p:extLst>
  </p:cSld>
  <p:clrMapOvr>
    <a:masterClrMapping/>
  </p:clrMapOvr>
  <p:transition>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Thermal/radiation constraints</a:t>
            </a:r>
            <a:endParaRPr lang="en-GB" dirty="0"/>
          </a:p>
        </p:txBody>
      </p:sp>
      <p:sp>
        <p:nvSpPr>
          <p:cNvPr id="3" name="Content Placeholder 2"/>
          <p:cNvSpPr>
            <a:spLocks noGrp="1"/>
          </p:cNvSpPr>
          <p:nvPr>
            <p:ph idx="1"/>
          </p:nvPr>
        </p:nvSpPr>
        <p:spPr>
          <a:xfrm>
            <a:off x="457200" y="1053000"/>
            <a:ext cx="8229600" cy="5418467"/>
          </a:xfrm>
        </p:spPr>
        <p:txBody>
          <a:bodyPr/>
          <a:lstStyle/>
          <a:p>
            <a:r>
              <a:rPr lang="en-US" sz="1800" dirty="0" smtClean="0"/>
              <a:t>Sensor: Leakage, Radiation damage, Thermal runaway, etc.</a:t>
            </a:r>
          </a:p>
          <a:p>
            <a:r>
              <a:rPr lang="en-US" sz="1800" dirty="0" smtClean="0"/>
              <a:t>Mechanical: Deformations, Breaking (de gluing), Wire bond potting, etc.</a:t>
            </a:r>
          </a:p>
          <a:p>
            <a:r>
              <a:rPr lang="en-US" sz="1800" dirty="0" smtClean="0"/>
              <a:t>Pixel uniformity: Temperature gradient over pixel array: +/- 5</a:t>
            </a:r>
            <a:r>
              <a:rPr lang="en-US" sz="1800" baseline="30000" dirty="0" smtClean="0"/>
              <a:t>o</a:t>
            </a:r>
            <a:r>
              <a:rPr lang="en-US" sz="1800" dirty="0" smtClean="0"/>
              <a:t>C (TBC)</a:t>
            </a:r>
          </a:p>
          <a:p>
            <a:r>
              <a:rPr lang="en-US" sz="1800" b="1" dirty="0" smtClean="0"/>
              <a:t>Radiation effects in pixel chip: Complex issue</a:t>
            </a:r>
          </a:p>
          <a:p>
            <a:pPr lvl="1"/>
            <a:r>
              <a:rPr lang="en-US" sz="1400" dirty="0" smtClean="0"/>
              <a:t>Radiation damage in 65nm depends strongly on temperature (above 100Mrad)</a:t>
            </a:r>
          </a:p>
          <a:p>
            <a:pPr lvl="2"/>
            <a:r>
              <a:rPr lang="en-US" sz="1000" dirty="0" smtClean="0"/>
              <a:t>TID effects</a:t>
            </a:r>
          </a:p>
          <a:p>
            <a:pPr lvl="2"/>
            <a:r>
              <a:rPr lang="en-US" sz="1000" dirty="0" smtClean="0"/>
              <a:t>Detrimental annealing versus Good annealing (depending on biasing/powered)</a:t>
            </a:r>
          </a:p>
          <a:p>
            <a:pPr lvl="2"/>
            <a:r>
              <a:rPr lang="en-US" sz="1000" dirty="0" smtClean="0"/>
              <a:t>Low dose rate effect</a:t>
            </a:r>
          </a:p>
          <a:p>
            <a:pPr lvl="2"/>
            <a:r>
              <a:rPr lang="en-US" sz="1000" dirty="0" smtClean="0"/>
              <a:t>Depends strongly on transistor type, transistor size, biasing condition, etc.</a:t>
            </a:r>
          </a:p>
          <a:p>
            <a:pPr lvl="1"/>
            <a:r>
              <a:rPr lang="en-US" sz="1400" dirty="0" smtClean="0"/>
              <a:t>Pixel chip should be kept as cold as possible when being irradiated</a:t>
            </a:r>
          </a:p>
          <a:p>
            <a:pPr lvl="2"/>
            <a:r>
              <a:rPr lang="en-US" sz="1000" dirty="0" smtClean="0"/>
              <a:t>-20</a:t>
            </a:r>
            <a:r>
              <a:rPr lang="en-US" sz="1000" baseline="30000" dirty="0" smtClean="0"/>
              <a:t>o</a:t>
            </a:r>
            <a:r>
              <a:rPr lang="en-US" sz="1000" dirty="0" smtClean="0"/>
              <a:t>C will be ideal to get radiation tolerance to ~500Mrad (possibly 1Grad)</a:t>
            </a:r>
            <a:br>
              <a:rPr lang="en-US" sz="1000" dirty="0" smtClean="0"/>
            </a:br>
            <a:r>
              <a:rPr lang="en-US" sz="1000" dirty="0" smtClean="0"/>
              <a:t>(low dose rate effect also strongly temperature dependent)</a:t>
            </a:r>
          </a:p>
          <a:p>
            <a:pPr lvl="2"/>
            <a:r>
              <a:rPr lang="en-US" sz="1000" dirty="0" smtClean="0"/>
              <a:t>0</a:t>
            </a:r>
            <a:r>
              <a:rPr lang="en-US" sz="1000" baseline="30000" dirty="0" smtClean="0"/>
              <a:t>o</a:t>
            </a:r>
            <a:r>
              <a:rPr lang="en-US" sz="1000" dirty="0" smtClean="0"/>
              <a:t>C can possibly be OK for large / non critical structures ( e.g. power transistors of SLDO). </a:t>
            </a:r>
            <a:br>
              <a:rPr lang="en-US" sz="1000" dirty="0" smtClean="0"/>
            </a:br>
            <a:r>
              <a:rPr lang="en-US" sz="1000" dirty="0" smtClean="0"/>
              <a:t>More tests required to confirm this (e.g. low dose rate effect).</a:t>
            </a:r>
          </a:p>
          <a:p>
            <a:pPr marL="671512" lvl="2" indent="0">
              <a:buNone/>
            </a:pPr>
            <a:r>
              <a:rPr lang="en-US" sz="1000" dirty="0"/>
              <a:t>P</a:t>
            </a:r>
            <a:r>
              <a:rPr lang="en-US" sz="1000" dirty="0" smtClean="0"/>
              <a:t>articular critical for inner layers with very high radiation levels: 500Mrad </a:t>
            </a:r>
            <a:r>
              <a:rPr lang="en-US" sz="1000" dirty="0"/>
              <a:t>(replacement after ~5 years</a:t>
            </a:r>
            <a:r>
              <a:rPr lang="en-US" sz="1000" dirty="0" smtClean="0"/>
              <a:t>) – 1Grad (~10 years)</a:t>
            </a:r>
            <a:br>
              <a:rPr lang="en-US" sz="1000" dirty="0" smtClean="0"/>
            </a:br>
            <a:r>
              <a:rPr lang="en-US" sz="1000" dirty="0" smtClean="0"/>
              <a:t>Can be relaxed for outer layers ( e.g. TID below 100 – 200 </a:t>
            </a:r>
            <a:r>
              <a:rPr lang="en-US" sz="1000" dirty="0" err="1" smtClean="0"/>
              <a:t>Mrad</a:t>
            </a:r>
            <a:r>
              <a:rPr lang="en-US" sz="1000" dirty="0" smtClean="0"/>
              <a:t>)</a:t>
            </a:r>
          </a:p>
          <a:p>
            <a:pPr lvl="1"/>
            <a:r>
              <a:rPr lang="en-US" sz="1400" dirty="0" smtClean="0"/>
              <a:t>When chips not biased/powered, they can be allowed to reach room temperature for limited time periods (weeks - months)</a:t>
            </a:r>
          </a:p>
          <a:p>
            <a:pPr lvl="2"/>
            <a:r>
              <a:rPr lang="en-US" sz="1000" dirty="0" smtClean="0"/>
              <a:t>Detrimental annealing occurs at room temperature if powered (DSS must prevent this)</a:t>
            </a:r>
          </a:p>
          <a:p>
            <a:pPr lvl="1"/>
            <a:r>
              <a:rPr lang="en-US" sz="1400" dirty="0" smtClean="0"/>
              <a:t>Most critical is timing of digital circuits, based on very small gate/FF transistors</a:t>
            </a:r>
          </a:p>
          <a:p>
            <a:pPr lvl="2"/>
            <a:r>
              <a:rPr lang="en-US" sz="1000" dirty="0" smtClean="0"/>
              <a:t>Analog/SLDO using large transistors will be less affected, but can be an issue for critical circuits.</a:t>
            </a:r>
          </a:p>
          <a:p>
            <a:pPr lvl="2"/>
            <a:r>
              <a:rPr lang="en-US" sz="1000" dirty="0" smtClean="0"/>
              <a:t>On-chip radiation effects monitoring at both transistor level and logic level (ring oscillators)</a:t>
            </a:r>
            <a:br>
              <a:rPr lang="en-US" sz="1000" dirty="0" smtClean="0"/>
            </a:br>
            <a:r>
              <a:rPr lang="en-US" sz="1000" dirty="0" smtClean="0"/>
              <a:t>Chip failures can be “predicted” before they occur.</a:t>
            </a:r>
          </a:p>
          <a:p>
            <a:pPr lvl="1"/>
            <a:r>
              <a:rPr lang="en-US" sz="1400" dirty="0" smtClean="0"/>
              <a:t>Radiation effects could change between </a:t>
            </a:r>
            <a:r>
              <a:rPr lang="en-US" sz="1400" dirty="0" err="1" smtClean="0"/>
              <a:t>fabs</a:t>
            </a:r>
            <a:r>
              <a:rPr lang="en-US" sz="1400" dirty="0" smtClean="0"/>
              <a:t> and over time (processing changes)</a:t>
            </a:r>
          </a:p>
          <a:p>
            <a:endParaRPr lang="en-US" sz="2000" dirty="0" smtClean="0"/>
          </a:p>
          <a:p>
            <a:endParaRPr lang="en-GB" sz="20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17</a:t>
            </a:fld>
            <a:endParaRPr lang="el-GR"/>
          </a:p>
        </p:txBody>
      </p:sp>
    </p:spTree>
    <p:extLst>
      <p:ext uri="{BB962C8B-B14F-4D97-AF65-F5344CB8AC3E}">
        <p14:creationId xmlns:p14="http://schemas.microsoft.com/office/powerpoint/2010/main" val="1863298762"/>
      </p:ext>
    </p:extLst>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on SLDO location</a:t>
            </a:r>
            <a:endParaRPr lang="en-GB" dirty="0"/>
          </a:p>
        </p:txBody>
      </p:sp>
      <p:sp>
        <p:nvSpPr>
          <p:cNvPr id="3" name="Content Placeholder 2"/>
          <p:cNvSpPr>
            <a:spLocks noGrp="1"/>
          </p:cNvSpPr>
          <p:nvPr>
            <p:ph idx="1"/>
          </p:nvPr>
        </p:nvSpPr>
        <p:spPr>
          <a:xfrm>
            <a:off x="205725" y="1076855"/>
            <a:ext cx="8477401" cy="5418467"/>
          </a:xfrm>
        </p:spPr>
        <p:txBody>
          <a:bodyPr/>
          <a:lstStyle/>
          <a:p>
            <a:r>
              <a:rPr lang="en-US" sz="1600" dirty="0" smtClean="0"/>
              <a:t>SLDO locations and sizes: Next slide</a:t>
            </a:r>
          </a:p>
          <a:p>
            <a:pPr lvl="1"/>
            <a:r>
              <a:rPr lang="en-US" sz="1400" dirty="0" smtClean="0"/>
              <a:t>2 SLDOs per chip: Analog and Digital</a:t>
            </a:r>
          </a:p>
          <a:p>
            <a:pPr lvl="2"/>
            <a:r>
              <a:rPr lang="en-US" sz="1200" dirty="0" smtClean="0"/>
              <a:t>Can for simplification assume that analog and digital has ~same power dissipation</a:t>
            </a:r>
          </a:p>
          <a:p>
            <a:pPr lvl="1"/>
            <a:r>
              <a:rPr lang="en-US" sz="1400" dirty="0" smtClean="0"/>
              <a:t>Each SLDO split in 4 layout groups to spread power dissipation</a:t>
            </a:r>
          </a:p>
          <a:p>
            <a:pPr lvl="2"/>
            <a:r>
              <a:rPr lang="en-US" sz="1000" dirty="0" smtClean="0"/>
              <a:t>Analog and Digital SLDO mirrored within group</a:t>
            </a:r>
          </a:p>
          <a:p>
            <a:pPr lvl="1"/>
            <a:r>
              <a:rPr lang="en-US" sz="1450" dirty="0" smtClean="0"/>
              <a:t>“</a:t>
            </a:r>
            <a:r>
              <a:rPr lang="en-US" sz="1450" dirty="0"/>
              <a:t>Maximum” distance to pixel array, so close to chip </a:t>
            </a:r>
            <a:r>
              <a:rPr lang="en-US" sz="1450" dirty="0" smtClean="0"/>
              <a:t>edge (wire bond pads).</a:t>
            </a:r>
            <a:endParaRPr lang="en-US" sz="1400" dirty="0" smtClean="0"/>
          </a:p>
          <a:p>
            <a:pPr lvl="1"/>
            <a:r>
              <a:rPr lang="en-US" sz="1400" dirty="0" smtClean="0"/>
              <a:t>Each group has a LDO and a SHUNT power transistor</a:t>
            </a:r>
          </a:p>
          <a:p>
            <a:pPr lvl="2"/>
            <a:r>
              <a:rPr lang="en-US" sz="1200" dirty="0"/>
              <a:t>LDO transistor: </a:t>
            </a:r>
            <a:r>
              <a:rPr lang="en-US" sz="1200" dirty="0" smtClean="0"/>
              <a:t>401um; 27um</a:t>
            </a:r>
            <a:br>
              <a:rPr lang="en-US" sz="1200" dirty="0" smtClean="0"/>
            </a:br>
            <a:r>
              <a:rPr lang="en-US" sz="1200" dirty="0" smtClean="0"/>
              <a:t>(total of 2 x 4 LDO transistors per chip)</a:t>
            </a:r>
          </a:p>
          <a:p>
            <a:pPr lvl="2"/>
            <a:r>
              <a:rPr lang="en-US" sz="1200" dirty="0" smtClean="0"/>
              <a:t>SHUNT </a:t>
            </a:r>
            <a:r>
              <a:rPr lang="en-US" sz="1200" dirty="0"/>
              <a:t>transistor: </a:t>
            </a:r>
            <a:r>
              <a:rPr lang="en-US" sz="1200" dirty="0" smtClean="0"/>
              <a:t>(87+257)um ; 27um (two </a:t>
            </a:r>
            <a:r>
              <a:rPr lang="en-US" sz="1200" dirty="0" err="1" smtClean="0"/>
              <a:t>cascoded</a:t>
            </a:r>
            <a:r>
              <a:rPr lang="en-US" sz="1200" dirty="0" smtClean="0"/>
              <a:t> transistors, assume uniform power for simplification)</a:t>
            </a:r>
            <a:br>
              <a:rPr lang="en-US" sz="1200" dirty="0" smtClean="0"/>
            </a:br>
            <a:r>
              <a:rPr lang="en-US" sz="1200" dirty="0" smtClean="0"/>
              <a:t>(Total of 2 x 4 SHUNT transistors per chip)</a:t>
            </a:r>
          </a:p>
          <a:p>
            <a:r>
              <a:rPr lang="en-US" sz="1600" dirty="0" smtClean="0"/>
              <a:t>Active power dissipation volume: </a:t>
            </a:r>
          </a:p>
          <a:p>
            <a:pPr lvl="1"/>
            <a:r>
              <a:rPr lang="en-US" sz="1400" dirty="0" smtClean="0"/>
              <a:t>Thousands of arrayed transistors uniformly over power transistor regions</a:t>
            </a:r>
          </a:p>
          <a:p>
            <a:pPr lvl="2"/>
            <a:r>
              <a:rPr lang="en-US" sz="1100" dirty="0" smtClean="0"/>
              <a:t>Assume uniform power over transistor region for simplification</a:t>
            </a:r>
            <a:br>
              <a:rPr lang="en-US" sz="1100" dirty="0" smtClean="0"/>
            </a:br>
            <a:r>
              <a:rPr lang="en-US" sz="1100" dirty="0" smtClean="0"/>
              <a:t>(in reality active transistor area ~25%)</a:t>
            </a:r>
          </a:p>
          <a:p>
            <a:pPr lvl="1"/>
            <a:r>
              <a:rPr lang="en-US" sz="1400" dirty="0" smtClean="0"/>
              <a:t>Active power dissipation depth:</a:t>
            </a:r>
          </a:p>
          <a:p>
            <a:pPr lvl="2"/>
            <a:r>
              <a:rPr lang="en-US" sz="1100" dirty="0" smtClean="0"/>
              <a:t>Active transistor depth: 10nm – 50nm ( guesstimate as we do not really have this info)</a:t>
            </a:r>
          </a:p>
          <a:p>
            <a:pPr lvl="2"/>
            <a:r>
              <a:rPr lang="en-US" sz="1100" dirty="0" smtClean="0"/>
              <a:t>Si below: 100 – 300um, to be chosen from material budget, Bump-bonding, and thermal issues</a:t>
            </a:r>
          </a:p>
          <a:p>
            <a:pPr lvl="2"/>
            <a:r>
              <a:rPr lang="en-US" sz="1100" dirty="0" smtClean="0"/>
              <a:t>Wiring + isolation + passivation on top: ~10um. </a:t>
            </a:r>
            <a:br>
              <a:rPr lang="en-US" sz="1100" dirty="0" smtClean="0"/>
            </a:br>
            <a:r>
              <a:rPr lang="en-US" sz="1100" dirty="0" smtClean="0"/>
              <a:t>~80% SiO</a:t>
            </a:r>
            <a:r>
              <a:rPr lang="en-US" sz="1100" baseline="-25000" dirty="0" smtClean="0"/>
              <a:t>2</a:t>
            </a:r>
            <a:r>
              <a:rPr lang="en-US" sz="1100" dirty="0" smtClean="0"/>
              <a:t>, ~20% Cu</a:t>
            </a:r>
          </a:p>
          <a:p>
            <a:pPr marL="319087" lvl="1" indent="0">
              <a:buNone/>
            </a:pPr>
            <a:r>
              <a:rPr lang="en-US" sz="1400" dirty="0" smtClean="0"/>
              <a:t>Heat conductivity in silicon so good that 3D (depth) can normally be ignored.</a:t>
            </a:r>
            <a:endParaRPr lang="en-GB" sz="14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18</a:t>
            </a:fld>
            <a:endParaRPr lang="el-GR"/>
          </a:p>
        </p:txBody>
      </p:sp>
    </p:spTree>
    <p:extLst>
      <p:ext uri="{BB962C8B-B14F-4D97-AF65-F5344CB8AC3E}">
        <p14:creationId xmlns:p14="http://schemas.microsoft.com/office/powerpoint/2010/main" val="3298307548"/>
      </p:ext>
    </p:extLst>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SLDO location and sizes</a:t>
            </a:r>
            <a:endParaRPr lang="en-GB"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19</a:t>
            </a:fld>
            <a:endParaRPr lang="el-GR"/>
          </a:p>
        </p:txBody>
      </p:sp>
      <p:sp>
        <p:nvSpPr>
          <p:cNvPr id="7" name="Rectangle 6"/>
          <p:cNvSpPr/>
          <p:nvPr/>
        </p:nvSpPr>
        <p:spPr>
          <a:xfrm>
            <a:off x="454622" y="1484738"/>
            <a:ext cx="4392000" cy="3420217"/>
          </a:xfrm>
          <a:prstGeom prst="rect">
            <a:avLst/>
          </a:prstGeom>
          <a:pattFill prst="sphere">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95000"/>
                    <a:lumOff val="5000"/>
                  </a:schemeClr>
                </a:solidFill>
              </a:rPr>
              <a:t>Pixel array: 432x336 pixels</a:t>
            </a:r>
          </a:p>
          <a:p>
            <a:pPr algn="ctr"/>
            <a:endParaRPr lang="en-GB" dirty="0">
              <a:solidFill>
                <a:schemeClr val="tx1">
                  <a:lumMod val="95000"/>
                  <a:lumOff val="5000"/>
                </a:schemeClr>
              </a:solidFill>
            </a:endParaRPr>
          </a:p>
        </p:txBody>
      </p:sp>
      <p:sp>
        <p:nvSpPr>
          <p:cNvPr id="8" name="Rectangle 7"/>
          <p:cNvSpPr/>
          <p:nvPr/>
        </p:nvSpPr>
        <p:spPr>
          <a:xfrm>
            <a:off x="454622" y="4920748"/>
            <a:ext cx="4392000" cy="433637"/>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Analog and digital Chip bottom</a:t>
            </a:r>
            <a:endParaRPr lang="en-GB" sz="1600" dirty="0"/>
          </a:p>
        </p:txBody>
      </p:sp>
      <p:sp>
        <p:nvSpPr>
          <p:cNvPr id="9" name="Rectangle 8"/>
          <p:cNvSpPr/>
          <p:nvPr/>
        </p:nvSpPr>
        <p:spPr>
          <a:xfrm>
            <a:off x="454622" y="5354386"/>
            <a:ext cx="4392000" cy="360000"/>
          </a:xfrm>
          <a:prstGeom prst="rect">
            <a:avLst/>
          </a:prstGeom>
          <a:solidFill>
            <a:schemeClr val="accent1">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850622" y="5570386"/>
            <a:ext cx="3600000" cy="144000"/>
          </a:xfrm>
          <a:prstGeom prst="rect">
            <a:avLst/>
          </a:prstGeom>
          <a:solidFill>
            <a:schemeClr val="accent6">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lumMod val="95000"/>
                    <a:lumOff val="5000"/>
                  </a:schemeClr>
                </a:solidFill>
              </a:rPr>
              <a:t>Wirebond</a:t>
            </a:r>
            <a:r>
              <a:rPr lang="en-US" sz="800" dirty="0" smtClean="0">
                <a:solidFill>
                  <a:schemeClr val="tx1">
                    <a:lumMod val="95000"/>
                    <a:lumOff val="5000"/>
                  </a:schemeClr>
                </a:solidFill>
              </a:rPr>
              <a:t> pads</a:t>
            </a:r>
            <a:endParaRPr lang="en-GB" sz="800" dirty="0">
              <a:solidFill>
                <a:schemeClr val="tx1">
                  <a:lumMod val="95000"/>
                  <a:lumOff val="5000"/>
                </a:schemeClr>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3884354781"/>
              </p:ext>
            </p:extLst>
          </p:nvPr>
        </p:nvGraphicFramePr>
        <p:xfrm>
          <a:off x="5156603" y="1329330"/>
          <a:ext cx="3888001" cy="4846320"/>
        </p:xfrm>
        <a:graphic>
          <a:graphicData uri="http://schemas.openxmlformats.org/drawingml/2006/table">
            <a:tbl>
              <a:tblPr firstRow="1" bandRow="1">
                <a:tableStyleId>{5C22544A-7EE6-4342-B048-85BDC9FD1C3A}</a:tableStyleId>
              </a:tblPr>
              <a:tblGrid>
                <a:gridCol w="1496671">
                  <a:extLst>
                    <a:ext uri="{9D8B030D-6E8A-4147-A177-3AD203B41FA5}">
                      <a16:colId xmlns="" xmlns:a16="http://schemas.microsoft.com/office/drawing/2014/main" val="797077578"/>
                    </a:ext>
                  </a:extLst>
                </a:gridCol>
                <a:gridCol w="1020404">
                  <a:extLst>
                    <a:ext uri="{9D8B030D-6E8A-4147-A177-3AD203B41FA5}">
                      <a16:colId xmlns="" xmlns:a16="http://schemas.microsoft.com/office/drawing/2014/main" val="1560162266"/>
                    </a:ext>
                  </a:extLst>
                </a:gridCol>
                <a:gridCol w="1370926">
                  <a:extLst>
                    <a:ext uri="{9D8B030D-6E8A-4147-A177-3AD203B41FA5}">
                      <a16:colId xmlns="" xmlns:a16="http://schemas.microsoft.com/office/drawing/2014/main" val="215374338"/>
                    </a:ext>
                  </a:extLst>
                </a:gridCol>
              </a:tblGrid>
              <a:tr h="227503">
                <a:tc>
                  <a:txBody>
                    <a:bodyPr/>
                    <a:lstStyle/>
                    <a:p>
                      <a:r>
                        <a:rPr lang="en-US" sz="1200" dirty="0" smtClean="0"/>
                        <a:t>Power</a:t>
                      </a:r>
                      <a:r>
                        <a:rPr lang="en-US" sz="1200" baseline="0" dirty="0" smtClean="0"/>
                        <a:t> MOS</a:t>
                      </a:r>
                      <a:endParaRPr lang="en-GB" sz="1200" dirty="0"/>
                    </a:p>
                  </a:txBody>
                  <a:tcPr/>
                </a:tc>
                <a:tc>
                  <a:txBody>
                    <a:bodyPr/>
                    <a:lstStyle/>
                    <a:p>
                      <a:r>
                        <a:rPr lang="en-US" sz="1200" dirty="0" smtClean="0"/>
                        <a:t>Size (um)</a:t>
                      </a:r>
                      <a:br>
                        <a:rPr lang="en-US" sz="1200" dirty="0" smtClean="0"/>
                      </a:br>
                      <a:r>
                        <a:rPr lang="en-US" sz="1200" dirty="0" smtClean="0"/>
                        <a:t>X,Y</a:t>
                      </a:r>
                      <a:endParaRPr lang="en-GB" sz="1200" dirty="0"/>
                    </a:p>
                  </a:txBody>
                  <a:tcPr/>
                </a:tc>
                <a:tc>
                  <a:txBody>
                    <a:bodyPr/>
                    <a:lstStyle/>
                    <a:p>
                      <a:r>
                        <a:rPr lang="en-US" sz="1200" dirty="0" smtClean="0"/>
                        <a:t>Location (um)</a:t>
                      </a:r>
                      <a:br>
                        <a:rPr lang="en-US" sz="1200" dirty="0" smtClean="0"/>
                      </a:br>
                      <a:r>
                        <a:rPr lang="en-US" sz="1200" dirty="0" smtClean="0"/>
                        <a:t>X,Y,</a:t>
                      </a:r>
                      <a:r>
                        <a:rPr lang="en-US" sz="1200" baseline="0" dirty="0" smtClean="0"/>
                        <a:t> lower left</a:t>
                      </a:r>
                      <a:endParaRPr lang="en-GB" sz="1200" dirty="0"/>
                    </a:p>
                  </a:txBody>
                  <a:tcPr/>
                </a:tc>
                <a:extLst>
                  <a:ext uri="{0D108BD9-81ED-4DB2-BD59-A6C34878D82A}">
                    <a16:rowId xmlns="" xmlns:a16="http://schemas.microsoft.com/office/drawing/2014/main" val="783911106"/>
                  </a:ext>
                </a:extLst>
              </a:tr>
              <a:tr h="227503">
                <a:tc>
                  <a:txBody>
                    <a:bodyPr/>
                    <a:lstStyle/>
                    <a:p>
                      <a:r>
                        <a:rPr lang="en-US" sz="1200" dirty="0" smtClean="0"/>
                        <a:t>Ana_SHUNT_1</a:t>
                      </a:r>
                      <a:endParaRPr lang="en-GB" sz="1200" dirty="0"/>
                    </a:p>
                  </a:txBody>
                  <a:tcPr/>
                </a:tc>
                <a:tc>
                  <a:txBody>
                    <a:bodyPr/>
                    <a:lstStyle/>
                    <a:p>
                      <a:r>
                        <a:rPr lang="en-US" sz="1200" dirty="0" smtClean="0"/>
                        <a:t>87+257</a:t>
                      </a:r>
                      <a:r>
                        <a:rPr lang="en-US" sz="1200" baseline="0" dirty="0" smtClean="0"/>
                        <a:t>; 27</a:t>
                      </a:r>
                      <a:endParaRPr lang="en-GB" sz="1200" dirty="0"/>
                    </a:p>
                  </a:txBody>
                  <a:tcPr/>
                </a:tc>
                <a:tc>
                  <a:txBody>
                    <a:bodyPr/>
                    <a:lstStyle/>
                    <a:p>
                      <a:r>
                        <a:rPr lang="en-US" sz="1200" dirty="0" smtClean="0"/>
                        <a:t>1346; 237</a:t>
                      </a:r>
                      <a:endParaRPr lang="en-GB" sz="1200" dirty="0"/>
                    </a:p>
                  </a:txBody>
                  <a:tcPr/>
                </a:tc>
                <a:extLst>
                  <a:ext uri="{0D108BD9-81ED-4DB2-BD59-A6C34878D82A}">
                    <a16:rowId xmlns="" xmlns:a16="http://schemas.microsoft.com/office/drawing/2014/main" val="3988308367"/>
                  </a:ext>
                </a:extLst>
              </a:tr>
              <a:tr h="227503">
                <a:tc>
                  <a:txBody>
                    <a:bodyPr/>
                    <a:lstStyle/>
                    <a:p>
                      <a:r>
                        <a:rPr lang="en-US" sz="1200" dirty="0" smtClean="0"/>
                        <a:t>Ana_LDO_1</a:t>
                      </a:r>
                      <a:endParaRPr lang="en-GB" sz="1200" dirty="0"/>
                    </a:p>
                  </a:txBody>
                  <a:tcPr/>
                </a:tc>
                <a:tc>
                  <a:txBody>
                    <a:bodyPr/>
                    <a:lstStyle/>
                    <a:p>
                      <a:r>
                        <a:rPr lang="en-US" sz="1200" dirty="0" smtClean="0"/>
                        <a:t>401; 27</a:t>
                      </a:r>
                      <a:endParaRPr lang="en-GB" sz="1200" dirty="0"/>
                    </a:p>
                  </a:txBody>
                  <a:tcPr/>
                </a:tc>
                <a:tc>
                  <a:txBody>
                    <a:bodyPr/>
                    <a:lstStyle/>
                    <a:p>
                      <a:r>
                        <a:rPr lang="en-US" sz="1200" dirty="0" smtClean="0"/>
                        <a:t>1690; 237</a:t>
                      </a:r>
                      <a:endParaRPr lang="en-GB" sz="1200" dirty="0"/>
                    </a:p>
                  </a:txBody>
                  <a:tcPr/>
                </a:tc>
                <a:extLst>
                  <a:ext uri="{0D108BD9-81ED-4DB2-BD59-A6C34878D82A}">
                    <a16:rowId xmlns="" xmlns:a16="http://schemas.microsoft.com/office/drawing/2014/main" val="2482737564"/>
                  </a:ext>
                </a:extLst>
              </a:tr>
              <a:tr h="227503">
                <a:tc>
                  <a:txBody>
                    <a:bodyPr/>
                    <a:lstStyle/>
                    <a:p>
                      <a:r>
                        <a:rPr lang="en-US" sz="1200" dirty="0" smtClean="0"/>
                        <a:t>Digi_SHUNT_1</a:t>
                      </a:r>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87+257</a:t>
                      </a:r>
                      <a:r>
                        <a:rPr lang="en-US" sz="1200" baseline="0" dirty="0" smtClean="0"/>
                        <a:t>; 27</a:t>
                      </a:r>
                      <a:endParaRPr lang="en-GB" sz="1200" dirty="0" smtClean="0"/>
                    </a:p>
                  </a:txBody>
                  <a:tcPr/>
                </a:tc>
                <a:tc>
                  <a:txBody>
                    <a:bodyPr/>
                    <a:lstStyle/>
                    <a:p>
                      <a:r>
                        <a:rPr lang="en-US" sz="1200" dirty="0" smtClean="0"/>
                        <a:t>3113;</a:t>
                      </a:r>
                      <a:r>
                        <a:rPr lang="en-US" sz="1200" baseline="0" dirty="0" smtClean="0"/>
                        <a:t> 237</a:t>
                      </a:r>
                      <a:endParaRPr lang="en-GB" sz="1200" dirty="0"/>
                    </a:p>
                  </a:txBody>
                  <a:tcPr/>
                </a:tc>
                <a:extLst>
                  <a:ext uri="{0D108BD9-81ED-4DB2-BD59-A6C34878D82A}">
                    <a16:rowId xmlns="" xmlns:a16="http://schemas.microsoft.com/office/drawing/2014/main" val="159690891"/>
                  </a:ext>
                </a:extLst>
              </a:tr>
              <a:tr h="227503">
                <a:tc>
                  <a:txBody>
                    <a:bodyPr/>
                    <a:lstStyle/>
                    <a:p>
                      <a:r>
                        <a:rPr lang="en-US" sz="1200" dirty="0" smtClean="0"/>
                        <a:t>Digi_LDO_1</a:t>
                      </a:r>
                      <a:endParaRPr lang="en-GB" sz="1200" dirty="0"/>
                    </a:p>
                  </a:txBody>
                  <a:tcPr/>
                </a:tc>
                <a:tc>
                  <a:txBody>
                    <a:bodyPr/>
                    <a:lstStyle/>
                    <a:p>
                      <a:r>
                        <a:rPr lang="en-US" sz="1200" dirty="0" smtClean="0"/>
                        <a:t>401; 27</a:t>
                      </a:r>
                      <a:endParaRPr lang="en-GB" sz="1200" dirty="0"/>
                    </a:p>
                  </a:txBody>
                  <a:tcPr/>
                </a:tc>
                <a:tc>
                  <a:txBody>
                    <a:bodyPr/>
                    <a:lstStyle/>
                    <a:p>
                      <a:r>
                        <a:rPr lang="en-US" sz="1200" dirty="0" smtClean="0"/>
                        <a:t>2709; 237</a:t>
                      </a:r>
                      <a:endParaRPr lang="en-GB" sz="1200" dirty="0"/>
                    </a:p>
                  </a:txBody>
                  <a:tcPr/>
                </a:tc>
                <a:extLst>
                  <a:ext uri="{0D108BD9-81ED-4DB2-BD59-A6C34878D82A}">
                    <a16:rowId xmlns="" xmlns:a16="http://schemas.microsoft.com/office/drawing/2014/main" val="1394737405"/>
                  </a:ext>
                </a:extLst>
              </a:tr>
              <a:tr h="227503">
                <a:tc>
                  <a:txBody>
                    <a:bodyPr/>
                    <a:lstStyle/>
                    <a:p>
                      <a:r>
                        <a:rPr lang="en-US" sz="1200" dirty="0" smtClean="0"/>
                        <a:t>Ana_SHUNT_2</a:t>
                      </a:r>
                      <a:endParaRPr lang="en-GB" sz="1200" dirty="0"/>
                    </a:p>
                  </a:txBody>
                  <a:tcPr/>
                </a:tc>
                <a:tc>
                  <a:txBody>
                    <a:bodyPr/>
                    <a:lstStyle/>
                    <a:p>
                      <a:r>
                        <a:rPr lang="en-US" sz="1200" dirty="0" smtClean="0"/>
                        <a:t>87+257</a:t>
                      </a:r>
                      <a:r>
                        <a:rPr lang="en-US" sz="1200" baseline="0" dirty="0" smtClean="0"/>
                        <a:t>; 27</a:t>
                      </a:r>
                      <a:endParaRPr lang="en-GB" sz="1200" dirty="0"/>
                    </a:p>
                  </a:txBody>
                  <a:tcPr/>
                </a:tc>
                <a:tc>
                  <a:txBody>
                    <a:bodyPr/>
                    <a:lstStyle/>
                    <a:p>
                      <a:r>
                        <a:rPr lang="en-US" sz="1200" dirty="0" smtClean="0"/>
                        <a:t>6545; 237</a:t>
                      </a:r>
                      <a:endParaRPr lang="en-GB" sz="1200" dirty="0"/>
                    </a:p>
                  </a:txBody>
                  <a:tcPr/>
                </a:tc>
                <a:extLst>
                  <a:ext uri="{0D108BD9-81ED-4DB2-BD59-A6C34878D82A}">
                    <a16:rowId xmlns="" xmlns:a16="http://schemas.microsoft.com/office/drawing/2014/main" val="1710210485"/>
                  </a:ext>
                </a:extLst>
              </a:tr>
              <a:tr h="227503">
                <a:tc>
                  <a:txBody>
                    <a:bodyPr/>
                    <a:lstStyle/>
                    <a:p>
                      <a:r>
                        <a:rPr lang="en-US" sz="1200" dirty="0" smtClean="0"/>
                        <a:t>Ana_LDO_2</a:t>
                      </a:r>
                      <a:endParaRPr lang="en-GB" sz="1200" dirty="0"/>
                    </a:p>
                  </a:txBody>
                  <a:tcPr/>
                </a:tc>
                <a:tc>
                  <a:txBody>
                    <a:bodyPr/>
                    <a:lstStyle/>
                    <a:p>
                      <a:r>
                        <a:rPr lang="en-US" sz="1200" dirty="0" smtClean="0"/>
                        <a:t>401; 27</a:t>
                      </a:r>
                      <a:endParaRPr lang="en-GB" sz="1200" dirty="0"/>
                    </a:p>
                  </a:txBody>
                  <a:tcPr/>
                </a:tc>
                <a:tc>
                  <a:txBody>
                    <a:bodyPr/>
                    <a:lstStyle/>
                    <a:p>
                      <a:r>
                        <a:rPr lang="en-US" sz="1200" dirty="0" smtClean="0"/>
                        <a:t>6890; 237</a:t>
                      </a:r>
                      <a:endParaRPr lang="en-GB" sz="1200" dirty="0"/>
                    </a:p>
                  </a:txBody>
                  <a:tcPr/>
                </a:tc>
                <a:extLst>
                  <a:ext uri="{0D108BD9-81ED-4DB2-BD59-A6C34878D82A}">
                    <a16:rowId xmlns="" xmlns:a16="http://schemas.microsoft.com/office/drawing/2014/main" val="961834301"/>
                  </a:ext>
                </a:extLst>
              </a:tr>
              <a:tr h="227503">
                <a:tc>
                  <a:txBody>
                    <a:bodyPr/>
                    <a:lstStyle/>
                    <a:p>
                      <a:r>
                        <a:rPr lang="en-US" sz="1200" dirty="0" smtClean="0"/>
                        <a:t>Digi_SHUNT_2</a:t>
                      </a:r>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87+257</a:t>
                      </a:r>
                      <a:r>
                        <a:rPr lang="en-US" sz="1200" baseline="0" dirty="0" smtClean="0"/>
                        <a:t>; 27</a:t>
                      </a:r>
                      <a:endParaRPr lang="en-GB" sz="1200" dirty="0" smtClean="0"/>
                    </a:p>
                  </a:txBody>
                  <a:tcPr/>
                </a:tc>
                <a:tc>
                  <a:txBody>
                    <a:bodyPr/>
                    <a:lstStyle/>
                    <a:p>
                      <a:r>
                        <a:rPr lang="en-US" sz="1200" dirty="0" smtClean="0"/>
                        <a:t>8313;</a:t>
                      </a:r>
                      <a:r>
                        <a:rPr lang="en-US" sz="1200" baseline="0" dirty="0" smtClean="0"/>
                        <a:t> 237</a:t>
                      </a:r>
                      <a:endParaRPr lang="en-GB" sz="1200" dirty="0"/>
                    </a:p>
                  </a:txBody>
                  <a:tcPr/>
                </a:tc>
                <a:extLst>
                  <a:ext uri="{0D108BD9-81ED-4DB2-BD59-A6C34878D82A}">
                    <a16:rowId xmlns="" xmlns:a16="http://schemas.microsoft.com/office/drawing/2014/main" val="4265904204"/>
                  </a:ext>
                </a:extLst>
              </a:tr>
              <a:tr h="227503">
                <a:tc>
                  <a:txBody>
                    <a:bodyPr/>
                    <a:lstStyle/>
                    <a:p>
                      <a:r>
                        <a:rPr lang="en-US" sz="1200" dirty="0" smtClean="0"/>
                        <a:t>Digi_LDO_2</a:t>
                      </a:r>
                      <a:endParaRPr lang="en-GB" sz="1200" dirty="0"/>
                    </a:p>
                  </a:txBody>
                  <a:tcPr/>
                </a:tc>
                <a:tc>
                  <a:txBody>
                    <a:bodyPr/>
                    <a:lstStyle/>
                    <a:p>
                      <a:r>
                        <a:rPr lang="en-US" sz="1200" dirty="0" smtClean="0"/>
                        <a:t>401; 27</a:t>
                      </a:r>
                      <a:endParaRPr lang="en-GB" sz="1200" dirty="0"/>
                    </a:p>
                  </a:txBody>
                  <a:tcPr/>
                </a:tc>
                <a:tc>
                  <a:txBody>
                    <a:bodyPr/>
                    <a:lstStyle/>
                    <a:p>
                      <a:r>
                        <a:rPr lang="en-US" sz="1200" dirty="0" smtClean="0"/>
                        <a:t>7909; 237</a:t>
                      </a:r>
                      <a:endParaRPr lang="en-GB" sz="1200" dirty="0"/>
                    </a:p>
                  </a:txBody>
                  <a:tcPr/>
                </a:tc>
                <a:extLst>
                  <a:ext uri="{0D108BD9-81ED-4DB2-BD59-A6C34878D82A}">
                    <a16:rowId xmlns="" xmlns:a16="http://schemas.microsoft.com/office/drawing/2014/main" val="2360818756"/>
                  </a:ext>
                </a:extLst>
              </a:tr>
              <a:tr h="227503">
                <a:tc>
                  <a:txBody>
                    <a:bodyPr/>
                    <a:lstStyle/>
                    <a:p>
                      <a:r>
                        <a:rPr lang="en-US" sz="1200" dirty="0" smtClean="0"/>
                        <a:t>Ana_SHUNT_3</a:t>
                      </a:r>
                      <a:endParaRPr lang="en-GB" sz="1200" dirty="0"/>
                    </a:p>
                  </a:txBody>
                  <a:tcPr/>
                </a:tc>
                <a:tc>
                  <a:txBody>
                    <a:bodyPr/>
                    <a:lstStyle/>
                    <a:p>
                      <a:r>
                        <a:rPr lang="en-US" sz="1200" dirty="0" smtClean="0"/>
                        <a:t>87+257</a:t>
                      </a:r>
                      <a:r>
                        <a:rPr lang="en-US" sz="1200" baseline="0" dirty="0" smtClean="0"/>
                        <a:t>; 27</a:t>
                      </a:r>
                      <a:endParaRPr lang="en-GB" sz="1200" dirty="0"/>
                    </a:p>
                  </a:txBody>
                  <a:tcPr/>
                </a:tc>
                <a:tc>
                  <a:txBody>
                    <a:bodyPr/>
                    <a:lstStyle/>
                    <a:p>
                      <a:r>
                        <a:rPr lang="en-US" sz="1200" dirty="0" smtClean="0"/>
                        <a:t>11745; 237</a:t>
                      </a:r>
                      <a:endParaRPr lang="en-GB" sz="1200" dirty="0"/>
                    </a:p>
                  </a:txBody>
                  <a:tcPr/>
                </a:tc>
                <a:extLst>
                  <a:ext uri="{0D108BD9-81ED-4DB2-BD59-A6C34878D82A}">
                    <a16:rowId xmlns="" xmlns:a16="http://schemas.microsoft.com/office/drawing/2014/main" val="2518259948"/>
                  </a:ext>
                </a:extLst>
              </a:tr>
              <a:tr h="227503">
                <a:tc>
                  <a:txBody>
                    <a:bodyPr/>
                    <a:lstStyle/>
                    <a:p>
                      <a:r>
                        <a:rPr lang="en-US" sz="1200" dirty="0" smtClean="0"/>
                        <a:t>Ana_LDO_3</a:t>
                      </a:r>
                      <a:endParaRPr lang="en-GB" sz="1200" dirty="0"/>
                    </a:p>
                  </a:txBody>
                  <a:tcPr/>
                </a:tc>
                <a:tc>
                  <a:txBody>
                    <a:bodyPr/>
                    <a:lstStyle/>
                    <a:p>
                      <a:r>
                        <a:rPr lang="en-US" sz="1200" dirty="0" smtClean="0"/>
                        <a:t>401; 27</a:t>
                      </a:r>
                      <a:endParaRPr lang="en-GB" sz="1200" dirty="0"/>
                    </a:p>
                  </a:txBody>
                  <a:tcPr/>
                </a:tc>
                <a:tc>
                  <a:txBody>
                    <a:bodyPr/>
                    <a:lstStyle/>
                    <a:p>
                      <a:r>
                        <a:rPr lang="en-US" sz="1200" dirty="0" smtClean="0"/>
                        <a:t>12089; 237</a:t>
                      </a:r>
                      <a:endParaRPr lang="en-GB" sz="1200" dirty="0"/>
                    </a:p>
                  </a:txBody>
                  <a:tcPr/>
                </a:tc>
                <a:extLst>
                  <a:ext uri="{0D108BD9-81ED-4DB2-BD59-A6C34878D82A}">
                    <a16:rowId xmlns="" xmlns:a16="http://schemas.microsoft.com/office/drawing/2014/main" val="623247675"/>
                  </a:ext>
                </a:extLst>
              </a:tr>
              <a:tr h="227503">
                <a:tc>
                  <a:txBody>
                    <a:bodyPr/>
                    <a:lstStyle/>
                    <a:p>
                      <a:r>
                        <a:rPr lang="en-US" sz="1200" dirty="0" smtClean="0"/>
                        <a:t>Digi_SHUNT_3</a:t>
                      </a:r>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87+257</a:t>
                      </a:r>
                      <a:r>
                        <a:rPr lang="en-US" sz="1200" baseline="0" dirty="0" smtClean="0"/>
                        <a:t>; 27</a:t>
                      </a:r>
                      <a:endParaRPr lang="en-GB" sz="1200" dirty="0" smtClean="0"/>
                    </a:p>
                  </a:txBody>
                  <a:tcPr/>
                </a:tc>
                <a:tc>
                  <a:txBody>
                    <a:bodyPr/>
                    <a:lstStyle/>
                    <a:p>
                      <a:r>
                        <a:rPr lang="en-US" sz="1200" dirty="0" smtClean="0"/>
                        <a:t>13513;</a:t>
                      </a:r>
                      <a:r>
                        <a:rPr lang="en-US" sz="1200" baseline="0" dirty="0" smtClean="0"/>
                        <a:t> 237</a:t>
                      </a:r>
                      <a:endParaRPr lang="en-GB" sz="1200" dirty="0"/>
                    </a:p>
                  </a:txBody>
                  <a:tcPr/>
                </a:tc>
                <a:extLst>
                  <a:ext uri="{0D108BD9-81ED-4DB2-BD59-A6C34878D82A}">
                    <a16:rowId xmlns="" xmlns:a16="http://schemas.microsoft.com/office/drawing/2014/main" val="238017269"/>
                  </a:ext>
                </a:extLst>
              </a:tr>
              <a:tr h="227503">
                <a:tc>
                  <a:txBody>
                    <a:bodyPr/>
                    <a:lstStyle/>
                    <a:p>
                      <a:r>
                        <a:rPr lang="en-US" sz="1200" dirty="0" smtClean="0"/>
                        <a:t>Digi_LDO_3</a:t>
                      </a:r>
                      <a:endParaRPr lang="en-GB" sz="1200" dirty="0"/>
                    </a:p>
                  </a:txBody>
                  <a:tcPr/>
                </a:tc>
                <a:tc>
                  <a:txBody>
                    <a:bodyPr/>
                    <a:lstStyle/>
                    <a:p>
                      <a:r>
                        <a:rPr lang="en-US" sz="1200" dirty="0" smtClean="0"/>
                        <a:t>401; 27</a:t>
                      </a:r>
                      <a:endParaRPr lang="en-GB" sz="1200" dirty="0"/>
                    </a:p>
                  </a:txBody>
                  <a:tcPr/>
                </a:tc>
                <a:tc>
                  <a:txBody>
                    <a:bodyPr/>
                    <a:lstStyle/>
                    <a:p>
                      <a:r>
                        <a:rPr lang="en-US" sz="1200" dirty="0" smtClean="0"/>
                        <a:t>13109; 237</a:t>
                      </a:r>
                      <a:endParaRPr lang="en-GB" sz="1200" dirty="0"/>
                    </a:p>
                  </a:txBody>
                  <a:tcPr/>
                </a:tc>
                <a:extLst>
                  <a:ext uri="{0D108BD9-81ED-4DB2-BD59-A6C34878D82A}">
                    <a16:rowId xmlns="" xmlns:a16="http://schemas.microsoft.com/office/drawing/2014/main" val="104652666"/>
                  </a:ext>
                </a:extLst>
              </a:tr>
              <a:tr h="227503">
                <a:tc>
                  <a:txBody>
                    <a:bodyPr/>
                    <a:lstStyle/>
                    <a:p>
                      <a:r>
                        <a:rPr lang="en-US" sz="1200" dirty="0" smtClean="0"/>
                        <a:t>Ana_SHUNT_3</a:t>
                      </a:r>
                      <a:endParaRPr lang="en-GB" sz="1200" dirty="0"/>
                    </a:p>
                  </a:txBody>
                  <a:tcPr/>
                </a:tc>
                <a:tc>
                  <a:txBody>
                    <a:bodyPr/>
                    <a:lstStyle/>
                    <a:p>
                      <a:r>
                        <a:rPr lang="en-US" sz="1200" dirty="0" smtClean="0"/>
                        <a:t>87+257</a:t>
                      </a:r>
                      <a:r>
                        <a:rPr lang="en-US" sz="1200" baseline="0" dirty="0" smtClean="0"/>
                        <a:t>; 27</a:t>
                      </a:r>
                      <a:endParaRPr lang="en-GB" sz="1200" dirty="0"/>
                    </a:p>
                  </a:txBody>
                  <a:tcPr/>
                </a:tc>
                <a:tc>
                  <a:txBody>
                    <a:bodyPr/>
                    <a:lstStyle/>
                    <a:p>
                      <a:r>
                        <a:rPr lang="en-US" sz="1200" dirty="0" smtClean="0"/>
                        <a:t>17045; 237</a:t>
                      </a:r>
                      <a:endParaRPr lang="en-GB" sz="1200" dirty="0"/>
                    </a:p>
                  </a:txBody>
                  <a:tcPr/>
                </a:tc>
                <a:extLst>
                  <a:ext uri="{0D108BD9-81ED-4DB2-BD59-A6C34878D82A}">
                    <a16:rowId xmlns="" xmlns:a16="http://schemas.microsoft.com/office/drawing/2014/main" val="3454409651"/>
                  </a:ext>
                </a:extLst>
              </a:tr>
              <a:tr h="227503">
                <a:tc>
                  <a:txBody>
                    <a:bodyPr/>
                    <a:lstStyle/>
                    <a:p>
                      <a:r>
                        <a:rPr lang="en-US" sz="1200" dirty="0" smtClean="0"/>
                        <a:t>Ana_LDO_3</a:t>
                      </a:r>
                      <a:endParaRPr lang="en-GB" sz="1200" dirty="0"/>
                    </a:p>
                  </a:txBody>
                  <a:tcPr/>
                </a:tc>
                <a:tc>
                  <a:txBody>
                    <a:bodyPr/>
                    <a:lstStyle/>
                    <a:p>
                      <a:r>
                        <a:rPr lang="en-US" sz="1200" dirty="0" smtClean="0"/>
                        <a:t>401; 27</a:t>
                      </a:r>
                      <a:endParaRPr lang="en-GB" sz="1200" dirty="0"/>
                    </a:p>
                  </a:txBody>
                  <a:tcPr/>
                </a:tc>
                <a:tc>
                  <a:txBody>
                    <a:bodyPr/>
                    <a:lstStyle/>
                    <a:p>
                      <a:r>
                        <a:rPr lang="en-US" sz="1200" dirty="0" smtClean="0"/>
                        <a:t>17389; 237</a:t>
                      </a:r>
                      <a:endParaRPr lang="en-GB" sz="1200" dirty="0"/>
                    </a:p>
                  </a:txBody>
                  <a:tcPr/>
                </a:tc>
                <a:extLst>
                  <a:ext uri="{0D108BD9-81ED-4DB2-BD59-A6C34878D82A}">
                    <a16:rowId xmlns="" xmlns:a16="http://schemas.microsoft.com/office/drawing/2014/main" val="1356896139"/>
                  </a:ext>
                </a:extLst>
              </a:tr>
              <a:tr h="227503">
                <a:tc>
                  <a:txBody>
                    <a:bodyPr/>
                    <a:lstStyle/>
                    <a:p>
                      <a:r>
                        <a:rPr lang="en-US" sz="1200" dirty="0" smtClean="0"/>
                        <a:t>Digi_SHUNT_3</a:t>
                      </a:r>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87+257</a:t>
                      </a:r>
                      <a:r>
                        <a:rPr lang="en-US" sz="1200" baseline="0" dirty="0" smtClean="0"/>
                        <a:t>; 27</a:t>
                      </a:r>
                      <a:endParaRPr lang="en-GB" sz="1200" dirty="0" smtClean="0"/>
                    </a:p>
                  </a:txBody>
                  <a:tcPr/>
                </a:tc>
                <a:tc>
                  <a:txBody>
                    <a:bodyPr/>
                    <a:lstStyle/>
                    <a:p>
                      <a:r>
                        <a:rPr lang="en-US" sz="1200" dirty="0" smtClean="0"/>
                        <a:t>18813;</a:t>
                      </a:r>
                      <a:r>
                        <a:rPr lang="en-US" sz="1200" baseline="0" dirty="0" smtClean="0"/>
                        <a:t> 237</a:t>
                      </a:r>
                      <a:endParaRPr lang="en-GB" sz="1200" dirty="0"/>
                    </a:p>
                  </a:txBody>
                  <a:tcPr/>
                </a:tc>
                <a:extLst>
                  <a:ext uri="{0D108BD9-81ED-4DB2-BD59-A6C34878D82A}">
                    <a16:rowId xmlns="" xmlns:a16="http://schemas.microsoft.com/office/drawing/2014/main" val="4031820701"/>
                  </a:ext>
                </a:extLst>
              </a:tr>
              <a:tr h="227503">
                <a:tc>
                  <a:txBody>
                    <a:bodyPr/>
                    <a:lstStyle/>
                    <a:p>
                      <a:r>
                        <a:rPr lang="en-US" sz="1200" dirty="0" smtClean="0"/>
                        <a:t>Digi_LDO_3</a:t>
                      </a:r>
                      <a:endParaRPr lang="en-GB" sz="1200" dirty="0"/>
                    </a:p>
                  </a:txBody>
                  <a:tcPr/>
                </a:tc>
                <a:tc>
                  <a:txBody>
                    <a:bodyPr/>
                    <a:lstStyle/>
                    <a:p>
                      <a:r>
                        <a:rPr lang="en-US" sz="1200" dirty="0" smtClean="0"/>
                        <a:t>401; 27</a:t>
                      </a:r>
                      <a:endParaRPr lang="en-GB" sz="1200" dirty="0"/>
                    </a:p>
                  </a:txBody>
                  <a:tcPr/>
                </a:tc>
                <a:tc>
                  <a:txBody>
                    <a:bodyPr/>
                    <a:lstStyle/>
                    <a:p>
                      <a:r>
                        <a:rPr lang="en-US" sz="1200" dirty="0" smtClean="0"/>
                        <a:t>18409; 237</a:t>
                      </a:r>
                      <a:endParaRPr lang="en-GB" sz="1200" dirty="0"/>
                    </a:p>
                  </a:txBody>
                  <a:tcPr/>
                </a:tc>
                <a:extLst>
                  <a:ext uri="{0D108BD9-81ED-4DB2-BD59-A6C34878D82A}">
                    <a16:rowId xmlns="" xmlns:a16="http://schemas.microsoft.com/office/drawing/2014/main" val="751692660"/>
                  </a:ext>
                </a:extLst>
              </a:tr>
            </a:tbl>
          </a:graphicData>
        </a:graphic>
      </p:graphicFrame>
      <p:cxnSp>
        <p:nvCxnSpPr>
          <p:cNvPr id="12" name="Straight Connector 11"/>
          <p:cNvCxnSpPr>
            <a:stCxn id="9" idx="1"/>
            <a:endCxn id="9" idx="3"/>
          </p:cNvCxnSpPr>
          <p:nvPr/>
        </p:nvCxnSpPr>
        <p:spPr>
          <a:xfrm>
            <a:off x="454622" y="5534386"/>
            <a:ext cx="4392000" cy="0"/>
          </a:xfrm>
          <a:prstGeom prst="line">
            <a:avLst/>
          </a:prstGeom>
          <a:ln w="6350">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886622" y="5490241"/>
            <a:ext cx="760163" cy="50894"/>
            <a:chOff x="792000" y="5573323"/>
            <a:chExt cx="760163" cy="50894"/>
          </a:xfrm>
        </p:grpSpPr>
        <p:grpSp>
          <p:nvGrpSpPr>
            <p:cNvPr id="14" name="Group 13"/>
            <p:cNvGrpSpPr/>
            <p:nvPr/>
          </p:nvGrpSpPr>
          <p:grpSpPr>
            <a:xfrm>
              <a:off x="792000" y="5575911"/>
              <a:ext cx="324000" cy="48306"/>
              <a:chOff x="792000" y="5575911"/>
              <a:chExt cx="324000" cy="48306"/>
            </a:xfrm>
          </p:grpSpPr>
          <p:sp>
            <p:nvSpPr>
              <p:cNvPr id="18" name="Rectangle 17"/>
              <p:cNvSpPr/>
              <p:nvPr/>
            </p:nvSpPr>
            <p:spPr>
              <a:xfrm flipV="1">
                <a:off x="792000" y="5575911"/>
                <a:ext cx="136688" cy="45719"/>
              </a:xfrm>
              <a:prstGeom prst="rect">
                <a:avLst/>
              </a:prstGeom>
              <a:solidFill>
                <a:schemeClr val="accent3">
                  <a:lumMod val="20000"/>
                  <a:lumOff val="8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928688" y="5575911"/>
                <a:ext cx="187312" cy="48306"/>
              </a:xfrm>
              <a:prstGeom prst="rect">
                <a:avLst/>
              </a:prstGeom>
              <a:solidFill>
                <a:schemeClr val="accent3">
                  <a:lumMod val="75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p:cNvGrpSpPr/>
            <p:nvPr/>
          </p:nvGrpSpPr>
          <p:grpSpPr>
            <a:xfrm>
              <a:off x="1228163" y="5573323"/>
              <a:ext cx="324000" cy="48550"/>
              <a:chOff x="1228163" y="5573323"/>
              <a:chExt cx="324000" cy="48550"/>
            </a:xfrm>
          </p:grpSpPr>
          <p:sp>
            <p:nvSpPr>
              <p:cNvPr id="16" name="Rectangle 15"/>
              <p:cNvSpPr/>
              <p:nvPr/>
            </p:nvSpPr>
            <p:spPr>
              <a:xfrm flipV="1">
                <a:off x="1415475" y="5576154"/>
                <a:ext cx="136688" cy="45719"/>
              </a:xfrm>
              <a:prstGeom prst="rect">
                <a:avLst/>
              </a:prstGeom>
              <a:solidFill>
                <a:schemeClr val="accent2">
                  <a:lumMod val="60000"/>
                  <a:lumOff val="4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1228163" y="5573323"/>
                <a:ext cx="187312" cy="48306"/>
              </a:xfrm>
              <a:prstGeom prst="rect">
                <a:avLst/>
              </a:prstGeom>
              <a:solidFill>
                <a:schemeClr val="accent2">
                  <a:lumMod val="75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0" name="Group 19"/>
          <p:cNvGrpSpPr/>
          <p:nvPr/>
        </p:nvGrpSpPr>
        <p:grpSpPr>
          <a:xfrm>
            <a:off x="1798097" y="5492829"/>
            <a:ext cx="760163" cy="50894"/>
            <a:chOff x="792000" y="5573323"/>
            <a:chExt cx="760163" cy="50894"/>
          </a:xfrm>
        </p:grpSpPr>
        <p:grpSp>
          <p:nvGrpSpPr>
            <p:cNvPr id="21" name="Group 20"/>
            <p:cNvGrpSpPr/>
            <p:nvPr/>
          </p:nvGrpSpPr>
          <p:grpSpPr>
            <a:xfrm>
              <a:off x="792000" y="5575911"/>
              <a:ext cx="324000" cy="48306"/>
              <a:chOff x="792000" y="5575911"/>
              <a:chExt cx="324000" cy="48306"/>
            </a:xfrm>
          </p:grpSpPr>
          <p:sp>
            <p:nvSpPr>
              <p:cNvPr id="25" name="Rectangle 24"/>
              <p:cNvSpPr/>
              <p:nvPr/>
            </p:nvSpPr>
            <p:spPr>
              <a:xfrm flipV="1">
                <a:off x="792000" y="5575911"/>
                <a:ext cx="136688" cy="45719"/>
              </a:xfrm>
              <a:prstGeom prst="rect">
                <a:avLst/>
              </a:prstGeom>
              <a:solidFill>
                <a:schemeClr val="accent3">
                  <a:lumMod val="20000"/>
                  <a:lumOff val="8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928688" y="5575911"/>
                <a:ext cx="187312" cy="48306"/>
              </a:xfrm>
              <a:prstGeom prst="rect">
                <a:avLst/>
              </a:prstGeom>
              <a:solidFill>
                <a:schemeClr val="accent3">
                  <a:lumMod val="75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 name="Group 21"/>
            <p:cNvGrpSpPr/>
            <p:nvPr/>
          </p:nvGrpSpPr>
          <p:grpSpPr>
            <a:xfrm>
              <a:off x="1228163" y="5573323"/>
              <a:ext cx="324000" cy="48550"/>
              <a:chOff x="1228163" y="5573323"/>
              <a:chExt cx="324000" cy="48550"/>
            </a:xfrm>
          </p:grpSpPr>
          <p:sp>
            <p:nvSpPr>
              <p:cNvPr id="23" name="Rectangle 22"/>
              <p:cNvSpPr/>
              <p:nvPr/>
            </p:nvSpPr>
            <p:spPr>
              <a:xfrm flipV="1">
                <a:off x="1415475" y="5576154"/>
                <a:ext cx="136688" cy="45719"/>
              </a:xfrm>
              <a:prstGeom prst="rect">
                <a:avLst/>
              </a:prstGeom>
              <a:solidFill>
                <a:schemeClr val="accent2">
                  <a:lumMod val="60000"/>
                  <a:lumOff val="4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1228163" y="5573323"/>
                <a:ext cx="187312" cy="48306"/>
              </a:xfrm>
              <a:prstGeom prst="rect">
                <a:avLst/>
              </a:prstGeom>
              <a:solidFill>
                <a:schemeClr val="accent2">
                  <a:lumMod val="75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7" name="Group 26"/>
          <p:cNvGrpSpPr/>
          <p:nvPr/>
        </p:nvGrpSpPr>
        <p:grpSpPr>
          <a:xfrm>
            <a:off x="2707489" y="5494161"/>
            <a:ext cx="760163" cy="50894"/>
            <a:chOff x="792000" y="5573323"/>
            <a:chExt cx="760163" cy="50894"/>
          </a:xfrm>
        </p:grpSpPr>
        <p:grpSp>
          <p:nvGrpSpPr>
            <p:cNvPr id="28" name="Group 27"/>
            <p:cNvGrpSpPr/>
            <p:nvPr/>
          </p:nvGrpSpPr>
          <p:grpSpPr>
            <a:xfrm>
              <a:off x="792000" y="5575911"/>
              <a:ext cx="324000" cy="48306"/>
              <a:chOff x="792000" y="5575911"/>
              <a:chExt cx="324000" cy="48306"/>
            </a:xfrm>
          </p:grpSpPr>
          <p:sp>
            <p:nvSpPr>
              <p:cNvPr id="32" name="Rectangle 31"/>
              <p:cNvSpPr/>
              <p:nvPr/>
            </p:nvSpPr>
            <p:spPr>
              <a:xfrm flipV="1">
                <a:off x="792000" y="5575911"/>
                <a:ext cx="136688" cy="45719"/>
              </a:xfrm>
              <a:prstGeom prst="rect">
                <a:avLst/>
              </a:prstGeom>
              <a:solidFill>
                <a:schemeClr val="accent3">
                  <a:lumMod val="20000"/>
                  <a:lumOff val="8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928688" y="5575911"/>
                <a:ext cx="187312" cy="48306"/>
              </a:xfrm>
              <a:prstGeom prst="rect">
                <a:avLst/>
              </a:prstGeom>
              <a:solidFill>
                <a:schemeClr val="accent3">
                  <a:lumMod val="75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9" name="Group 28"/>
            <p:cNvGrpSpPr/>
            <p:nvPr/>
          </p:nvGrpSpPr>
          <p:grpSpPr>
            <a:xfrm>
              <a:off x="1228163" y="5573323"/>
              <a:ext cx="324000" cy="48550"/>
              <a:chOff x="1228163" y="5573323"/>
              <a:chExt cx="324000" cy="48550"/>
            </a:xfrm>
          </p:grpSpPr>
          <p:sp>
            <p:nvSpPr>
              <p:cNvPr id="30" name="Rectangle 29"/>
              <p:cNvSpPr/>
              <p:nvPr/>
            </p:nvSpPr>
            <p:spPr>
              <a:xfrm flipV="1">
                <a:off x="1415475" y="5576154"/>
                <a:ext cx="136688" cy="45719"/>
              </a:xfrm>
              <a:prstGeom prst="rect">
                <a:avLst/>
              </a:prstGeom>
              <a:solidFill>
                <a:schemeClr val="accent2">
                  <a:lumMod val="60000"/>
                  <a:lumOff val="4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1228163" y="5573323"/>
                <a:ext cx="187312" cy="48306"/>
              </a:xfrm>
              <a:prstGeom prst="rect">
                <a:avLst/>
              </a:prstGeom>
              <a:solidFill>
                <a:schemeClr val="accent2">
                  <a:lumMod val="75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4" name="Group 33"/>
          <p:cNvGrpSpPr/>
          <p:nvPr/>
        </p:nvGrpSpPr>
        <p:grpSpPr>
          <a:xfrm>
            <a:off x="3595226" y="5491779"/>
            <a:ext cx="760163" cy="50894"/>
            <a:chOff x="792000" y="5573323"/>
            <a:chExt cx="760163" cy="50894"/>
          </a:xfrm>
        </p:grpSpPr>
        <p:grpSp>
          <p:nvGrpSpPr>
            <p:cNvPr id="35" name="Group 34"/>
            <p:cNvGrpSpPr/>
            <p:nvPr/>
          </p:nvGrpSpPr>
          <p:grpSpPr>
            <a:xfrm>
              <a:off x="792000" y="5575911"/>
              <a:ext cx="324000" cy="48306"/>
              <a:chOff x="792000" y="5575911"/>
              <a:chExt cx="324000" cy="48306"/>
            </a:xfrm>
          </p:grpSpPr>
          <p:sp>
            <p:nvSpPr>
              <p:cNvPr id="39" name="Rectangle 38"/>
              <p:cNvSpPr/>
              <p:nvPr/>
            </p:nvSpPr>
            <p:spPr>
              <a:xfrm flipV="1">
                <a:off x="792000" y="5575911"/>
                <a:ext cx="136688" cy="45719"/>
              </a:xfrm>
              <a:prstGeom prst="rect">
                <a:avLst/>
              </a:prstGeom>
              <a:solidFill>
                <a:schemeClr val="accent3">
                  <a:lumMod val="20000"/>
                  <a:lumOff val="8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928688" y="5575911"/>
                <a:ext cx="187312" cy="48306"/>
              </a:xfrm>
              <a:prstGeom prst="rect">
                <a:avLst/>
              </a:prstGeom>
              <a:solidFill>
                <a:schemeClr val="accent3">
                  <a:lumMod val="75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6" name="Group 35"/>
            <p:cNvGrpSpPr/>
            <p:nvPr/>
          </p:nvGrpSpPr>
          <p:grpSpPr>
            <a:xfrm>
              <a:off x="1228163" y="5573323"/>
              <a:ext cx="324000" cy="48550"/>
              <a:chOff x="1228163" y="5573323"/>
              <a:chExt cx="324000" cy="48550"/>
            </a:xfrm>
          </p:grpSpPr>
          <p:sp>
            <p:nvSpPr>
              <p:cNvPr id="37" name="Rectangle 36"/>
              <p:cNvSpPr/>
              <p:nvPr/>
            </p:nvSpPr>
            <p:spPr>
              <a:xfrm flipV="1">
                <a:off x="1415475" y="5576154"/>
                <a:ext cx="136688" cy="45719"/>
              </a:xfrm>
              <a:prstGeom prst="rect">
                <a:avLst/>
              </a:prstGeom>
              <a:solidFill>
                <a:schemeClr val="accent2">
                  <a:lumMod val="60000"/>
                  <a:lumOff val="4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1228163" y="5573323"/>
                <a:ext cx="187312" cy="48306"/>
              </a:xfrm>
              <a:prstGeom prst="rect">
                <a:avLst/>
              </a:prstGeom>
              <a:solidFill>
                <a:schemeClr val="accent2">
                  <a:lumMod val="75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cxnSp>
        <p:nvCxnSpPr>
          <p:cNvPr id="41" name="Straight Arrow Connector 40"/>
          <p:cNvCxnSpPr>
            <a:endCxn id="10" idx="1"/>
          </p:cNvCxnSpPr>
          <p:nvPr/>
        </p:nvCxnSpPr>
        <p:spPr>
          <a:xfrm>
            <a:off x="454622" y="5642386"/>
            <a:ext cx="39600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66491" y="5673581"/>
            <a:ext cx="574196" cy="246221"/>
          </a:xfrm>
          <a:prstGeom prst="rect">
            <a:avLst/>
          </a:prstGeom>
          <a:noFill/>
        </p:spPr>
        <p:txBody>
          <a:bodyPr wrap="none" rtlCol="0">
            <a:spAutoFit/>
          </a:bodyPr>
          <a:lstStyle/>
          <a:p>
            <a:r>
              <a:rPr lang="en-US" sz="1000" dirty="0" smtClean="0"/>
              <a:t>940um</a:t>
            </a:r>
            <a:endParaRPr lang="en-GB" sz="1000" dirty="0"/>
          </a:p>
        </p:txBody>
      </p:sp>
      <p:cxnSp>
        <p:nvCxnSpPr>
          <p:cNvPr id="43" name="Straight Arrow Connector 42"/>
          <p:cNvCxnSpPr/>
          <p:nvPr/>
        </p:nvCxnSpPr>
        <p:spPr>
          <a:xfrm flipV="1">
            <a:off x="370816" y="5514394"/>
            <a:ext cx="0" cy="21784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rot="16200000">
            <a:off x="3178" y="5493131"/>
            <a:ext cx="574196" cy="246221"/>
          </a:xfrm>
          <a:prstGeom prst="rect">
            <a:avLst/>
          </a:prstGeom>
          <a:noFill/>
        </p:spPr>
        <p:txBody>
          <a:bodyPr wrap="none" rtlCol="0">
            <a:spAutoFit/>
          </a:bodyPr>
          <a:lstStyle/>
          <a:p>
            <a:r>
              <a:rPr lang="en-US" sz="1000" dirty="0" smtClean="0"/>
              <a:t>237um</a:t>
            </a:r>
            <a:endParaRPr lang="en-GB" sz="1000" dirty="0"/>
          </a:p>
        </p:txBody>
      </p:sp>
      <p:sp>
        <p:nvSpPr>
          <p:cNvPr id="45" name="TextBox 44"/>
          <p:cNvSpPr txBox="1"/>
          <p:nvPr/>
        </p:nvSpPr>
        <p:spPr>
          <a:xfrm>
            <a:off x="904843" y="5319909"/>
            <a:ext cx="253596" cy="215444"/>
          </a:xfrm>
          <a:prstGeom prst="rect">
            <a:avLst/>
          </a:prstGeom>
          <a:noFill/>
        </p:spPr>
        <p:txBody>
          <a:bodyPr wrap="none" rtlCol="0">
            <a:spAutoFit/>
          </a:bodyPr>
          <a:lstStyle/>
          <a:p>
            <a:r>
              <a:rPr lang="en-US" sz="800" dirty="0" smtClean="0"/>
              <a:t>A</a:t>
            </a:r>
            <a:endParaRPr lang="en-GB" sz="800" dirty="0"/>
          </a:p>
        </p:txBody>
      </p:sp>
      <p:sp>
        <p:nvSpPr>
          <p:cNvPr id="46" name="TextBox 45"/>
          <p:cNvSpPr txBox="1"/>
          <p:nvPr/>
        </p:nvSpPr>
        <p:spPr>
          <a:xfrm>
            <a:off x="1821173" y="5332206"/>
            <a:ext cx="253596" cy="215444"/>
          </a:xfrm>
          <a:prstGeom prst="rect">
            <a:avLst/>
          </a:prstGeom>
          <a:noFill/>
        </p:spPr>
        <p:txBody>
          <a:bodyPr wrap="none" rtlCol="0">
            <a:spAutoFit/>
          </a:bodyPr>
          <a:lstStyle/>
          <a:p>
            <a:r>
              <a:rPr lang="en-US" sz="800" dirty="0" smtClean="0"/>
              <a:t>A</a:t>
            </a:r>
            <a:endParaRPr lang="en-GB" sz="800" dirty="0"/>
          </a:p>
        </p:txBody>
      </p:sp>
      <p:sp>
        <p:nvSpPr>
          <p:cNvPr id="47" name="TextBox 46"/>
          <p:cNvSpPr txBox="1"/>
          <p:nvPr/>
        </p:nvSpPr>
        <p:spPr>
          <a:xfrm>
            <a:off x="2745726" y="5328181"/>
            <a:ext cx="253596" cy="215444"/>
          </a:xfrm>
          <a:prstGeom prst="rect">
            <a:avLst/>
          </a:prstGeom>
          <a:noFill/>
        </p:spPr>
        <p:txBody>
          <a:bodyPr wrap="none" rtlCol="0">
            <a:spAutoFit/>
          </a:bodyPr>
          <a:lstStyle/>
          <a:p>
            <a:r>
              <a:rPr lang="en-US" sz="800" dirty="0" smtClean="0"/>
              <a:t>A</a:t>
            </a:r>
            <a:endParaRPr lang="en-GB" sz="800" dirty="0"/>
          </a:p>
        </p:txBody>
      </p:sp>
      <p:sp>
        <p:nvSpPr>
          <p:cNvPr id="48" name="TextBox 47"/>
          <p:cNvSpPr txBox="1"/>
          <p:nvPr/>
        </p:nvSpPr>
        <p:spPr>
          <a:xfrm>
            <a:off x="3653833" y="5325707"/>
            <a:ext cx="253596" cy="215444"/>
          </a:xfrm>
          <a:prstGeom prst="rect">
            <a:avLst/>
          </a:prstGeom>
          <a:noFill/>
        </p:spPr>
        <p:txBody>
          <a:bodyPr wrap="none" rtlCol="0">
            <a:spAutoFit/>
          </a:bodyPr>
          <a:lstStyle/>
          <a:p>
            <a:r>
              <a:rPr lang="en-US" sz="800" dirty="0" smtClean="0"/>
              <a:t>A</a:t>
            </a:r>
            <a:endParaRPr lang="en-GB" sz="800" dirty="0"/>
          </a:p>
        </p:txBody>
      </p:sp>
      <p:sp>
        <p:nvSpPr>
          <p:cNvPr id="49" name="TextBox 48"/>
          <p:cNvSpPr txBox="1"/>
          <p:nvPr/>
        </p:nvSpPr>
        <p:spPr>
          <a:xfrm>
            <a:off x="1357175" y="5319909"/>
            <a:ext cx="258404" cy="215444"/>
          </a:xfrm>
          <a:prstGeom prst="rect">
            <a:avLst/>
          </a:prstGeom>
          <a:noFill/>
        </p:spPr>
        <p:txBody>
          <a:bodyPr wrap="none" rtlCol="0">
            <a:spAutoFit/>
          </a:bodyPr>
          <a:lstStyle/>
          <a:p>
            <a:r>
              <a:rPr lang="en-US" sz="800" dirty="0"/>
              <a:t>D</a:t>
            </a:r>
            <a:endParaRPr lang="en-GB" sz="800" dirty="0"/>
          </a:p>
        </p:txBody>
      </p:sp>
      <p:sp>
        <p:nvSpPr>
          <p:cNvPr id="50" name="TextBox 49"/>
          <p:cNvSpPr txBox="1"/>
          <p:nvPr/>
        </p:nvSpPr>
        <p:spPr>
          <a:xfrm>
            <a:off x="2282532" y="5336943"/>
            <a:ext cx="258404" cy="215444"/>
          </a:xfrm>
          <a:prstGeom prst="rect">
            <a:avLst/>
          </a:prstGeom>
          <a:noFill/>
        </p:spPr>
        <p:txBody>
          <a:bodyPr wrap="none" rtlCol="0">
            <a:spAutoFit/>
          </a:bodyPr>
          <a:lstStyle/>
          <a:p>
            <a:r>
              <a:rPr lang="en-US" sz="800" dirty="0"/>
              <a:t>D</a:t>
            </a:r>
            <a:endParaRPr lang="en-GB" sz="800" dirty="0"/>
          </a:p>
        </p:txBody>
      </p:sp>
      <p:sp>
        <p:nvSpPr>
          <p:cNvPr id="51" name="TextBox 50"/>
          <p:cNvSpPr txBox="1"/>
          <p:nvPr/>
        </p:nvSpPr>
        <p:spPr>
          <a:xfrm>
            <a:off x="3200887" y="5322793"/>
            <a:ext cx="258404" cy="215444"/>
          </a:xfrm>
          <a:prstGeom prst="rect">
            <a:avLst/>
          </a:prstGeom>
          <a:noFill/>
        </p:spPr>
        <p:txBody>
          <a:bodyPr wrap="none" rtlCol="0">
            <a:spAutoFit/>
          </a:bodyPr>
          <a:lstStyle/>
          <a:p>
            <a:r>
              <a:rPr lang="en-US" sz="800" dirty="0"/>
              <a:t>D</a:t>
            </a:r>
            <a:endParaRPr lang="en-GB" sz="800" dirty="0"/>
          </a:p>
        </p:txBody>
      </p:sp>
      <p:sp>
        <p:nvSpPr>
          <p:cNvPr id="52" name="TextBox 51"/>
          <p:cNvSpPr txBox="1"/>
          <p:nvPr/>
        </p:nvSpPr>
        <p:spPr>
          <a:xfrm>
            <a:off x="4096646" y="5325707"/>
            <a:ext cx="258404" cy="215444"/>
          </a:xfrm>
          <a:prstGeom prst="rect">
            <a:avLst/>
          </a:prstGeom>
          <a:noFill/>
        </p:spPr>
        <p:txBody>
          <a:bodyPr wrap="none" rtlCol="0">
            <a:spAutoFit/>
          </a:bodyPr>
          <a:lstStyle/>
          <a:p>
            <a:r>
              <a:rPr lang="en-US" sz="800" dirty="0"/>
              <a:t>D</a:t>
            </a:r>
            <a:endParaRPr lang="en-GB" sz="800" dirty="0"/>
          </a:p>
        </p:txBody>
      </p:sp>
      <p:sp>
        <p:nvSpPr>
          <p:cNvPr id="53" name="TextBox 52"/>
          <p:cNvSpPr txBox="1"/>
          <p:nvPr/>
        </p:nvSpPr>
        <p:spPr>
          <a:xfrm>
            <a:off x="866635" y="5838747"/>
            <a:ext cx="455574" cy="215444"/>
          </a:xfrm>
          <a:prstGeom prst="rect">
            <a:avLst/>
          </a:prstGeom>
          <a:noFill/>
        </p:spPr>
        <p:txBody>
          <a:bodyPr wrap="none" rtlCol="0">
            <a:spAutoFit/>
          </a:bodyPr>
          <a:lstStyle/>
          <a:p>
            <a:r>
              <a:rPr lang="en-US" sz="800" dirty="0" smtClean="0"/>
              <a:t>Shunt</a:t>
            </a:r>
            <a:endParaRPr lang="en-GB" sz="800" dirty="0"/>
          </a:p>
        </p:txBody>
      </p:sp>
      <p:sp>
        <p:nvSpPr>
          <p:cNvPr id="54" name="TextBox 53"/>
          <p:cNvSpPr txBox="1"/>
          <p:nvPr/>
        </p:nvSpPr>
        <p:spPr>
          <a:xfrm>
            <a:off x="1280728" y="5843274"/>
            <a:ext cx="396262" cy="215444"/>
          </a:xfrm>
          <a:prstGeom prst="rect">
            <a:avLst/>
          </a:prstGeom>
          <a:noFill/>
        </p:spPr>
        <p:txBody>
          <a:bodyPr wrap="none" rtlCol="0">
            <a:spAutoFit/>
          </a:bodyPr>
          <a:lstStyle/>
          <a:p>
            <a:r>
              <a:rPr lang="en-US" sz="800" dirty="0" smtClean="0"/>
              <a:t>LDO</a:t>
            </a:r>
            <a:endParaRPr lang="en-GB" sz="800" dirty="0"/>
          </a:p>
        </p:txBody>
      </p:sp>
      <p:cxnSp>
        <p:nvCxnSpPr>
          <p:cNvPr id="55" name="Straight Connector 54"/>
          <p:cNvCxnSpPr>
            <a:stCxn id="18" idx="0"/>
            <a:endCxn id="53" idx="0"/>
          </p:cNvCxnSpPr>
          <p:nvPr/>
        </p:nvCxnSpPr>
        <p:spPr>
          <a:xfrm>
            <a:off x="954966" y="5538548"/>
            <a:ext cx="139456" cy="30019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16" idx="0"/>
            <a:endCxn id="53" idx="0"/>
          </p:cNvCxnSpPr>
          <p:nvPr/>
        </p:nvCxnSpPr>
        <p:spPr>
          <a:xfrm flipH="1">
            <a:off x="1094422" y="5538791"/>
            <a:ext cx="484019" cy="299956"/>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19" idx="2"/>
            <a:endCxn id="54" idx="0"/>
          </p:cNvCxnSpPr>
          <p:nvPr/>
        </p:nvCxnSpPr>
        <p:spPr>
          <a:xfrm>
            <a:off x="1116966" y="5541135"/>
            <a:ext cx="361893" cy="30213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Straight Connector 57"/>
          <p:cNvCxnSpPr>
            <a:endCxn id="54" idx="0"/>
          </p:cNvCxnSpPr>
          <p:nvPr/>
        </p:nvCxnSpPr>
        <p:spPr>
          <a:xfrm>
            <a:off x="1416441" y="5553929"/>
            <a:ext cx="62418" cy="28934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682059" y="5999494"/>
            <a:ext cx="1433406" cy="215444"/>
          </a:xfrm>
          <a:prstGeom prst="rect">
            <a:avLst/>
          </a:prstGeom>
          <a:noFill/>
        </p:spPr>
        <p:txBody>
          <a:bodyPr wrap="none" rtlCol="0">
            <a:spAutoFit/>
          </a:bodyPr>
          <a:lstStyle/>
          <a:p>
            <a:r>
              <a:rPr lang="en-US" sz="800" dirty="0" smtClean="0"/>
              <a:t>Analog and Digital Mirrored</a:t>
            </a:r>
            <a:endParaRPr lang="en-GB" sz="800" dirty="0"/>
          </a:p>
        </p:txBody>
      </p:sp>
      <p:cxnSp>
        <p:nvCxnSpPr>
          <p:cNvPr id="60" name="Straight Arrow Connector 59"/>
          <p:cNvCxnSpPr/>
          <p:nvPr/>
        </p:nvCxnSpPr>
        <p:spPr>
          <a:xfrm>
            <a:off x="454622" y="1406056"/>
            <a:ext cx="439200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2088840" y="1159835"/>
            <a:ext cx="715260" cy="246221"/>
          </a:xfrm>
          <a:prstGeom prst="rect">
            <a:avLst/>
          </a:prstGeom>
          <a:noFill/>
        </p:spPr>
        <p:txBody>
          <a:bodyPr wrap="none" rtlCol="0">
            <a:spAutoFit/>
          </a:bodyPr>
          <a:lstStyle/>
          <a:p>
            <a:r>
              <a:rPr lang="en-US" sz="1000" dirty="0" smtClean="0"/>
              <a:t>21670um</a:t>
            </a:r>
            <a:endParaRPr lang="en-GB" sz="1000" dirty="0"/>
          </a:p>
        </p:txBody>
      </p:sp>
      <p:cxnSp>
        <p:nvCxnSpPr>
          <p:cNvPr id="62" name="Straight Arrow Connector 61"/>
          <p:cNvCxnSpPr/>
          <p:nvPr/>
        </p:nvCxnSpPr>
        <p:spPr>
          <a:xfrm>
            <a:off x="4884188" y="1406056"/>
            <a:ext cx="48907" cy="4326186"/>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rot="5400000">
            <a:off x="4649669" y="3208643"/>
            <a:ext cx="715260" cy="246221"/>
          </a:xfrm>
          <a:prstGeom prst="rect">
            <a:avLst/>
          </a:prstGeom>
          <a:noFill/>
        </p:spPr>
        <p:txBody>
          <a:bodyPr wrap="none" rtlCol="0">
            <a:spAutoFit/>
          </a:bodyPr>
          <a:lstStyle/>
          <a:p>
            <a:r>
              <a:rPr lang="en-US" sz="1000" dirty="0" smtClean="0"/>
              <a:t>18600um</a:t>
            </a:r>
            <a:endParaRPr lang="en-GB" sz="1000" dirty="0"/>
          </a:p>
        </p:txBody>
      </p:sp>
      <p:cxnSp>
        <p:nvCxnSpPr>
          <p:cNvPr id="64" name="Straight Arrow Connector 63"/>
          <p:cNvCxnSpPr/>
          <p:nvPr/>
        </p:nvCxnSpPr>
        <p:spPr>
          <a:xfrm>
            <a:off x="4717095" y="4920748"/>
            <a:ext cx="0" cy="79363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4153123" y="4990388"/>
            <a:ext cx="644728" cy="246221"/>
          </a:xfrm>
          <a:prstGeom prst="rect">
            <a:avLst/>
          </a:prstGeom>
          <a:noFill/>
        </p:spPr>
        <p:txBody>
          <a:bodyPr wrap="none" rtlCol="0">
            <a:spAutoFit/>
          </a:bodyPr>
          <a:lstStyle/>
          <a:p>
            <a:r>
              <a:rPr lang="en-US" sz="1000" dirty="0" smtClean="0"/>
              <a:t>1740um</a:t>
            </a:r>
            <a:endParaRPr lang="en-GB" sz="1000" dirty="0"/>
          </a:p>
        </p:txBody>
      </p:sp>
    </p:spTree>
    <p:extLst>
      <p:ext uri="{BB962C8B-B14F-4D97-AF65-F5344CB8AC3E}">
        <p14:creationId xmlns:p14="http://schemas.microsoft.com/office/powerpoint/2010/main" val="3878922877"/>
      </p:ext>
    </p:extLst>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Serial powering: </a:t>
            </a:r>
            <a:r>
              <a:rPr lang="en-US" dirty="0"/>
              <a:t>S</a:t>
            </a:r>
            <a:r>
              <a:rPr lang="en-US" dirty="0" smtClean="0"/>
              <a:t>ystem issues</a:t>
            </a:r>
            <a:endParaRPr lang="en-GB" dirty="0"/>
          </a:p>
        </p:txBody>
      </p:sp>
      <p:sp>
        <p:nvSpPr>
          <p:cNvPr id="3" name="Content Placeholder 2"/>
          <p:cNvSpPr>
            <a:spLocks noGrp="1"/>
          </p:cNvSpPr>
          <p:nvPr>
            <p:ph idx="1"/>
          </p:nvPr>
        </p:nvSpPr>
        <p:spPr>
          <a:xfrm>
            <a:off x="457200" y="909000"/>
            <a:ext cx="8229600" cy="5562467"/>
          </a:xfrm>
        </p:spPr>
        <p:txBody>
          <a:bodyPr/>
          <a:lstStyle/>
          <a:p>
            <a:r>
              <a:rPr lang="en-US" sz="1200" dirty="0" smtClean="0"/>
              <a:t>Pixel chip / SLDO Power dissipation and cooling</a:t>
            </a:r>
          </a:p>
          <a:p>
            <a:pPr lvl="1"/>
            <a:r>
              <a:rPr lang="en-US" sz="1050" dirty="0" smtClean="0"/>
              <a:t>SLDO hot spots (depends strongly on configuration, failures, etc.)</a:t>
            </a:r>
          </a:p>
          <a:p>
            <a:pPr lvl="2"/>
            <a:r>
              <a:rPr lang="en-US" sz="900" dirty="0" smtClean="0"/>
              <a:t>Typically ~20-40% of power (~0.2v voltage drop, 10-20% shunt current)</a:t>
            </a:r>
          </a:p>
          <a:p>
            <a:pPr lvl="2"/>
            <a:r>
              <a:rPr lang="en-US" sz="900" dirty="0" smtClean="0"/>
              <a:t>Absolute extreme worst case: ~100% power.</a:t>
            </a:r>
          </a:p>
          <a:p>
            <a:pPr lvl="1"/>
            <a:r>
              <a:rPr lang="en-US" sz="1000" dirty="0" smtClean="0"/>
              <a:t>Margins and head rooms for typical conditions: 10 – 25% ?. (system decision/optimization)</a:t>
            </a:r>
          </a:p>
          <a:p>
            <a:r>
              <a:rPr lang="en-US" sz="1200" dirty="0" smtClean="0"/>
              <a:t>Pixel module power losses (HDI)</a:t>
            </a:r>
          </a:p>
          <a:p>
            <a:r>
              <a:rPr lang="en-US" sz="1200" dirty="0" smtClean="0"/>
              <a:t>Cabling and connectors with power losses</a:t>
            </a:r>
          </a:p>
          <a:p>
            <a:r>
              <a:rPr lang="en-US" sz="1200" dirty="0" smtClean="0"/>
              <a:t>Monitoring:</a:t>
            </a:r>
          </a:p>
          <a:p>
            <a:pPr lvl="1"/>
            <a:r>
              <a:rPr lang="en-US" sz="1000" dirty="0" smtClean="0"/>
              <a:t>Extensive monitoring in RD53 chip: input current, shunt current, input voltage, regulated voltages, temperature sensors, etc.</a:t>
            </a:r>
          </a:p>
          <a:p>
            <a:pPr lvl="1"/>
            <a:r>
              <a:rPr lang="en-US" sz="1000" dirty="0" smtClean="0"/>
              <a:t>System monitoring: </a:t>
            </a:r>
            <a:r>
              <a:rPr lang="en-US" sz="1000" dirty="0"/>
              <a:t>P</a:t>
            </a:r>
            <a:r>
              <a:rPr lang="en-US" sz="1000" dirty="0" smtClean="0"/>
              <a:t>ower supplies, DSS temp monitoring (on selected modules ?), etc.</a:t>
            </a:r>
          </a:p>
          <a:p>
            <a:r>
              <a:rPr lang="en-US" sz="1200" dirty="0" smtClean="0"/>
              <a:t>Grounding</a:t>
            </a:r>
          </a:p>
          <a:p>
            <a:pPr lvl="1"/>
            <a:r>
              <a:rPr lang="en-US" sz="1000" dirty="0" smtClean="0"/>
              <a:t>Where is system grounding reference ? (entry to faraday cage</a:t>
            </a:r>
            <a:r>
              <a:rPr lang="en-US" sz="1000" dirty="0" smtClean="0"/>
              <a:t>).</a:t>
            </a:r>
          </a:p>
          <a:p>
            <a:pPr lvl="1"/>
            <a:r>
              <a:rPr lang="en-US" sz="1000" dirty="0" smtClean="0"/>
              <a:t>AC coupled links</a:t>
            </a:r>
            <a:endParaRPr lang="en-US" sz="1000" dirty="0" smtClean="0"/>
          </a:p>
          <a:p>
            <a:pPr lvl="1"/>
            <a:r>
              <a:rPr lang="en-US" sz="1000" dirty="0" smtClean="0"/>
              <a:t>Grounding faults problematic in SP</a:t>
            </a:r>
          </a:p>
          <a:p>
            <a:r>
              <a:rPr lang="en-US" sz="1200" dirty="0" smtClean="0"/>
              <a:t>EMC and noise coupling</a:t>
            </a:r>
          </a:p>
          <a:p>
            <a:r>
              <a:rPr lang="en-US" sz="1200" dirty="0" smtClean="0"/>
              <a:t>Use of low power mode</a:t>
            </a:r>
          </a:p>
          <a:p>
            <a:r>
              <a:rPr lang="en-US" sz="1200" dirty="0" smtClean="0"/>
              <a:t>Failure scenarios</a:t>
            </a:r>
          </a:p>
          <a:p>
            <a:pPr lvl="1"/>
            <a:r>
              <a:rPr lang="en-US" sz="1000" dirty="0" smtClean="0"/>
              <a:t>Among chips in parallel on module, Between modules</a:t>
            </a:r>
          </a:p>
          <a:p>
            <a:pPr lvl="1"/>
            <a:r>
              <a:rPr lang="en-US" sz="1000" dirty="0" smtClean="0"/>
              <a:t>Reliability of SLDO/chip. Test to failure: Input voltage, current, temperature, etc.</a:t>
            </a:r>
          </a:p>
          <a:p>
            <a:r>
              <a:rPr lang="en-US" sz="1200" dirty="0" smtClean="0"/>
              <a:t>HV biasing for sensors (that is parallel powering)</a:t>
            </a:r>
          </a:p>
          <a:p>
            <a:pPr lvl="1"/>
            <a:r>
              <a:rPr lang="en-US" sz="1000" dirty="0" smtClean="0"/>
              <a:t>HV biasing difference along SP chain</a:t>
            </a:r>
          </a:p>
          <a:p>
            <a:pPr lvl="1"/>
            <a:r>
              <a:rPr lang="en-US" sz="1000" dirty="0" smtClean="0"/>
              <a:t>Reverse biasing in certain cases.</a:t>
            </a:r>
          </a:p>
          <a:p>
            <a:pPr lvl="1"/>
            <a:r>
              <a:rPr lang="en-US" sz="1000" dirty="0"/>
              <a:t>N</a:t>
            </a:r>
            <a:r>
              <a:rPr lang="en-US" sz="1000" dirty="0" smtClean="0"/>
              <a:t>oise coupling and HV filter, etc</a:t>
            </a:r>
            <a:r>
              <a:rPr lang="en-US" sz="1000" dirty="0"/>
              <a:t>.</a:t>
            </a:r>
            <a:endParaRPr lang="en-US" sz="1000" dirty="0" smtClean="0"/>
          </a:p>
          <a:p>
            <a:r>
              <a:rPr lang="en-US" sz="1200" dirty="0" smtClean="0"/>
              <a:t>Power supplies</a:t>
            </a:r>
          </a:p>
          <a:p>
            <a:pPr lvl="1"/>
            <a:r>
              <a:rPr lang="en-US" sz="1000" dirty="0" smtClean="0"/>
              <a:t>Power specs, Grounding, EMC, Monitoring, Safety features , , </a:t>
            </a:r>
          </a:p>
          <a:p>
            <a:pPr lvl="1"/>
            <a:r>
              <a:rPr lang="en-US" sz="1000" dirty="0" smtClean="0"/>
              <a:t>Real constant current supplies or normal Voltage supplies in current compliance mode.</a:t>
            </a:r>
          </a:p>
          <a:p>
            <a:r>
              <a:rPr lang="en-US" sz="1200" dirty="0" smtClean="0"/>
              <a:t>Safety systems: DSS</a:t>
            </a:r>
          </a:p>
          <a:p>
            <a:r>
              <a:rPr lang="en-US" sz="1200" dirty="0" smtClean="0"/>
              <a:t>And for sure lots of other stuff</a:t>
            </a:r>
          </a:p>
          <a:p>
            <a:pPr lvl="1"/>
            <a:endParaRPr lang="en-US" sz="1400" dirty="0" smtClean="0"/>
          </a:p>
          <a:p>
            <a:pPr lvl="1"/>
            <a:endParaRPr lang="en-GB" sz="2400" dirty="0"/>
          </a:p>
        </p:txBody>
      </p:sp>
      <p:sp>
        <p:nvSpPr>
          <p:cNvPr id="4" name="Date Placeholder 3"/>
          <p:cNvSpPr>
            <a:spLocks noGrp="1"/>
          </p:cNvSpPr>
          <p:nvPr>
            <p:ph type="dt" sz="half" idx="10"/>
          </p:nvPr>
        </p:nvSpPr>
        <p:spPr/>
        <p:txBody>
          <a:bodyPr/>
          <a:lstStyle/>
          <a:p>
            <a:pPr>
              <a:defRPr/>
            </a:pPr>
            <a:r>
              <a:rPr lang="en-US" dirty="0" smtClean="0"/>
              <a:t>11/2/2022</a:t>
            </a:r>
            <a:endParaRPr lang="el-GR" dirty="0"/>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2</a:t>
            </a:fld>
            <a:endParaRPr lang="el-GR"/>
          </a:p>
        </p:txBody>
      </p:sp>
    </p:spTree>
    <p:extLst>
      <p:ext uri="{BB962C8B-B14F-4D97-AF65-F5344CB8AC3E}">
        <p14:creationId xmlns:p14="http://schemas.microsoft.com/office/powerpoint/2010/main" val="1602678799"/>
      </p:ext>
    </p:extLst>
  </p:cSld>
  <p:clrMapOvr>
    <a:masterClrMapping/>
  </p:clrMapOvr>
  <p:transition>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Thermal “cases”</a:t>
            </a:r>
            <a:endParaRPr lang="en-GB" dirty="0"/>
          </a:p>
        </p:txBody>
      </p:sp>
      <p:sp>
        <p:nvSpPr>
          <p:cNvPr id="3" name="Content Placeholder 2"/>
          <p:cNvSpPr>
            <a:spLocks noGrp="1"/>
          </p:cNvSpPr>
          <p:nvPr>
            <p:ph idx="1"/>
          </p:nvPr>
        </p:nvSpPr>
        <p:spPr>
          <a:xfrm>
            <a:off x="324000" y="908050"/>
            <a:ext cx="8424000" cy="5563417"/>
          </a:xfrm>
        </p:spPr>
        <p:txBody>
          <a:bodyPr/>
          <a:lstStyle/>
          <a:p>
            <a:r>
              <a:rPr lang="en-US" sz="1100" b="1" dirty="0" smtClean="0"/>
              <a:t>Normal operation</a:t>
            </a:r>
            <a:r>
              <a:rPr lang="en-US" sz="1100" dirty="0" smtClean="0"/>
              <a:t>: Chip power estimate: 1.8A, 1.5V = 2.7W, 20% current headroom, simplification analog/digital: 50/50</a:t>
            </a:r>
          </a:p>
          <a:p>
            <a:pPr lvl="1"/>
            <a:r>
              <a:rPr lang="en-US" sz="1050" dirty="0" smtClean="0"/>
              <a:t>HV: On</a:t>
            </a:r>
          </a:p>
          <a:p>
            <a:pPr lvl="1"/>
            <a:r>
              <a:rPr lang="en-US" sz="1050" dirty="0" smtClean="0"/>
              <a:t>Chip: </a:t>
            </a:r>
            <a:r>
              <a:rPr lang="en-US" sz="1000" dirty="0" smtClean="0"/>
              <a:t>Active power: 1.8W (2/3), SLDO:</a:t>
            </a:r>
            <a:r>
              <a:rPr lang="en-US" sz="1000" dirty="0"/>
              <a:t> </a:t>
            </a:r>
            <a:r>
              <a:rPr lang="en-US" sz="1000" b="1" dirty="0" smtClean="0"/>
              <a:t>0.9W</a:t>
            </a:r>
            <a:r>
              <a:rPr lang="en-US" sz="1000" dirty="0" smtClean="0"/>
              <a:t> (1/3)</a:t>
            </a:r>
            <a:br>
              <a:rPr lang="en-US" sz="1000" dirty="0" smtClean="0"/>
            </a:br>
            <a:r>
              <a:rPr lang="en-US" sz="1000" dirty="0" smtClean="0"/>
              <a:t>Each LDO transistor: (1.5V-1.2V)*1.8A/2 *1/4= 68mW</a:t>
            </a:r>
            <a:r>
              <a:rPr lang="en-US" sz="1000" dirty="0"/>
              <a:t>	</a:t>
            </a:r>
            <a:r>
              <a:rPr lang="en-US" sz="1000" dirty="0" smtClean="0"/>
              <a:t>Each SHUNT transistor: 1.2V * 1.8A/2 *0.2 *1/4 = 54mW</a:t>
            </a:r>
            <a:br>
              <a:rPr lang="en-US" sz="1000" dirty="0" smtClean="0"/>
            </a:br>
            <a:r>
              <a:rPr lang="en-US" sz="1000" dirty="0" smtClean="0"/>
              <a:t>(cross check: SLDO = 8*68mW + 8*54mW = </a:t>
            </a:r>
            <a:r>
              <a:rPr lang="en-US" sz="1000" b="1" dirty="0" smtClean="0"/>
              <a:t>976mW</a:t>
            </a:r>
            <a:r>
              <a:rPr lang="en-US" sz="1000" dirty="0" smtClean="0"/>
              <a:t>)</a:t>
            </a:r>
            <a:endParaRPr lang="en-US" sz="500" dirty="0" smtClean="0"/>
          </a:p>
          <a:p>
            <a:pPr lvl="1"/>
            <a:r>
              <a:rPr lang="en-US" sz="1050" dirty="0" smtClean="0"/>
              <a:t>Chip thermal requirements: </a:t>
            </a:r>
          </a:p>
          <a:p>
            <a:pPr lvl="2"/>
            <a:r>
              <a:rPr lang="en-US" sz="1000" dirty="0" smtClean="0"/>
              <a:t>Limited temp gradient over active array (~+/-5</a:t>
            </a:r>
            <a:r>
              <a:rPr lang="en-US" sz="1000" baseline="30000" dirty="0" smtClean="0"/>
              <a:t>o</a:t>
            </a:r>
            <a:r>
              <a:rPr lang="en-US" sz="1000" dirty="0" smtClean="0"/>
              <a:t>C)</a:t>
            </a:r>
            <a:br>
              <a:rPr lang="en-US" sz="1000" dirty="0" smtClean="0"/>
            </a:br>
            <a:r>
              <a:rPr lang="en-US" sz="1000" dirty="0" smtClean="0"/>
              <a:t>General chip temp below -20</a:t>
            </a:r>
            <a:r>
              <a:rPr lang="en-US" sz="1000" baseline="30000" dirty="0" smtClean="0"/>
              <a:t>o</a:t>
            </a:r>
            <a:r>
              <a:rPr lang="en-US" sz="1000" dirty="0" smtClean="0"/>
              <a:t>C (possibly -10</a:t>
            </a:r>
            <a:r>
              <a:rPr lang="en-US" sz="1000" baseline="30000" dirty="0" smtClean="0"/>
              <a:t>o</a:t>
            </a:r>
            <a:r>
              <a:rPr lang="en-US" sz="1000" dirty="0" smtClean="0"/>
              <a:t>C, TBC) to limit long term radiation effects</a:t>
            </a:r>
            <a:br>
              <a:rPr lang="en-US" sz="1000" dirty="0" smtClean="0"/>
            </a:br>
            <a:r>
              <a:rPr lang="en-US" sz="1000" dirty="0" smtClean="0"/>
              <a:t>SLDOs below -10</a:t>
            </a:r>
            <a:r>
              <a:rPr lang="en-US" sz="1000" baseline="30000" dirty="0"/>
              <a:t>o</a:t>
            </a:r>
            <a:r>
              <a:rPr lang="en-US" sz="1000" dirty="0"/>
              <a:t>C</a:t>
            </a:r>
            <a:r>
              <a:rPr lang="en-US" sz="1000" dirty="0" smtClean="0"/>
              <a:t> (possibly 0</a:t>
            </a:r>
            <a:r>
              <a:rPr lang="en-US" sz="1000" baseline="30000" dirty="0" smtClean="0"/>
              <a:t>o</a:t>
            </a:r>
            <a:r>
              <a:rPr lang="en-US" sz="1000" dirty="0" smtClean="0"/>
              <a:t>C, TBC)</a:t>
            </a:r>
          </a:p>
          <a:p>
            <a:r>
              <a:rPr lang="en-US" sz="1100" b="1" dirty="0" smtClean="0"/>
              <a:t>At power up</a:t>
            </a:r>
            <a:r>
              <a:rPr lang="en-US" sz="1100" dirty="0" smtClean="0"/>
              <a:t>: Chip active circuits starts up in low power, so SLDO SHUNT will be hot</a:t>
            </a:r>
          </a:p>
          <a:p>
            <a:pPr lvl="1"/>
            <a:r>
              <a:rPr lang="en-US" sz="1050" dirty="0" smtClean="0"/>
              <a:t>Occurs for limited time (seconds/minutes) infrequently, until chip configured to be in operation mode. </a:t>
            </a:r>
          </a:p>
          <a:p>
            <a:pPr lvl="1"/>
            <a:r>
              <a:rPr lang="en-US" sz="1050" dirty="0" smtClean="0"/>
              <a:t>HV: Off, until chip configured for normal operation</a:t>
            </a:r>
          </a:p>
          <a:p>
            <a:pPr lvl="1"/>
            <a:r>
              <a:rPr lang="en-US" sz="1050" dirty="0" smtClean="0"/>
              <a:t>Chip: </a:t>
            </a:r>
            <a:r>
              <a:rPr lang="en-US" sz="1000" dirty="0" smtClean="0"/>
              <a:t>Active power: ~0.5W, SLDO: ~</a:t>
            </a:r>
            <a:r>
              <a:rPr lang="en-US" sz="1000" b="1" dirty="0" smtClean="0"/>
              <a:t>2.2W</a:t>
            </a:r>
            <a:r>
              <a:rPr lang="en-US" sz="1000" dirty="0" smtClean="0"/>
              <a:t/>
            </a:r>
            <a:br>
              <a:rPr lang="en-US" sz="1000" dirty="0" smtClean="0"/>
            </a:br>
            <a:r>
              <a:rPr lang="en-US" sz="1000" dirty="0"/>
              <a:t>Each LDO transistor</a:t>
            </a:r>
            <a:r>
              <a:rPr lang="en-US" sz="1000" dirty="0" smtClean="0"/>
              <a:t>: </a:t>
            </a:r>
            <a:r>
              <a:rPr lang="en-US" sz="1000" dirty="0"/>
              <a:t>(1.5V-1.2V)*1.8A/2 *1/4= </a:t>
            </a:r>
            <a:r>
              <a:rPr lang="en-US" sz="1000" dirty="0" smtClean="0"/>
              <a:t>68mW</a:t>
            </a:r>
            <a:r>
              <a:rPr lang="en-US" sz="1000" dirty="0"/>
              <a:t>	Each SHUNT </a:t>
            </a:r>
            <a:r>
              <a:rPr lang="en-US" sz="1000" dirty="0" smtClean="0"/>
              <a:t>transistor: </a:t>
            </a:r>
            <a:r>
              <a:rPr lang="en-US" sz="1000" dirty="0"/>
              <a:t>1.2V * </a:t>
            </a:r>
            <a:r>
              <a:rPr lang="en-US" sz="1000" dirty="0" smtClean="0"/>
              <a:t>(1.8A – 0.5A)/2 </a:t>
            </a:r>
            <a:r>
              <a:rPr lang="en-US" sz="1000" dirty="0"/>
              <a:t>*1/4 = </a:t>
            </a:r>
            <a:r>
              <a:rPr lang="en-US" sz="1000" dirty="0" smtClean="0"/>
              <a:t>200mW</a:t>
            </a:r>
            <a:br>
              <a:rPr lang="en-US" sz="1000" dirty="0" smtClean="0"/>
            </a:br>
            <a:r>
              <a:rPr lang="en-US" sz="1000" dirty="0"/>
              <a:t>(cross check: SLDO = 8*68mW + </a:t>
            </a:r>
            <a:r>
              <a:rPr lang="en-US" sz="1000" dirty="0" smtClean="0"/>
              <a:t>8*200mW </a:t>
            </a:r>
            <a:r>
              <a:rPr lang="en-US" sz="1000" dirty="0"/>
              <a:t>= </a:t>
            </a:r>
            <a:r>
              <a:rPr lang="en-US" sz="1000" b="1" dirty="0" smtClean="0"/>
              <a:t>2144</a:t>
            </a:r>
            <a:r>
              <a:rPr lang="en-US" sz="1000" dirty="0" smtClean="0"/>
              <a:t>mW</a:t>
            </a:r>
            <a:r>
              <a:rPr lang="en-US" sz="1000" dirty="0"/>
              <a:t>)</a:t>
            </a:r>
            <a:endParaRPr lang="en-US" sz="1000" dirty="0" smtClean="0"/>
          </a:p>
          <a:p>
            <a:pPr lvl="1"/>
            <a:r>
              <a:rPr lang="en-US" sz="1050" dirty="0"/>
              <a:t>Chip thermal r</a:t>
            </a:r>
            <a:r>
              <a:rPr lang="en-US" sz="1050" dirty="0" smtClean="0"/>
              <a:t>equirements</a:t>
            </a:r>
            <a:r>
              <a:rPr lang="en-US" sz="1050" dirty="0"/>
              <a:t>: </a:t>
            </a:r>
          </a:p>
          <a:p>
            <a:pPr lvl="2"/>
            <a:r>
              <a:rPr lang="en-US" sz="1000" dirty="0" smtClean="0"/>
              <a:t>SLDOs </a:t>
            </a:r>
            <a:r>
              <a:rPr lang="en-US" sz="1000" dirty="0"/>
              <a:t>below </a:t>
            </a:r>
            <a:r>
              <a:rPr lang="en-US" sz="1000" dirty="0" smtClean="0"/>
              <a:t>0</a:t>
            </a:r>
            <a:r>
              <a:rPr lang="en-US" sz="1000" baseline="30000" dirty="0" smtClean="0"/>
              <a:t>o</a:t>
            </a:r>
            <a:r>
              <a:rPr lang="en-US" sz="1000" dirty="0" smtClean="0"/>
              <a:t>C (possibly 25</a:t>
            </a:r>
            <a:r>
              <a:rPr lang="en-US" sz="1000" baseline="30000" dirty="0" smtClean="0"/>
              <a:t>o</a:t>
            </a:r>
            <a:r>
              <a:rPr lang="en-US" sz="1000" dirty="0" smtClean="0"/>
              <a:t>C, TBC) as detrimental annealing may otherwise occur when biased (time constant: ~hours)</a:t>
            </a:r>
          </a:p>
          <a:p>
            <a:pPr lvl="1"/>
            <a:r>
              <a:rPr lang="en-US" sz="1050" dirty="0" smtClean="0"/>
              <a:t>Comment: CMS chip could possibly start up in “normal operation power state“, but prevents use of lower power mode </a:t>
            </a:r>
            <a:endParaRPr lang="en-US" sz="1200" dirty="0" smtClean="0"/>
          </a:p>
          <a:p>
            <a:r>
              <a:rPr lang="en-US" sz="1100" b="1" dirty="0" smtClean="0"/>
              <a:t>Chip failure scenarios</a:t>
            </a:r>
            <a:r>
              <a:rPr lang="en-US" sz="1100" dirty="0" smtClean="0"/>
              <a:t>: Worst case as full chip open failure “unlikely” as having two SLDOs per chip.</a:t>
            </a:r>
          </a:p>
          <a:p>
            <a:pPr lvl="1"/>
            <a:r>
              <a:rPr lang="en-US" sz="1050" dirty="0" smtClean="0"/>
              <a:t>HV: On as shared HV must be on to have other modules in chain operational (unless per module HV, not baseline)</a:t>
            </a:r>
          </a:p>
          <a:p>
            <a:pPr lvl="1"/>
            <a:r>
              <a:rPr lang="en-US" sz="1050" dirty="0" smtClean="0"/>
              <a:t>Hot chip thermal requirements (other chips on module with failing chip):</a:t>
            </a:r>
          </a:p>
          <a:p>
            <a:pPr lvl="2"/>
            <a:r>
              <a:rPr lang="en-US" sz="1000" dirty="0" smtClean="0"/>
              <a:t>SLDOs should be below 0</a:t>
            </a:r>
            <a:r>
              <a:rPr lang="en-US" sz="1000" baseline="30000" dirty="0"/>
              <a:t>o</a:t>
            </a:r>
            <a:r>
              <a:rPr lang="en-US" sz="1000" dirty="0"/>
              <a:t>C</a:t>
            </a:r>
            <a:r>
              <a:rPr lang="en-US" sz="1000" dirty="0" smtClean="0"/>
              <a:t> (possibly 10</a:t>
            </a:r>
            <a:r>
              <a:rPr lang="en-US" sz="1000" baseline="30000" dirty="0"/>
              <a:t>o</a:t>
            </a:r>
            <a:r>
              <a:rPr lang="en-US" sz="1000" dirty="0"/>
              <a:t>C</a:t>
            </a:r>
            <a:r>
              <a:rPr lang="en-US" sz="1000" dirty="0" smtClean="0"/>
              <a:t>) to pass current to other modules until possible repair (1year)</a:t>
            </a:r>
            <a:br>
              <a:rPr lang="en-US" sz="1000" dirty="0" smtClean="0"/>
            </a:br>
            <a:r>
              <a:rPr lang="en-US" sz="1000" dirty="0" smtClean="0"/>
              <a:t>Remaining part of chip could also be as high as 0</a:t>
            </a:r>
            <a:r>
              <a:rPr lang="en-US" sz="1000" baseline="30000" dirty="0"/>
              <a:t>o</a:t>
            </a:r>
            <a:r>
              <a:rPr lang="en-US" sz="1000" dirty="0"/>
              <a:t>C</a:t>
            </a:r>
            <a:r>
              <a:rPr lang="en-US" sz="1000" dirty="0" smtClean="0"/>
              <a:t> as not absolutely required to be in operation condition. </a:t>
            </a:r>
            <a:br>
              <a:rPr lang="en-US" sz="1000" dirty="0" smtClean="0"/>
            </a:br>
            <a:r>
              <a:rPr lang="en-US" sz="1000" dirty="0" smtClean="0"/>
              <a:t>Main problem could be sensor thermal runaway, as HV will be on.</a:t>
            </a:r>
          </a:p>
          <a:p>
            <a:pPr lvl="1"/>
            <a:r>
              <a:rPr lang="en-US" sz="1050" dirty="0" smtClean="0"/>
              <a:t>Hot chips power: (Notice that in chip failure scenarios, module voltage increases, see previous slides)</a:t>
            </a:r>
          </a:p>
          <a:p>
            <a:pPr lvl="2"/>
            <a:r>
              <a:rPr lang="en-US" sz="1000" dirty="0" smtClean="0"/>
              <a:t>Quad module (3 </a:t>
            </a:r>
            <a:r>
              <a:rPr lang="en-US" sz="1000" dirty="0"/>
              <a:t>out of 4 chips</a:t>
            </a:r>
            <a:r>
              <a:rPr lang="en-US" sz="1000" dirty="0" smtClean="0"/>
              <a:t>): Active power: 1.8W, SLDO: </a:t>
            </a:r>
            <a:r>
              <a:rPr lang="en-US" sz="1000" b="1" dirty="0" smtClean="0"/>
              <a:t>2.2W</a:t>
            </a:r>
            <a:r>
              <a:rPr lang="en-US" sz="1000" dirty="0" smtClean="0"/>
              <a:t> </a:t>
            </a:r>
            <a:br>
              <a:rPr lang="en-US" sz="1000" dirty="0" smtClean="0"/>
            </a:br>
            <a:r>
              <a:rPr lang="en-US" sz="1000" dirty="0" smtClean="0"/>
              <a:t>LDO </a:t>
            </a:r>
            <a:r>
              <a:rPr lang="en-US" sz="1000" dirty="0"/>
              <a:t>transistor</a:t>
            </a:r>
            <a:r>
              <a:rPr lang="en-US" sz="1000" dirty="0" smtClean="0"/>
              <a:t>: </a:t>
            </a:r>
            <a:r>
              <a:rPr lang="en-US" sz="1000" dirty="0"/>
              <a:t>(</a:t>
            </a:r>
            <a:r>
              <a:rPr lang="en-US" sz="1000" dirty="0" smtClean="0"/>
              <a:t>1.67V-1.2V</a:t>
            </a:r>
            <a:r>
              <a:rPr lang="en-US" sz="1000" dirty="0"/>
              <a:t>)*</a:t>
            </a:r>
            <a:r>
              <a:rPr lang="en-US" sz="1000" dirty="0" smtClean="0"/>
              <a:t>1.8A/2 * 4/3 </a:t>
            </a:r>
            <a:r>
              <a:rPr lang="en-US" sz="1000" dirty="0"/>
              <a:t>*1/4= </a:t>
            </a:r>
            <a:r>
              <a:rPr lang="en-US" sz="1000" dirty="0" smtClean="0"/>
              <a:t>141mW </a:t>
            </a:r>
            <a:r>
              <a:rPr lang="en-US" sz="1000" dirty="0"/>
              <a:t>	</a:t>
            </a:r>
            <a:r>
              <a:rPr lang="en-US" sz="1000" dirty="0" smtClean="0"/>
              <a:t>SHUNT transistor: </a:t>
            </a:r>
            <a:r>
              <a:rPr lang="en-US" sz="1000" dirty="0"/>
              <a:t>1.2V * (</a:t>
            </a:r>
            <a:r>
              <a:rPr lang="en-US" sz="1000" dirty="0" smtClean="0"/>
              <a:t>1.8A*0.2 + 1.8A/3)/</a:t>
            </a:r>
            <a:r>
              <a:rPr lang="en-US" sz="1000" dirty="0"/>
              <a:t>2 *1/4 = </a:t>
            </a:r>
            <a:r>
              <a:rPr lang="en-US" sz="1000" dirty="0" smtClean="0"/>
              <a:t>144mW</a:t>
            </a:r>
            <a:br>
              <a:rPr lang="en-US" sz="1000" dirty="0" smtClean="0"/>
            </a:br>
            <a:r>
              <a:rPr lang="en-US" sz="1000" dirty="0"/>
              <a:t>(cross check: SLDO = 8*141mW + </a:t>
            </a:r>
            <a:r>
              <a:rPr lang="en-US" sz="1000" dirty="0" smtClean="0"/>
              <a:t>8*144mW </a:t>
            </a:r>
            <a:r>
              <a:rPr lang="en-US" sz="1000" dirty="0"/>
              <a:t>= </a:t>
            </a:r>
            <a:r>
              <a:rPr lang="en-US" sz="1000" b="1" dirty="0" smtClean="0"/>
              <a:t>2280mW</a:t>
            </a:r>
            <a:r>
              <a:rPr lang="en-US" sz="1000" dirty="0" smtClean="0"/>
              <a:t>)</a:t>
            </a:r>
          </a:p>
          <a:p>
            <a:pPr lvl="2"/>
            <a:r>
              <a:rPr lang="en-US" sz="1000" dirty="0" smtClean="0"/>
              <a:t>Double module (1 </a:t>
            </a:r>
            <a:r>
              <a:rPr lang="en-US" sz="1000" dirty="0"/>
              <a:t>out of 2 chips) </a:t>
            </a:r>
            <a:r>
              <a:rPr lang="en-US" sz="1000" dirty="0" smtClean="0"/>
              <a:t>: Active power: 1.8W, SLDO: </a:t>
            </a:r>
            <a:r>
              <a:rPr lang="en-US" sz="1000" b="1" dirty="0" smtClean="0"/>
              <a:t>5.5W</a:t>
            </a:r>
            <a:r>
              <a:rPr lang="en-US" sz="1000" dirty="0" smtClean="0"/>
              <a:t/>
            </a:r>
            <a:br>
              <a:rPr lang="en-US" sz="1000" dirty="0" smtClean="0"/>
            </a:br>
            <a:r>
              <a:rPr lang="en-US" sz="1000" dirty="0" smtClean="0"/>
              <a:t>LDO </a:t>
            </a:r>
            <a:r>
              <a:rPr lang="en-US" sz="1000" dirty="0"/>
              <a:t>transistor: </a:t>
            </a:r>
            <a:r>
              <a:rPr lang="en-US" sz="1000" dirty="0" smtClean="0"/>
              <a:t>(2.0V-1.2V</a:t>
            </a:r>
            <a:r>
              <a:rPr lang="en-US" sz="1000" dirty="0"/>
              <a:t>)*1.8A/2 * </a:t>
            </a:r>
            <a:r>
              <a:rPr lang="en-US" sz="1000" dirty="0" smtClean="0"/>
              <a:t>2/1 </a:t>
            </a:r>
            <a:r>
              <a:rPr lang="en-US" sz="1000" dirty="0"/>
              <a:t>*1/4= </a:t>
            </a:r>
            <a:r>
              <a:rPr lang="en-US" sz="1000" dirty="0" smtClean="0"/>
              <a:t>360mW, 	SHUNT </a:t>
            </a:r>
            <a:r>
              <a:rPr lang="en-US" sz="1000" dirty="0"/>
              <a:t>transistor: 1.2V * (1.8A*0.2 + </a:t>
            </a:r>
            <a:r>
              <a:rPr lang="en-US" sz="1000" dirty="0" smtClean="0"/>
              <a:t>1.8A)/</a:t>
            </a:r>
            <a:r>
              <a:rPr lang="en-US" sz="1000" dirty="0"/>
              <a:t>2 *1/4 = </a:t>
            </a:r>
            <a:r>
              <a:rPr lang="en-US" sz="1000" dirty="0" smtClean="0"/>
              <a:t>324mW</a:t>
            </a:r>
            <a:br>
              <a:rPr lang="en-US" sz="1000" dirty="0" smtClean="0"/>
            </a:br>
            <a:r>
              <a:rPr lang="en-US" sz="1000" dirty="0" smtClean="0"/>
              <a:t>(cross </a:t>
            </a:r>
            <a:r>
              <a:rPr lang="en-US" sz="1000" dirty="0"/>
              <a:t>check: SLDO = 8*360mW + </a:t>
            </a:r>
            <a:r>
              <a:rPr lang="en-US" sz="1000" dirty="0" smtClean="0"/>
              <a:t>8*324mW </a:t>
            </a:r>
            <a:r>
              <a:rPr lang="en-US" sz="1000" dirty="0"/>
              <a:t>= </a:t>
            </a:r>
            <a:r>
              <a:rPr lang="en-US" sz="1000" b="1" dirty="0" smtClean="0"/>
              <a:t>5472mW</a:t>
            </a:r>
            <a:r>
              <a:rPr lang="en-US" sz="1000" dirty="0"/>
              <a:t>)</a:t>
            </a:r>
          </a:p>
          <a:p>
            <a:pPr lvl="2"/>
            <a:endParaRPr lang="en-US" sz="1000" dirty="0"/>
          </a:p>
        </p:txBody>
      </p:sp>
      <p:sp>
        <p:nvSpPr>
          <p:cNvPr id="4" name="Date Placeholder 3"/>
          <p:cNvSpPr>
            <a:spLocks noGrp="1"/>
          </p:cNvSpPr>
          <p:nvPr>
            <p:ph type="dt" sz="half" idx="10"/>
          </p:nvPr>
        </p:nvSpPr>
        <p:spPr/>
        <p:txBody>
          <a:bodyPr/>
          <a:lstStyle/>
          <a:p>
            <a:pPr>
              <a:defRPr/>
            </a:pPr>
            <a:r>
              <a:rPr lang="en-US" smtClean="0"/>
              <a:t>29/10/2019</a:t>
            </a:r>
            <a:endParaRPr lang="el-GR" dirty="0"/>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20</a:t>
            </a:fld>
            <a:endParaRPr lang="el-GR"/>
          </a:p>
        </p:txBody>
      </p:sp>
    </p:spTree>
    <p:extLst>
      <p:ext uri="{BB962C8B-B14F-4D97-AF65-F5344CB8AC3E}">
        <p14:creationId xmlns:p14="http://schemas.microsoft.com/office/powerpoint/2010/main" val="580193485"/>
      </p:ext>
    </p:extLst>
  </p:cSld>
  <p:clrMapOvr>
    <a:masterClrMapping/>
  </p:clrMapOvr>
  <p:transition>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SLDO startup</a:t>
            </a:r>
            <a:endParaRPr lang="en-GB" dirty="0"/>
          </a:p>
        </p:txBody>
      </p:sp>
      <p:sp>
        <p:nvSpPr>
          <p:cNvPr id="3" name="Content Placeholder 2"/>
          <p:cNvSpPr>
            <a:spLocks noGrp="1"/>
          </p:cNvSpPr>
          <p:nvPr>
            <p:ph idx="1"/>
          </p:nvPr>
        </p:nvSpPr>
        <p:spPr>
          <a:xfrm>
            <a:off x="457200" y="908050"/>
            <a:ext cx="8229600" cy="5563417"/>
          </a:xfrm>
        </p:spPr>
        <p:txBody>
          <a:bodyPr/>
          <a:lstStyle/>
          <a:p>
            <a:r>
              <a:rPr lang="en-US" sz="1400" dirty="0" smtClean="0"/>
              <a:t>SLDO startup is a delicate issue: SLDO is not in its normal regulation range.</a:t>
            </a:r>
          </a:p>
          <a:p>
            <a:pPr lvl="1"/>
            <a:r>
              <a:rPr lang="en-US" sz="1200" dirty="0" smtClean="0"/>
              <a:t>SLDO itself depends on critical voltages:</a:t>
            </a:r>
          </a:p>
          <a:p>
            <a:pPr lvl="2"/>
            <a:r>
              <a:rPr lang="en-US" sz="1100" dirty="0" smtClean="0"/>
              <a:t>Bandgap reference</a:t>
            </a:r>
          </a:p>
          <a:p>
            <a:pPr lvl="2"/>
            <a:r>
              <a:rPr lang="en-US" sz="1100" dirty="0" smtClean="0"/>
              <a:t>Powering of its amplifiers</a:t>
            </a:r>
          </a:p>
          <a:p>
            <a:pPr lvl="1"/>
            <a:r>
              <a:rPr lang="en-US" sz="1200" dirty="0" smtClean="0"/>
              <a:t>Avoiding oscillations to the extent possible</a:t>
            </a:r>
          </a:p>
          <a:p>
            <a:pPr lvl="2"/>
            <a:r>
              <a:rPr lang="en-US" sz="1100" dirty="0" smtClean="0"/>
              <a:t>Current ramp can not be too slow ( &lt;100ms)</a:t>
            </a:r>
          </a:p>
          <a:p>
            <a:pPr lvl="1"/>
            <a:r>
              <a:rPr lang="en-US" sz="1200" dirty="0" smtClean="0"/>
              <a:t>Interactions between chips on same module (current sharing) and between modules (voltage sharing)</a:t>
            </a:r>
          </a:p>
          <a:p>
            <a:pPr lvl="2"/>
            <a:r>
              <a:rPr lang="en-US" sz="1050" dirty="0" smtClean="0"/>
              <a:t>System simulations and tests</a:t>
            </a:r>
          </a:p>
          <a:p>
            <a:r>
              <a:rPr lang="en-US" sz="1600" dirty="0" smtClean="0"/>
              <a:t>RD53A experience:</a:t>
            </a:r>
          </a:p>
          <a:p>
            <a:pPr marL="612775" lvl="1" indent="-285750"/>
            <a:r>
              <a:rPr lang="en-US" sz="1200" dirty="0" smtClean="0"/>
              <a:t>Some chips needed relative large startup current (larger that nominal operation current), Others start up without problems.</a:t>
            </a:r>
          </a:p>
          <a:p>
            <a:pPr marL="965200" lvl="2" indent="-285750"/>
            <a:r>
              <a:rPr lang="en-US" sz="1050" dirty="0"/>
              <a:t>R</a:t>
            </a:r>
            <a:r>
              <a:rPr lang="en-US" sz="1050" dirty="0" smtClean="0"/>
              <a:t>elated to start up of internal bandgaps and derived references</a:t>
            </a:r>
          </a:p>
          <a:p>
            <a:pPr marL="612775" lvl="1" indent="-285750"/>
            <a:r>
              <a:rPr lang="en-US" sz="1200" dirty="0" smtClean="0"/>
              <a:t>Kick start effect: When one chip starts up correctly, it then enables other chips in parallel to take more current that then gets a kick to start up.</a:t>
            </a:r>
          </a:p>
          <a:p>
            <a:pPr marL="965200" lvl="2" indent="-285750"/>
            <a:r>
              <a:rPr lang="en-US" sz="1050" dirty="0" smtClean="0"/>
              <a:t>If no chip starts up easily/early then significant current can be required to get all (8) SLDOs to start up</a:t>
            </a:r>
          </a:p>
          <a:p>
            <a:pPr marL="612775" lvl="1" indent="-285750"/>
            <a:r>
              <a:rPr lang="en-US" sz="1200" dirty="0" smtClean="0"/>
              <a:t>Very slow startup can get the SLDOs into a strange state without appropriate regulated output voltage.</a:t>
            </a:r>
          </a:p>
          <a:p>
            <a:pPr marL="612775" lvl="1" indent="-285750"/>
            <a:r>
              <a:rPr lang="en-US" sz="1200" dirty="0" smtClean="0"/>
              <a:t>Has so far not been seen to be “destructive”.</a:t>
            </a:r>
          </a:p>
          <a:p>
            <a:r>
              <a:rPr lang="en-US" sz="1600" dirty="0" smtClean="0"/>
              <a:t>RD53B: SLDO startup circuitry completely changed</a:t>
            </a:r>
          </a:p>
          <a:p>
            <a:pPr lvl="1"/>
            <a:r>
              <a:rPr lang="en-US" sz="1200" dirty="0" smtClean="0"/>
              <a:t>Special Pre regulator for power and references to the SLDO itself:</a:t>
            </a:r>
          </a:p>
          <a:p>
            <a:pPr lvl="2"/>
            <a:r>
              <a:rPr lang="en-US" sz="1050" dirty="0" smtClean="0"/>
              <a:t>With dedicated early startup bandgap reference</a:t>
            </a:r>
          </a:p>
          <a:p>
            <a:pPr lvl="2"/>
            <a:r>
              <a:rPr lang="en-US" sz="1050" dirty="0"/>
              <a:t>U</a:t>
            </a:r>
            <a:r>
              <a:rPr lang="en-US" sz="1050" dirty="0" smtClean="0"/>
              <a:t>sed to drive high precision core bandgap (driving </a:t>
            </a:r>
            <a:r>
              <a:rPr lang="en-US" sz="1050" dirty="0" err="1" smtClean="0"/>
              <a:t>Iref</a:t>
            </a:r>
            <a:r>
              <a:rPr lang="en-US" sz="1050" dirty="0" smtClean="0"/>
              <a:t> from which all voltage/current references derived)</a:t>
            </a:r>
          </a:p>
          <a:p>
            <a:pPr lvl="1"/>
            <a:r>
              <a:rPr lang="en-US" sz="1200" dirty="0" smtClean="0"/>
              <a:t>Dedicated early pull up of </a:t>
            </a:r>
            <a:r>
              <a:rPr lang="en-US" sz="1200" dirty="0" err="1" smtClean="0"/>
              <a:t>Voff</a:t>
            </a:r>
            <a:r>
              <a:rPr lang="en-US" sz="1200" dirty="0" smtClean="0"/>
              <a:t> reference until SLDO has started up</a:t>
            </a:r>
          </a:p>
          <a:p>
            <a:pPr lvl="2"/>
            <a:r>
              <a:rPr lang="en-US" sz="1050" dirty="0" smtClean="0"/>
              <a:t>Prevents Vin being “forced” Low until startup has occurred</a:t>
            </a:r>
          </a:p>
          <a:p>
            <a:pPr lvl="1"/>
            <a:r>
              <a:rPr lang="en-US" sz="1200" dirty="0" smtClean="0"/>
              <a:t>Verified in chip and system simulations and test chips</a:t>
            </a:r>
            <a:endParaRPr lang="en-GB" sz="12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21</a:t>
            </a:fld>
            <a:endParaRPr lang="el-GR"/>
          </a:p>
        </p:txBody>
      </p:sp>
    </p:spTree>
    <p:extLst>
      <p:ext uri="{BB962C8B-B14F-4D97-AF65-F5344CB8AC3E}">
        <p14:creationId xmlns:p14="http://schemas.microsoft.com/office/powerpoint/2010/main" val="616117936"/>
      </p:ext>
    </p:extLst>
  </p:cSld>
  <p:clrMapOvr>
    <a:masterClrMapping/>
  </p:clrMapOvr>
  <p:transition>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power mode</a:t>
            </a:r>
            <a:endParaRPr lang="en-GB" dirty="0"/>
          </a:p>
        </p:txBody>
      </p:sp>
      <p:sp>
        <p:nvSpPr>
          <p:cNvPr id="3" name="Content Placeholder 2"/>
          <p:cNvSpPr>
            <a:spLocks noGrp="1"/>
          </p:cNvSpPr>
          <p:nvPr>
            <p:ph idx="1"/>
          </p:nvPr>
        </p:nvSpPr>
        <p:spPr>
          <a:xfrm>
            <a:off x="23804" y="984126"/>
            <a:ext cx="5908126" cy="5490467"/>
          </a:xfrm>
        </p:spPr>
        <p:txBody>
          <a:bodyPr/>
          <a:lstStyle/>
          <a:p>
            <a:r>
              <a:rPr lang="en-US" sz="1200" dirty="0"/>
              <a:t>E</a:t>
            </a:r>
            <a:r>
              <a:rPr lang="en-US" sz="1200" dirty="0" smtClean="0"/>
              <a:t>lectrical check/verification of pixel module/stave/detector without CO</a:t>
            </a:r>
            <a:r>
              <a:rPr lang="en-US" sz="1200" baseline="-25000" dirty="0" smtClean="0"/>
              <a:t>2</a:t>
            </a:r>
            <a:r>
              <a:rPr lang="en-US" sz="1200" dirty="0" smtClean="0"/>
              <a:t> cooling.</a:t>
            </a:r>
          </a:p>
          <a:p>
            <a:pPr lvl="1"/>
            <a:r>
              <a:rPr lang="en-US" sz="1100" dirty="0" smtClean="0"/>
              <a:t>Forced air cooling assumed required</a:t>
            </a:r>
          </a:p>
          <a:p>
            <a:pPr lvl="1"/>
            <a:r>
              <a:rPr lang="en-US" sz="1100" dirty="0" smtClean="0"/>
              <a:t>Pixel chip power: 2.7W -&gt; 0.5W (possibly lower</a:t>
            </a:r>
            <a:r>
              <a:rPr lang="en-US" sz="1100" dirty="0"/>
              <a:t> </a:t>
            </a:r>
            <a:r>
              <a:rPr lang="en-US" sz="1100" dirty="0" smtClean="0"/>
              <a:t>?).</a:t>
            </a:r>
          </a:p>
          <a:p>
            <a:r>
              <a:rPr lang="en-US" sz="1200" dirty="0" smtClean="0"/>
              <a:t>Serial powering issue: Total chip power defined by operation parameters of SLDO ( </a:t>
            </a:r>
            <a:r>
              <a:rPr lang="en-US" sz="1200" dirty="0" err="1" smtClean="0"/>
              <a:t>V</a:t>
            </a:r>
            <a:r>
              <a:rPr lang="en-US" sz="1200" baseline="-25000" dirty="0" err="1" smtClean="0"/>
              <a:t>off</a:t>
            </a:r>
            <a:r>
              <a:rPr lang="en-US" sz="1200" dirty="0" smtClean="0"/>
              <a:t> &amp; </a:t>
            </a:r>
            <a:r>
              <a:rPr lang="en-US" sz="1200" dirty="0" err="1" smtClean="0"/>
              <a:t>R</a:t>
            </a:r>
            <a:r>
              <a:rPr lang="en-US" sz="1200" baseline="-25000" dirty="0" err="1" smtClean="0"/>
              <a:t>eff</a:t>
            </a:r>
            <a:r>
              <a:rPr lang="en-US" sz="1200" dirty="0" smtClean="0"/>
              <a:t>), not by actual power consumed.</a:t>
            </a:r>
          </a:p>
          <a:p>
            <a:pPr lvl="1"/>
            <a:r>
              <a:rPr lang="en-US" sz="1100" dirty="0" smtClean="0"/>
              <a:t>SLDO in dedicated low power mode: </a:t>
            </a:r>
            <a:r>
              <a:rPr lang="en-US" sz="1000" dirty="0" smtClean="0"/>
              <a:t>Increase </a:t>
            </a:r>
            <a:r>
              <a:rPr lang="en-US" sz="1000" dirty="0" err="1" smtClean="0"/>
              <a:t>V</a:t>
            </a:r>
            <a:r>
              <a:rPr lang="en-US" sz="1000" baseline="-25000" dirty="0" err="1" smtClean="0"/>
              <a:t>off</a:t>
            </a:r>
            <a:r>
              <a:rPr lang="en-US" sz="1000" dirty="0" smtClean="0"/>
              <a:t> to ~1.3V to assure enough V</a:t>
            </a:r>
            <a:r>
              <a:rPr lang="en-US" sz="1000" baseline="-25000" dirty="0" smtClean="0"/>
              <a:t>in</a:t>
            </a:r>
            <a:r>
              <a:rPr lang="en-US" sz="1000" dirty="0" smtClean="0"/>
              <a:t> voltage, even with low injected current.</a:t>
            </a:r>
          </a:p>
          <a:p>
            <a:pPr lvl="1"/>
            <a:r>
              <a:rPr lang="en-US" sz="1100" dirty="0" smtClean="0"/>
              <a:t>Active chip power must be low:</a:t>
            </a:r>
          </a:p>
          <a:p>
            <a:pPr lvl="2"/>
            <a:r>
              <a:rPr lang="en-US" sz="1000" dirty="0" smtClean="0"/>
              <a:t>Control, monitoring and readout must be functional</a:t>
            </a:r>
          </a:p>
          <a:p>
            <a:pPr lvl="2"/>
            <a:r>
              <a:rPr lang="en-US" sz="1000" dirty="0" smtClean="0"/>
              <a:t>Pixel array (analog and digital) powered down (no hit injection possible).</a:t>
            </a:r>
            <a:br>
              <a:rPr lang="en-US" sz="1000" dirty="0" smtClean="0"/>
            </a:br>
            <a:r>
              <a:rPr lang="en-US" sz="1000" dirty="0" smtClean="0"/>
              <a:t>(can possibly be configured to allow digital hit injection in single column)</a:t>
            </a:r>
          </a:p>
          <a:p>
            <a:pPr lvl="1"/>
            <a:r>
              <a:rPr lang="en-US" sz="1100" dirty="0" smtClean="0"/>
              <a:t>Analog and digital current ratio not the same as for normal operation:</a:t>
            </a:r>
            <a:br>
              <a:rPr lang="en-US" sz="1100" dirty="0" smtClean="0"/>
            </a:br>
            <a:r>
              <a:rPr lang="en-US" sz="1100" dirty="0" smtClean="0"/>
              <a:t>Normal operation: Analog: ~60%, ~Digital 40%</a:t>
            </a:r>
            <a:br>
              <a:rPr lang="en-US" sz="1100" dirty="0" smtClean="0"/>
            </a:br>
            <a:r>
              <a:rPr lang="en-US" sz="1100" dirty="0" smtClean="0"/>
              <a:t>Lower power mode: Analog ~40%, Digital ~60% (can be decreased ?)</a:t>
            </a:r>
            <a:br>
              <a:rPr lang="en-US" sz="1100" dirty="0" smtClean="0"/>
            </a:br>
            <a:r>
              <a:rPr lang="en-US" sz="1100" dirty="0" smtClean="0"/>
              <a:t>Will have to </a:t>
            </a:r>
            <a:r>
              <a:rPr lang="en-US" sz="1100" dirty="0"/>
              <a:t>i</a:t>
            </a:r>
            <a:r>
              <a:rPr lang="en-US" sz="1100" dirty="0" smtClean="0"/>
              <a:t>nject enough current to power both analog and digital</a:t>
            </a:r>
          </a:p>
          <a:p>
            <a:r>
              <a:rPr lang="en-US" sz="1200" dirty="0" smtClean="0"/>
              <a:t>Forcing SLDO into dedicated low power mode (high </a:t>
            </a:r>
            <a:r>
              <a:rPr lang="en-US" sz="1200" dirty="0" err="1" smtClean="0"/>
              <a:t>V</a:t>
            </a:r>
            <a:r>
              <a:rPr lang="en-US" sz="1200" baseline="-25000" dirty="0" err="1" smtClean="0"/>
              <a:t>off</a:t>
            </a:r>
            <a:r>
              <a:rPr lang="en-US" sz="1200" dirty="0" smtClean="0"/>
              <a:t>)</a:t>
            </a:r>
          </a:p>
          <a:p>
            <a:pPr marL="687387" lvl="1" indent="-342900">
              <a:buFont typeface="+mj-lt"/>
              <a:buAutoNum type="arabicPeriod"/>
            </a:pPr>
            <a:r>
              <a:rPr lang="en-US" sz="1050" dirty="0" smtClean="0"/>
              <a:t>SLDO determines from low/high injected current to be in low/high power mode.</a:t>
            </a:r>
          </a:p>
          <a:p>
            <a:pPr marL="1039812" lvl="2" indent="-342900">
              <a:buFont typeface="Wingdings" panose="05000000000000000000" pitchFamily="2" charset="2"/>
              <a:buChar char="§"/>
            </a:pPr>
            <a:r>
              <a:rPr lang="en-US" sz="1000" dirty="0" smtClean="0"/>
              <a:t>Delicate current level detection circuit during power up</a:t>
            </a:r>
          </a:p>
          <a:p>
            <a:pPr marL="1039812" lvl="2" indent="-342900">
              <a:buFont typeface="Wingdings" panose="05000000000000000000" pitchFamily="2" charset="2"/>
              <a:buChar char="§"/>
            </a:pPr>
            <a:r>
              <a:rPr lang="en-US" sz="1000" dirty="0"/>
              <a:t>I</a:t>
            </a:r>
            <a:r>
              <a:rPr lang="en-US" sz="1000" dirty="0" smtClean="0"/>
              <a:t>mplemented on test chip and seems to work</a:t>
            </a:r>
          </a:p>
          <a:p>
            <a:pPr marL="687387" lvl="1" indent="-342900">
              <a:buFont typeface="+mj-lt"/>
              <a:buAutoNum type="arabicPeriod"/>
            </a:pPr>
            <a:r>
              <a:rPr lang="en-US" sz="1050" b="1" dirty="0" smtClean="0"/>
              <a:t>External signal forces SLDO into low power mode:</a:t>
            </a:r>
          </a:p>
          <a:p>
            <a:pPr marL="1039812" lvl="2" indent="-342900">
              <a:buFont typeface="Wingdings" panose="05000000000000000000" pitchFamily="2" charset="2"/>
              <a:buChar char="§"/>
            </a:pPr>
            <a:r>
              <a:rPr lang="en-US" sz="1000" dirty="0"/>
              <a:t>D</a:t>
            </a:r>
            <a:r>
              <a:rPr lang="en-US" sz="1000" dirty="0" smtClean="0"/>
              <a:t>edicated signal to be routed to all pixel modules (not very practical)</a:t>
            </a:r>
          </a:p>
          <a:p>
            <a:pPr marL="1039812" lvl="2" indent="-342900">
              <a:buFont typeface="Wingdings" panose="05000000000000000000" pitchFamily="2" charset="2"/>
              <a:buChar char="§"/>
            </a:pPr>
            <a:r>
              <a:rPr lang="en-US" sz="1000" dirty="0" smtClean="0"/>
              <a:t>Signal must be AC coupled because of serial powering: 100KHz – 1MHz </a:t>
            </a:r>
          </a:p>
          <a:p>
            <a:pPr marL="1039812" lvl="2" indent="-342900">
              <a:buFont typeface="Wingdings" panose="05000000000000000000" pitchFamily="2" charset="2"/>
              <a:buChar char="§"/>
            </a:pPr>
            <a:r>
              <a:rPr lang="en-US" sz="1000" b="1" dirty="0" smtClean="0"/>
              <a:t>Simple (low risk) so has been chosen by ATLAS for the ATLAS chip</a:t>
            </a:r>
          </a:p>
          <a:p>
            <a:pPr marL="687387" lvl="1" indent="-342900">
              <a:buFont typeface="+mj-lt"/>
              <a:buAutoNum type="arabicPeriod"/>
            </a:pPr>
            <a:r>
              <a:rPr lang="en-US" sz="1050" dirty="0" smtClean="0"/>
              <a:t>Via configuration: Danger of SEU/SET and requires chip to always start up in low power mode and transition to high power mode will be delicate.</a:t>
            </a:r>
          </a:p>
          <a:p>
            <a:pPr marL="344487" lvl="1" indent="0">
              <a:buNone/>
            </a:pPr>
            <a:r>
              <a:rPr lang="en-US" sz="1100" dirty="0" smtClean="0"/>
              <a:t>CMS to determine if needing low power mode and if we want to take risks to change.</a:t>
            </a:r>
          </a:p>
          <a:p>
            <a:pPr marL="360362">
              <a:buFont typeface="Wingdings" panose="05000000000000000000" pitchFamily="2" charset="2"/>
              <a:buChar char="§"/>
            </a:pPr>
            <a:r>
              <a:rPr lang="en-US" sz="1200" dirty="0" smtClean="0"/>
              <a:t>Side effect: Chip is by default in low power state, even when SLDO starting up in high power (normal) mode (large SLDO dissipation): To be determined if this is a problem</a:t>
            </a:r>
          </a:p>
          <a:p>
            <a:pPr lvl="2"/>
            <a:endParaRPr lang="en-GB" sz="10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22</a:t>
            </a:fld>
            <a:endParaRPr lang="el-GR"/>
          </a:p>
        </p:txBody>
      </p:sp>
      <p:pic>
        <p:nvPicPr>
          <p:cNvPr id="8" name="Picture 7"/>
          <p:cNvPicPr>
            <a:picLocks noChangeAspect="1"/>
          </p:cNvPicPr>
          <p:nvPr/>
        </p:nvPicPr>
        <p:blipFill>
          <a:blip r:embed="rId2"/>
          <a:stretch>
            <a:fillRect/>
          </a:stretch>
        </p:blipFill>
        <p:spPr>
          <a:xfrm>
            <a:off x="5364000" y="2048088"/>
            <a:ext cx="3811850" cy="3450342"/>
          </a:xfrm>
          <a:prstGeom prst="rect">
            <a:avLst/>
          </a:prstGeom>
        </p:spPr>
      </p:pic>
    </p:spTree>
    <p:extLst>
      <p:ext uri="{BB962C8B-B14F-4D97-AF65-F5344CB8AC3E}">
        <p14:creationId xmlns:p14="http://schemas.microsoft.com/office/powerpoint/2010/main" val="107143778"/>
      </p:ext>
    </p:extLst>
  </p:cSld>
  <p:clrMapOvr>
    <a:masterClrMapping/>
  </p:clrMapOvr>
  <p:transition>
    <p:pull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3" name="Content Placeholder 2"/>
          <p:cNvSpPr>
            <a:spLocks noGrp="1"/>
          </p:cNvSpPr>
          <p:nvPr>
            <p:ph idx="1"/>
          </p:nvPr>
        </p:nvSpPr>
        <p:spPr>
          <a:xfrm>
            <a:off x="457200" y="908050"/>
            <a:ext cx="8229600" cy="5563417"/>
          </a:xfrm>
        </p:spPr>
        <p:txBody>
          <a:bodyPr/>
          <a:lstStyle/>
          <a:p>
            <a:r>
              <a:rPr lang="en-US" sz="1400" b="1" dirty="0" smtClean="0"/>
              <a:t>Non trivial optimization.</a:t>
            </a:r>
          </a:p>
          <a:p>
            <a:r>
              <a:rPr lang="en-US" sz="1400" dirty="0" smtClean="0"/>
              <a:t>Cooling aspects/limitations critical.</a:t>
            </a:r>
          </a:p>
          <a:p>
            <a:pPr lvl="1"/>
            <a:r>
              <a:rPr lang="en-US" sz="1100" dirty="0" smtClean="0"/>
              <a:t>SLDO hot-spots</a:t>
            </a:r>
          </a:p>
          <a:p>
            <a:r>
              <a:rPr lang="en-US" sz="1400" dirty="0"/>
              <a:t>E</a:t>
            </a:r>
            <a:r>
              <a:rPr lang="en-US" sz="1400" dirty="0" smtClean="0"/>
              <a:t>ngineering margins to be included to cover many effects: chip to chip variations, Radiation effects, AFE biasing optimization, Failures, Dynamic current variations, startup, etc</a:t>
            </a:r>
            <a:r>
              <a:rPr lang="en-US" sz="1400" dirty="0"/>
              <a:t>.</a:t>
            </a:r>
            <a:endParaRPr lang="en-US" sz="1400" dirty="0" smtClean="0"/>
          </a:p>
          <a:p>
            <a:r>
              <a:rPr lang="en-US" sz="1400" dirty="0" smtClean="0"/>
              <a:t>Power working point defined by </a:t>
            </a:r>
            <a:r>
              <a:rPr lang="en-US" sz="1400" dirty="0" err="1" smtClean="0"/>
              <a:t>V</a:t>
            </a:r>
            <a:r>
              <a:rPr lang="en-US" sz="1400" baseline="-25000" dirty="0" err="1" smtClean="0"/>
              <a:t>off</a:t>
            </a:r>
            <a:r>
              <a:rPr lang="en-US" sz="1400" dirty="0" smtClean="0"/>
              <a:t>, </a:t>
            </a:r>
            <a:r>
              <a:rPr lang="en-US" sz="1400" dirty="0" err="1" smtClean="0"/>
              <a:t>R</a:t>
            </a:r>
            <a:r>
              <a:rPr lang="en-US" sz="1400" baseline="-25000" dirty="0" err="1" smtClean="0"/>
              <a:t>eff</a:t>
            </a:r>
            <a:r>
              <a:rPr lang="en-US" sz="1400" dirty="0" smtClean="0"/>
              <a:t> determined by external resistors</a:t>
            </a:r>
          </a:p>
          <a:p>
            <a:pPr lvl="1"/>
            <a:r>
              <a:rPr lang="en-US" sz="1050" dirty="0" err="1" smtClean="0"/>
              <a:t>V</a:t>
            </a:r>
            <a:r>
              <a:rPr lang="en-US" sz="1050" baseline="-25000" dirty="0" err="1" smtClean="0"/>
              <a:t>off</a:t>
            </a:r>
            <a:r>
              <a:rPr lang="en-US" sz="1050" dirty="0" smtClean="0"/>
              <a:t> tuning via </a:t>
            </a:r>
            <a:r>
              <a:rPr lang="en-US" sz="1050" dirty="0" err="1" smtClean="0"/>
              <a:t>I</a:t>
            </a:r>
            <a:r>
              <a:rPr lang="en-US" sz="1050" baseline="-25000" dirty="0" err="1" smtClean="0"/>
              <a:t>ref</a:t>
            </a:r>
            <a:r>
              <a:rPr lang="en-US" sz="1050" baseline="-25000" dirty="0" smtClean="0"/>
              <a:t> </a:t>
            </a:r>
            <a:r>
              <a:rPr lang="en-US" sz="1050" dirty="0" smtClean="0"/>
              <a:t>to be tested</a:t>
            </a:r>
          </a:p>
          <a:p>
            <a:pPr lvl="1"/>
            <a:r>
              <a:rPr lang="en-US" sz="1050" dirty="0"/>
              <a:t>S</a:t>
            </a:r>
            <a:r>
              <a:rPr lang="en-US" sz="1050" dirty="0" smtClean="0"/>
              <a:t>hared </a:t>
            </a:r>
            <a:r>
              <a:rPr lang="en-US" sz="1050" dirty="0" err="1" smtClean="0"/>
              <a:t>V</a:t>
            </a:r>
            <a:r>
              <a:rPr lang="en-US" sz="1050" baseline="-25000" dirty="0" err="1" smtClean="0"/>
              <a:t>off</a:t>
            </a:r>
            <a:r>
              <a:rPr lang="en-US" sz="1050" dirty="0" smtClean="0"/>
              <a:t> to be analyzed/tested for failure scenarios </a:t>
            </a:r>
            <a:br>
              <a:rPr lang="en-US" sz="1050" dirty="0" smtClean="0"/>
            </a:br>
            <a:r>
              <a:rPr lang="en-US" sz="1050" dirty="0" smtClean="0"/>
              <a:t>(Can possibly be used to automatically lower </a:t>
            </a:r>
            <a:r>
              <a:rPr lang="en-US" sz="1050" dirty="0" err="1" smtClean="0"/>
              <a:t>V</a:t>
            </a:r>
            <a:r>
              <a:rPr lang="en-US" sz="1050" baseline="-25000" dirty="0" err="1" smtClean="0"/>
              <a:t>off</a:t>
            </a:r>
            <a:r>
              <a:rPr lang="en-US" sz="1050" dirty="0"/>
              <a:t> </a:t>
            </a:r>
            <a:r>
              <a:rPr lang="en-US" sz="1050" dirty="0" smtClean="0"/>
              <a:t>when having chip failure)</a:t>
            </a:r>
          </a:p>
          <a:p>
            <a:pPr lvl="1"/>
            <a:r>
              <a:rPr lang="en-US" sz="1050" dirty="0" smtClean="0"/>
              <a:t>Future option of </a:t>
            </a:r>
            <a:r>
              <a:rPr lang="en-US" sz="1050" dirty="0" err="1" smtClean="0"/>
              <a:t>V</a:t>
            </a:r>
            <a:r>
              <a:rPr lang="en-US" sz="1050" baseline="-25000" dirty="0" err="1" smtClean="0"/>
              <a:t>off</a:t>
            </a:r>
            <a:r>
              <a:rPr lang="en-US" sz="1050" dirty="0" smtClean="0"/>
              <a:t> and </a:t>
            </a:r>
            <a:r>
              <a:rPr lang="en-US" sz="1050" dirty="0" err="1" smtClean="0"/>
              <a:t>R</a:t>
            </a:r>
            <a:r>
              <a:rPr lang="en-US" sz="1050" baseline="-25000" dirty="0" err="1" smtClean="0"/>
              <a:t>eff</a:t>
            </a:r>
            <a:r>
              <a:rPr lang="en-US" sz="1050" dirty="0" smtClean="0"/>
              <a:t> reconfiguration needed ?</a:t>
            </a:r>
            <a:endParaRPr lang="en-US" sz="900" dirty="0" smtClean="0"/>
          </a:p>
          <a:p>
            <a:r>
              <a:rPr lang="en-US" sz="1400" dirty="0" smtClean="0"/>
              <a:t>Initial baseline working point: 1.8A, 1.5V, </a:t>
            </a:r>
            <a:r>
              <a:rPr lang="en-US" sz="1400" dirty="0" err="1" smtClean="0"/>
              <a:t>V</a:t>
            </a:r>
            <a:r>
              <a:rPr lang="en-US" sz="1400" baseline="-25000" dirty="0" err="1" smtClean="0"/>
              <a:t>off</a:t>
            </a:r>
            <a:r>
              <a:rPr lang="en-US" sz="1400" dirty="0" smtClean="0"/>
              <a:t> = 1.0V</a:t>
            </a:r>
          </a:p>
          <a:p>
            <a:pPr lvl="1"/>
            <a:r>
              <a:rPr lang="en-US" sz="1200" dirty="0"/>
              <a:t>C</a:t>
            </a:r>
            <a:r>
              <a:rPr lang="en-US" sz="1200" dirty="0" smtClean="0"/>
              <a:t>urrent head room of 20% for </a:t>
            </a:r>
            <a:r>
              <a:rPr lang="en-US" sz="1200" dirty="0" err="1" smtClean="0"/>
              <a:t>mis</a:t>
            </a:r>
            <a:r>
              <a:rPr lang="en-US" sz="1200" dirty="0" smtClean="0"/>
              <a:t>-match and required current variations.</a:t>
            </a:r>
          </a:p>
          <a:p>
            <a:pPr lvl="1"/>
            <a:r>
              <a:rPr lang="en-US" sz="1200" dirty="0" smtClean="0"/>
              <a:t>1 chip full failure out of 4: ~OK. Cooling of SLDO </a:t>
            </a:r>
            <a:r>
              <a:rPr lang="en-US" sz="1200" dirty="0"/>
              <a:t>hot spot to be </a:t>
            </a:r>
            <a:r>
              <a:rPr lang="en-US" sz="1200" dirty="0" smtClean="0"/>
              <a:t>verified.</a:t>
            </a:r>
          </a:p>
          <a:p>
            <a:pPr lvl="1"/>
            <a:r>
              <a:rPr lang="en-US" sz="1200" dirty="0" smtClean="0"/>
              <a:t>1 chip full failure out of 2: Problematic. (over pessimistic failure case ?)</a:t>
            </a:r>
          </a:p>
          <a:p>
            <a:pPr lvl="2">
              <a:buFont typeface="+mj-lt"/>
              <a:buAutoNum type="alphaUcPeriod"/>
            </a:pPr>
            <a:r>
              <a:rPr lang="en-US" sz="1100" dirty="0" smtClean="0"/>
              <a:t>How hot does the hot chips hot spots really become ? </a:t>
            </a:r>
            <a:br>
              <a:rPr lang="en-US" sz="1100" dirty="0" smtClean="0"/>
            </a:br>
            <a:r>
              <a:rPr lang="en-US" sz="1100" dirty="0" smtClean="0"/>
              <a:t>( thermal/mechanical damage and accelerated radiation damage)</a:t>
            </a:r>
          </a:p>
          <a:p>
            <a:pPr lvl="2">
              <a:buFont typeface="+mj-lt"/>
              <a:buAutoNum type="alphaUcPeriod"/>
            </a:pPr>
            <a:r>
              <a:rPr lang="en-US" sz="1100" dirty="0" smtClean="0"/>
              <a:t>Detailed chip study required to see if we can relieve this:</a:t>
            </a:r>
          </a:p>
          <a:p>
            <a:pPr lvl="3"/>
            <a:r>
              <a:rPr lang="en-US" sz="1000" dirty="0" smtClean="0"/>
              <a:t>Configurable </a:t>
            </a:r>
            <a:r>
              <a:rPr lang="en-US" sz="1000" dirty="0" err="1" smtClean="0"/>
              <a:t>Voff</a:t>
            </a:r>
            <a:r>
              <a:rPr lang="en-US" sz="1000" dirty="0" smtClean="0"/>
              <a:t>: </a:t>
            </a:r>
            <a:r>
              <a:rPr lang="en-US" sz="1000" dirty="0"/>
              <a:t>N</a:t>
            </a:r>
            <a:r>
              <a:rPr lang="en-US" sz="1000" dirty="0" smtClean="0"/>
              <a:t>ew feature</a:t>
            </a:r>
          </a:p>
          <a:p>
            <a:pPr lvl="3"/>
            <a:r>
              <a:rPr lang="en-US" sz="1000" dirty="0" smtClean="0"/>
              <a:t>Shared </a:t>
            </a:r>
            <a:r>
              <a:rPr lang="en-US" sz="1000" dirty="0" err="1" smtClean="0"/>
              <a:t>Voff</a:t>
            </a:r>
            <a:r>
              <a:rPr lang="en-US" sz="1000" dirty="0" smtClean="0"/>
              <a:t>: How it works in different failure modes</a:t>
            </a:r>
          </a:p>
          <a:p>
            <a:pPr lvl="3"/>
            <a:r>
              <a:rPr lang="en-US" sz="1000" dirty="0" smtClean="0"/>
              <a:t>Reduce serial current: Can chips on other modules be kept in appropriate operation range.</a:t>
            </a:r>
          </a:p>
          <a:p>
            <a:pPr lvl="2">
              <a:buFont typeface="+mj-lt"/>
              <a:buAutoNum type="alphaUcPeriod"/>
            </a:pPr>
            <a:r>
              <a:rPr lang="en-US" sz="1100" dirty="0" smtClean="0"/>
              <a:t>2 modules in parallel: Complicates power routing, requires even number of modules per chain.</a:t>
            </a:r>
          </a:p>
          <a:p>
            <a:pPr lvl="2">
              <a:buFont typeface="+mj-lt"/>
              <a:buAutoNum type="alphaUcPeriod"/>
            </a:pPr>
            <a:r>
              <a:rPr lang="en-US" sz="1100" dirty="0"/>
              <a:t>Disable serial power chain ( ~10 modules</a:t>
            </a:r>
            <a:r>
              <a:rPr lang="en-US" sz="1100" dirty="0" smtClean="0"/>
              <a:t>)</a:t>
            </a:r>
          </a:p>
          <a:p>
            <a:r>
              <a:rPr lang="en-US" sz="1400" dirty="0" smtClean="0"/>
              <a:t>Re-optimization when final chip current defined/measured ( +/- 25% ?)</a:t>
            </a:r>
          </a:p>
          <a:p>
            <a:r>
              <a:rPr lang="en-US" sz="1400" dirty="0" smtClean="0"/>
              <a:t>System tests with final CMS pixel chip (with CMS AFE) for final verification. </a:t>
            </a:r>
            <a:br>
              <a:rPr lang="en-US" sz="1400" dirty="0" smtClean="0"/>
            </a:br>
            <a:r>
              <a:rPr lang="en-US" sz="1400" dirty="0" smtClean="0"/>
              <a:t>Will occur 2020/2021.</a:t>
            </a:r>
          </a:p>
          <a:p>
            <a:pPr lvl="1"/>
            <a:endParaRPr lang="en-GB" sz="20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23</a:t>
            </a:fld>
            <a:endParaRPr lang="el-GR"/>
          </a:p>
        </p:txBody>
      </p:sp>
    </p:spTree>
    <p:extLst>
      <p:ext uri="{BB962C8B-B14F-4D97-AF65-F5344CB8AC3E}">
        <p14:creationId xmlns:p14="http://schemas.microsoft.com/office/powerpoint/2010/main" val="2495215905"/>
      </p:ext>
    </p:extLst>
  </p:cSld>
  <p:clrMapOvr>
    <a:masterClrMapping/>
  </p:clrMapOvr>
  <p:transition>
    <p:pull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r>
              <a:rPr lang="en-US" dirty="0" smtClean="0"/>
              <a:t>Backup, sketches, more details:</a:t>
            </a:r>
          </a:p>
          <a:p>
            <a:r>
              <a:rPr lang="en-US" sz="1600" dirty="0" smtClean="0"/>
              <a:t>Detailed chip power estimate</a:t>
            </a:r>
            <a:br>
              <a:rPr lang="en-US" sz="1600" dirty="0" smtClean="0"/>
            </a:br>
            <a:r>
              <a:rPr lang="en-US" sz="1600" dirty="0" smtClean="0"/>
              <a:t>Optimistic power scenario.</a:t>
            </a:r>
          </a:p>
          <a:p>
            <a:r>
              <a:rPr lang="en-US" sz="1600" dirty="0" smtClean="0"/>
              <a:t>Possible ways to relieve dual module chip failure hot spot issue</a:t>
            </a:r>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B57F2F5-5C16-154F-9BF4-28B9B06CB980}" type="slidenum">
              <a:rPr lang="el-GR" smtClean="0"/>
              <a:pPr>
                <a:defRPr/>
              </a:pPr>
              <a:t>24</a:t>
            </a:fld>
            <a:endParaRPr lang="el-GR"/>
          </a:p>
        </p:txBody>
      </p:sp>
    </p:spTree>
    <p:extLst>
      <p:ext uri="{BB962C8B-B14F-4D97-AF65-F5344CB8AC3E}">
        <p14:creationId xmlns:p14="http://schemas.microsoft.com/office/powerpoint/2010/main" val="1203917555"/>
      </p:ext>
    </p:extLst>
  </p:cSld>
  <p:clrMapOvr>
    <a:masterClrMapping/>
  </p:clrMapOvr>
  <p:transition>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Chip power estimate</a:t>
            </a:r>
            <a:endParaRPr lang="en-GB"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a:xfrm>
            <a:off x="2772000" y="6606616"/>
            <a:ext cx="2895600" cy="201444"/>
          </a:xfrm>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a:xfrm>
            <a:off x="6370440" y="6106515"/>
            <a:ext cx="2133600" cy="197545"/>
          </a:xfrm>
        </p:spPr>
        <p:txBody>
          <a:bodyPr/>
          <a:lstStyle/>
          <a:p>
            <a:pPr>
              <a:defRPr/>
            </a:pPr>
            <a:fld id="{8FFE3219-93F8-3341-94BA-40DFB9BA6311}" type="slidenum">
              <a:rPr lang="el-GR" smtClean="0"/>
              <a:pPr>
                <a:defRPr/>
              </a:pPr>
              <a:t>25</a:t>
            </a:fld>
            <a:endParaRPr lang="el-GR"/>
          </a:p>
        </p:txBody>
      </p:sp>
      <p:graphicFrame>
        <p:nvGraphicFramePr>
          <p:cNvPr id="22" name="Table 21"/>
          <p:cNvGraphicFramePr>
            <a:graphicFrameLocks noGrp="1"/>
          </p:cNvGraphicFramePr>
          <p:nvPr>
            <p:extLst>
              <p:ext uri="{D42A27DB-BD31-4B8C-83A1-F6EECF244321}">
                <p14:modId xmlns:p14="http://schemas.microsoft.com/office/powerpoint/2010/main" val="810472977"/>
              </p:ext>
            </p:extLst>
          </p:nvPr>
        </p:nvGraphicFramePr>
        <p:xfrm>
          <a:off x="453527" y="1120458"/>
          <a:ext cx="6718296" cy="1516380"/>
        </p:xfrm>
        <a:graphic>
          <a:graphicData uri="http://schemas.openxmlformats.org/drawingml/2006/table">
            <a:tbl>
              <a:tblPr/>
              <a:tblGrid>
                <a:gridCol w="558272">
                  <a:extLst>
                    <a:ext uri="{9D8B030D-6E8A-4147-A177-3AD203B41FA5}">
                      <a16:colId xmlns="" xmlns:a16="http://schemas.microsoft.com/office/drawing/2014/main" val="3792001282"/>
                    </a:ext>
                  </a:extLst>
                </a:gridCol>
                <a:gridCol w="494832">
                  <a:extLst>
                    <a:ext uri="{9D8B030D-6E8A-4147-A177-3AD203B41FA5}">
                      <a16:colId xmlns="" xmlns:a16="http://schemas.microsoft.com/office/drawing/2014/main" val="1298224557"/>
                    </a:ext>
                  </a:extLst>
                </a:gridCol>
                <a:gridCol w="561444">
                  <a:extLst>
                    <a:ext uri="{9D8B030D-6E8A-4147-A177-3AD203B41FA5}">
                      <a16:colId xmlns="" xmlns:a16="http://schemas.microsoft.com/office/drawing/2014/main" val="3648479707"/>
                    </a:ext>
                  </a:extLst>
                </a:gridCol>
                <a:gridCol w="812032">
                  <a:extLst>
                    <a:ext uri="{9D8B030D-6E8A-4147-A177-3AD203B41FA5}">
                      <a16:colId xmlns="" xmlns:a16="http://schemas.microsoft.com/office/drawing/2014/main" val="3955178432"/>
                    </a:ext>
                  </a:extLst>
                </a:gridCol>
                <a:gridCol w="659776">
                  <a:extLst>
                    <a:ext uri="{9D8B030D-6E8A-4147-A177-3AD203B41FA5}">
                      <a16:colId xmlns="" xmlns:a16="http://schemas.microsoft.com/office/drawing/2014/main" val="1693490603"/>
                    </a:ext>
                  </a:extLst>
                </a:gridCol>
                <a:gridCol w="482144">
                  <a:extLst>
                    <a:ext uri="{9D8B030D-6E8A-4147-A177-3AD203B41FA5}">
                      <a16:colId xmlns="" xmlns:a16="http://schemas.microsoft.com/office/drawing/2014/main" val="1352727581"/>
                    </a:ext>
                  </a:extLst>
                </a:gridCol>
                <a:gridCol w="469456">
                  <a:extLst>
                    <a:ext uri="{9D8B030D-6E8A-4147-A177-3AD203B41FA5}">
                      <a16:colId xmlns="" xmlns:a16="http://schemas.microsoft.com/office/drawing/2014/main" val="968772454"/>
                    </a:ext>
                  </a:extLst>
                </a:gridCol>
                <a:gridCol w="494832">
                  <a:extLst>
                    <a:ext uri="{9D8B030D-6E8A-4147-A177-3AD203B41FA5}">
                      <a16:colId xmlns="" xmlns:a16="http://schemas.microsoft.com/office/drawing/2014/main" val="105058908"/>
                    </a:ext>
                  </a:extLst>
                </a:gridCol>
                <a:gridCol w="561444">
                  <a:extLst>
                    <a:ext uri="{9D8B030D-6E8A-4147-A177-3AD203B41FA5}">
                      <a16:colId xmlns="" xmlns:a16="http://schemas.microsoft.com/office/drawing/2014/main" val="2089079694"/>
                    </a:ext>
                  </a:extLst>
                </a:gridCol>
                <a:gridCol w="697840">
                  <a:extLst>
                    <a:ext uri="{9D8B030D-6E8A-4147-A177-3AD203B41FA5}">
                      <a16:colId xmlns="" xmlns:a16="http://schemas.microsoft.com/office/drawing/2014/main" val="1080879600"/>
                    </a:ext>
                  </a:extLst>
                </a:gridCol>
                <a:gridCol w="469456">
                  <a:extLst>
                    <a:ext uri="{9D8B030D-6E8A-4147-A177-3AD203B41FA5}">
                      <a16:colId xmlns="" xmlns:a16="http://schemas.microsoft.com/office/drawing/2014/main" val="973603541"/>
                    </a:ext>
                  </a:extLst>
                </a:gridCol>
                <a:gridCol w="456768">
                  <a:extLst>
                    <a:ext uri="{9D8B030D-6E8A-4147-A177-3AD203B41FA5}">
                      <a16:colId xmlns="" xmlns:a16="http://schemas.microsoft.com/office/drawing/2014/main" val="820978514"/>
                    </a:ext>
                  </a:extLst>
                </a:gridCol>
              </a:tblGrid>
              <a:tr h="314325">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ctr" fontAlgn="ctr"/>
                      <a:r>
                        <a:rPr lang="en-GB" sz="1200" b="1" i="0" u="none" strike="noStrike">
                          <a:solidFill>
                            <a:srgbClr val="000000"/>
                          </a:solidFill>
                          <a:effectLst/>
                          <a:latin typeface="Arial" panose="020B0604020202020204" pitchFamily="34" charset="0"/>
                        </a:rPr>
                        <a:t>ANALOG (mA)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1000" b="0" i="0" u="none" strike="noStrike">
                          <a:solidFill>
                            <a:srgbClr val="000000"/>
                          </a:solidFill>
                          <a:effectLst/>
                          <a:latin typeface="Arial" panose="020B060402020202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n-GB" sz="1000" b="0" i="0" u="none" strike="noStrike">
                          <a:solidFill>
                            <a:srgbClr val="000000"/>
                          </a:solidFill>
                          <a:effectLst/>
                          <a:latin typeface="Arial" panose="020B060402020202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n-GB" sz="1000" b="0" i="0" u="none" strike="noStrike">
                          <a:solidFill>
                            <a:srgbClr val="000000"/>
                          </a:solidFill>
                          <a:effectLst/>
                          <a:latin typeface="Arial" panose="020B060402020202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 xmlns:a16="http://schemas.microsoft.com/office/drawing/2014/main" val="4010523414"/>
                  </a:ext>
                </a:extLst>
              </a:tr>
              <a:tr h="333375">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000" b="1" i="0" u="none" strike="noStrike">
                          <a:solidFill>
                            <a:srgbClr val="000000"/>
                          </a:solidFill>
                          <a:effectLst/>
                          <a:latin typeface="Arial" panose="020B0604020202020204" pitchFamily="34" charset="0"/>
                        </a:rPr>
                        <a:t>Per pixel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a:solidFill>
                            <a:srgbClr val="000000"/>
                          </a:solidFill>
                          <a:effectLst/>
                          <a:latin typeface="Arial" panose="020B0604020202020204" pitchFamily="34" charset="0"/>
                        </a:rPr>
                        <a:t>Pixel array</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a:solidFill>
                            <a:srgbClr val="000000"/>
                          </a:solidFill>
                          <a:effectLst/>
                          <a:latin typeface="Arial" panose="020B0604020202020204" pitchFamily="34" charset="0"/>
                        </a:rPr>
                        <a:t>Periphery (ACB+ShLDO)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a:solidFill>
                            <a:srgbClr val="000000"/>
                          </a:solidFill>
                          <a:effectLst/>
                          <a:latin typeface="Arial" panose="020B0604020202020204" pitchFamily="34" charset="0"/>
                        </a:rPr>
                        <a:t>CDR/PLL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a:solidFill>
                            <a:srgbClr val="000000"/>
                          </a:solidFill>
                          <a:effectLst/>
                          <a:latin typeface="Arial" panose="020B0604020202020204" pitchFamily="34" charset="0"/>
                        </a:rPr>
                        <a:t>CMD rcvr</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a:solidFill>
                            <a:srgbClr val="000000"/>
                          </a:solidFill>
                          <a:effectLst/>
                          <a:latin typeface="Arial" panose="020B0604020202020204" pitchFamily="34" charset="0"/>
                        </a:rPr>
                        <a:t>CML drivers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a:solidFill>
                            <a:srgbClr val="000000"/>
                          </a:solidFill>
                          <a:effectLst/>
                          <a:latin typeface="Arial" panose="020B0604020202020204" pitchFamily="34" charset="0"/>
                        </a:rPr>
                        <a:t>ACB+</a:t>
                      </a:r>
                      <a:br>
                        <a:rPr lang="en-GB" sz="1000" b="1" i="0" u="none" strike="noStrike">
                          <a:solidFill>
                            <a:srgbClr val="000000"/>
                          </a:solidFill>
                          <a:effectLst/>
                          <a:latin typeface="Arial" panose="020B0604020202020204" pitchFamily="34" charset="0"/>
                        </a:rPr>
                      </a:br>
                      <a:r>
                        <a:rPr lang="en-GB" sz="1000" b="1" i="0" u="none" strike="noStrike">
                          <a:solidFill>
                            <a:srgbClr val="000000"/>
                          </a:solidFill>
                          <a:effectLst/>
                          <a:latin typeface="Arial" panose="020B0604020202020204" pitchFamily="34" charset="0"/>
                        </a:rPr>
                        <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a:solidFill>
                            <a:srgbClr val="000000"/>
                          </a:solidFill>
                          <a:effectLst/>
                          <a:latin typeface="Arial" panose="020B0604020202020204" pitchFamily="34" charset="0"/>
                        </a:rPr>
                        <a:t>subtotal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dirty="0">
                          <a:solidFill>
                            <a:srgbClr val="000000"/>
                          </a:solidFill>
                          <a:effectLst/>
                          <a:latin typeface="Arial" panose="020B0604020202020204" pitchFamily="34" charset="0"/>
                        </a:rPr>
                        <a:t>Headroom (20%)</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a:solidFill>
                            <a:srgbClr val="000000"/>
                          </a:solidFill>
                          <a:effectLst/>
                          <a:latin typeface="Arial" panose="020B0604020202020204" pitchFamily="34" charset="0"/>
                        </a:rPr>
                        <a:t>Total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t"/>
                      <a:r>
                        <a:rPr lang="en-GB" sz="1000" b="1" i="0" u="none" strike="noStrike">
                          <a:solidFill>
                            <a:srgbClr val="000000"/>
                          </a:solidFill>
                          <a:effectLst/>
                          <a:latin typeface="Arial" panose="020B0604020202020204" pitchFamily="34" charset="0"/>
                        </a:rPr>
                        <a:t>% of total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 xmlns:a16="http://schemas.microsoft.com/office/drawing/2014/main" val="4085280410"/>
                  </a:ext>
                </a:extLst>
              </a:tr>
              <a:tr h="180975">
                <a:tc>
                  <a:txBody>
                    <a:bodyPr/>
                    <a:lstStyle/>
                    <a:p>
                      <a:pPr algn="l" fontAlgn="b"/>
                      <a:r>
                        <a:rPr lang="en-GB" sz="1000" b="1" i="0" u="none" strike="noStrike" dirty="0">
                          <a:solidFill>
                            <a:srgbClr val="FF0000"/>
                          </a:solidFill>
                          <a:effectLst/>
                          <a:latin typeface="Arial" panose="020B0604020202020204" pitchFamily="34" charset="0"/>
                        </a:rPr>
                        <a:t>TBPX L1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Arial" panose="020B0604020202020204" pitchFamily="34" charset="0"/>
                        </a:rPr>
                        <a:t>0.005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726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55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75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143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868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174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1" i="0" u="none" strike="noStrike">
                          <a:solidFill>
                            <a:srgbClr val="000000"/>
                          </a:solidFill>
                          <a:effectLst/>
                          <a:latin typeface="Arial" panose="020B0604020202020204" pitchFamily="34" charset="0"/>
                        </a:rPr>
                        <a:t>1042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56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 xmlns:a16="http://schemas.microsoft.com/office/drawing/2014/main" val="2884698668"/>
                  </a:ext>
                </a:extLst>
              </a:tr>
              <a:tr h="180975">
                <a:tc>
                  <a:txBody>
                    <a:bodyPr/>
                    <a:lstStyle/>
                    <a:p>
                      <a:pPr algn="l" fontAlgn="b"/>
                      <a:r>
                        <a:rPr lang="en-GB" sz="1000" b="1" i="0" u="none" strike="noStrike">
                          <a:solidFill>
                            <a:srgbClr val="FF0000"/>
                          </a:solidFill>
                          <a:effectLst/>
                          <a:latin typeface="Arial" panose="020B0604020202020204" pitchFamily="34" charset="0"/>
                        </a:rPr>
                        <a:t>TBPX L4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Arial" panose="020B0604020202020204" pitchFamily="34" charset="0"/>
                        </a:rPr>
                        <a:t>0.005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726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55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818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164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1" i="0" u="none" strike="noStrike">
                          <a:solidFill>
                            <a:srgbClr val="000000"/>
                          </a:solidFill>
                          <a:effectLst/>
                          <a:latin typeface="Arial" panose="020B0604020202020204" pitchFamily="34" charset="0"/>
                        </a:rPr>
                        <a:t>982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58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 xmlns:a16="http://schemas.microsoft.com/office/drawing/2014/main" val="1483071712"/>
                  </a:ext>
                </a:extLst>
              </a:tr>
              <a:tr h="180975">
                <a:tc>
                  <a:txBody>
                    <a:bodyPr/>
                    <a:lstStyle/>
                    <a:p>
                      <a:pPr algn="l" fontAlgn="b"/>
                      <a:r>
                        <a:rPr lang="en-GB" sz="1200" b="1" i="0" u="none" strike="noStrike">
                          <a:solidFill>
                            <a:srgbClr val="FF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000" b="1"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 xmlns:a16="http://schemas.microsoft.com/office/drawing/2014/main" val="417887579"/>
                  </a:ext>
                </a:extLst>
              </a:tr>
              <a:tr h="180975">
                <a:tc>
                  <a:txBody>
                    <a:bodyPr/>
                    <a:lstStyle/>
                    <a:p>
                      <a:pPr algn="l" fontAlgn="b"/>
                      <a:r>
                        <a:rPr lang="en-GB" sz="1000" b="1" i="0" u="none" strike="noStrike">
                          <a:solidFill>
                            <a:srgbClr val="FF0000"/>
                          </a:solidFill>
                          <a:effectLst/>
                          <a:latin typeface="Arial" panose="020B0604020202020204" pitchFamily="34" charset="0"/>
                        </a:rPr>
                        <a:t>LP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Arial" panose="020B0604020202020204" pitchFamily="34" charset="0"/>
                        </a:rPr>
                        <a:t>0.0005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73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dirty="0">
                          <a:solidFill>
                            <a:srgbClr val="000000"/>
                          </a:solidFill>
                          <a:effectLst/>
                          <a:latin typeface="Arial" panose="020B0604020202020204" pitchFamily="34" charset="0"/>
                        </a:rPr>
                        <a:t>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63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135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a:solidFill>
                            <a:srgbClr val="000000"/>
                          </a:solidFill>
                          <a:effectLst/>
                          <a:latin typeface="Arial" panose="020B0604020202020204" pitchFamily="34" charset="0"/>
                        </a:rPr>
                        <a:t>27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1" i="0" u="none" strike="noStrike">
                          <a:solidFill>
                            <a:srgbClr val="000000"/>
                          </a:solidFill>
                          <a:effectLst/>
                          <a:latin typeface="Arial" panose="020B0604020202020204" pitchFamily="34" charset="0"/>
                        </a:rPr>
                        <a:t>162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b"/>
                      <a:r>
                        <a:rPr lang="en-GB" sz="1000" b="0" i="0" u="none" strike="noStrike" dirty="0">
                          <a:solidFill>
                            <a:srgbClr val="000000"/>
                          </a:solidFill>
                          <a:effectLst/>
                          <a:latin typeface="Arial" panose="020B0604020202020204" pitchFamily="34" charset="0"/>
                        </a:rPr>
                        <a:t>43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 xmlns:a16="http://schemas.microsoft.com/office/drawing/2014/main" val="3760424605"/>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4021704672"/>
              </p:ext>
            </p:extLst>
          </p:nvPr>
        </p:nvGraphicFramePr>
        <p:xfrm>
          <a:off x="453527" y="2792917"/>
          <a:ext cx="5422899" cy="1935480"/>
        </p:xfrm>
        <a:graphic>
          <a:graphicData uri="http://schemas.openxmlformats.org/drawingml/2006/table">
            <a:tbl>
              <a:tblPr/>
              <a:tblGrid>
                <a:gridCol w="495010">
                  <a:extLst>
                    <a:ext uri="{9D8B030D-6E8A-4147-A177-3AD203B41FA5}">
                      <a16:colId xmlns="" xmlns:a16="http://schemas.microsoft.com/office/drawing/2014/main" val="104666014"/>
                    </a:ext>
                  </a:extLst>
                </a:gridCol>
                <a:gridCol w="583858">
                  <a:extLst>
                    <a:ext uri="{9D8B030D-6E8A-4147-A177-3AD203B41FA5}">
                      <a16:colId xmlns="" xmlns:a16="http://schemas.microsoft.com/office/drawing/2014/main" val="3703159904"/>
                    </a:ext>
                  </a:extLst>
                </a:gridCol>
                <a:gridCol w="431547">
                  <a:extLst>
                    <a:ext uri="{9D8B030D-6E8A-4147-A177-3AD203B41FA5}">
                      <a16:colId xmlns="" xmlns:a16="http://schemas.microsoft.com/office/drawing/2014/main" val="973715267"/>
                    </a:ext>
                  </a:extLst>
                </a:gridCol>
                <a:gridCol w="418855">
                  <a:extLst>
                    <a:ext uri="{9D8B030D-6E8A-4147-A177-3AD203B41FA5}">
                      <a16:colId xmlns="" xmlns:a16="http://schemas.microsoft.com/office/drawing/2014/main" val="1768558520"/>
                    </a:ext>
                  </a:extLst>
                </a:gridCol>
                <a:gridCol w="523568">
                  <a:extLst>
                    <a:ext uri="{9D8B030D-6E8A-4147-A177-3AD203B41FA5}">
                      <a16:colId xmlns="" xmlns:a16="http://schemas.microsoft.com/office/drawing/2014/main" val="2395226059"/>
                    </a:ext>
                  </a:extLst>
                </a:gridCol>
                <a:gridCol w="495010">
                  <a:extLst>
                    <a:ext uri="{9D8B030D-6E8A-4147-A177-3AD203B41FA5}">
                      <a16:colId xmlns="" xmlns:a16="http://schemas.microsoft.com/office/drawing/2014/main" val="1060617760"/>
                    </a:ext>
                  </a:extLst>
                </a:gridCol>
                <a:gridCol w="634628">
                  <a:extLst>
                    <a:ext uri="{9D8B030D-6E8A-4147-A177-3AD203B41FA5}">
                      <a16:colId xmlns="" xmlns:a16="http://schemas.microsoft.com/office/drawing/2014/main" val="931144448"/>
                    </a:ext>
                  </a:extLst>
                </a:gridCol>
                <a:gridCol w="418855">
                  <a:extLst>
                    <a:ext uri="{9D8B030D-6E8A-4147-A177-3AD203B41FA5}">
                      <a16:colId xmlns="" xmlns:a16="http://schemas.microsoft.com/office/drawing/2014/main" val="3595328868"/>
                    </a:ext>
                  </a:extLst>
                </a:gridCol>
                <a:gridCol w="418855">
                  <a:extLst>
                    <a:ext uri="{9D8B030D-6E8A-4147-A177-3AD203B41FA5}">
                      <a16:colId xmlns="" xmlns:a16="http://schemas.microsoft.com/office/drawing/2014/main" val="3463782505"/>
                    </a:ext>
                  </a:extLst>
                </a:gridCol>
                <a:gridCol w="533088">
                  <a:extLst>
                    <a:ext uri="{9D8B030D-6E8A-4147-A177-3AD203B41FA5}">
                      <a16:colId xmlns="" xmlns:a16="http://schemas.microsoft.com/office/drawing/2014/main" val="3505663973"/>
                    </a:ext>
                  </a:extLst>
                </a:gridCol>
                <a:gridCol w="469625">
                  <a:extLst>
                    <a:ext uri="{9D8B030D-6E8A-4147-A177-3AD203B41FA5}">
                      <a16:colId xmlns="" xmlns:a16="http://schemas.microsoft.com/office/drawing/2014/main" val="3160732157"/>
                    </a:ext>
                  </a:extLst>
                </a:gridCol>
              </a:tblGrid>
              <a:tr h="314325">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ctr" fontAlgn="ctr"/>
                      <a:r>
                        <a:rPr lang="en-GB" sz="1200" b="1" i="0" u="none" strike="noStrike">
                          <a:solidFill>
                            <a:srgbClr val="000000"/>
                          </a:solidFill>
                          <a:effectLst/>
                          <a:latin typeface="Arial" panose="020B0604020202020204" pitchFamily="34" charset="0"/>
                        </a:rPr>
                        <a:t>DIGITAL (mA)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1000" b="0" i="0" u="none" strike="noStrike">
                          <a:solidFill>
                            <a:srgbClr val="000000"/>
                          </a:solidFill>
                          <a:effectLst/>
                          <a:latin typeface="Arial" panose="020B060402020202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ctr"/>
                      <a:r>
                        <a:rPr lang="en-GB" sz="1000" b="0" i="0" u="none" strike="noStrike">
                          <a:solidFill>
                            <a:srgbClr val="000000"/>
                          </a:solidFill>
                          <a:effectLst/>
                          <a:latin typeface="Arial" panose="020B060402020202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ctr"/>
                      <a:r>
                        <a:rPr lang="en-GB" sz="1000" b="0" i="0" u="none" strike="noStrike">
                          <a:solidFill>
                            <a:srgbClr val="000000"/>
                          </a:solidFill>
                          <a:effectLst/>
                          <a:latin typeface="Arial" panose="020B060402020202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extLst>
                  <a:ext uri="{0D108BD9-81ED-4DB2-BD59-A6C34878D82A}">
                    <a16:rowId xmlns="" xmlns:a16="http://schemas.microsoft.com/office/drawing/2014/main" val="118318390"/>
                  </a:ext>
                </a:extLst>
              </a:tr>
              <a:tr h="333375">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000" b="1" i="0" u="none" strike="noStrike">
                          <a:solidFill>
                            <a:srgbClr val="000000"/>
                          </a:solidFill>
                          <a:effectLst/>
                          <a:latin typeface="Arial" panose="020B0604020202020204" pitchFamily="34" charset="0"/>
                        </a:rPr>
                        <a:t>Per pixel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t"/>
                      <a:r>
                        <a:rPr lang="en-GB" sz="1000" b="1" i="0" u="none" strike="noStrike">
                          <a:solidFill>
                            <a:srgbClr val="000000"/>
                          </a:solidFill>
                          <a:effectLst/>
                          <a:latin typeface="Arial" panose="020B0604020202020204" pitchFamily="34" charset="0"/>
                        </a:rPr>
                        <a:t>Pixel array</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t"/>
                      <a:r>
                        <a:rPr lang="en-GB" sz="1000" b="1" i="0" u="none" strike="noStrike">
                          <a:solidFill>
                            <a:srgbClr val="000000"/>
                          </a:solidFill>
                          <a:effectLst/>
                          <a:latin typeface="Arial" panose="020B0604020202020204" pitchFamily="34" charset="0"/>
                        </a:rPr>
                        <a:t>Periphery logic DCB</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t"/>
                      <a:r>
                        <a:rPr lang="en-GB" sz="1000" b="1" i="0" u="none" strike="noStrike">
                          <a:solidFill>
                            <a:srgbClr val="000000"/>
                          </a:solidFill>
                          <a:effectLst/>
                          <a:latin typeface="Arial" panose="020B0604020202020204" pitchFamily="34" charset="0"/>
                        </a:rPr>
                        <a:t>LVDS RX</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t"/>
                      <a:r>
                        <a:rPr lang="en-GB" sz="1000" b="1" i="0" u="none" strike="noStrike">
                          <a:solidFill>
                            <a:srgbClr val="000000"/>
                          </a:solidFill>
                          <a:effectLst/>
                          <a:latin typeface="Arial" panose="020B0604020202020204" pitchFamily="34" charset="0"/>
                        </a:rPr>
                        <a:t>LVDS TX</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t"/>
                      <a:r>
                        <a:rPr lang="en-GB" sz="1000" b="1" i="0" u="none" strike="noStrike">
                          <a:solidFill>
                            <a:srgbClr val="000000"/>
                          </a:solidFill>
                          <a:effectLst/>
                          <a:latin typeface="Arial" panose="020B0604020202020204" pitchFamily="34" charset="0"/>
                        </a:rPr>
                        <a:t>DCB+IO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t"/>
                      <a:r>
                        <a:rPr lang="en-GB" sz="1000" b="1" i="0" u="none" strike="noStrike">
                          <a:solidFill>
                            <a:srgbClr val="000000"/>
                          </a:solidFill>
                          <a:effectLst/>
                          <a:latin typeface="Arial" panose="020B0604020202020204" pitchFamily="34" charset="0"/>
                        </a:rPr>
                        <a:t>subtotal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t"/>
                      <a:r>
                        <a:rPr lang="en-GB" sz="1000" b="1" i="0" u="none" strike="noStrike">
                          <a:solidFill>
                            <a:srgbClr val="000000"/>
                          </a:solidFill>
                          <a:effectLst/>
                          <a:latin typeface="Arial" panose="020B0604020202020204" pitchFamily="34" charset="0"/>
                        </a:rPr>
                        <a:t>Headroom (20%)</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t"/>
                      <a:r>
                        <a:rPr lang="en-GB" sz="1000" b="1" i="0" u="none" strike="noStrike">
                          <a:solidFill>
                            <a:srgbClr val="000000"/>
                          </a:solidFill>
                          <a:effectLst/>
                          <a:latin typeface="Arial" panose="020B0604020202020204" pitchFamily="34" charset="0"/>
                        </a:rPr>
                        <a:t>Total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ctr" fontAlgn="t"/>
                      <a:r>
                        <a:rPr lang="en-GB" sz="1000" b="1" i="0" u="none" strike="noStrike">
                          <a:solidFill>
                            <a:srgbClr val="000000"/>
                          </a:solidFill>
                          <a:effectLst/>
                          <a:latin typeface="Arial" panose="020B0604020202020204" pitchFamily="34" charset="0"/>
                        </a:rPr>
                        <a:t>% of total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extLst>
                  <a:ext uri="{0D108BD9-81ED-4DB2-BD59-A6C34878D82A}">
                    <a16:rowId xmlns="" xmlns:a16="http://schemas.microsoft.com/office/drawing/2014/main" val="4035036865"/>
                  </a:ext>
                </a:extLst>
              </a:tr>
              <a:tr h="180975">
                <a:tc>
                  <a:txBody>
                    <a:bodyPr/>
                    <a:lstStyle/>
                    <a:p>
                      <a:pPr algn="l" fontAlgn="b"/>
                      <a:r>
                        <a:rPr lang="en-GB" sz="1000" b="1" i="0" u="none" strike="noStrike" dirty="0">
                          <a:solidFill>
                            <a:srgbClr val="FF0000"/>
                          </a:solidFill>
                          <a:effectLst/>
                          <a:latin typeface="Arial" panose="020B0604020202020204" pitchFamily="34" charset="0"/>
                        </a:rPr>
                        <a:t>TBPX L1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Arial" panose="020B0604020202020204" pitchFamily="34" charset="0"/>
                        </a:rPr>
                        <a:t>0.003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435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250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251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687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137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1" i="0" u="none" strike="noStrike">
                          <a:solidFill>
                            <a:srgbClr val="000000"/>
                          </a:solidFill>
                          <a:effectLst/>
                          <a:latin typeface="Arial" panose="020B0604020202020204" pitchFamily="34" charset="0"/>
                        </a:rPr>
                        <a:t>824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extLst>
                  <a:ext uri="{0D108BD9-81ED-4DB2-BD59-A6C34878D82A}">
                    <a16:rowId xmlns="" xmlns:a16="http://schemas.microsoft.com/office/drawing/2014/main" val="2306519217"/>
                  </a:ext>
                </a:extLst>
              </a:tr>
              <a:tr h="180975">
                <a:tc>
                  <a:txBody>
                    <a:bodyPr/>
                    <a:lstStyle/>
                    <a:p>
                      <a:pPr algn="l" fontAlgn="b"/>
                      <a:r>
                        <a:rPr lang="en-GB" sz="1000" b="1" i="0" u="none" strike="noStrike">
                          <a:solidFill>
                            <a:srgbClr val="FF0000"/>
                          </a:solidFill>
                          <a:effectLst/>
                          <a:latin typeface="Arial" panose="020B0604020202020204" pitchFamily="34" charset="0"/>
                        </a:rPr>
                        <a:t>TBPX L4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Arial" panose="020B0604020202020204" pitchFamily="34" charset="0"/>
                        </a:rPr>
                        <a:t>0.0025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363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230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234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597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119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1" i="0" u="none" strike="noStrike">
                          <a:solidFill>
                            <a:srgbClr val="000000"/>
                          </a:solidFill>
                          <a:effectLst/>
                          <a:latin typeface="Arial" panose="020B0604020202020204" pitchFamily="34" charset="0"/>
                        </a:rPr>
                        <a:t>716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42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extLst>
                  <a:ext uri="{0D108BD9-81ED-4DB2-BD59-A6C34878D82A}">
                    <a16:rowId xmlns="" xmlns:a16="http://schemas.microsoft.com/office/drawing/2014/main" val="149623279"/>
                  </a:ext>
                </a:extLst>
              </a:tr>
              <a:tr h="180975">
                <a:tc>
                  <a:txBody>
                    <a:bodyPr/>
                    <a:lstStyle/>
                    <a:p>
                      <a:pPr algn="l" fontAlgn="b"/>
                      <a:r>
                        <a:rPr lang="en-GB" sz="1200" b="1" i="0" u="none" strike="noStrike">
                          <a:solidFill>
                            <a:srgbClr val="FF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l" fontAlgn="b"/>
                      <a:r>
                        <a:rPr lang="en-GB" sz="1000" b="1"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extLst>
                  <a:ext uri="{0D108BD9-81ED-4DB2-BD59-A6C34878D82A}">
                    <a16:rowId xmlns="" xmlns:a16="http://schemas.microsoft.com/office/drawing/2014/main" val="2452851606"/>
                  </a:ext>
                </a:extLst>
              </a:tr>
              <a:tr h="180975">
                <a:tc>
                  <a:txBody>
                    <a:bodyPr/>
                    <a:lstStyle/>
                    <a:p>
                      <a:pPr algn="l" fontAlgn="b"/>
                      <a:r>
                        <a:rPr lang="en-GB" sz="1000" b="1" i="0" u="none" strike="noStrike">
                          <a:solidFill>
                            <a:srgbClr val="FF0000"/>
                          </a:solidFill>
                          <a:effectLst/>
                          <a:latin typeface="Arial" panose="020B0604020202020204" pitchFamily="34" charset="0"/>
                        </a:rPr>
                        <a:t>LP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179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180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180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a:solidFill>
                            <a:srgbClr val="000000"/>
                          </a:solidFill>
                          <a:effectLst/>
                          <a:latin typeface="Arial" panose="020B0604020202020204" pitchFamily="34" charset="0"/>
                        </a:rPr>
                        <a:t>36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1" i="0" u="none" strike="noStrike">
                          <a:solidFill>
                            <a:srgbClr val="000000"/>
                          </a:solidFill>
                          <a:effectLst/>
                          <a:latin typeface="Arial" panose="020B0604020202020204" pitchFamily="34" charset="0"/>
                        </a:rPr>
                        <a:t>216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tc>
                  <a:txBody>
                    <a:bodyPr/>
                    <a:lstStyle/>
                    <a:p>
                      <a:pPr algn="r" fontAlgn="b"/>
                      <a:r>
                        <a:rPr lang="en-GB" sz="1000" b="0" i="0" u="none" strike="noStrike" dirty="0">
                          <a:solidFill>
                            <a:srgbClr val="000000"/>
                          </a:solidFill>
                          <a:effectLst/>
                          <a:latin typeface="Arial" panose="020B0604020202020204" pitchFamily="34" charset="0"/>
                        </a:rPr>
                        <a:t>57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AD3"/>
                    </a:solidFill>
                  </a:tcPr>
                </a:tc>
                <a:extLst>
                  <a:ext uri="{0D108BD9-81ED-4DB2-BD59-A6C34878D82A}">
                    <a16:rowId xmlns="" xmlns:a16="http://schemas.microsoft.com/office/drawing/2014/main" val="3715284561"/>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473921447"/>
              </p:ext>
            </p:extLst>
          </p:nvPr>
        </p:nvGraphicFramePr>
        <p:xfrm>
          <a:off x="453527" y="4790101"/>
          <a:ext cx="4064000" cy="1668780"/>
        </p:xfrm>
        <a:graphic>
          <a:graphicData uri="http://schemas.openxmlformats.org/drawingml/2006/table">
            <a:tbl>
              <a:tblPr/>
              <a:tblGrid>
                <a:gridCol w="647194">
                  <a:extLst>
                    <a:ext uri="{9D8B030D-6E8A-4147-A177-3AD203B41FA5}">
                      <a16:colId xmlns="" xmlns:a16="http://schemas.microsoft.com/office/drawing/2014/main" val="125446130"/>
                    </a:ext>
                  </a:extLst>
                </a:gridCol>
                <a:gridCol w="637677">
                  <a:extLst>
                    <a:ext uri="{9D8B030D-6E8A-4147-A177-3AD203B41FA5}">
                      <a16:colId xmlns="" xmlns:a16="http://schemas.microsoft.com/office/drawing/2014/main" val="906464774"/>
                    </a:ext>
                  </a:extLst>
                </a:gridCol>
                <a:gridCol w="494913">
                  <a:extLst>
                    <a:ext uri="{9D8B030D-6E8A-4147-A177-3AD203B41FA5}">
                      <a16:colId xmlns="" xmlns:a16="http://schemas.microsoft.com/office/drawing/2014/main" val="3189039175"/>
                    </a:ext>
                  </a:extLst>
                </a:gridCol>
                <a:gridCol w="571054">
                  <a:extLst>
                    <a:ext uri="{9D8B030D-6E8A-4147-A177-3AD203B41FA5}">
                      <a16:colId xmlns="" xmlns:a16="http://schemas.microsoft.com/office/drawing/2014/main" val="932119920"/>
                    </a:ext>
                  </a:extLst>
                </a:gridCol>
                <a:gridCol w="647194">
                  <a:extLst>
                    <a:ext uri="{9D8B030D-6E8A-4147-A177-3AD203B41FA5}">
                      <a16:colId xmlns="" xmlns:a16="http://schemas.microsoft.com/office/drawing/2014/main" val="2097841066"/>
                    </a:ext>
                  </a:extLst>
                </a:gridCol>
                <a:gridCol w="532984">
                  <a:extLst>
                    <a:ext uri="{9D8B030D-6E8A-4147-A177-3AD203B41FA5}">
                      <a16:colId xmlns="" xmlns:a16="http://schemas.microsoft.com/office/drawing/2014/main" val="1019344958"/>
                    </a:ext>
                  </a:extLst>
                </a:gridCol>
                <a:gridCol w="532984">
                  <a:extLst>
                    <a:ext uri="{9D8B030D-6E8A-4147-A177-3AD203B41FA5}">
                      <a16:colId xmlns="" xmlns:a16="http://schemas.microsoft.com/office/drawing/2014/main" val="4110503497"/>
                    </a:ext>
                  </a:extLst>
                </a:gridCol>
              </a:tblGrid>
              <a:tr h="314325">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GB" sz="1000" b="1" i="0" u="none" strike="noStrike">
                          <a:solidFill>
                            <a:srgbClr val="000000"/>
                          </a:solidFill>
                          <a:effectLst/>
                          <a:latin typeface="Arial" panose="020B0604020202020204" pitchFamily="34" charset="0"/>
                        </a:rPr>
                        <a:t>All (mA)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a:solidFill>
                            <a:srgbClr val="000000"/>
                          </a:solidFill>
                          <a:effectLst/>
                          <a:latin typeface="Arial" panose="020B0604020202020204" pitchFamily="34" charset="0"/>
                        </a:rPr>
                        <a:t>Power (mW)</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3962565446"/>
                  </a:ext>
                </a:extLst>
              </a:tr>
              <a:tr h="333375">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000" b="1" i="0" u="none" strike="noStrike">
                          <a:solidFill>
                            <a:srgbClr val="000000"/>
                          </a:solidFill>
                          <a:effectLst/>
                          <a:latin typeface="Arial" panose="020B0604020202020204" pitchFamily="34" charset="0"/>
                        </a:rPr>
                        <a:t>Active current</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000" b="1" i="0" u="none" strike="noStrike">
                          <a:solidFill>
                            <a:srgbClr val="000000"/>
                          </a:solidFill>
                          <a:effectLst/>
                          <a:latin typeface="Arial" panose="020B0604020202020204" pitchFamily="34" charset="0"/>
                        </a:rPr>
                        <a:t>Shunts (20%)</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000" b="1" i="0" u="none" strike="noStrike">
                          <a:solidFill>
                            <a:srgbClr val="000000"/>
                          </a:solidFill>
                          <a:effectLst/>
                          <a:latin typeface="Arial" panose="020B0604020202020204" pitchFamily="34" charset="0"/>
                        </a:rPr>
                        <a:t>Total with head-room</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000" b="1" i="0" u="none" strike="noStrike">
                          <a:solidFill>
                            <a:srgbClr val="000000"/>
                          </a:solidFill>
                          <a:effectLst/>
                          <a:latin typeface="Arial" panose="020B0604020202020204" pitchFamily="34" charset="0"/>
                        </a:rPr>
                        <a:t>Active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000" b="1" i="0" u="none" strike="noStrike">
                          <a:solidFill>
                            <a:srgbClr val="000000"/>
                          </a:solidFill>
                          <a:effectLst/>
                          <a:latin typeface="Arial" panose="020B0604020202020204" pitchFamily="34" charset="0"/>
                        </a:rPr>
                        <a:t>SLDO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000" b="1" i="0" u="none" strike="noStrike">
                          <a:solidFill>
                            <a:srgbClr val="000000"/>
                          </a:solidFill>
                          <a:effectLst/>
                          <a:latin typeface="Arial" panose="020B0604020202020204" pitchFamily="34" charset="0"/>
                        </a:rPr>
                        <a:t>Total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46029675"/>
                  </a:ext>
                </a:extLst>
              </a:tr>
              <a:tr h="180975">
                <a:tc>
                  <a:txBody>
                    <a:bodyPr/>
                    <a:lstStyle/>
                    <a:p>
                      <a:pPr algn="l" fontAlgn="b"/>
                      <a:r>
                        <a:rPr lang="en-GB" sz="1000" b="1" i="0" u="none" strike="noStrike" dirty="0">
                          <a:solidFill>
                            <a:srgbClr val="FF0000"/>
                          </a:solidFill>
                          <a:effectLst/>
                          <a:latin typeface="Arial" panose="020B0604020202020204" pitchFamily="34" charset="0"/>
                        </a:rPr>
                        <a:t>TBPX L1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1555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Arial" panose="020B0604020202020204" pitchFamily="34" charset="0"/>
                        </a:rPr>
                        <a:t>311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1866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dirty="0">
                          <a:solidFill>
                            <a:srgbClr val="000000"/>
                          </a:solidFill>
                          <a:effectLst/>
                          <a:latin typeface="Arial" panose="020B0604020202020204" pitchFamily="34" charset="0"/>
                        </a:rPr>
                        <a:t>1866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933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2799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307899839"/>
                  </a:ext>
                </a:extLst>
              </a:tr>
              <a:tr h="180975">
                <a:tc>
                  <a:txBody>
                    <a:bodyPr/>
                    <a:lstStyle/>
                    <a:p>
                      <a:pPr algn="l" fontAlgn="b"/>
                      <a:r>
                        <a:rPr lang="en-GB" sz="1000" b="1" i="0" u="none" strike="noStrike">
                          <a:solidFill>
                            <a:srgbClr val="FF0000"/>
                          </a:solidFill>
                          <a:effectLst/>
                          <a:latin typeface="Arial" panose="020B0604020202020204" pitchFamily="34" charset="0"/>
                        </a:rPr>
                        <a:t>TBPX L4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1415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Arial" panose="020B0604020202020204" pitchFamily="34" charset="0"/>
                        </a:rPr>
                        <a:t>283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1698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1698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849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2547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11219788"/>
                  </a:ext>
                </a:extLst>
              </a:tr>
              <a:tr h="180975">
                <a:tc>
                  <a:txBody>
                    <a:bodyPr/>
                    <a:lstStyle/>
                    <a:p>
                      <a:pPr algn="l" fontAlgn="b"/>
                      <a:r>
                        <a:rPr lang="en-GB" sz="1200" b="1" i="0" u="none" strike="noStrike">
                          <a:solidFill>
                            <a:srgbClr val="FF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000" b="1"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000" b="1"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000" b="1"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000" b="1"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000" b="1" i="0" u="none" strike="noStrike">
                          <a:solidFill>
                            <a:srgbClr val="000000"/>
                          </a:solidFill>
                          <a:effectLst/>
                          <a:latin typeface="Arial" panose="020B060402020202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9852988"/>
                  </a:ext>
                </a:extLst>
              </a:tr>
              <a:tr h="180975">
                <a:tc>
                  <a:txBody>
                    <a:bodyPr/>
                    <a:lstStyle/>
                    <a:p>
                      <a:pPr algn="l" fontAlgn="b"/>
                      <a:r>
                        <a:rPr lang="en-GB" sz="1000" b="1" i="0" u="none" strike="noStrike">
                          <a:solidFill>
                            <a:srgbClr val="FF0000"/>
                          </a:solidFill>
                          <a:effectLst/>
                          <a:latin typeface="Arial" panose="020B0604020202020204" pitchFamily="34" charset="0"/>
                        </a:rPr>
                        <a:t>LP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315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Arial" panose="020B0604020202020204" pitchFamily="34" charset="0"/>
                        </a:rPr>
                        <a:t>63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379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379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189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000" b="1" i="0" u="none" strike="noStrike" dirty="0">
                          <a:solidFill>
                            <a:srgbClr val="000000"/>
                          </a:solidFill>
                          <a:effectLst/>
                          <a:latin typeface="Arial" panose="020B0604020202020204" pitchFamily="34" charset="0"/>
                        </a:rPr>
                        <a:t>568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131974217"/>
                  </a:ext>
                </a:extLst>
              </a:tr>
            </a:tbl>
          </a:graphicData>
        </a:graphic>
      </p:graphicFrame>
    </p:spTree>
    <p:extLst>
      <p:ext uri="{BB962C8B-B14F-4D97-AF65-F5344CB8AC3E}">
        <p14:creationId xmlns:p14="http://schemas.microsoft.com/office/powerpoint/2010/main" val="2872842464"/>
      </p:ext>
    </p:extLst>
  </p:cSld>
  <p:clrMapOvr>
    <a:masterClrMapping/>
  </p:clrMapOvr>
  <p:transition>
    <p:pull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Delicate optimization</a:t>
            </a:r>
            <a:endParaRPr lang="en-GB" dirty="0"/>
          </a:p>
        </p:txBody>
      </p:sp>
      <p:sp>
        <p:nvSpPr>
          <p:cNvPr id="3" name="Content Placeholder 2"/>
          <p:cNvSpPr>
            <a:spLocks noGrp="1"/>
          </p:cNvSpPr>
          <p:nvPr>
            <p:ph idx="1"/>
          </p:nvPr>
        </p:nvSpPr>
        <p:spPr>
          <a:xfrm>
            <a:off x="287927" y="908050"/>
            <a:ext cx="8532073" cy="5587273"/>
          </a:xfrm>
        </p:spPr>
        <p:txBody>
          <a:bodyPr/>
          <a:lstStyle/>
          <a:p>
            <a:r>
              <a:rPr lang="en-US" sz="1200" dirty="0" smtClean="0"/>
              <a:t>SLDO characteristics (</a:t>
            </a:r>
            <a:r>
              <a:rPr lang="en-US" sz="1200" b="1" dirty="0" err="1"/>
              <a:t>V</a:t>
            </a:r>
            <a:r>
              <a:rPr lang="en-US" sz="1200" b="1" baseline="-25000" dirty="0" err="1"/>
              <a:t>off</a:t>
            </a:r>
            <a:r>
              <a:rPr lang="en-US" sz="1200" b="1" dirty="0"/>
              <a:t>, </a:t>
            </a:r>
            <a:r>
              <a:rPr lang="en-US" sz="1200" b="1" dirty="0" err="1" smtClean="0"/>
              <a:t>R</a:t>
            </a:r>
            <a:r>
              <a:rPr lang="en-US" sz="1200" b="1" baseline="-25000" dirty="0" err="1" smtClean="0"/>
              <a:t>eff</a:t>
            </a:r>
            <a:r>
              <a:rPr lang="en-US" sz="1200" dirty="0" smtClean="0"/>
              <a:t>) defined by external resistors, </a:t>
            </a:r>
            <a:r>
              <a:rPr lang="en-US" sz="1200" b="1" dirty="0" smtClean="0"/>
              <a:t>mounted when pixel modules produced</a:t>
            </a:r>
            <a:r>
              <a:rPr lang="en-US" sz="1200" dirty="0" smtClean="0"/>
              <a:t>.</a:t>
            </a:r>
          </a:p>
          <a:p>
            <a:r>
              <a:rPr lang="en-US" sz="1200" dirty="0" smtClean="0"/>
              <a:t>Consumed power depends on AFE biasing settings </a:t>
            </a:r>
            <a:r>
              <a:rPr lang="en-US" sz="1200" dirty="0"/>
              <a:t>(analog) </a:t>
            </a:r>
            <a:r>
              <a:rPr lang="en-US" sz="1200" dirty="0" smtClean="0"/>
              <a:t>and hit/trigger rates (digital)</a:t>
            </a:r>
          </a:p>
          <a:p>
            <a:r>
              <a:rPr lang="en-US" sz="1400" dirty="0" smtClean="0"/>
              <a:t>Critical parameters and uncertainties:</a:t>
            </a:r>
          </a:p>
          <a:p>
            <a:pPr lvl="1"/>
            <a:r>
              <a:rPr lang="en-US" sz="1100" dirty="0" smtClean="0"/>
              <a:t>Required active chip current: Design not finalized/tested, Hit rate effects ( ~10%), </a:t>
            </a:r>
            <a:r>
              <a:rPr lang="en-US" sz="1100" dirty="0"/>
              <a:t>D</a:t>
            </a:r>
            <a:r>
              <a:rPr lang="en-US" sz="1100" dirty="0" smtClean="0"/>
              <a:t>rive currents for E-links, Radiation effects, Chip to chip variations, Required power to minimize time walk (AFE biasing), etc.</a:t>
            </a:r>
          </a:p>
          <a:p>
            <a:pPr lvl="2"/>
            <a:r>
              <a:rPr lang="en-US" sz="900" dirty="0"/>
              <a:t>N</a:t>
            </a:r>
            <a:r>
              <a:rPr lang="en-US" sz="900" dirty="0" smtClean="0"/>
              <a:t>ominal active current: </a:t>
            </a:r>
            <a:r>
              <a:rPr lang="en-US" sz="900" b="1" dirty="0" smtClean="0"/>
              <a:t>1.5A </a:t>
            </a:r>
            <a:r>
              <a:rPr lang="en-US" sz="900" dirty="0" smtClean="0"/>
              <a:t>(may change until final CMS chip has been well characterized on pixel modules: 2020/2021 !)</a:t>
            </a:r>
          </a:p>
          <a:p>
            <a:pPr lvl="2"/>
            <a:r>
              <a:rPr lang="en-US" sz="900" dirty="0"/>
              <a:t>A</a:t>
            </a:r>
            <a:r>
              <a:rPr lang="en-US" sz="900" dirty="0" smtClean="0"/>
              <a:t>ssure that system can work if required current increased/decreased: </a:t>
            </a:r>
            <a:r>
              <a:rPr lang="en-US" sz="900" b="1" dirty="0" smtClean="0"/>
              <a:t>+/- 25% if/when needed</a:t>
            </a:r>
            <a:r>
              <a:rPr lang="en-US" sz="900" dirty="0" smtClean="0"/>
              <a:t>.</a:t>
            </a:r>
          </a:p>
          <a:p>
            <a:pPr lvl="2"/>
            <a:r>
              <a:rPr lang="en-US" sz="900" dirty="0" smtClean="0"/>
              <a:t>In case chip </a:t>
            </a:r>
            <a:r>
              <a:rPr lang="en-US" sz="900" dirty="0" err="1" smtClean="0"/>
              <a:t>mis</a:t>
            </a:r>
            <a:r>
              <a:rPr lang="en-US" sz="900" dirty="0" smtClean="0"/>
              <a:t>-configured, required current can be higher (V</a:t>
            </a:r>
            <a:r>
              <a:rPr lang="en-US" sz="900" baseline="-25000" dirty="0" smtClean="0"/>
              <a:t>in</a:t>
            </a:r>
            <a:r>
              <a:rPr lang="en-US" sz="900" dirty="0" smtClean="0"/>
              <a:t> voltage collapse or use of under-shut protection)</a:t>
            </a:r>
          </a:p>
          <a:p>
            <a:pPr lvl="1"/>
            <a:r>
              <a:rPr lang="en-US" sz="1100" dirty="0" smtClean="0"/>
              <a:t>Current sharing between analog and digital part of chip</a:t>
            </a:r>
          </a:p>
          <a:p>
            <a:pPr lvl="2"/>
            <a:r>
              <a:rPr lang="en-US" sz="900" dirty="0" smtClean="0"/>
              <a:t>Defined by separate </a:t>
            </a:r>
            <a:r>
              <a:rPr lang="en-US" sz="900" dirty="0" err="1" smtClean="0"/>
              <a:t>R</a:t>
            </a:r>
            <a:r>
              <a:rPr lang="en-US" sz="900" baseline="-25000" dirty="0" err="1" smtClean="0"/>
              <a:t>eff</a:t>
            </a:r>
            <a:r>
              <a:rPr lang="en-US" sz="900" dirty="0" smtClean="0"/>
              <a:t> between the two SLDOs: Now common </a:t>
            </a:r>
            <a:r>
              <a:rPr lang="en-US" sz="900" dirty="0" err="1" smtClean="0"/>
              <a:t>V</a:t>
            </a:r>
            <a:r>
              <a:rPr lang="en-US" sz="900" baseline="-25000" dirty="0" err="1" smtClean="0"/>
              <a:t>off</a:t>
            </a:r>
            <a:endParaRPr lang="en-US" sz="900" dirty="0" smtClean="0"/>
          </a:p>
          <a:p>
            <a:pPr lvl="2"/>
            <a:r>
              <a:rPr lang="en-US" sz="900" dirty="0" smtClean="0"/>
              <a:t>Currently: ~60/40</a:t>
            </a:r>
          </a:p>
          <a:p>
            <a:pPr lvl="2"/>
            <a:r>
              <a:rPr lang="en-US" sz="900" dirty="0" smtClean="0"/>
              <a:t>If current ration between analog and digital changes after module production, then input current may have to be increased to assure enough current to part with current increase (e.g. AFE biasing). Paralleled analog and digital SLDOs considered as one SLDO equivalent per chip for simplification.</a:t>
            </a:r>
          </a:p>
          <a:p>
            <a:pPr lvl="1"/>
            <a:r>
              <a:rPr lang="en-US" sz="1100" dirty="0" smtClean="0"/>
              <a:t>Current sharing between chips: </a:t>
            </a:r>
          </a:p>
          <a:p>
            <a:pPr lvl="2"/>
            <a:r>
              <a:rPr lang="en-US" sz="900" dirty="0" smtClean="0"/>
              <a:t>Assuming same external resistors for all chips on pixel module (no resistor tuning per chip)</a:t>
            </a:r>
          </a:p>
          <a:p>
            <a:pPr lvl="2"/>
            <a:r>
              <a:rPr lang="en-US" sz="900" dirty="0" err="1"/>
              <a:t>M</a:t>
            </a:r>
            <a:r>
              <a:rPr lang="en-US" sz="900" dirty="0" err="1" smtClean="0"/>
              <a:t>is</a:t>
            </a:r>
            <a:r>
              <a:rPr lang="en-US" sz="900" dirty="0" smtClean="0"/>
              <a:t>-match of </a:t>
            </a:r>
            <a:r>
              <a:rPr lang="en-US" sz="900" dirty="0" err="1" smtClean="0"/>
              <a:t>V</a:t>
            </a:r>
            <a:r>
              <a:rPr lang="en-US" sz="900" baseline="-25000" dirty="0" err="1" smtClean="0"/>
              <a:t>off</a:t>
            </a:r>
            <a:r>
              <a:rPr lang="en-US" sz="900" dirty="0" smtClean="0"/>
              <a:t> and </a:t>
            </a:r>
            <a:r>
              <a:rPr lang="en-US" sz="900" dirty="0" err="1" smtClean="0"/>
              <a:t>R</a:t>
            </a:r>
            <a:r>
              <a:rPr lang="en-US" sz="900" baseline="-25000" dirty="0" err="1" smtClean="0"/>
              <a:t>eff</a:t>
            </a:r>
            <a:r>
              <a:rPr lang="en-US" sz="900" dirty="0" smtClean="0"/>
              <a:t> between chips</a:t>
            </a:r>
          </a:p>
          <a:p>
            <a:pPr lvl="1"/>
            <a:r>
              <a:rPr lang="en-US" sz="1100" dirty="0" smtClean="0"/>
              <a:t>Current head room to assure stable/reliable system operation: </a:t>
            </a:r>
            <a:r>
              <a:rPr lang="en-US" sz="1100" b="1" dirty="0" smtClean="0"/>
              <a:t>20%</a:t>
            </a:r>
            <a:r>
              <a:rPr lang="en-US" sz="1100" dirty="0" smtClean="0"/>
              <a:t> </a:t>
            </a:r>
          </a:p>
          <a:p>
            <a:pPr lvl="2"/>
            <a:r>
              <a:rPr lang="en-US" sz="900" dirty="0" smtClean="0"/>
              <a:t>Can possibly be reduced, but too early to do this before serious system tests made with final CMS pixel chip.</a:t>
            </a:r>
          </a:p>
          <a:p>
            <a:pPr lvl="1"/>
            <a:r>
              <a:rPr lang="en-US" sz="1100" dirty="0" smtClean="0"/>
              <a:t>V</a:t>
            </a:r>
            <a:r>
              <a:rPr lang="en-US" sz="1100" baseline="-25000" dirty="0" smtClean="0"/>
              <a:t>in</a:t>
            </a:r>
            <a:r>
              <a:rPr lang="en-US" sz="1100" dirty="0" smtClean="0"/>
              <a:t> operation range: 1.4V </a:t>
            </a:r>
            <a:r>
              <a:rPr lang="en-US" sz="1100" dirty="0"/>
              <a:t>– 2.0V (max voltage), </a:t>
            </a:r>
            <a:endParaRPr lang="en-US" sz="1100" dirty="0" smtClean="0"/>
          </a:p>
          <a:p>
            <a:pPr lvl="2"/>
            <a:r>
              <a:rPr lang="en-US" sz="900" dirty="0" smtClean="0"/>
              <a:t>Protection voltage clamp at ~2.0V (mainly to limit possible dynamic peaks)</a:t>
            </a:r>
          </a:p>
          <a:p>
            <a:pPr lvl="2"/>
            <a:r>
              <a:rPr lang="en-US" sz="900" dirty="0"/>
              <a:t>0</a:t>
            </a:r>
            <a:r>
              <a:rPr lang="en-US" sz="900" dirty="0" smtClean="0"/>
              <a:t>.2V minimal LDO drop voltage (can possibly be a bit smaller at smaller current)</a:t>
            </a:r>
          </a:p>
          <a:p>
            <a:pPr lvl="2"/>
            <a:r>
              <a:rPr lang="en-US" sz="900" dirty="0" smtClean="0"/>
              <a:t>Initial base line working point: </a:t>
            </a:r>
            <a:r>
              <a:rPr lang="en-US" sz="900" b="1" dirty="0" smtClean="0"/>
              <a:t>1.5V</a:t>
            </a:r>
            <a:r>
              <a:rPr lang="en-US" sz="900" dirty="0" smtClean="0"/>
              <a:t> (some margin to minimum of 1.4V, allows to decrease current and still be operational).</a:t>
            </a:r>
          </a:p>
          <a:p>
            <a:pPr lvl="1"/>
            <a:r>
              <a:rPr lang="en-US" sz="1100" dirty="0" smtClean="0"/>
              <a:t>Power up: SLDO will burn more power during power up until chip configured for operation. HV will be off.</a:t>
            </a:r>
          </a:p>
          <a:p>
            <a:pPr lvl="2"/>
            <a:r>
              <a:rPr lang="en-US" sz="900" dirty="0" smtClean="0"/>
              <a:t>Injected current can possibly be ~25% less, still keeping Vin at required 1.4V, as optimal performance not needed.</a:t>
            </a:r>
          </a:p>
          <a:p>
            <a:pPr lvl="1"/>
            <a:r>
              <a:rPr lang="en-US" sz="1100" dirty="0" smtClean="0"/>
              <a:t>Chip failure scenarios:</a:t>
            </a:r>
          </a:p>
          <a:p>
            <a:pPr lvl="2"/>
            <a:r>
              <a:rPr lang="en-US" sz="900" dirty="0" smtClean="0"/>
              <a:t>2 and 4 chip pixel modules. 1 chip fully dead/off. 1 chip with Analog SLDO off. 1 chip with digital SLDO off</a:t>
            </a:r>
          </a:p>
          <a:p>
            <a:pPr lvl="2"/>
            <a:r>
              <a:rPr lang="en-US" sz="900" dirty="0" smtClean="0"/>
              <a:t>1 chip with excessive load current</a:t>
            </a:r>
          </a:p>
          <a:p>
            <a:pPr lvl="3"/>
            <a:r>
              <a:rPr lang="en-US" sz="900" dirty="0" smtClean="0"/>
              <a:t>Short: nothing can be done (but current will be passed to other modules in serial power chain)</a:t>
            </a:r>
          </a:p>
          <a:p>
            <a:pPr lvl="3"/>
            <a:r>
              <a:rPr lang="en-US" sz="900" dirty="0" smtClean="0"/>
              <a:t>&lt;50% overload: Under-shunt protection (if we want to use this). Can keep other chips on module operational if chip </a:t>
            </a:r>
            <a:r>
              <a:rPr lang="en-US" sz="900" dirty="0" err="1" smtClean="0"/>
              <a:t>mis</a:t>
            </a:r>
            <a:r>
              <a:rPr lang="en-US" sz="900" dirty="0" smtClean="0"/>
              <a:t>-configured.</a:t>
            </a:r>
          </a:p>
          <a:p>
            <a:r>
              <a:rPr lang="en-US" sz="1600" dirty="0" smtClean="0"/>
              <a:t>Must be solid and reliable, so need some margins !.</a:t>
            </a:r>
            <a:endParaRPr lang="en-GB" sz="1600" dirty="0"/>
          </a:p>
        </p:txBody>
      </p:sp>
      <p:sp>
        <p:nvSpPr>
          <p:cNvPr id="4" name="Date Placeholder 3"/>
          <p:cNvSpPr>
            <a:spLocks noGrp="1"/>
          </p:cNvSpPr>
          <p:nvPr>
            <p:ph type="dt" sz="half" idx="10"/>
          </p:nvPr>
        </p:nvSpPr>
        <p:spPr/>
        <p:txBody>
          <a:bodyPr/>
          <a:lstStyle/>
          <a:p>
            <a:pPr>
              <a:defRPr/>
            </a:pPr>
            <a:r>
              <a:rPr lang="en-US" smtClean="0"/>
              <a:t>29/10/2019</a:t>
            </a:r>
            <a:endParaRPr lang="el-GR" dirty="0"/>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26</a:t>
            </a:fld>
            <a:endParaRPr lang="el-GR"/>
          </a:p>
        </p:txBody>
      </p:sp>
    </p:spTree>
    <p:extLst>
      <p:ext uri="{BB962C8B-B14F-4D97-AF65-F5344CB8AC3E}">
        <p14:creationId xmlns:p14="http://schemas.microsoft.com/office/powerpoint/2010/main" val="4276992454"/>
      </p:ext>
    </p:extLst>
  </p:cSld>
  <p:clrMapOvr>
    <a:masterClrMapping/>
  </p:clrMapOvr>
  <p:transition>
    <p:pull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Basic assumptions and checks</a:t>
            </a:r>
            <a:endParaRPr lang="en-GB" sz="4000" dirty="0"/>
          </a:p>
        </p:txBody>
      </p:sp>
      <p:sp>
        <p:nvSpPr>
          <p:cNvPr id="3" name="Content Placeholder 2"/>
          <p:cNvSpPr>
            <a:spLocks noGrp="1"/>
          </p:cNvSpPr>
          <p:nvPr>
            <p:ph idx="1"/>
          </p:nvPr>
        </p:nvSpPr>
        <p:spPr>
          <a:xfrm>
            <a:off x="324000" y="981000"/>
            <a:ext cx="8362800" cy="5490467"/>
          </a:xfrm>
        </p:spPr>
        <p:txBody>
          <a:bodyPr/>
          <a:lstStyle/>
          <a:p>
            <a:r>
              <a:rPr lang="en-US" sz="1400" dirty="0" smtClean="0"/>
              <a:t>Required active chip current: 1.5A</a:t>
            </a:r>
          </a:p>
          <a:p>
            <a:pPr lvl="1"/>
            <a:r>
              <a:rPr lang="en-US" sz="1100" dirty="0" smtClean="0"/>
              <a:t>Active chip power: 1.5A x 1.2V = 1.8W</a:t>
            </a:r>
          </a:p>
          <a:p>
            <a:r>
              <a:rPr lang="en-US" sz="1400" dirty="0" smtClean="0"/>
              <a:t>Current head room to accommodate all issues: ~20% (</a:t>
            </a:r>
            <a:r>
              <a:rPr lang="en-US" sz="1400" dirty="0" err="1" smtClean="0"/>
              <a:t>I</a:t>
            </a:r>
            <a:r>
              <a:rPr lang="en-US" sz="1400" baseline="-25000" dirty="0" err="1" smtClean="0"/>
              <a:t>in</a:t>
            </a:r>
            <a:r>
              <a:rPr lang="en-US" sz="1400" dirty="0" smtClean="0"/>
              <a:t> = 1.8A)</a:t>
            </a:r>
          </a:p>
          <a:p>
            <a:r>
              <a:rPr lang="en-US" sz="1400" dirty="0" smtClean="0"/>
              <a:t>Solid nominal operation point: V</a:t>
            </a:r>
            <a:r>
              <a:rPr lang="en-US" sz="1400" baseline="-25000" dirty="0" smtClean="0"/>
              <a:t>in</a:t>
            </a:r>
            <a:r>
              <a:rPr lang="en-US" sz="1400" dirty="0" smtClean="0"/>
              <a:t> = 1.5V</a:t>
            </a:r>
          </a:p>
          <a:p>
            <a:r>
              <a:rPr lang="en-US" sz="1400" dirty="0" smtClean="0"/>
              <a:t>Total power: 2.7W = 1.8W active + 0.9W SLDO losses</a:t>
            </a:r>
          </a:p>
          <a:p>
            <a:endParaRPr lang="en-US" sz="1400" dirty="0" smtClean="0"/>
          </a:p>
          <a:p>
            <a:r>
              <a:rPr lang="en-US" sz="1400" dirty="0" err="1" smtClean="0"/>
              <a:t>V</a:t>
            </a:r>
            <a:r>
              <a:rPr lang="en-US" sz="1400" baseline="-25000" dirty="0" err="1" smtClean="0"/>
              <a:t>off</a:t>
            </a:r>
            <a:r>
              <a:rPr lang="en-US" sz="1400" dirty="0" smtClean="0"/>
              <a:t>: See curves on slide 7</a:t>
            </a:r>
          </a:p>
          <a:p>
            <a:pPr lvl="1"/>
            <a:r>
              <a:rPr lang="en-US" sz="1100" dirty="0"/>
              <a:t>0.0V : Too high sensitivity to injected </a:t>
            </a:r>
            <a:r>
              <a:rPr lang="en-US" sz="1100" dirty="0" smtClean="0"/>
              <a:t>current</a:t>
            </a:r>
            <a:endParaRPr lang="en-US" sz="1100" b="1" dirty="0" smtClean="0"/>
          </a:p>
          <a:p>
            <a:pPr lvl="1"/>
            <a:r>
              <a:rPr lang="en-US" sz="1100" b="1" dirty="0" smtClean="0"/>
              <a:t>1.0V : Reasonable baseline compromise</a:t>
            </a:r>
          </a:p>
          <a:p>
            <a:pPr lvl="1"/>
            <a:r>
              <a:rPr lang="en-US" sz="1100" dirty="0" smtClean="0"/>
              <a:t>1.2V : </a:t>
            </a:r>
            <a:r>
              <a:rPr lang="en-US" sz="1100" dirty="0"/>
              <a:t>R</a:t>
            </a:r>
            <a:r>
              <a:rPr lang="en-US" sz="1100" dirty="0" smtClean="0"/>
              <a:t>equires very low </a:t>
            </a:r>
            <a:r>
              <a:rPr lang="en-US" sz="1100" dirty="0" err="1" smtClean="0"/>
              <a:t>R</a:t>
            </a:r>
            <a:r>
              <a:rPr lang="en-US" sz="1100" baseline="-25000" dirty="0" err="1" smtClean="0"/>
              <a:t>eff</a:t>
            </a:r>
            <a:r>
              <a:rPr lang="en-US" sz="1100" dirty="0" smtClean="0"/>
              <a:t>: To be tested/verified </a:t>
            </a:r>
            <a:br>
              <a:rPr lang="en-US" sz="1100" dirty="0" smtClean="0"/>
            </a:br>
            <a:r>
              <a:rPr lang="en-US" sz="1100" dirty="0" smtClean="0"/>
              <a:t>(Advantageous for failure modes and running at lower current)</a:t>
            </a:r>
          </a:p>
          <a:p>
            <a:pPr lvl="1"/>
            <a:r>
              <a:rPr lang="en-US" sz="1100" dirty="0" smtClean="0"/>
              <a:t>(1.3V: Low power mode)</a:t>
            </a:r>
          </a:p>
          <a:p>
            <a:endParaRPr lang="en-US" sz="1400" dirty="0" smtClean="0"/>
          </a:p>
          <a:p>
            <a:r>
              <a:rPr lang="en-US" sz="1400" dirty="0" smtClean="0"/>
              <a:t>Define </a:t>
            </a:r>
            <a:r>
              <a:rPr lang="en-US" sz="1400" dirty="0"/>
              <a:t>cooling </a:t>
            </a:r>
            <a:r>
              <a:rPr lang="en-US" sz="1400" dirty="0" smtClean="0"/>
              <a:t>needs (hot spot) </a:t>
            </a:r>
            <a:r>
              <a:rPr lang="en-US" sz="1400" dirty="0"/>
              <a:t>across operation range and with chip </a:t>
            </a:r>
            <a:r>
              <a:rPr lang="en-US" sz="1400" dirty="0" smtClean="0"/>
              <a:t>failures to verify if viable.</a:t>
            </a:r>
          </a:p>
          <a:p>
            <a:pPr marL="0" indent="0">
              <a:buNone/>
            </a:pPr>
            <a:endParaRPr lang="en-US" sz="1400" dirty="0"/>
          </a:p>
          <a:p>
            <a:r>
              <a:rPr lang="en-US" sz="1400" dirty="0" smtClean="0"/>
              <a:t>Check </a:t>
            </a:r>
            <a:r>
              <a:rPr lang="en-US" sz="1400" dirty="0"/>
              <a:t>that this looks viable/solid on </a:t>
            </a:r>
            <a:r>
              <a:rPr lang="en-US" sz="1400" dirty="0" smtClean="0"/>
              <a:t>paper</a:t>
            </a:r>
            <a:r>
              <a:rPr lang="en-US" sz="1400" dirty="0"/>
              <a:t> </a:t>
            </a:r>
            <a:r>
              <a:rPr lang="en-US" sz="1400" dirty="0" smtClean="0"/>
              <a:t>(now)</a:t>
            </a:r>
          </a:p>
          <a:p>
            <a:pPr lvl="1"/>
            <a:r>
              <a:rPr lang="en-US" sz="1100" dirty="0" smtClean="0"/>
              <a:t>Additional chip/SLDO features needed in CMS chip ?</a:t>
            </a:r>
          </a:p>
          <a:p>
            <a:r>
              <a:rPr lang="en-US" sz="1400" dirty="0" smtClean="0"/>
              <a:t>Check that this works with realistic system simulations (on-going)</a:t>
            </a:r>
          </a:p>
          <a:p>
            <a:r>
              <a:rPr lang="en-US" sz="1400" dirty="0" smtClean="0"/>
              <a:t>Check that this works with RD53A chips and pixel modules (on-going)</a:t>
            </a:r>
          </a:p>
          <a:p>
            <a:r>
              <a:rPr lang="en-US" sz="1400" dirty="0" smtClean="0"/>
              <a:t>Check that this works with ATLAS chip, submitted 3-6 months before CMS chip (2020)</a:t>
            </a:r>
            <a:endParaRPr lang="en-US" sz="1400" dirty="0"/>
          </a:p>
          <a:p>
            <a:r>
              <a:rPr lang="en-US" sz="1400" dirty="0"/>
              <a:t>Check that this works with final </a:t>
            </a:r>
            <a:r>
              <a:rPr lang="en-US" sz="1400" dirty="0" smtClean="0"/>
              <a:t>CMS chip </a:t>
            </a:r>
            <a:r>
              <a:rPr lang="en-US" sz="1400" dirty="0"/>
              <a:t>at module and system level </a:t>
            </a:r>
            <a:r>
              <a:rPr lang="en-US" sz="1400" dirty="0" smtClean="0"/>
              <a:t>(2020/2021)</a:t>
            </a:r>
            <a:endParaRPr lang="en-US" sz="16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27</a:t>
            </a:fld>
            <a:endParaRPr lang="el-GR"/>
          </a:p>
        </p:txBody>
      </p:sp>
    </p:spTree>
    <p:extLst>
      <p:ext uri="{BB962C8B-B14F-4D97-AF65-F5344CB8AC3E}">
        <p14:creationId xmlns:p14="http://schemas.microsoft.com/office/powerpoint/2010/main" val="2128286141"/>
      </p:ext>
    </p:extLst>
  </p:cSld>
  <p:clrMapOvr>
    <a:masterClrMapping/>
  </p:clrMapOvr>
  <p:transition>
    <p:pull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a:t>
            </a:r>
            <a:r>
              <a:rPr lang="en-US" dirty="0" smtClean="0"/>
              <a:t>ptimistic scenario</a:t>
            </a:r>
            <a:endParaRPr lang="en-GB" dirty="0"/>
          </a:p>
        </p:txBody>
      </p:sp>
      <p:sp>
        <p:nvSpPr>
          <p:cNvPr id="3" name="Content Placeholder 2"/>
          <p:cNvSpPr>
            <a:spLocks noGrp="1"/>
          </p:cNvSpPr>
          <p:nvPr>
            <p:ph idx="1"/>
          </p:nvPr>
        </p:nvSpPr>
        <p:spPr>
          <a:xfrm>
            <a:off x="457200" y="1053001"/>
            <a:ext cx="8229600" cy="2808000"/>
          </a:xfrm>
        </p:spPr>
        <p:txBody>
          <a:bodyPr/>
          <a:lstStyle/>
          <a:p>
            <a:r>
              <a:rPr lang="en-US" sz="2000" dirty="0" smtClean="0"/>
              <a:t>Required active chip current: 1.35A.</a:t>
            </a:r>
          </a:p>
          <a:p>
            <a:pPr lvl="1"/>
            <a:r>
              <a:rPr lang="en-US" sz="1600" dirty="0" smtClean="0"/>
              <a:t>Active chip power: 1.35A x 1.2V = 1.6W, rest dissipated in SLDOs.</a:t>
            </a:r>
          </a:p>
          <a:p>
            <a:r>
              <a:rPr lang="en-US" sz="2000" dirty="0" smtClean="0"/>
              <a:t>Current head room: 10%</a:t>
            </a:r>
          </a:p>
          <a:p>
            <a:pPr lvl="1"/>
            <a:r>
              <a:rPr lang="en-US" sz="1800" dirty="0" smtClean="0"/>
              <a:t>To cover all mismatches, dynamic fluctuations, etc.</a:t>
            </a:r>
          </a:p>
          <a:p>
            <a:r>
              <a:rPr lang="en-US" sz="2000" dirty="0" smtClean="0"/>
              <a:t>Total current: 1.5A</a:t>
            </a:r>
          </a:p>
          <a:p>
            <a:r>
              <a:rPr lang="en-US" sz="2000" dirty="0" smtClean="0"/>
              <a:t>Working point: 1.5A, 1.35V</a:t>
            </a:r>
          </a:p>
          <a:p>
            <a:pPr lvl="1"/>
            <a:r>
              <a:rPr lang="en-US" sz="1800" dirty="0" smtClean="0"/>
              <a:t>Assumes 1.35V OK at 1.5A/2 = 0.75A per SLDO (0.15V LDO drop)</a:t>
            </a:r>
          </a:p>
          <a:p>
            <a:pPr lvl="1"/>
            <a:r>
              <a:rPr lang="en-US" sz="1800" dirty="0" smtClean="0"/>
              <a:t>Optimistic guess: LDO drop at 1A: 0.1v</a:t>
            </a:r>
          </a:p>
          <a:p>
            <a:r>
              <a:rPr lang="en-US" sz="2000" dirty="0" err="1" smtClean="0"/>
              <a:t>V</a:t>
            </a:r>
            <a:r>
              <a:rPr lang="en-US" sz="2000" baseline="-25000" dirty="0" err="1" smtClean="0"/>
              <a:t>off</a:t>
            </a:r>
            <a:r>
              <a:rPr lang="en-US" sz="2000" dirty="0" smtClean="0"/>
              <a:t>: 1.2V, No-mismatch (common </a:t>
            </a:r>
            <a:r>
              <a:rPr lang="en-US" sz="2000" dirty="0" err="1" smtClean="0"/>
              <a:t>Voff</a:t>
            </a:r>
            <a:r>
              <a:rPr lang="en-US" sz="2000" dirty="0" smtClean="0"/>
              <a:t>)</a:t>
            </a:r>
          </a:p>
          <a:p>
            <a:r>
              <a:rPr lang="en-US" sz="2000" dirty="0" err="1" smtClean="0"/>
              <a:t>R</a:t>
            </a:r>
            <a:r>
              <a:rPr lang="en-US" sz="2000" baseline="-25000" dirty="0" err="1" smtClean="0"/>
              <a:t>eff</a:t>
            </a:r>
            <a:r>
              <a:rPr lang="en-US" sz="2000" dirty="0" smtClean="0"/>
              <a:t> tuned with resistors per chip: </a:t>
            </a:r>
            <a:br>
              <a:rPr lang="en-US" sz="2000" dirty="0" smtClean="0"/>
            </a:br>
            <a:r>
              <a:rPr lang="en-US" sz="2000" dirty="0" smtClean="0"/>
              <a:t>(1.35–1.2)V/1.5A = 0.1 Ohm (combined analog + Digital)</a:t>
            </a:r>
          </a:p>
          <a:p>
            <a:r>
              <a:rPr lang="en-US" sz="2000" dirty="0" smtClean="0"/>
              <a:t>V</a:t>
            </a:r>
            <a:r>
              <a:rPr lang="en-US" sz="2000" baseline="-25000" dirty="0" smtClean="0"/>
              <a:t>in-min</a:t>
            </a:r>
            <a:r>
              <a:rPr lang="en-US" sz="2000" dirty="0" smtClean="0"/>
              <a:t> = 1.3V at 0.5A per SLDO (0.1V LDO drop)</a:t>
            </a:r>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28</a:t>
            </a:fld>
            <a:endParaRPr lang="el-GR"/>
          </a:p>
        </p:txBody>
      </p:sp>
    </p:spTree>
    <p:extLst>
      <p:ext uri="{BB962C8B-B14F-4D97-AF65-F5344CB8AC3E}">
        <p14:creationId xmlns:p14="http://schemas.microsoft.com/office/powerpoint/2010/main" val="2914764770"/>
      </p:ext>
    </p:extLst>
  </p:cSld>
  <p:clrMapOvr>
    <a:masterClrMapping/>
  </p:clrMapOvr>
  <p:transition>
    <p:pull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987152" y="2593685"/>
            <a:ext cx="7011412" cy="3712007"/>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971599" y="479263"/>
            <a:ext cx="6998533" cy="33635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p:cNvSpPr>
            <a:spLocks noGrp="1"/>
          </p:cNvSpPr>
          <p:nvPr>
            <p:ph type="dt" sz="half" idx="10"/>
          </p:nvPr>
        </p:nvSpPr>
        <p:spPr/>
        <p:txBody>
          <a:bodyPr/>
          <a:lstStyle/>
          <a:p>
            <a:pPr>
              <a:defRPr/>
            </a:pPr>
            <a:r>
              <a:rPr lang="en-US" smtClean="0"/>
              <a:t>29/10/2019</a:t>
            </a:r>
            <a:endParaRPr lang="el-GR"/>
          </a:p>
        </p:txBody>
      </p:sp>
      <p:sp>
        <p:nvSpPr>
          <p:cNvPr id="3" name="Footer Placeholder 2"/>
          <p:cNvSpPr>
            <a:spLocks noGrp="1"/>
          </p:cNvSpPr>
          <p:nvPr>
            <p:ph type="ftr" sz="quarter" idx="11"/>
          </p:nvPr>
        </p:nvSpPr>
        <p:spPr/>
        <p:txBody>
          <a:bodyPr/>
          <a:lstStyle/>
          <a:p>
            <a:pPr>
              <a:defRPr/>
            </a:pPr>
            <a:r>
              <a:rPr lang="en-US" smtClean="0"/>
              <a:t>Jorgen.Christiansen@cern.ch</a:t>
            </a:r>
            <a:endParaRPr lang="el-GR" sz="800" dirty="0"/>
          </a:p>
        </p:txBody>
      </p:sp>
      <p:sp>
        <p:nvSpPr>
          <p:cNvPr id="5" name="Slide Number Placeholder 4"/>
          <p:cNvSpPr>
            <a:spLocks noGrp="1"/>
          </p:cNvSpPr>
          <p:nvPr>
            <p:ph type="sldNum" sz="quarter" idx="12"/>
          </p:nvPr>
        </p:nvSpPr>
        <p:spPr/>
        <p:txBody>
          <a:bodyPr/>
          <a:lstStyle/>
          <a:p>
            <a:pPr>
              <a:defRPr/>
            </a:pPr>
            <a:fld id="{6391B855-20F4-284F-9AE9-6AEDDCF47D25}" type="slidenum">
              <a:rPr lang="el-GR" smtClean="0"/>
              <a:pPr>
                <a:defRPr/>
              </a:pPr>
              <a:t>29</a:t>
            </a:fld>
            <a:endParaRPr lang="el-GR"/>
          </a:p>
        </p:txBody>
      </p:sp>
      <p:cxnSp>
        <p:nvCxnSpPr>
          <p:cNvPr id="7" name="Straight Arrow Connector 6"/>
          <p:cNvCxnSpPr>
            <a:endCxn id="29" idx="1"/>
          </p:cNvCxnSpPr>
          <p:nvPr/>
        </p:nvCxnSpPr>
        <p:spPr>
          <a:xfrm flipV="1">
            <a:off x="961067" y="6301680"/>
            <a:ext cx="7199160" cy="7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endCxn id="28" idx="2"/>
          </p:cNvCxnSpPr>
          <p:nvPr/>
        </p:nvCxnSpPr>
        <p:spPr>
          <a:xfrm flipV="1">
            <a:off x="971600" y="467502"/>
            <a:ext cx="0" cy="58418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99592" y="4869160"/>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89059" y="3429827"/>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899592" y="1988840"/>
            <a:ext cx="144016"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27935" y="4717793"/>
            <a:ext cx="433132" cy="307777"/>
          </a:xfrm>
          <a:prstGeom prst="rect">
            <a:avLst/>
          </a:prstGeom>
          <a:noFill/>
        </p:spPr>
        <p:txBody>
          <a:bodyPr wrap="none" rtlCol="0">
            <a:spAutoFit/>
          </a:bodyPr>
          <a:lstStyle/>
          <a:p>
            <a:r>
              <a:rPr lang="en-US" sz="1400" dirty="0" smtClean="0"/>
              <a:t>0.5</a:t>
            </a:r>
            <a:endParaRPr lang="en-GB" sz="1400" dirty="0"/>
          </a:p>
        </p:txBody>
      </p:sp>
      <p:sp>
        <p:nvSpPr>
          <p:cNvPr id="19" name="TextBox 18"/>
          <p:cNvSpPr txBox="1"/>
          <p:nvPr/>
        </p:nvSpPr>
        <p:spPr>
          <a:xfrm>
            <a:off x="450661" y="3275111"/>
            <a:ext cx="433132" cy="307777"/>
          </a:xfrm>
          <a:prstGeom prst="rect">
            <a:avLst/>
          </a:prstGeom>
          <a:noFill/>
        </p:spPr>
        <p:txBody>
          <a:bodyPr wrap="none" rtlCol="0">
            <a:spAutoFit/>
          </a:bodyPr>
          <a:lstStyle/>
          <a:p>
            <a:r>
              <a:rPr lang="en-US" sz="1400" dirty="0" smtClean="0"/>
              <a:t>1.0</a:t>
            </a:r>
            <a:endParaRPr lang="en-GB" sz="1400" dirty="0"/>
          </a:p>
        </p:txBody>
      </p:sp>
      <p:sp>
        <p:nvSpPr>
          <p:cNvPr id="20" name="TextBox 19"/>
          <p:cNvSpPr txBox="1"/>
          <p:nvPr/>
        </p:nvSpPr>
        <p:spPr>
          <a:xfrm>
            <a:off x="502464" y="1826485"/>
            <a:ext cx="433132" cy="307777"/>
          </a:xfrm>
          <a:prstGeom prst="rect">
            <a:avLst/>
          </a:prstGeom>
          <a:noFill/>
        </p:spPr>
        <p:txBody>
          <a:bodyPr wrap="none" rtlCol="0">
            <a:spAutoFit/>
          </a:bodyPr>
          <a:lstStyle/>
          <a:p>
            <a:r>
              <a:rPr lang="en-US" sz="1400" dirty="0" smtClean="0"/>
              <a:t>1.5</a:t>
            </a:r>
            <a:endParaRPr lang="en-GB" sz="1400" dirty="0"/>
          </a:p>
        </p:txBody>
      </p:sp>
      <p:cxnSp>
        <p:nvCxnSpPr>
          <p:cNvPr id="22" name="Straight Connector 21"/>
          <p:cNvCxnSpPr/>
          <p:nvPr/>
        </p:nvCxnSpPr>
        <p:spPr>
          <a:xfrm>
            <a:off x="2411760" y="6237312"/>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851920" y="6230499"/>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292080" y="6223686"/>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732240" y="6216873"/>
            <a:ext cx="0"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6788" y="159725"/>
            <a:ext cx="729623" cy="307777"/>
          </a:xfrm>
          <a:prstGeom prst="rect">
            <a:avLst/>
          </a:prstGeom>
          <a:noFill/>
        </p:spPr>
        <p:txBody>
          <a:bodyPr wrap="none" rtlCol="0">
            <a:spAutoFit/>
          </a:bodyPr>
          <a:lstStyle/>
          <a:p>
            <a:r>
              <a:rPr lang="en-US" sz="1400" dirty="0" smtClean="0"/>
              <a:t>Vin (V)</a:t>
            </a:r>
            <a:endParaRPr lang="en-GB" sz="1400" dirty="0"/>
          </a:p>
        </p:txBody>
      </p:sp>
      <p:sp>
        <p:nvSpPr>
          <p:cNvPr id="29" name="TextBox 28"/>
          <p:cNvSpPr txBox="1"/>
          <p:nvPr/>
        </p:nvSpPr>
        <p:spPr>
          <a:xfrm>
            <a:off x="7656699" y="6325996"/>
            <a:ext cx="522900" cy="307777"/>
          </a:xfrm>
          <a:prstGeom prst="rect">
            <a:avLst/>
          </a:prstGeom>
          <a:noFill/>
        </p:spPr>
        <p:txBody>
          <a:bodyPr wrap="none" rtlCol="0">
            <a:spAutoFit/>
          </a:bodyPr>
          <a:lstStyle/>
          <a:p>
            <a:r>
              <a:rPr lang="en-US" sz="1400" dirty="0" smtClean="0"/>
              <a:t>I (A)</a:t>
            </a:r>
            <a:endParaRPr lang="en-GB" sz="1400" dirty="0"/>
          </a:p>
        </p:txBody>
      </p:sp>
      <p:sp>
        <p:nvSpPr>
          <p:cNvPr id="30" name="TextBox 29"/>
          <p:cNvSpPr txBox="1"/>
          <p:nvPr/>
        </p:nvSpPr>
        <p:spPr>
          <a:xfrm>
            <a:off x="2195194" y="6319886"/>
            <a:ext cx="433132" cy="307777"/>
          </a:xfrm>
          <a:prstGeom prst="rect">
            <a:avLst/>
          </a:prstGeom>
          <a:noFill/>
        </p:spPr>
        <p:txBody>
          <a:bodyPr wrap="none" rtlCol="0">
            <a:spAutoFit/>
          </a:bodyPr>
          <a:lstStyle/>
          <a:p>
            <a:r>
              <a:rPr lang="en-US" sz="1400" dirty="0" smtClean="0"/>
              <a:t>0.5</a:t>
            </a:r>
            <a:endParaRPr lang="en-GB" sz="1400" dirty="0"/>
          </a:p>
        </p:txBody>
      </p:sp>
      <p:sp>
        <p:nvSpPr>
          <p:cNvPr id="31" name="TextBox 30"/>
          <p:cNvSpPr txBox="1"/>
          <p:nvPr/>
        </p:nvSpPr>
        <p:spPr>
          <a:xfrm>
            <a:off x="3631968" y="6329585"/>
            <a:ext cx="433132" cy="307777"/>
          </a:xfrm>
          <a:prstGeom prst="rect">
            <a:avLst/>
          </a:prstGeom>
          <a:noFill/>
        </p:spPr>
        <p:txBody>
          <a:bodyPr wrap="none" rtlCol="0">
            <a:spAutoFit/>
          </a:bodyPr>
          <a:lstStyle/>
          <a:p>
            <a:r>
              <a:rPr lang="en-US" sz="1400" dirty="0" smtClean="0"/>
              <a:t>1.0</a:t>
            </a:r>
            <a:endParaRPr lang="en-GB" sz="1400" dirty="0"/>
          </a:p>
        </p:txBody>
      </p:sp>
      <p:sp>
        <p:nvSpPr>
          <p:cNvPr id="32" name="TextBox 31"/>
          <p:cNvSpPr txBox="1"/>
          <p:nvPr/>
        </p:nvSpPr>
        <p:spPr>
          <a:xfrm>
            <a:off x="5068742" y="6339284"/>
            <a:ext cx="433132" cy="307777"/>
          </a:xfrm>
          <a:prstGeom prst="rect">
            <a:avLst/>
          </a:prstGeom>
          <a:noFill/>
        </p:spPr>
        <p:txBody>
          <a:bodyPr wrap="none" rtlCol="0">
            <a:spAutoFit/>
          </a:bodyPr>
          <a:lstStyle/>
          <a:p>
            <a:r>
              <a:rPr lang="en-US" sz="1400" dirty="0"/>
              <a:t>1</a:t>
            </a:r>
            <a:r>
              <a:rPr lang="en-US" sz="1400" dirty="0" smtClean="0"/>
              <a:t>.5</a:t>
            </a:r>
            <a:endParaRPr lang="en-GB" sz="1400" dirty="0"/>
          </a:p>
        </p:txBody>
      </p:sp>
      <p:sp>
        <p:nvSpPr>
          <p:cNvPr id="33" name="TextBox 32"/>
          <p:cNvSpPr txBox="1"/>
          <p:nvPr/>
        </p:nvSpPr>
        <p:spPr>
          <a:xfrm>
            <a:off x="6505516" y="6348983"/>
            <a:ext cx="433132" cy="307777"/>
          </a:xfrm>
          <a:prstGeom prst="rect">
            <a:avLst/>
          </a:prstGeom>
          <a:noFill/>
        </p:spPr>
        <p:txBody>
          <a:bodyPr wrap="none" rtlCol="0">
            <a:spAutoFit/>
          </a:bodyPr>
          <a:lstStyle/>
          <a:p>
            <a:r>
              <a:rPr lang="en-US" sz="1400" dirty="0" smtClean="0"/>
              <a:t>2.0</a:t>
            </a:r>
            <a:endParaRPr lang="en-GB" sz="1400" dirty="0"/>
          </a:p>
        </p:txBody>
      </p:sp>
      <p:cxnSp>
        <p:nvCxnSpPr>
          <p:cNvPr id="39" name="Straight Connector 38"/>
          <p:cNvCxnSpPr/>
          <p:nvPr/>
        </p:nvCxnSpPr>
        <p:spPr>
          <a:xfrm>
            <a:off x="982134" y="2475150"/>
            <a:ext cx="6876440" cy="8466"/>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5292080" y="1354771"/>
            <a:ext cx="0" cy="494353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5240617" y="2425548"/>
            <a:ext cx="90001" cy="90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cxnSp>
        <p:nvCxnSpPr>
          <p:cNvPr id="46" name="Straight Connector 45"/>
          <p:cNvCxnSpPr/>
          <p:nvPr/>
        </p:nvCxnSpPr>
        <p:spPr>
          <a:xfrm flipV="1">
            <a:off x="6732240" y="843717"/>
            <a:ext cx="0" cy="5471375"/>
          </a:xfrm>
          <a:prstGeom prst="line">
            <a:avLst/>
          </a:prstGeom>
          <a:ln>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3851920" y="856899"/>
            <a:ext cx="0" cy="5451977"/>
          </a:xfrm>
          <a:prstGeom prst="line">
            <a:avLst/>
          </a:prstGeom>
          <a:ln>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964574" y="2321544"/>
            <a:ext cx="6684984" cy="47469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784331" y="5522300"/>
            <a:ext cx="647934" cy="307777"/>
          </a:xfrm>
          <a:prstGeom prst="rect">
            <a:avLst/>
          </a:prstGeom>
          <a:noFill/>
        </p:spPr>
        <p:txBody>
          <a:bodyPr wrap="none" rtlCol="0">
            <a:spAutoFit/>
          </a:bodyPr>
          <a:lstStyle/>
          <a:p>
            <a:r>
              <a:rPr lang="en-US" sz="1400" dirty="0" smtClean="0"/>
              <a:t>+33%</a:t>
            </a:r>
            <a:endParaRPr lang="en-GB" sz="1400" dirty="0"/>
          </a:p>
        </p:txBody>
      </p:sp>
      <p:sp>
        <p:nvSpPr>
          <p:cNvPr id="58" name="TextBox 57"/>
          <p:cNvSpPr txBox="1"/>
          <p:nvPr/>
        </p:nvSpPr>
        <p:spPr>
          <a:xfrm>
            <a:off x="4673448" y="2662820"/>
            <a:ext cx="1630575" cy="276999"/>
          </a:xfrm>
          <a:prstGeom prst="rect">
            <a:avLst/>
          </a:prstGeom>
          <a:noFill/>
        </p:spPr>
        <p:txBody>
          <a:bodyPr wrap="none" rtlCol="0">
            <a:spAutoFit/>
          </a:bodyPr>
          <a:lstStyle/>
          <a:p>
            <a:r>
              <a:rPr lang="en-US" sz="1200" dirty="0" smtClean="0"/>
              <a:t>P: 1.6W+</a:t>
            </a:r>
            <a:r>
              <a:rPr lang="en-US" sz="1200" b="1" dirty="0" smtClean="0"/>
              <a:t>0.4W</a:t>
            </a:r>
            <a:r>
              <a:rPr lang="en-US" sz="1200" dirty="0" smtClean="0"/>
              <a:t>=2.0W</a:t>
            </a:r>
            <a:endParaRPr lang="en-GB" sz="1200" dirty="0"/>
          </a:p>
        </p:txBody>
      </p:sp>
      <p:sp>
        <p:nvSpPr>
          <p:cNvPr id="63" name="Oval 62"/>
          <p:cNvSpPr/>
          <p:nvPr/>
        </p:nvSpPr>
        <p:spPr>
          <a:xfrm>
            <a:off x="6709721" y="2364168"/>
            <a:ext cx="45719"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38" name="TextBox 37"/>
          <p:cNvSpPr txBox="1"/>
          <p:nvPr/>
        </p:nvSpPr>
        <p:spPr>
          <a:xfrm>
            <a:off x="6549527" y="2650651"/>
            <a:ext cx="1630575" cy="276999"/>
          </a:xfrm>
          <a:prstGeom prst="rect">
            <a:avLst/>
          </a:prstGeom>
          <a:noFill/>
        </p:spPr>
        <p:txBody>
          <a:bodyPr wrap="none" rtlCol="0">
            <a:spAutoFit/>
          </a:bodyPr>
          <a:lstStyle/>
          <a:p>
            <a:r>
              <a:rPr lang="en-US" sz="1200" dirty="0" smtClean="0"/>
              <a:t>P: 1.6W+</a:t>
            </a:r>
            <a:r>
              <a:rPr lang="en-US" sz="1200" b="1" dirty="0" smtClean="0"/>
              <a:t>1.2W</a:t>
            </a:r>
            <a:r>
              <a:rPr lang="en-US" sz="1200" dirty="0" smtClean="0"/>
              <a:t>=2.8W</a:t>
            </a:r>
            <a:endParaRPr lang="en-GB" sz="1200" dirty="0"/>
          </a:p>
        </p:txBody>
      </p:sp>
      <p:sp>
        <p:nvSpPr>
          <p:cNvPr id="49" name="TextBox 48"/>
          <p:cNvSpPr txBox="1"/>
          <p:nvPr/>
        </p:nvSpPr>
        <p:spPr>
          <a:xfrm>
            <a:off x="6773159" y="5739594"/>
            <a:ext cx="553357" cy="307777"/>
          </a:xfrm>
          <a:prstGeom prst="rect">
            <a:avLst/>
          </a:prstGeom>
          <a:noFill/>
        </p:spPr>
        <p:txBody>
          <a:bodyPr wrap="none" rtlCol="0">
            <a:spAutoFit/>
          </a:bodyPr>
          <a:lstStyle/>
          <a:p>
            <a:r>
              <a:rPr lang="en-US" sz="1400" dirty="0" smtClean="0"/>
              <a:t>2.0A</a:t>
            </a:r>
            <a:endParaRPr lang="en-GB" sz="1400" dirty="0"/>
          </a:p>
        </p:txBody>
      </p:sp>
      <p:cxnSp>
        <p:nvCxnSpPr>
          <p:cNvPr id="50" name="Straight Connector 49"/>
          <p:cNvCxnSpPr/>
          <p:nvPr/>
        </p:nvCxnSpPr>
        <p:spPr>
          <a:xfrm>
            <a:off x="971600" y="549000"/>
            <a:ext cx="6984400" cy="0"/>
          </a:xfrm>
          <a:prstGeom prst="line">
            <a:avLst/>
          </a:prstGeom>
          <a:ln w="31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939030" y="2476723"/>
            <a:ext cx="990977" cy="261610"/>
          </a:xfrm>
          <a:prstGeom prst="rect">
            <a:avLst/>
          </a:prstGeom>
          <a:noFill/>
        </p:spPr>
        <p:txBody>
          <a:bodyPr wrap="none" rtlCol="0">
            <a:spAutoFit/>
          </a:bodyPr>
          <a:lstStyle/>
          <a:p>
            <a:r>
              <a:rPr lang="en-US" sz="1100" dirty="0" smtClean="0">
                <a:solidFill>
                  <a:srgbClr val="FF0000"/>
                </a:solidFill>
              </a:rPr>
              <a:t>V</a:t>
            </a:r>
            <a:r>
              <a:rPr lang="en-US" sz="1100" baseline="-25000" dirty="0" smtClean="0">
                <a:solidFill>
                  <a:srgbClr val="FF0000"/>
                </a:solidFill>
              </a:rPr>
              <a:t>in</a:t>
            </a:r>
            <a:r>
              <a:rPr lang="en-US" sz="1100" dirty="0" smtClean="0">
                <a:solidFill>
                  <a:srgbClr val="FF0000"/>
                </a:solidFill>
              </a:rPr>
              <a:t> min=1.3V</a:t>
            </a:r>
            <a:endParaRPr lang="en-GB" sz="1100" dirty="0">
              <a:solidFill>
                <a:srgbClr val="FF0000"/>
              </a:solidFill>
            </a:endParaRPr>
          </a:p>
        </p:txBody>
      </p:sp>
      <p:sp>
        <p:nvSpPr>
          <p:cNvPr id="54" name="TextBox 53"/>
          <p:cNvSpPr txBox="1"/>
          <p:nvPr/>
        </p:nvSpPr>
        <p:spPr>
          <a:xfrm>
            <a:off x="958721" y="515101"/>
            <a:ext cx="1624099" cy="307777"/>
          </a:xfrm>
          <a:prstGeom prst="rect">
            <a:avLst/>
          </a:prstGeom>
          <a:noFill/>
        </p:spPr>
        <p:txBody>
          <a:bodyPr wrap="none" rtlCol="0">
            <a:spAutoFit/>
          </a:bodyPr>
          <a:lstStyle/>
          <a:p>
            <a:r>
              <a:rPr lang="en-US" sz="1400" dirty="0" smtClean="0"/>
              <a:t>V</a:t>
            </a:r>
            <a:r>
              <a:rPr lang="en-US" sz="1400" baseline="-25000" dirty="0" smtClean="0"/>
              <a:t>in</a:t>
            </a:r>
            <a:r>
              <a:rPr lang="en-US" sz="1400" dirty="0" smtClean="0"/>
              <a:t> max=2.0(1.9)V</a:t>
            </a:r>
            <a:endParaRPr lang="en-GB" sz="1400" dirty="0"/>
          </a:p>
        </p:txBody>
      </p:sp>
      <p:sp>
        <p:nvSpPr>
          <p:cNvPr id="66" name="TextBox 65"/>
          <p:cNvSpPr txBox="1"/>
          <p:nvPr/>
        </p:nvSpPr>
        <p:spPr>
          <a:xfrm>
            <a:off x="6532461" y="2505858"/>
            <a:ext cx="500458" cy="276999"/>
          </a:xfrm>
          <a:prstGeom prst="rect">
            <a:avLst/>
          </a:prstGeom>
          <a:noFill/>
        </p:spPr>
        <p:txBody>
          <a:bodyPr wrap="none" rtlCol="0">
            <a:spAutoFit/>
          </a:bodyPr>
          <a:lstStyle/>
          <a:p>
            <a:r>
              <a:rPr lang="en-US" sz="1200" dirty="0" smtClean="0"/>
              <a:t>1.4V</a:t>
            </a:r>
            <a:endParaRPr lang="en-GB" sz="1200" dirty="0"/>
          </a:p>
        </p:txBody>
      </p:sp>
      <p:sp>
        <p:nvSpPr>
          <p:cNvPr id="68" name="TextBox 67"/>
          <p:cNvSpPr txBox="1"/>
          <p:nvPr/>
        </p:nvSpPr>
        <p:spPr>
          <a:xfrm>
            <a:off x="1783531" y="3216380"/>
            <a:ext cx="1146468" cy="246221"/>
          </a:xfrm>
          <a:prstGeom prst="rect">
            <a:avLst/>
          </a:prstGeom>
          <a:noFill/>
        </p:spPr>
        <p:txBody>
          <a:bodyPr wrap="none" rtlCol="0">
            <a:spAutoFit/>
          </a:bodyPr>
          <a:lstStyle/>
          <a:p>
            <a:r>
              <a:rPr lang="en-US" sz="1000" dirty="0" err="1" smtClean="0">
                <a:solidFill>
                  <a:srgbClr val="FF0000"/>
                </a:solidFill>
              </a:rPr>
              <a:t>R</a:t>
            </a:r>
            <a:r>
              <a:rPr lang="en-US" sz="1000" baseline="-25000" dirty="0" err="1" smtClean="0">
                <a:solidFill>
                  <a:srgbClr val="FF0000"/>
                </a:solidFill>
              </a:rPr>
              <a:t>eff</a:t>
            </a:r>
            <a:r>
              <a:rPr lang="en-US" sz="1000" dirty="0" smtClean="0">
                <a:solidFill>
                  <a:srgbClr val="FF0000"/>
                </a:solidFill>
              </a:rPr>
              <a:t> </a:t>
            </a:r>
            <a:r>
              <a:rPr lang="en-US" sz="1000" dirty="0" err="1" smtClean="0">
                <a:solidFill>
                  <a:srgbClr val="FF0000"/>
                </a:solidFill>
              </a:rPr>
              <a:t>mis</a:t>
            </a:r>
            <a:r>
              <a:rPr lang="en-US" sz="1000" dirty="0" smtClean="0">
                <a:solidFill>
                  <a:srgbClr val="FF0000"/>
                </a:solidFill>
              </a:rPr>
              <a:t>-match=0</a:t>
            </a:r>
            <a:endParaRPr lang="en-GB" sz="1000" dirty="0">
              <a:solidFill>
                <a:srgbClr val="FF0000"/>
              </a:solidFill>
            </a:endParaRPr>
          </a:p>
        </p:txBody>
      </p:sp>
      <p:sp>
        <p:nvSpPr>
          <p:cNvPr id="69" name="TextBox 68"/>
          <p:cNvSpPr txBox="1"/>
          <p:nvPr/>
        </p:nvSpPr>
        <p:spPr>
          <a:xfrm>
            <a:off x="926572" y="2802986"/>
            <a:ext cx="2558714" cy="246221"/>
          </a:xfrm>
          <a:prstGeom prst="rect">
            <a:avLst/>
          </a:prstGeom>
          <a:noFill/>
        </p:spPr>
        <p:txBody>
          <a:bodyPr wrap="none" rtlCol="0">
            <a:spAutoFit/>
          </a:bodyPr>
          <a:lstStyle/>
          <a:p>
            <a:r>
              <a:rPr lang="en-US" sz="1000" b="1" dirty="0" err="1" smtClean="0"/>
              <a:t>V</a:t>
            </a:r>
            <a:r>
              <a:rPr lang="en-US" sz="1000" b="1" baseline="-25000" dirty="0" err="1" smtClean="0"/>
              <a:t>off</a:t>
            </a:r>
            <a:r>
              <a:rPr lang="en-US" sz="1000" b="1" dirty="0" smtClean="0"/>
              <a:t> = 1.2V, </a:t>
            </a:r>
            <a:r>
              <a:rPr lang="en-US" sz="1000" b="1" dirty="0" err="1" smtClean="0"/>
              <a:t>R</a:t>
            </a:r>
            <a:r>
              <a:rPr lang="en-US" sz="1000" b="1" baseline="-25000" dirty="0" err="1" smtClean="0"/>
              <a:t>eff</a:t>
            </a:r>
            <a:r>
              <a:rPr lang="en-US" sz="1000" b="1" dirty="0" smtClean="0"/>
              <a:t>=0.15V/1.5A= </a:t>
            </a:r>
            <a:r>
              <a:rPr lang="en-US" sz="1000" b="1" dirty="0" smtClean="0">
                <a:solidFill>
                  <a:srgbClr val="FF0000"/>
                </a:solidFill>
              </a:rPr>
              <a:t>0.100Ohm</a:t>
            </a:r>
            <a:endParaRPr lang="en-GB" sz="1000" b="1" dirty="0">
              <a:solidFill>
                <a:srgbClr val="FF0000"/>
              </a:solidFill>
            </a:endParaRPr>
          </a:p>
        </p:txBody>
      </p:sp>
      <p:sp>
        <p:nvSpPr>
          <p:cNvPr id="71" name="TextBox 70"/>
          <p:cNvSpPr txBox="1"/>
          <p:nvPr/>
        </p:nvSpPr>
        <p:spPr>
          <a:xfrm>
            <a:off x="1783531" y="3036272"/>
            <a:ext cx="1173719" cy="246221"/>
          </a:xfrm>
          <a:prstGeom prst="rect">
            <a:avLst/>
          </a:prstGeom>
          <a:noFill/>
        </p:spPr>
        <p:txBody>
          <a:bodyPr wrap="none" rtlCol="0">
            <a:spAutoFit/>
          </a:bodyPr>
          <a:lstStyle/>
          <a:p>
            <a:r>
              <a:rPr lang="en-US" sz="1000" dirty="0" err="1" smtClean="0">
                <a:solidFill>
                  <a:srgbClr val="FF0000"/>
                </a:solidFill>
              </a:rPr>
              <a:t>V</a:t>
            </a:r>
            <a:r>
              <a:rPr lang="en-US" sz="1000" baseline="-25000" dirty="0" err="1" smtClean="0">
                <a:solidFill>
                  <a:srgbClr val="FF0000"/>
                </a:solidFill>
              </a:rPr>
              <a:t>off</a:t>
            </a:r>
            <a:r>
              <a:rPr lang="en-US" sz="1000" dirty="0" smtClean="0">
                <a:solidFill>
                  <a:srgbClr val="FF0000"/>
                </a:solidFill>
              </a:rPr>
              <a:t> </a:t>
            </a:r>
            <a:r>
              <a:rPr lang="en-US" sz="1000" dirty="0" err="1" smtClean="0">
                <a:solidFill>
                  <a:srgbClr val="FF0000"/>
                </a:solidFill>
              </a:rPr>
              <a:t>mis</a:t>
            </a:r>
            <a:r>
              <a:rPr lang="en-US" sz="1000" dirty="0" smtClean="0">
                <a:solidFill>
                  <a:srgbClr val="FF0000"/>
                </a:solidFill>
              </a:rPr>
              <a:t>-match= 0</a:t>
            </a:r>
            <a:endParaRPr lang="en-GB" sz="1000" dirty="0">
              <a:solidFill>
                <a:srgbClr val="FF0000"/>
              </a:solidFill>
            </a:endParaRPr>
          </a:p>
        </p:txBody>
      </p:sp>
      <p:sp>
        <p:nvSpPr>
          <p:cNvPr id="74" name="TextBox 73"/>
          <p:cNvSpPr txBox="1"/>
          <p:nvPr/>
        </p:nvSpPr>
        <p:spPr>
          <a:xfrm>
            <a:off x="527935" y="422731"/>
            <a:ext cx="433132" cy="307777"/>
          </a:xfrm>
          <a:prstGeom prst="rect">
            <a:avLst/>
          </a:prstGeom>
          <a:noFill/>
        </p:spPr>
        <p:txBody>
          <a:bodyPr wrap="none" rtlCol="0">
            <a:spAutoFit/>
          </a:bodyPr>
          <a:lstStyle/>
          <a:p>
            <a:r>
              <a:rPr lang="en-US" sz="1400" dirty="0" smtClean="0"/>
              <a:t>2.0</a:t>
            </a:r>
            <a:endParaRPr lang="en-GB" sz="1400" dirty="0"/>
          </a:p>
        </p:txBody>
      </p:sp>
      <p:sp>
        <p:nvSpPr>
          <p:cNvPr id="36" name="TextBox 35"/>
          <p:cNvSpPr txBox="1"/>
          <p:nvPr/>
        </p:nvSpPr>
        <p:spPr>
          <a:xfrm>
            <a:off x="3247090" y="-16200"/>
            <a:ext cx="2786340" cy="461665"/>
          </a:xfrm>
          <a:prstGeom prst="rect">
            <a:avLst/>
          </a:prstGeom>
          <a:noFill/>
        </p:spPr>
        <p:txBody>
          <a:bodyPr wrap="none" rtlCol="0">
            <a:spAutoFit/>
          </a:bodyPr>
          <a:lstStyle/>
          <a:p>
            <a:r>
              <a:rPr lang="en-US" dirty="0" smtClean="0"/>
              <a:t>Optimistic scenario</a:t>
            </a:r>
            <a:endParaRPr lang="en-GB" dirty="0"/>
          </a:p>
        </p:txBody>
      </p:sp>
      <p:sp>
        <p:nvSpPr>
          <p:cNvPr id="6" name="TextBox 5"/>
          <p:cNvSpPr txBox="1"/>
          <p:nvPr/>
        </p:nvSpPr>
        <p:spPr>
          <a:xfrm>
            <a:off x="1469265" y="967925"/>
            <a:ext cx="4143250" cy="369332"/>
          </a:xfrm>
          <a:prstGeom prst="rect">
            <a:avLst/>
          </a:prstGeom>
          <a:noFill/>
        </p:spPr>
        <p:txBody>
          <a:bodyPr wrap="none" rtlCol="0">
            <a:spAutoFit/>
          </a:bodyPr>
          <a:lstStyle/>
          <a:p>
            <a:r>
              <a:rPr lang="en-US" sz="1800" dirty="0" smtClean="0"/>
              <a:t>P: Chip power: Active + SLDO = Total</a:t>
            </a:r>
            <a:endParaRPr lang="en-GB" sz="1800" dirty="0"/>
          </a:p>
        </p:txBody>
      </p:sp>
      <p:sp>
        <p:nvSpPr>
          <p:cNvPr id="78" name="TextBox 77"/>
          <p:cNvSpPr txBox="1"/>
          <p:nvPr/>
        </p:nvSpPr>
        <p:spPr>
          <a:xfrm>
            <a:off x="4830929" y="2492777"/>
            <a:ext cx="962123" cy="276999"/>
          </a:xfrm>
          <a:prstGeom prst="rect">
            <a:avLst/>
          </a:prstGeom>
          <a:noFill/>
        </p:spPr>
        <p:txBody>
          <a:bodyPr wrap="none" rtlCol="0">
            <a:spAutoFit/>
          </a:bodyPr>
          <a:lstStyle/>
          <a:p>
            <a:r>
              <a:rPr lang="en-US" sz="1200" dirty="0" smtClean="0">
                <a:solidFill>
                  <a:srgbClr val="FF0000"/>
                </a:solidFill>
              </a:rPr>
              <a:t>1.5A, 1.35v</a:t>
            </a:r>
            <a:endParaRPr lang="en-GB" sz="1200" dirty="0">
              <a:solidFill>
                <a:srgbClr val="FF0000"/>
              </a:solidFill>
            </a:endParaRPr>
          </a:p>
        </p:txBody>
      </p:sp>
      <p:sp>
        <p:nvSpPr>
          <p:cNvPr id="80" name="TextBox 79"/>
          <p:cNvSpPr txBox="1"/>
          <p:nvPr/>
        </p:nvSpPr>
        <p:spPr>
          <a:xfrm>
            <a:off x="511090" y="2316579"/>
            <a:ext cx="532518" cy="307777"/>
          </a:xfrm>
          <a:prstGeom prst="rect">
            <a:avLst/>
          </a:prstGeom>
          <a:noFill/>
        </p:spPr>
        <p:txBody>
          <a:bodyPr wrap="none" rtlCol="0">
            <a:spAutoFit/>
          </a:bodyPr>
          <a:lstStyle/>
          <a:p>
            <a:r>
              <a:rPr lang="en-US" sz="1400" dirty="0" smtClean="0"/>
              <a:t>1.35</a:t>
            </a:r>
            <a:endParaRPr lang="en-GB" sz="1400" dirty="0"/>
          </a:p>
        </p:txBody>
      </p:sp>
      <p:cxnSp>
        <p:nvCxnSpPr>
          <p:cNvPr id="81" name="Straight Connector 80"/>
          <p:cNvCxnSpPr/>
          <p:nvPr/>
        </p:nvCxnSpPr>
        <p:spPr>
          <a:xfrm flipV="1">
            <a:off x="8532000" y="837501"/>
            <a:ext cx="0" cy="5471375"/>
          </a:xfrm>
          <a:prstGeom prst="line">
            <a:avLst/>
          </a:prstGeom>
          <a:ln>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8454073" y="5368411"/>
            <a:ext cx="747320" cy="307777"/>
          </a:xfrm>
          <a:prstGeom prst="rect">
            <a:avLst/>
          </a:prstGeom>
          <a:noFill/>
        </p:spPr>
        <p:txBody>
          <a:bodyPr wrap="none" rtlCol="0">
            <a:spAutoFit/>
          </a:bodyPr>
          <a:lstStyle/>
          <a:p>
            <a:r>
              <a:rPr lang="en-US" sz="1400" dirty="0" smtClean="0"/>
              <a:t>+100%</a:t>
            </a:r>
            <a:endParaRPr lang="en-GB" sz="1400" dirty="0"/>
          </a:p>
        </p:txBody>
      </p:sp>
      <p:sp>
        <p:nvSpPr>
          <p:cNvPr id="83" name="TextBox 82"/>
          <p:cNvSpPr txBox="1"/>
          <p:nvPr/>
        </p:nvSpPr>
        <p:spPr>
          <a:xfrm>
            <a:off x="8459174" y="5563170"/>
            <a:ext cx="404278" cy="307777"/>
          </a:xfrm>
          <a:prstGeom prst="rect">
            <a:avLst/>
          </a:prstGeom>
          <a:noFill/>
        </p:spPr>
        <p:txBody>
          <a:bodyPr wrap="none" rtlCol="0">
            <a:spAutoFit/>
          </a:bodyPr>
          <a:lstStyle/>
          <a:p>
            <a:r>
              <a:rPr lang="en-US" sz="1400" dirty="0"/>
              <a:t>3</a:t>
            </a:r>
            <a:r>
              <a:rPr lang="en-US" sz="1400" dirty="0" smtClean="0"/>
              <a:t>A</a:t>
            </a:r>
            <a:endParaRPr lang="en-GB" sz="1400" dirty="0"/>
          </a:p>
        </p:txBody>
      </p:sp>
      <p:sp>
        <p:nvSpPr>
          <p:cNvPr id="84" name="Oval 83"/>
          <p:cNvSpPr/>
          <p:nvPr/>
        </p:nvSpPr>
        <p:spPr>
          <a:xfrm>
            <a:off x="8509140" y="1957513"/>
            <a:ext cx="45719" cy="45719"/>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87" name="TextBox 86"/>
          <p:cNvSpPr txBox="1"/>
          <p:nvPr/>
        </p:nvSpPr>
        <p:spPr>
          <a:xfrm>
            <a:off x="7591274" y="1736441"/>
            <a:ext cx="1630575" cy="276999"/>
          </a:xfrm>
          <a:prstGeom prst="rect">
            <a:avLst/>
          </a:prstGeom>
          <a:noFill/>
        </p:spPr>
        <p:txBody>
          <a:bodyPr wrap="none" rtlCol="0">
            <a:spAutoFit/>
          </a:bodyPr>
          <a:lstStyle/>
          <a:p>
            <a:r>
              <a:rPr lang="en-US" sz="1200" dirty="0" smtClean="0"/>
              <a:t>P: 1.6W+</a:t>
            </a:r>
            <a:r>
              <a:rPr lang="en-US" sz="1200" b="1" dirty="0" smtClean="0"/>
              <a:t>2.9W</a:t>
            </a:r>
            <a:r>
              <a:rPr lang="en-US" sz="1200" dirty="0" smtClean="0"/>
              <a:t>=4.5W</a:t>
            </a:r>
            <a:endParaRPr lang="en-GB" sz="1200" dirty="0"/>
          </a:p>
        </p:txBody>
      </p:sp>
      <p:sp>
        <p:nvSpPr>
          <p:cNvPr id="88" name="TextBox 87"/>
          <p:cNvSpPr txBox="1"/>
          <p:nvPr/>
        </p:nvSpPr>
        <p:spPr>
          <a:xfrm>
            <a:off x="7969777" y="1519948"/>
            <a:ext cx="500458" cy="276999"/>
          </a:xfrm>
          <a:prstGeom prst="rect">
            <a:avLst/>
          </a:prstGeom>
          <a:noFill/>
        </p:spPr>
        <p:txBody>
          <a:bodyPr wrap="none" rtlCol="0">
            <a:spAutoFit/>
          </a:bodyPr>
          <a:lstStyle/>
          <a:p>
            <a:r>
              <a:rPr lang="en-US" sz="1200" dirty="0" smtClean="0"/>
              <a:t>1.5V</a:t>
            </a:r>
            <a:endParaRPr lang="en-GB" sz="1200" dirty="0"/>
          </a:p>
        </p:txBody>
      </p:sp>
      <p:sp>
        <p:nvSpPr>
          <p:cNvPr id="89" name="TextBox 88"/>
          <p:cNvSpPr txBox="1"/>
          <p:nvPr/>
        </p:nvSpPr>
        <p:spPr>
          <a:xfrm>
            <a:off x="4463800" y="5502803"/>
            <a:ext cx="1580882" cy="246221"/>
          </a:xfrm>
          <a:prstGeom prst="rect">
            <a:avLst/>
          </a:prstGeom>
          <a:noFill/>
        </p:spPr>
        <p:txBody>
          <a:bodyPr wrap="none" rtlCol="0">
            <a:spAutoFit/>
          </a:bodyPr>
          <a:lstStyle/>
          <a:p>
            <a:r>
              <a:rPr lang="en-US" sz="1000" dirty="0" smtClean="0">
                <a:solidFill>
                  <a:srgbClr val="FF0000"/>
                </a:solidFill>
              </a:rPr>
              <a:t>Current head room: 10%</a:t>
            </a:r>
            <a:endParaRPr lang="en-GB" sz="1000" dirty="0">
              <a:solidFill>
                <a:srgbClr val="FF0000"/>
              </a:solidFill>
            </a:endParaRPr>
          </a:p>
        </p:txBody>
      </p:sp>
    </p:spTree>
    <p:extLst>
      <p:ext uri="{BB962C8B-B14F-4D97-AF65-F5344CB8AC3E}">
        <p14:creationId xmlns:p14="http://schemas.microsoft.com/office/powerpoint/2010/main" val="3925210953"/>
      </p:ext>
    </p:extLst>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1269000"/>
            <a:ext cx="7623175" cy="1968384"/>
          </a:xfrm>
        </p:spPr>
        <p:txBody>
          <a:bodyPr/>
          <a:lstStyle/>
          <a:p>
            <a:r>
              <a:rPr lang="en-US" sz="4400" dirty="0" smtClean="0"/>
              <a:t>Serial powering issues and optimization of its use in a system</a:t>
            </a:r>
            <a:endParaRPr lang="en-GB" sz="4400" dirty="0"/>
          </a:p>
        </p:txBody>
      </p:sp>
      <p:sp>
        <p:nvSpPr>
          <p:cNvPr id="3" name="Subtitle 2"/>
          <p:cNvSpPr>
            <a:spLocks noGrp="1"/>
          </p:cNvSpPr>
          <p:nvPr>
            <p:ph type="subTitle" idx="1"/>
          </p:nvPr>
        </p:nvSpPr>
        <p:spPr>
          <a:xfrm>
            <a:off x="2052000" y="3933000"/>
            <a:ext cx="6553200" cy="1752600"/>
          </a:xfrm>
        </p:spPr>
        <p:txBody>
          <a:bodyPr/>
          <a:lstStyle/>
          <a:p>
            <a:r>
              <a:rPr lang="en-US" dirty="0" smtClean="0"/>
              <a:t>Slides from 2019 but nothing has changed (significantly) since.</a:t>
            </a:r>
            <a:endParaRPr lang="en-GB" dirty="0"/>
          </a:p>
        </p:txBody>
      </p:sp>
    </p:spTree>
    <p:extLst>
      <p:ext uri="{BB962C8B-B14F-4D97-AF65-F5344CB8AC3E}">
        <p14:creationId xmlns:p14="http://schemas.microsoft.com/office/powerpoint/2010/main" val="877849533"/>
      </p:ext>
    </p:extLst>
  </p:cSld>
  <p:clrMapOvr>
    <a:masterClrMapping/>
  </p:clrMapOvr>
  <p:transition>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Chip power</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36506396"/>
              </p:ext>
            </p:extLst>
          </p:nvPr>
        </p:nvGraphicFramePr>
        <p:xfrm>
          <a:off x="457200" y="1196975"/>
          <a:ext cx="8229600" cy="4820920"/>
        </p:xfrm>
        <a:graphic>
          <a:graphicData uri="http://schemas.openxmlformats.org/drawingml/2006/table">
            <a:tbl>
              <a:tblPr firstRow="1" bandRow="1">
                <a:tableStyleId>{5C22544A-7EE6-4342-B048-85BDC9FD1C3A}</a:tableStyleId>
              </a:tblPr>
              <a:tblGrid>
                <a:gridCol w="2057400">
                  <a:extLst>
                    <a:ext uri="{9D8B030D-6E8A-4147-A177-3AD203B41FA5}">
                      <a16:colId xmlns="" xmlns:a16="http://schemas.microsoft.com/office/drawing/2014/main" val="2103367095"/>
                    </a:ext>
                  </a:extLst>
                </a:gridCol>
                <a:gridCol w="2057400">
                  <a:extLst>
                    <a:ext uri="{9D8B030D-6E8A-4147-A177-3AD203B41FA5}">
                      <a16:colId xmlns="" xmlns:a16="http://schemas.microsoft.com/office/drawing/2014/main" val="2663843019"/>
                    </a:ext>
                  </a:extLst>
                </a:gridCol>
                <a:gridCol w="2057400">
                  <a:extLst>
                    <a:ext uri="{9D8B030D-6E8A-4147-A177-3AD203B41FA5}">
                      <a16:colId xmlns="" xmlns:a16="http://schemas.microsoft.com/office/drawing/2014/main" val="453305919"/>
                    </a:ext>
                  </a:extLst>
                </a:gridCol>
                <a:gridCol w="2057400">
                  <a:extLst>
                    <a:ext uri="{9D8B030D-6E8A-4147-A177-3AD203B41FA5}">
                      <a16:colId xmlns="" xmlns:a16="http://schemas.microsoft.com/office/drawing/2014/main" val="3843479981"/>
                    </a:ext>
                  </a:extLst>
                </a:gridCol>
              </a:tblGrid>
              <a:tr h="370840">
                <a:tc>
                  <a:txBody>
                    <a:bodyPr/>
                    <a:lstStyle/>
                    <a:p>
                      <a:r>
                        <a:rPr lang="en-US" dirty="0" smtClean="0"/>
                        <a:t>Condition</a:t>
                      </a:r>
                      <a:endParaRPr lang="en-GB" dirty="0"/>
                    </a:p>
                  </a:txBody>
                  <a:tcPr/>
                </a:tc>
                <a:tc>
                  <a:txBody>
                    <a:bodyPr/>
                    <a:lstStyle/>
                    <a:p>
                      <a:r>
                        <a:rPr lang="en-US" dirty="0" smtClean="0"/>
                        <a:t>Active</a:t>
                      </a:r>
                      <a:r>
                        <a:rPr lang="en-US" baseline="0" dirty="0" smtClean="0"/>
                        <a:t> power</a:t>
                      </a:r>
                      <a:endParaRPr lang="en-GB" dirty="0"/>
                    </a:p>
                  </a:txBody>
                  <a:tcPr/>
                </a:tc>
                <a:tc>
                  <a:txBody>
                    <a:bodyPr/>
                    <a:lstStyle/>
                    <a:p>
                      <a:r>
                        <a:rPr lang="en-US" dirty="0" smtClean="0"/>
                        <a:t>SLDO losses</a:t>
                      </a:r>
                      <a:endParaRPr lang="en-GB" dirty="0"/>
                    </a:p>
                  </a:txBody>
                  <a:tcPr/>
                </a:tc>
                <a:tc>
                  <a:txBody>
                    <a:bodyPr/>
                    <a:lstStyle/>
                    <a:p>
                      <a:r>
                        <a:rPr lang="en-US" dirty="0" smtClean="0"/>
                        <a:t>Total per chip</a:t>
                      </a:r>
                      <a:endParaRPr lang="en-GB" dirty="0"/>
                    </a:p>
                  </a:txBody>
                  <a:tcPr/>
                </a:tc>
                <a:extLst>
                  <a:ext uri="{0D108BD9-81ED-4DB2-BD59-A6C34878D82A}">
                    <a16:rowId xmlns="" xmlns:a16="http://schemas.microsoft.com/office/drawing/2014/main" val="63242209"/>
                  </a:ext>
                </a:extLst>
              </a:tr>
              <a:tr h="370840">
                <a:tc gridSpan="4">
                  <a:txBody>
                    <a:bodyPr/>
                    <a:lstStyle/>
                    <a:p>
                      <a:pPr algn="ctr"/>
                      <a:r>
                        <a:rPr lang="en-US" dirty="0" smtClean="0"/>
                        <a:t>Baseline: </a:t>
                      </a:r>
                      <a:r>
                        <a:rPr lang="en-US" dirty="0" err="1" smtClean="0"/>
                        <a:t>V</a:t>
                      </a:r>
                      <a:r>
                        <a:rPr lang="en-US" baseline="-25000" dirty="0" err="1" smtClean="0"/>
                        <a:t>off</a:t>
                      </a:r>
                      <a:r>
                        <a:rPr lang="en-US" dirty="0" smtClean="0"/>
                        <a:t>=1.0V, Operating</a:t>
                      </a:r>
                      <a:r>
                        <a:rPr lang="en-US" baseline="0" dirty="0" smtClean="0"/>
                        <a:t> point: 1.8A; 1.5V</a:t>
                      </a:r>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 xmlns:a16="http://schemas.microsoft.com/office/drawing/2014/main" val="498236056"/>
                  </a:ext>
                </a:extLst>
              </a:tr>
              <a:tr h="370840">
                <a:tc>
                  <a:txBody>
                    <a:bodyPr/>
                    <a:lstStyle/>
                    <a:p>
                      <a:r>
                        <a:rPr lang="en-US" dirty="0" smtClean="0"/>
                        <a:t>Normal</a:t>
                      </a:r>
                      <a:endParaRPr lang="en-GB" dirty="0"/>
                    </a:p>
                  </a:txBody>
                  <a:tcPr/>
                </a:tc>
                <a:tc>
                  <a:txBody>
                    <a:bodyPr/>
                    <a:lstStyle/>
                    <a:p>
                      <a:pPr algn="ctr"/>
                      <a:r>
                        <a:rPr lang="en-US" dirty="0" smtClean="0"/>
                        <a:t>1.8W</a:t>
                      </a:r>
                      <a:endParaRPr lang="en-GB" dirty="0"/>
                    </a:p>
                  </a:txBody>
                  <a:tcPr/>
                </a:tc>
                <a:tc>
                  <a:txBody>
                    <a:bodyPr/>
                    <a:lstStyle/>
                    <a:p>
                      <a:pPr algn="ctr"/>
                      <a:r>
                        <a:rPr lang="en-US" b="1" dirty="0" smtClean="0"/>
                        <a:t>0.9W</a:t>
                      </a:r>
                      <a:endParaRPr lang="en-GB" b="1" dirty="0"/>
                    </a:p>
                  </a:txBody>
                  <a:tcPr/>
                </a:tc>
                <a:tc>
                  <a:txBody>
                    <a:bodyPr/>
                    <a:lstStyle/>
                    <a:p>
                      <a:pPr algn="ctr"/>
                      <a:r>
                        <a:rPr lang="en-US" dirty="0" smtClean="0"/>
                        <a:t>2.7W</a:t>
                      </a:r>
                      <a:endParaRPr lang="en-GB" dirty="0"/>
                    </a:p>
                  </a:txBody>
                  <a:tcPr/>
                </a:tc>
                <a:extLst>
                  <a:ext uri="{0D108BD9-81ED-4DB2-BD59-A6C34878D82A}">
                    <a16:rowId xmlns="" xmlns:a16="http://schemas.microsoft.com/office/drawing/2014/main" val="878847745"/>
                  </a:ext>
                </a:extLst>
              </a:tr>
              <a:tr h="370840">
                <a:tc>
                  <a:txBody>
                    <a:bodyPr/>
                    <a:lstStyle/>
                    <a:p>
                      <a:r>
                        <a:rPr lang="en-US" dirty="0" smtClean="0"/>
                        <a:t>¼ failing</a:t>
                      </a:r>
                      <a:endParaRPr lang="en-GB" dirty="0"/>
                    </a:p>
                  </a:txBody>
                  <a:tcPr/>
                </a:tc>
                <a:tc>
                  <a:txBody>
                    <a:bodyPr/>
                    <a:lstStyle/>
                    <a:p>
                      <a:pPr algn="ctr"/>
                      <a:r>
                        <a:rPr lang="en-US" dirty="0" smtClean="0"/>
                        <a:t>1.8W</a:t>
                      </a:r>
                      <a:endParaRPr lang="en-GB" dirty="0"/>
                    </a:p>
                  </a:txBody>
                  <a:tcPr/>
                </a:tc>
                <a:tc>
                  <a:txBody>
                    <a:bodyPr/>
                    <a:lstStyle/>
                    <a:p>
                      <a:pPr algn="ctr"/>
                      <a:r>
                        <a:rPr lang="en-US" dirty="0" smtClean="0">
                          <a:solidFill>
                            <a:schemeClr val="accent6">
                              <a:lumMod val="75000"/>
                            </a:schemeClr>
                          </a:solidFill>
                        </a:rPr>
                        <a:t>2.2W</a:t>
                      </a:r>
                      <a:endParaRPr lang="en-GB" dirty="0">
                        <a:solidFill>
                          <a:schemeClr val="accent6">
                            <a:lumMod val="75000"/>
                          </a:schemeClr>
                        </a:solidFill>
                      </a:endParaRPr>
                    </a:p>
                  </a:txBody>
                  <a:tcPr/>
                </a:tc>
                <a:tc>
                  <a:txBody>
                    <a:bodyPr/>
                    <a:lstStyle/>
                    <a:p>
                      <a:pPr algn="ctr"/>
                      <a:r>
                        <a:rPr lang="en-US" dirty="0" smtClean="0">
                          <a:solidFill>
                            <a:schemeClr val="accent6">
                              <a:lumMod val="75000"/>
                            </a:schemeClr>
                          </a:solidFill>
                        </a:rPr>
                        <a:t>4.0W</a:t>
                      </a:r>
                      <a:endParaRPr lang="en-GB" dirty="0">
                        <a:solidFill>
                          <a:schemeClr val="accent6">
                            <a:lumMod val="75000"/>
                          </a:schemeClr>
                        </a:solidFill>
                      </a:endParaRPr>
                    </a:p>
                  </a:txBody>
                  <a:tcPr/>
                </a:tc>
                <a:extLst>
                  <a:ext uri="{0D108BD9-81ED-4DB2-BD59-A6C34878D82A}">
                    <a16:rowId xmlns="" xmlns:a16="http://schemas.microsoft.com/office/drawing/2014/main" val="686990583"/>
                  </a:ext>
                </a:extLst>
              </a:tr>
              <a:tr h="370840">
                <a:tc>
                  <a:txBody>
                    <a:bodyPr/>
                    <a:lstStyle/>
                    <a:p>
                      <a:r>
                        <a:rPr lang="en-US" dirty="0" smtClean="0"/>
                        <a:t>½ failing</a:t>
                      </a:r>
                      <a:endParaRPr lang="en-GB" dirty="0"/>
                    </a:p>
                  </a:txBody>
                  <a:tcPr/>
                </a:tc>
                <a:tc>
                  <a:txBody>
                    <a:bodyPr/>
                    <a:lstStyle/>
                    <a:p>
                      <a:pPr algn="ctr"/>
                      <a:r>
                        <a:rPr lang="en-US" dirty="0" smtClean="0"/>
                        <a:t>1.8W</a:t>
                      </a:r>
                      <a:endParaRPr lang="en-GB" dirty="0"/>
                    </a:p>
                  </a:txBody>
                  <a:tcPr/>
                </a:tc>
                <a:tc>
                  <a:txBody>
                    <a:bodyPr/>
                    <a:lstStyle/>
                    <a:p>
                      <a:pPr algn="ctr"/>
                      <a:r>
                        <a:rPr lang="en-US" dirty="0" smtClean="0">
                          <a:solidFill>
                            <a:srgbClr val="FF0000"/>
                          </a:solidFill>
                        </a:rPr>
                        <a:t>5.4W</a:t>
                      </a:r>
                      <a:endParaRPr lang="en-GB" dirty="0">
                        <a:solidFill>
                          <a:srgbClr val="FF0000"/>
                        </a:solidFill>
                      </a:endParaRPr>
                    </a:p>
                  </a:txBody>
                  <a:tcPr/>
                </a:tc>
                <a:tc>
                  <a:txBody>
                    <a:bodyPr/>
                    <a:lstStyle/>
                    <a:p>
                      <a:pPr algn="ctr"/>
                      <a:r>
                        <a:rPr lang="en-US" dirty="0" smtClean="0">
                          <a:solidFill>
                            <a:srgbClr val="FF0000"/>
                          </a:solidFill>
                        </a:rPr>
                        <a:t>7.2W</a:t>
                      </a:r>
                      <a:endParaRPr lang="en-GB" dirty="0">
                        <a:solidFill>
                          <a:srgbClr val="FF0000"/>
                        </a:solidFill>
                      </a:endParaRPr>
                    </a:p>
                  </a:txBody>
                  <a:tcPr/>
                </a:tc>
                <a:extLst>
                  <a:ext uri="{0D108BD9-81ED-4DB2-BD59-A6C34878D82A}">
                    <a16:rowId xmlns="" xmlns:a16="http://schemas.microsoft.com/office/drawing/2014/main" val="2467981575"/>
                  </a:ext>
                </a:extLst>
              </a:tr>
              <a:tr h="370840">
                <a:tc gridSpan="4">
                  <a:txBody>
                    <a:bodyPr/>
                    <a:lstStyle/>
                    <a:p>
                      <a:pPr algn="ctr"/>
                      <a:r>
                        <a:rPr lang="en-US" dirty="0" smtClean="0"/>
                        <a:t>Low-slope: </a:t>
                      </a:r>
                      <a:r>
                        <a:rPr lang="en-US" dirty="0" err="1" smtClean="0"/>
                        <a:t>V</a:t>
                      </a:r>
                      <a:r>
                        <a:rPr lang="en-US" baseline="-25000" dirty="0" err="1" smtClean="0"/>
                        <a:t>off</a:t>
                      </a:r>
                      <a:r>
                        <a:rPr lang="en-US" dirty="0" smtClean="0"/>
                        <a:t>=1.2V, Operating</a:t>
                      </a:r>
                      <a:r>
                        <a:rPr lang="en-US" baseline="0" dirty="0" smtClean="0"/>
                        <a:t> point: 1.8A; 1.5V</a:t>
                      </a:r>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 xmlns:a16="http://schemas.microsoft.com/office/drawing/2014/main" val="178849966"/>
                  </a:ext>
                </a:extLst>
              </a:tr>
              <a:tr h="370840">
                <a:tc>
                  <a:txBody>
                    <a:bodyPr/>
                    <a:lstStyle/>
                    <a:p>
                      <a:r>
                        <a:rPr lang="en-US" dirty="0" smtClean="0"/>
                        <a:t>Normal</a:t>
                      </a:r>
                      <a:endParaRPr lang="en-GB" dirty="0"/>
                    </a:p>
                  </a:txBody>
                  <a:tcPr/>
                </a:tc>
                <a:tc>
                  <a:txBody>
                    <a:bodyPr/>
                    <a:lstStyle/>
                    <a:p>
                      <a:pPr algn="ctr"/>
                      <a:r>
                        <a:rPr lang="en-US" dirty="0" smtClean="0"/>
                        <a:t>1.8W</a:t>
                      </a:r>
                      <a:endParaRPr lang="en-GB" dirty="0"/>
                    </a:p>
                  </a:txBody>
                  <a:tcPr/>
                </a:tc>
                <a:tc>
                  <a:txBody>
                    <a:bodyPr/>
                    <a:lstStyle/>
                    <a:p>
                      <a:pPr algn="ctr"/>
                      <a:r>
                        <a:rPr lang="en-US" b="1" dirty="0" smtClean="0"/>
                        <a:t>0.9W</a:t>
                      </a:r>
                      <a:endParaRPr lang="en-GB" b="1" dirty="0"/>
                    </a:p>
                  </a:txBody>
                  <a:tcPr/>
                </a:tc>
                <a:tc>
                  <a:txBody>
                    <a:bodyPr/>
                    <a:lstStyle/>
                    <a:p>
                      <a:pPr algn="ctr"/>
                      <a:r>
                        <a:rPr lang="en-US" dirty="0" smtClean="0"/>
                        <a:t>2.7W</a:t>
                      </a:r>
                      <a:endParaRPr lang="en-GB" dirty="0"/>
                    </a:p>
                  </a:txBody>
                  <a:tcPr/>
                </a:tc>
                <a:extLst>
                  <a:ext uri="{0D108BD9-81ED-4DB2-BD59-A6C34878D82A}">
                    <a16:rowId xmlns="" xmlns:a16="http://schemas.microsoft.com/office/drawing/2014/main" val="357685164"/>
                  </a:ext>
                </a:extLst>
              </a:tr>
              <a:tr h="370840">
                <a:tc>
                  <a:txBody>
                    <a:bodyPr/>
                    <a:lstStyle/>
                    <a:p>
                      <a:r>
                        <a:rPr lang="en-US" dirty="0" smtClean="0"/>
                        <a:t>¼</a:t>
                      </a:r>
                      <a:r>
                        <a:rPr lang="en-US" baseline="0" dirty="0" smtClean="0"/>
                        <a:t> failing</a:t>
                      </a:r>
                      <a:endParaRPr lang="en-GB" dirty="0"/>
                    </a:p>
                  </a:txBody>
                  <a:tcPr/>
                </a:tc>
                <a:tc>
                  <a:txBody>
                    <a:bodyPr/>
                    <a:lstStyle/>
                    <a:p>
                      <a:pPr algn="ctr"/>
                      <a:r>
                        <a:rPr lang="en-US" dirty="0" smtClean="0"/>
                        <a:t>1.8W</a:t>
                      </a:r>
                      <a:endParaRPr lang="en-GB" dirty="0"/>
                    </a:p>
                  </a:txBody>
                  <a:tcPr/>
                </a:tc>
                <a:tc>
                  <a:txBody>
                    <a:bodyPr/>
                    <a:lstStyle/>
                    <a:p>
                      <a:pPr algn="ctr"/>
                      <a:r>
                        <a:rPr lang="en-US" dirty="0" smtClean="0">
                          <a:solidFill>
                            <a:schemeClr val="accent6">
                              <a:lumMod val="75000"/>
                            </a:schemeClr>
                          </a:solidFill>
                        </a:rPr>
                        <a:t>2.0W</a:t>
                      </a:r>
                      <a:endParaRPr lang="en-GB" dirty="0">
                        <a:solidFill>
                          <a:schemeClr val="accent6">
                            <a:lumMod val="75000"/>
                          </a:schemeClr>
                        </a:solidFill>
                      </a:endParaRPr>
                    </a:p>
                  </a:txBody>
                  <a:tcPr/>
                </a:tc>
                <a:tc>
                  <a:txBody>
                    <a:bodyPr/>
                    <a:lstStyle/>
                    <a:p>
                      <a:pPr algn="ctr"/>
                      <a:r>
                        <a:rPr lang="en-US" dirty="0" smtClean="0">
                          <a:solidFill>
                            <a:schemeClr val="accent6">
                              <a:lumMod val="75000"/>
                            </a:schemeClr>
                          </a:solidFill>
                        </a:rPr>
                        <a:t>3.8W</a:t>
                      </a:r>
                      <a:endParaRPr lang="en-GB" dirty="0">
                        <a:solidFill>
                          <a:schemeClr val="accent6">
                            <a:lumMod val="75000"/>
                          </a:schemeClr>
                        </a:solidFill>
                      </a:endParaRPr>
                    </a:p>
                  </a:txBody>
                  <a:tcPr/>
                </a:tc>
                <a:extLst>
                  <a:ext uri="{0D108BD9-81ED-4DB2-BD59-A6C34878D82A}">
                    <a16:rowId xmlns="" xmlns:a16="http://schemas.microsoft.com/office/drawing/2014/main" val="2491809092"/>
                  </a:ext>
                </a:extLst>
              </a:tr>
              <a:tr h="370840">
                <a:tc>
                  <a:txBody>
                    <a:bodyPr/>
                    <a:lstStyle/>
                    <a:p>
                      <a:r>
                        <a:rPr lang="en-US" dirty="0" smtClean="0"/>
                        <a:t>½ failing</a:t>
                      </a:r>
                      <a:endParaRPr lang="en-GB" dirty="0"/>
                    </a:p>
                  </a:txBody>
                  <a:tcPr/>
                </a:tc>
                <a:tc>
                  <a:txBody>
                    <a:bodyPr/>
                    <a:lstStyle/>
                    <a:p>
                      <a:pPr algn="ctr"/>
                      <a:r>
                        <a:rPr lang="en-US" dirty="0" smtClean="0"/>
                        <a:t>1.8W</a:t>
                      </a:r>
                      <a:endParaRPr lang="en-GB" dirty="0"/>
                    </a:p>
                  </a:txBody>
                  <a:tcPr/>
                </a:tc>
                <a:tc>
                  <a:txBody>
                    <a:bodyPr/>
                    <a:lstStyle/>
                    <a:p>
                      <a:pPr algn="ctr"/>
                      <a:r>
                        <a:rPr lang="en-US" dirty="0" smtClean="0">
                          <a:solidFill>
                            <a:srgbClr val="FF0000"/>
                          </a:solidFill>
                        </a:rPr>
                        <a:t>4.7W</a:t>
                      </a:r>
                      <a:endParaRPr lang="en-GB" dirty="0">
                        <a:solidFill>
                          <a:srgbClr val="FF0000"/>
                        </a:solidFill>
                      </a:endParaRPr>
                    </a:p>
                  </a:txBody>
                  <a:tcPr/>
                </a:tc>
                <a:tc>
                  <a:txBody>
                    <a:bodyPr/>
                    <a:lstStyle/>
                    <a:p>
                      <a:pPr algn="ctr"/>
                      <a:r>
                        <a:rPr lang="en-US" dirty="0" smtClean="0">
                          <a:solidFill>
                            <a:srgbClr val="FF0000"/>
                          </a:solidFill>
                        </a:rPr>
                        <a:t>6.5W</a:t>
                      </a:r>
                      <a:endParaRPr lang="en-GB" dirty="0">
                        <a:solidFill>
                          <a:srgbClr val="FF0000"/>
                        </a:solidFill>
                      </a:endParaRPr>
                    </a:p>
                  </a:txBody>
                  <a:tcPr/>
                </a:tc>
                <a:extLst>
                  <a:ext uri="{0D108BD9-81ED-4DB2-BD59-A6C34878D82A}">
                    <a16:rowId xmlns="" xmlns:a16="http://schemas.microsoft.com/office/drawing/2014/main" val="2475866397"/>
                  </a:ext>
                </a:extLst>
              </a:tr>
              <a:tr h="370840">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Optimistic: </a:t>
                      </a:r>
                      <a:r>
                        <a:rPr lang="en-US" dirty="0" err="1" smtClean="0"/>
                        <a:t>V</a:t>
                      </a:r>
                      <a:r>
                        <a:rPr lang="en-US" baseline="-25000" dirty="0" err="1" smtClean="0"/>
                        <a:t>off</a:t>
                      </a:r>
                      <a:r>
                        <a:rPr lang="en-US" dirty="0" smtClean="0"/>
                        <a:t>=1.2V, Operating</a:t>
                      </a:r>
                      <a:r>
                        <a:rPr lang="en-US" baseline="0" dirty="0" smtClean="0"/>
                        <a:t> point: 1.5A; 1.35V</a:t>
                      </a:r>
                      <a:endParaRPr lang="en-GB" dirty="0" smtClean="0"/>
                    </a:p>
                  </a:txBody>
                  <a:tcPr/>
                </a:tc>
                <a:tc hMerge="1">
                  <a:txBody>
                    <a:bodyPr/>
                    <a:lstStyle/>
                    <a:p>
                      <a:pPr algn="ctr"/>
                      <a:endParaRPr lang="en-GB" dirty="0"/>
                    </a:p>
                  </a:txBody>
                  <a:tcPr/>
                </a:tc>
                <a:tc hMerge="1">
                  <a:txBody>
                    <a:bodyPr/>
                    <a:lstStyle/>
                    <a:p>
                      <a:pPr algn="ctr"/>
                      <a:endParaRPr lang="en-GB" dirty="0">
                        <a:solidFill>
                          <a:srgbClr val="FF0000"/>
                        </a:solidFill>
                      </a:endParaRPr>
                    </a:p>
                  </a:txBody>
                  <a:tcPr/>
                </a:tc>
                <a:tc hMerge="1">
                  <a:txBody>
                    <a:bodyPr/>
                    <a:lstStyle/>
                    <a:p>
                      <a:pPr algn="ctr"/>
                      <a:endParaRPr lang="en-GB" dirty="0">
                        <a:solidFill>
                          <a:srgbClr val="FF0000"/>
                        </a:solidFill>
                      </a:endParaRPr>
                    </a:p>
                  </a:txBody>
                  <a:tcPr/>
                </a:tc>
                <a:extLst>
                  <a:ext uri="{0D108BD9-81ED-4DB2-BD59-A6C34878D82A}">
                    <a16:rowId xmlns="" xmlns:a16="http://schemas.microsoft.com/office/drawing/2014/main" val="1238604565"/>
                  </a:ext>
                </a:extLst>
              </a:tr>
              <a:tr h="370840">
                <a:tc>
                  <a:txBody>
                    <a:bodyPr/>
                    <a:lstStyle/>
                    <a:p>
                      <a:r>
                        <a:rPr lang="en-US" dirty="0" smtClean="0"/>
                        <a:t>Normal</a:t>
                      </a:r>
                      <a:endParaRPr lang="en-GB" dirty="0"/>
                    </a:p>
                  </a:txBody>
                  <a:tcPr/>
                </a:tc>
                <a:tc>
                  <a:txBody>
                    <a:bodyPr/>
                    <a:lstStyle/>
                    <a:p>
                      <a:pPr algn="ctr"/>
                      <a:r>
                        <a:rPr lang="en-US" dirty="0" smtClean="0"/>
                        <a:t>1.6W</a:t>
                      </a:r>
                      <a:endParaRPr lang="en-GB" dirty="0"/>
                    </a:p>
                  </a:txBody>
                  <a:tcPr/>
                </a:tc>
                <a:tc>
                  <a:txBody>
                    <a:bodyPr/>
                    <a:lstStyle/>
                    <a:p>
                      <a:pPr algn="ctr"/>
                      <a:r>
                        <a:rPr lang="en-US" dirty="0" smtClean="0">
                          <a:solidFill>
                            <a:schemeClr val="tx1"/>
                          </a:solidFill>
                        </a:rPr>
                        <a:t>0.4W</a:t>
                      </a:r>
                      <a:endParaRPr lang="en-GB" dirty="0">
                        <a:solidFill>
                          <a:schemeClr val="tx1"/>
                        </a:solidFill>
                      </a:endParaRPr>
                    </a:p>
                  </a:txBody>
                  <a:tcPr/>
                </a:tc>
                <a:tc>
                  <a:txBody>
                    <a:bodyPr/>
                    <a:lstStyle/>
                    <a:p>
                      <a:pPr algn="ctr"/>
                      <a:r>
                        <a:rPr lang="en-US" dirty="0" smtClean="0">
                          <a:solidFill>
                            <a:schemeClr val="tx1"/>
                          </a:solidFill>
                        </a:rPr>
                        <a:t>2.0W</a:t>
                      </a:r>
                      <a:endParaRPr lang="en-GB" dirty="0">
                        <a:solidFill>
                          <a:schemeClr val="tx1"/>
                        </a:solidFill>
                      </a:endParaRPr>
                    </a:p>
                  </a:txBody>
                  <a:tcPr/>
                </a:tc>
                <a:extLst>
                  <a:ext uri="{0D108BD9-81ED-4DB2-BD59-A6C34878D82A}">
                    <a16:rowId xmlns="" xmlns:a16="http://schemas.microsoft.com/office/drawing/2014/main" val="1975711419"/>
                  </a:ext>
                </a:extLst>
              </a:tr>
              <a:tr h="370840">
                <a:tc>
                  <a:txBody>
                    <a:bodyPr/>
                    <a:lstStyle/>
                    <a:p>
                      <a:r>
                        <a:rPr lang="en-US" dirty="0" smtClean="0"/>
                        <a:t>¼ failing</a:t>
                      </a:r>
                      <a:endParaRPr lang="en-GB" dirty="0"/>
                    </a:p>
                  </a:txBody>
                  <a:tcPr/>
                </a:tc>
                <a:tc>
                  <a:txBody>
                    <a:bodyPr/>
                    <a:lstStyle/>
                    <a:p>
                      <a:pPr algn="ctr"/>
                      <a:r>
                        <a:rPr lang="en-US" dirty="0" smtClean="0"/>
                        <a:t>1.6W</a:t>
                      </a:r>
                      <a:endParaRPr lang="en-GB" dirty="0"/>
                    </a:p>
                  </a:txBody>
                  <a:tcPr/>
                </a:tc>
                <a:tc>
                  <a:txBody>
                    <a:bodyPr/>
                    <a:lstStyle/>
                    <a:p>
                      <a:pPr algn="ctr"/>
                      <a:r>
                        <a:rPr lang="en-US" dirty="0" smtClean="0">
                          <a:solidFill>
                            <a:schemeClr val="accent3">
                              <a:lumMod val="75000"/>
                            </a:schemeClr>
                          </a:solidFill>
                        </a:rPr>
                        <a:t>1.2W</a:t>
                      </a:r>
                      <a:endParaRPr lang="en-GB" dirty="0">
                        <a:solidFill>
                          <a:schemeClr val="accent3">
                            <a:lumMod val="75000"/>
                          </a:schemeClr>
                        </a:solidFill>
                      </a:endParaRPr>
                    </a:p>
                  </a:txBody>
                  <a:tcPr/>
                </a:tc>
                <a:tc>
                  <a:txBody>
                    <a:bodyPr/>
                    <a:lstStyle/>
                    <a:p>
                      <a:pPr algn="ctr"/>
                      <a:r>
                        <a:rPr lang="en-US" dirty="0" smtClean="0">
                          <a:solidFill>
                            <a:schemeClr val="accent3">
                              <a:lumMod val="75000"/>
                            </a:schemeClr>
                          </a:solidFill>
                        </a:rPr>
                        <a:t>2.8W</a:t>
                      </a:r>
                      <a:endParaRPr lang="en-GB" dirty="0">
                        <a:solidFill>
                          <a:schemeClr val="accent3">
                            <a:lumMod val="75000"/>
                          </a:schemeClr>
                        </a:solidFill>
                      </a:endParaRPr>
                    </a:p>
                  </a:txBody>
                  <a:tcPr/>
                </a:tc>
                <a:extLst>
                  <a:ext uri="{0D108BD9-81ED-4DB2-BD59-A6C34878D82A}">
                    <a16:rowId xmlns="" xmlns:a16="http://schemas.microsoft.com/office/drawing/2014/main" val="3969459495"/>
                  </a:ext>
                </a:extLst>
              </a:tr>
              <a:tr h="370840">
                <a:tc>
                  <a:txBody>
                    <a:bodyPr/>
                    <a:lstStyle/>
                    <a:p>
                      <a:r>
                        <a:rPr lang="en-US" dirty="0" smtClean="0"/>
                        <a:t>½ failing</a:t>
                      </a:r>
                      <a:endParaRPr lang="en-GB" dirty="0"/>
                    </a:p>
                  </a:txBody>
                  <a:tcPr/>
                </a:tc>
                <a:tc>
                  <a:txBody>
                    <a:bodyPr/>
                    <a:lstStyle/>
                    <a:p>
                      <a:pPr algn="ctr"/>
                      <a:r>
                        <a:rPr lang="en-US" dirty="0" smtClean="0"/>
                        <a:t>1.6W</a:t>
                      </a:r>
                      <a:endParaRPr lang="en-GB" dirty="0"/>
                    </a:p>
                  </a:txBody>
                  <a:tcPr/>
                </a:tc>
                <a:tc>
                  <a:txBody>
                    <a:bodyPr/>
                    <a:lstStyle/>
                    <a:p>
                      <a:pPr algn="ctr"/>
                      <a:r>
                        <a:rPr lang="en-US" dirty="0" smtClean="0">
                          <a:solidFill>
                            <a:schemeClr val="accent6">
                              <a:lumMod val="75000"/>
                            </a:schemeClr>
                          </a:solidFill>
                        </a:rPr>
                        <a:t>2.9</a:t>
                      </a:r>
                      <a:endParaRPr lang="en-GB" dirty="0">
                        <a:solidFill>
                          <a:schemeClr val="accent6">
                            <a:lumMod val="75000"/>
                          </a:schemeClr>
                        </a:solidFill>
                      </a:endParaRPr>
                    </a:p>
                  </a:txBody>
                  <a:tcPr/>
                </a:tc>
                <a:tc>
                  <a:txBody>
                    <a:bodyPr/>
                    <a:lstStyle/>
                    <a:p>
                      <a:pPr algn="ctr"/>
                      <a:r>
                        <a:rPr lang="en-US" dirty="0" smtClean="0">
                          <a:solidFill>
                            <a:schemeClr val="accent6">
                              <a:lumMod val="75000"/>
                            </a:schemeClr>
                          </a:solidFill>
                        </a:rPr>
                        <a:t>4.5W</a:t>
                      </a:r>
                      <a:endParaRPr lang="en-GB" dirty="0">
                        <a:solidFill>
                          <a:schemeClr val="accent6">
                            <a:lumMod val="75000"/>
                          </a:schemeClr>
                        </a:solidFill>
                      </a:endParaRPr>
                    </a:p>
                  </a:txBody>
                  <a:tcPr/>
                </a:tc>
                <a:extLst>
                  <a:ext uri="{0D108BD9-81ED-4DB2-BD59-A6C34878D82A}">
                    <a16:rowId xmlns="" xmlns:a16="http://schemas.microsoft.com/office/drawing/2014/main" val="3189311817"/>
                  </a:ext>
                </a:extLst>
              </a:tr>
            </a:tbl>
          </a:graphicData>
        </a:graphic>
      </p:graphicFrame>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30</a:t>
            </a:fld>
            <a:endParaRPr lang="el-GR"/>
          </a:p>
        </p:txBody>
      </p:sp>
    </p:spTree>
    <p:extLst>
      <p:ext uri="{BB962C8B-B14F-4D97-AF65-F5344CB8AC3E}">
        <p14:creationId xmlns:p14="http://schemas.microsoft.com/office/powerpoint/2010/main" val="3397806819"/>
      </p:ext>
    </p:extLst>
  </p:cSld>
  <p:clrMapOvr>
    <a:masterClrMapping/>
  </p:clrMapOvr>
  <p:transition>
    <p:pull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Relieving </a:t>
            </a:r>
            <a:r>
              <a:rPr lang="en-US" sz="4000" b="1" dirty="0" smtClean="0"/>
              <a:t>SLDO hot spot</a:t>
            </a:r>
            <a:endParaRPr lang="en-GB" sz="4000" b="1" dirty="0"/>
          </a:p>
        </p:txBody>
      </p:sp>
      <p:sp>
        <p:nvSpPr>
          <p:cNvPr id="3" name="Content Placeholder 2"/>
          <p:cNvSpPr>
            <a:spLocks noGrp="1"/>
          </p:cNvSpPr>
          <p:nvPr>
            <p:ph idx="1"/>
          </p:nvPr>
        </p:nvSpPr>
        <p:spPr>
          <a:xfrm>
            <a:off x="457200" y="908050"/>
            <a:ext cx="8229600" cy="2952951"/>
          </a:xfrm>
        </p:spPr>
        <p:txBody>
          <a:bodyPr/>
          <a:lstStyle/>
          <a:p>
            <a:r>
              <a:rPr lang="en-US" sz="1200" b="1" dirty="0" smtClean="0"/>
              <a:t>Dual chip module</a:t>
            </a:r>
            <a:r>
              <a:rPr lang="en-US" sz="1200" dirty="0"/>
              <a:t>:</a:t>
            </a:r>
            <a:r>
              <a:rPr lang="en-US" sz="1200" dirty="0" smtClean="0"/>
              <a:t> Problematic case. 	Quad module: ~OK</a:t>
            </a:r>
          </a:p>
          <a:p>
            <a:r>
              <a:rPr lang="en-US" sz="1200" dirty="0" smtClean="0"/>
              <a:t>Cooling: How hot does the hot chip actually become ? -10, 0, 20 50 ?</a:t>
            </a:r>
          </a:p>
          <a:p>
            <a:pPr lvl="1"/>
            <a:r>
              <a:rPr lang="en-US" sz="1100" dirty="0" smtClean="0"/>
              <a:t>Cooling pipes below/close to SLDO: Problematic for discs</a:t>
            </a:r>
          </a:p>
          <a:p>
            <a:pPr lvl="1"/>
            <a:r>
              <a:rPr lang="en-US" sz="1100" dirty="0" smtClean="0"/>
              <a:t>High thermal conductivity in module: </a:t>
            </a:r>
            <a:r>
              <a:rPr lang="en-US" sz="1050" dirty="0" smtClean="0"/>
              <a:t>Thicker chip </a:t>
            </a:r>
            <a:r>
              <a:rPr lang="en-GB" sz="1050" dirty="0" smtClean="0"/>
              <a:t>and/or</a:t>
            </a:r>
            <a:r>
              <a:rPr lang="en-GB" sz="1050" dirty="0"/>
              <a:t> </a:t>
            </a:r>
            <a:r>
              <a:rPr lang="en-GB" sz="1050" dirty="0" smtClean="0"/>
              <a:t>carbon fibre -&gt; </a:t>
            </a:r>
            <a:r>
              <a:rPr lang="en-US" sz="1050" dirty="0" smtClean="0"/>
              <a:t>Material !</a:t>
            </a:r>
          </a:p>
          <a:p>
            <a:r>
              <a:rPr lang="en-US" sz="1200" dirty="0" smtClean="0"/>
              <a:t>Decrease SLDO losses in hot chip</a:t>
            </a:r>
          </a:p>
          <a:p>
            <a:pPr lvl="1"/>
            <a:r>
              <a:rPr lang="en-US" sz="1050" b="1" dirty="0" smtClean="0"/>
              <a:t>Reconfigure </a:t>
            </a:r>
            <a:r>
              <a:rPr lang="en-US" sz="1050" b="1" dirty="0" err="1" smtClean="0"/>
              <a:t>V</a:t>
            </a:r>
            <a:r>
              <a:rPr lang="en-US" sz="1050" b="1" baseline="-25000" dirty="0" err="1" smtClean="0"/>
              <a:t>off</a:t>
            </a:r>
            <a:r>
              <a:rPr lang="en-US" sz="1050" dirty="0" smtClean="0"/>
              <a:t> (</a:t>
            </a:r>
            <a:r>
              <a:rPr lang="en-US" sz="1050" dirty="0" err="1" smtClean="0"/>
              <a:t>R</a:t>
            </a:r>
            <a:r>
              <a:rPr lang="en-US" sz="1050" baseline="-25000" dirty="0" err="1" smtClean="0"/>
              <a:t>eff</a:t>
            </a:r>
            <a:r>
              <a:rPr lang="en-US" sz="1050" dirty="0" smtClean="0"/>
              <a:t>): Requires </a:t>
            </a:r>
            <a:r>
              <a:rPr lang="en-US" sz="1050" dirty="0" err="1" smtClean="0"/>
              <a:t>V</a:t>
            </a:r>
            <a:r>
              <a:rPr lang="en-US" sz="1050" baseline="-25000" dirty="0" err="1" smtClean="0"/>
              <a:t>off</a:t>
            </a:r>
            <a:r>
              <a:rPr lang="en-US" sz="1050" baseline="-25000" dirty="0" smtClean="0"/>
              <a:t> </a:t>
            </a:r>
            <a:r>
              <a:rPr lang="en-US" sz="1050" dirty="0" smtClean="0"/>
              <a:t>, (</a:t>
            </a:r>
            <a:r>
              <a:rPr lang="en-US" sz="1050" dirty="0" err="1" smtClean="0"/>
              <a:t>R</a:t>
            </a:r>
            <a:r>
              <a:rPr lang="en-US" sz="1050" baseline="-25000" dirty="0" err="1" smtClean="0"/>
              <a:t>eff</a:t>
            </a:r>
            <a:r>
              <a:rPr lang="en-US" sz="1050" dirty="0" smtClean="0"/>
              <a:t>) to be re-configurable. Currently not the case for SEU and startup reasons</a:t>
            </a:r>
          </a:p>
          <a:p>
            <a:pPr lvl="2"/>
            <a:r>
              <a:rPr lang="en-US" sz="900" dirty="0" smtClean="0"/>
              <a:t>Does shared </a:t>
            </a:r>
            <a:r>
              <a:rPr lang="en-US" sz="900" dirty="0" err="1" smtClean="0"/>
              <a:t>Voff</a:t>
            </a:r>
            <a:r>
              <a:rPr lang="en-US" sz="900" dirty="0" smtClean="0"/>
              <a:t> between chips give a </a:t>
            </a:r>
            <a:r>
              <a:rPr lang="en-US" sz="900" dirty="0" err="1" smtClean="0"/>
              <a:t>Voff</a:t>
            </a:r>
            <a:r>
              <a:rPr lang="en-US" sz="900" dirty="0" smtClean="0"/>
              <a:t> reduction when chip failure (failure modes is a non trivial issue)</a:t>
            </a:r>
          </a:p>
          <a:p>
            <a:pPr lvl="1"/>
            <a:r>
              <a:rPr lang="en-US" sz="1050" b="1" dirty="0" smtClean="0"/>
              <a:t>Decrease injected serial current</a:t>
            </a:r>
            <a:r>
              <a:rPr lang="en-US" sz="1050" dirty="0" smtClean="0"/>
              <a:t> to decrease SLDO hot spot in hot chip: </a:t>
            </a:r>
            <a:r>
              <a:rPr lang="en-US" sz="1050" b="1" dirty="0" smtClean="0"/>
              <a:t>e.g. 20%</a:t>
            </a:r>
            <a:endParaRPr lang="en-US" sz="1000" dirty="0"/>
          </a:p>
          <a:p>
            <a:pPr lvl="2"/>
            <a:r>
              <a:rPr lang="en-US" sz="900" dirty="0"/>
              <a:t>Decrease analog biasing, but cannot reduce digital</a:t>
            </a:r>
          </a:p>
          <a:p>
            <a:pPr lvl="2"/>
            <a:r>
              <a:rPr lang="en-US" sz="900" dirty="0"/>
              <a:t>R</a:t>
            </a:r>
            <a:r>
              <a:rPr lang="en-US" sz="900" dirty="0" smtClean="0"/>
              <a:t>educed </a:t>
            </a:r>
            <a:r>
              <a:rPr lang="en-US" sz="900" dirty="0"/>
              <a:t>current head room </a:t>
            </a:r>
          </a:p>
          <a:p>
            <a:pPr lvl="2"/>
            <a:r>
              <a:rPr lang="en-US" sz="900" dirty="0"/>
              <a:t>Serial power working point fixed by resistors so Vin will drop </a:t>
            </a:r>
            <a:r>
              <a:rPr lang="en-US" sz="900" dirty="0" smtClean="0"/>
              <a:t>(should </a:t>
            </a:r>
            <a:r>
              <a:rPr lang="en-US" sz="900" dirty="0"/>
              <a:t>not get below </a:t>
            </a:r>
            <a:r>
              <a:rPr lang="en-US" sz="900" dirty="0" smtClean="0"/>
              <a:t>1.4V)</a:t>
            </a:r>
            <a:endParaRPr lang="en-US" sz="900" dirty="0"/>
          </a:p>
          <a:p>
            <a:pPr lvl="1"/>
            <a:r>
              <a:rPr lang="en-US" sz="1050" dirty="0" smtClean="0"/>
              <a:t>Increase active power of hot chip so less power in SLDO hot spot (better power distribution)</a:t>
            </a:r>
          </a:p>
          <a:p>
            <a:pPr lvl="2"/>
            <a:r>
              <a:rPr lang="en-US" sz="900" dirty="0" smtClean="0"/>
              <a:t>Increase analog biasing: Changes analog – digital power ratio so can only be done in limited range</a:t>
            </a:r>
          </a:p>
          <a:p>
            <a:pPr lvl="2"/>
            <a:r>
              <a:rPr lang="en-US" sz="900" dirty="0" smtClean="0"/>
              <a:t>Increase active chip voltage (+/- 100mv): If it can be configuration tuned. Power scales with Vdd</a:t>
            </a:r>
            <a:r>
              <a:rPr lang="en-US" sz="900" baseline="30000" dirty="0" smtClean="0"/>
              <a:t>2</a:t>
            </a:r>
            <a:r>
              <a:rPr lang="en-US" sz="900" dirty="0" smtClean="0"/>
              <a:t>, ~17% increase</a:t>
            </a:r>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31</a:t>
            </a:fld>
            <a:endParaRPr lang="el-GR"/>
          </a:p>
        </p:txBody>
      </p:sp>
      <p:pic>
        <p:nvPicPr>
          <p:cNvPr id="7" name="Picture 6"/>
          <p:cNvPicPr>
            <a:picLocks noChangeAspect="1"/>
          </p:cNvPicPr>
          <p:nvPr/>
        </p:nvPicPr>
        <p:blipFill>
          <a:blip r:embed="rId2"/>
          <a:stretch>
            <a:fillRect/>
          </a:stretch>
        </p:blipFill>
        <p:spPr>
          <a:xfrm>
            <a:off x="828000" y="3613809"/>
            <a:ext cx="7210764" cy="2872100"/>
          </a:xfrm>
          <a:prstGeom prst="rect">
            <a:avLst/>
          </a:prstGeom>
        </p:spPr>
      </p:pic>
    </p:spTree>
    <p:extLst>
      <p:ext uri="{BB962C8B-B14F-4D97-AF65-F5344CB8AC3E}">
        <p14:creationId xmlns:p14="http://schemas.microsoft.com/office/powerpoint/2010/main" val="2264401815"/>
      </p:ext>
    </p:extLst>
  </p:cSld>
  <p:clrMapOvr>
    <a:masterClrMapping/>
  </p:clrMapOvr>
  <p:transition>
    <p:pull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974252" y="1615439"/>
            <a:ext cx="4245748" cy="36400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971064" y="3275361"/>
            <a:ext cx="4262943" cy="230499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rot="20033819">
            <a:off x="2642898" y="2919146"/>
            <a:ext cx="1114110" cy="240355"/>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p:cNvSpPr>
            <a:spLocks noGrp="1"/>
          </p:cNvSpPr>
          <p:nvPr>
            <p:ph type="dt" sz="half" idx="10"/>
          </p:nvPr>
        </p:nvSpPr>
        <p:spPr/>
        <p:txBody>
          <a:bodyPr/>
          <a:lstStyle/>
          <a:p>
            <a:pPr>
              <a:defRPr/>
            </a:pPr>
            <a:r>
              <a:rPr lang="en-US" smtClean="0"/>
              <a:t>29/10/2019</a:t>
            </a:r>
            <a:endParaRPr lang="el-GR"/>
          </a:p>
        </p:txBody>
      </p:sp>
      <p:sp>
        <p:nvSpPr>
          <p:cNvPr id="3" name="Footer Placeholder 2"/>
          <p:cNvSpPr>
            <a:spLocks noGrp="1"/>
          </p:cNvSpPr>
          <p:nvPr>
            <p:ph type="ftr" sz="quarter" idx="11"/>
          </p:nvPr>
        </p:nvSpPr>
        <p:spPr/>
        <p:txBody>
          <a:bodyPr/>
          <a:lstStyle/>
          <a:p>
            <a:pPr>
              <a:defRPr/>
            </a:pPr>
            <a:r>
              <a:rPr lang="en-US" smtClean="0"/>
              <a:t>Jorgen.Christiansen@cern.ch</a:t>
            </a:r>
            <a:endParaRPr lang="el-GR" sz="800" dirty="0"/>
          </a:p>
        </p:txBody>
      </p:sp>
      <p:sp>
        <p:nvSpPr>
          <p:cNvPr id="4" name="Slide Number Placeholder 3"/>
          <p:cNvSpPr>
            <a:spLocks noGrp="1"/>
          </p:cNvSpPr>
          <p:nvPr>
            <p:ph type="sldNum" sz="quarter" idx="12"/>
          </p:nvPr>
        </p:nvSpPr>
        <p:spPr/>
        <p:txBody>
          <a:bodyPr/>
          <a:lstStyle/>
          <a:p>
            <a:pPr>
              <a:defRPr/>
            </a:pPr>
            <a:fld id="{887D6802-68C2-534B-B034-A37F1F61DD51}" type="slidenum">
              <a:rPr lang="el-GR" smtClean="0"/>
              <a:pPr>
                <a:defRPr/>
              </a:pPr>
              <a:t>32</a:t>
            </a:fld>
            <a:endParaRPr lang="el-GR"/>
          </a:p>
        </p:txBody>
      </p:sp>
      <p:cxnSp>
        <p:nvCxnSpPr>
          <p:cNvPr id="8" name="Straight Arrow Connector 7"/>
          <p:cNvCxnSpPr/>
          <p:nvPr/>
        </p:nvCxnSpPr>
        <p:spPr>
          <a:xfrm>
            <a:off x="972000" y="5589000"/>
            <a:ext cx="4320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972000" y="1989000"/>
            <a:ext cx="4320000" cy="21600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93667" y="3981036"/>
            <a:ext cx="427489" cy="307777"/>
          </a:xfrm>
          <a:prstGeom prst="rect">
            <a:avLst/>
          </a:prstGeom>
          <a:noFill/>
        </p:spPr>
        <p:txBody>
          <a:bodyPr wrap="none" rtlCol="0">
            <a:spAutoFit/>
          </a:bodyPr>
          <a:lstStyle/>
          <a:p>
            <a:r>
              <a:rPr lang="en-US" sz="1400" dirty="0" err="1" smtClean="0"/>
              <a:t>V</a:t>
            </a:r>
            <a:r>
              <a:rPr lang="en-US" sz="1400" baseline="-25000" dirty="0" err="1" smtClean="0"/>
              <a:t>off</a:t>
            </a:r>
            <a:endParaRPr lang="en-GB" sz="1400" baseline="-25000" dirty="0"/>
          </a:p>
        </p:txBody>
      </p:sp>
      <p:sp>
        <p:nvSpPr>
          <p:cNvPr id="12" name="TextBox 11"/>
          <p:cNvSpPr txBox="1"/>
          <p:nvPr/>
        </p:nvSpPr>
        <p:spPr>
          <a:xfrm>
            <a:off x="4113150" y="2075053"/>
            <a:ext cx="446982" cy="307777"/>
          </a:xfrm>
          <a:prstGeom prst="rect">
            <a:avLst/>
          </a:prstGeom>
          <a:noFill/>
        </p:spPr>
        <p:txBody>
          <a:bodyPr wrap="none" rtlCol="0">
            <a:spAutoFit/>
          </a:bodyPr>
          <a:lstStyle/>
          <a:p>
            <a:r>
              <a:rPr lang="en-US" sz="1400" dirty="0" err="1" smtClean="0"/>
              <a:t>R</a:t>
            </a:r>
            <a:r>
              <a:rPr lang="en-US" sz="1400" baseline="-25000" dirty="0" err="1" smtClean="0"/>
              <a:t>eff</a:t>
            </a:r>
            <a:endParaRPr lang="en-GB" sz="1400" baseline="-25000" dirty="0"/>
          </a:p>
        </p:txBody>
      </p:sp>
      <p:cxnSp>
        <p:nvCxnSpPr>
          <p:cNvPr id="14" name="Straight Connector 13"/>
          <p:cNvCxnSpPr/>
          <p:nvPr/>
        </p:nvCxnSpPr>
        <p:spPr>
          <a:xfrm>
            <a:off x="2700000" y="3573000"/>
            <a:ext cx="25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492000" y="3520174"/>
            <a:ext cx="1358064" cy="261610"/>
          </a:xfrm>
          <a:prstGeom prst="rect">
            <a:avLst/>
          </a:prstGeom>
          <a:noFill/>
        </p:spPr>
        <p:txBody>
          <a:bodyPr wrap="none" rtlCol="0">
            <a:spAutoFit/>
          </a:bodyPr>
          <a:lstStyle/>
          <a:p>
            <a:r>
              <a:rPr lang="en-US" sz="1100" dirty="0" smtClean="0"/>
              <a:t>1.2v for active chip</a:t>
            </a:r>
            <a:endParaRPr lang="en-GB" sz="1100" baseline="-25000" dirty="0"/>
          </a:p>
        </p:txBody>
      </p:sp>
      <p:cxnSp>
        <p:nvCxnSpPr>
          <p:cNvPr id="17" name="Straight Arrow Connector 16"/>
          <p:cNvCxnSpPr/>
          <p:nvPr/>
        </p:nvCxnSpPr>
        <p:spPr>
          <a:xfrm>
            <a:off x="2700000" y="3285000"/>
            <a:ext cx="0" cy="284302"/>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691161" y="3290428"/>
            <a:ext cx="2366353" cy="246221"/>
          </a:xfrm>
          <a:prstGeom prst="rect">
            <a:avLst/>
          </a:prstGeom>
          <a:noFill/>
        </p:spPr>
        <p:txBody>
          <a:bodyPr wrap="none" rtlCol="0">
            <a:spAutoFit/>
          </a:bodyPr>
          <a:lstStyle/>
          <a:p>
            <a:r>
              <a:rPr lang="en-US" sz="1000" dirty="0" smtClean="0"/>
              <a:t>LDO voltage drop: 0.2V at max current</a:t>
            </a:r>
            <a:endParaRPr lang="en-GB" sz="1000" baseline="-25000" dirty="0"/>
          </a:p>
        </p:txBody>
      </p:sp>
      <p:sp>
        <p:nvSpPr>
          <p:cNvPr id="19" name="TextBox 18"/>
          <p:cNvSpPr txBox="1"/>
          <p:nvPr/>
        </p:nvSpPr>
        <p:spPr>
          <a:xfrm>
            <a:off x="724720" y="1187667"/>
            <a:ext cx="396199" cy="307777"/>
          </a:xfrm>
          <a:prstGeom prst="rect">
            <a:avLst/>
          </a:prstGeom>
          <a:noFill/>
        </p:spPr>
        <p:txBody>
          <a:bodyPr wrap="none" rtlCol="0">
            <a:spAutoFit/>
          </a:bodyPr>
          <a:lstStyle/>
          <a:p>
            <a:r>
              <a:rPr lang="en-US" sz="1400" dirty="0" smtClean="0"/>
              <a:t>V</a:t>
            </a:r>
            <a:r>
              <a:rPr lang="en-US" sz="1400" baseline="-25000" dirty="0" smtClean="0"/>
              <a:t>in</a:t>
            </a:r>
            <a:endParaRPr lang="en-GB" sz="1400" baseline="-25000" dirty="0"/>
          </a:p>
        </p:txBody>
      </p:sp>
      <p:sp>
        <p:nvSpPr>
          <p:cNvPr id="20" name="TextBox 19"/>
          <p:cNvSpPr txBox="1"/>
          <p:nvPr/>
        </p:nvSpPr>
        <p:spPr>
          <a:xfrm>
            <a:off x="5292000" y="5404334"/>
            <a:ext cx="328936" cy="307777"/>
          </a:xfrm>
          <a:prstGeom prst="rect">
            <a:avLst/>
          </a:prstGeom>
          <a:noFill/>
        </p:spPr>
        <p:txBody>
          <a:bodyPr wrap="none" rtlCol="0">
            <a:spAutoFit/>
          </a:bodyPr>
          <a:lstStyle/>
          <a:p>
            <a:r>
              <a:rPr lang="en-US" sz="1400" dirty="0" err="1"/>
              <a:t>I</a:t>
            </a:r>
            <a:r>
              <a:rPr lang="en-US" sz="1400" baseline="-25000" dirty="0" err="1" smtClean="0"/>
              <a:t>in</a:t>
            </a:r>
            <a:endParaRPr lang="en-GB" sz="1400" baseline="-25000" dirty="0"/>
          </a:p>
        </p:txBody>
      </p:sp>
      <p:cxnSp>
        <p:nvCxnSpPr>
          <p:cNvPr id="22" name="Straight Connector 21"/>
          <p:cNvCxnSpPr/>
          <p:nvPr/>
        </p:nvCxnSpPr>
        <p:spPr>
          <a:xfrm flipH="1">
            <a:off x="972000" y="3569302"/>
            <a:ext cx="1728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973873" y="3575824"/>
            <a:ext cx="1717288" cy="2013176"/>
          </a:xfrm>
          <a:custGeom>
            <a:avLst/>
            <a:gdLst>
              <a:gd name="connsiteX0" fmla="*/ 1717288 w 1717288"/>
              <a:gd name="connsiteY0" fmla="*/ 0 h 1999786"/>
              <a:gd name="connsiteX1" fmla="*/ 1694986 w 1717288"/>
              <a:gd name="connsiteY1" fmla="*/ 1999786 h 1999786"/>
              <a:gd name="connsiteX2" fmla="*/ 0 w 1717288"/>
              <a:gd name="connsiteY2" fmla="*/ 1984917 h 1999786"/>
              <a:gd name="connsiteX3" fmla="*/ 0 w 1717288"/>
              <a:gd name="connsiteY3" fmla="*/ 579864 h 1999786"/>
              <a:gd name="connsiteX4" fmla="*/ 1159727 w 1717288"/>
              <a:gd name="connsiteY4" fmla="*/ 0 h 1999786"/>
              <a:gd name="connsiteX5" fmla="*/ 1717288 w 1717288"/>
              <a:gd name="connsiteY5" fmla="*/ 0 h 199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7288" h="1999786">
                <a:moveTo>
                  <a:pt x="1717288" y="0"/>
                </a:moveTo>
                <a:lnTo>
                  <a:pt x="1694986" y="1999786"/>
                </a:lnTo>
                <a:lnTo>
                  <a:pt x="0" y="1984917"/>
                </a:lnTo>
                <a:lnTo>
                  <a:pt x="0" y="579864"/>
                </a:lnTo>
                <a:lnTo>
                  <a:pt x="1159727" y="0"/>
                </a:lnTo>
                <a:lnTo>
                  <a:pt x="1717288" y="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SLDO startup</a:t>
            </a:r>
            <a:endParaRPr lang="en-GB" sz="1800" dirty="0"/>
          </a:p>
        </p:txBody>
      </p:sp>
      <p:sp>
        <p:nvSpPr>
          <p:cNvPr id="26" name="TextBox 25"/>
          <p:cNvSpPr txBox="1"/>
          <p:nvPr/>
        </p:nvSpPr>
        <p:spPr>
          <a:xfrm>
            <a:off x="2778400" y="4296040"/>
            <a:ext cx="1306448" cy="307777"/>
          </a:xfrm>
          <a:prstGeom prst="rect">
            <a:avLst/>
          </a:prstGeom>
          <a:noFill/>
        </p:spPr>
        <p:txBody>
          <a:bodyPr wrap="none" rtlCol="0">
            <a:spAutoFit/>
          </a:bodyPr>
          <a:lstStyle/>
          <a:p>
            <a:r>
              <a:rPr lang="en-US" sz="1400" dirty="0" err="1" smtClean="0"/>
              <a:t>Voff</a:t>
            </a:r>
            <a:r>
              <a:rPr lang="en-US" sz="1400" dirty="0" smtClean="0"/>
              <a:t>: [0 : 1.2V]</a:t>
            </a:r>
          </a:p>
        </p:txBody>
      </p:sp>
      <p:sp>
        <p:nvSpPr>
          <p:cNvPr id="28" name="Oval 27"/>
          <p:cNvSpPr/>
          <p:nvPr/>
        </p:nvSpPr>
        <p:spPr>
          <a:xfrm>
            <a:off x="2983464" y="3084383"/>
            <a:ext cx="72000" cy="72705"/>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3036264" y="3022394"/>
            <a:ext cx="1675459" cy="261610"/>
          </a:xfrm>
          <a:prstGeom prst="rect">
            <a:avLst/>
          </a:prstGeom>
          <a:noFill/>
        </p:spPr>
        <p:txBody>
          <a:bodyPr wrap="none" rtlCol="0">
            <a:spAutoFit/>
          </a:bodyPr>
          <a:lstStyle/>
          <a:p>
            <a:r>
              <a:rPr lang="en-US" sz="1100" dirty="0" smtClean="0"/>
              <a:t>Nominal operation point</a:t>
            </a:r>
            <a:endParaRPr lang="en-GB" sz="1100" baseline="-25000" dirty="0"/>
          </a:p>
        </p:txBody>
      </p:sp>
      <p:sp>
        <p:nvSpPr>
          <p:cNvPr id="30" name="TextBox 29"/>
          <p:cNvSpPr txBox="1"/>
          <p:nvPr/>
        </p:nvSpPr>
        <p:spPr>
          <a:xfrm>
            <a:off x="2443899" y="2502146"/>
            <a:ext cx="1353256" cy="261610"/>
          </a:xfrm>
          <a:prstGeom prst="rect">
            <a:avLst/>
          </a:prstGeom>
          <a:noFill/>
        </p:spPr>
        <p:txBody>
          <a:bodyPr wrap="none" rtlCol="0">
            <a:spAutoFit/>
          </a:bodyPr>
          <a:lstStyle/>
          <a:p>
            <a:r>
              <a:rPr lang="en-US" sz="1100" dirty="0" smtClean="0"/>
              <a:t>Power constrained</a:t>
            </a:r>
            <a:endParaRPr lang="en-GB" sz="1100" baseline="-25000" dirty="0"/>
          </a:p>
        </p:txBody>
      </p:sp>
      <p:cxnSp>
        <p:nvCxnSpPr>
          <p:cNvPr id="32" name="Straight Connector 31"/>
          <p:cNvCxnSpPr/>
          <p:nvPr/>
        </p:nvCxnSpPr>
        <p:spPr>
          <a:xfrm>
            <a:off x="3667112" y="2737424"/>
            <a:ext cx="72000" cy="13793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664000" y="3216034"/>
            <a:ext cx="72000" cy="13793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92275" y="2791663"/>
            <a:ext cx="1202573" cy="261610"/>
          </a:xfrm>
          <a:prstGeom prst="rect">
            <a:avLst/>
          </a:prstGeom>
          <a:noFill/>
        </p:spPr>
        <p:txBody>
          <a:bodyPr wrap="none" rtlCol="0">
            <a:spAutoFit/>
          </a:bodyPr>
          <a:lstStyle/>
          <a:p>
            <a:r>
              <a:rPr lang="en-US" sz="1100" dirty="0"/>
              <a:t>O</a:t>
            </a:r>
            <a:r>
              <a:rPr lang="en-US" sz="1100" dirty="0" smtClean="0"/>
              <a:t>peration range</a:t>
            </a:r>
            <a:endParaRPr lang="en-GB" sz="1100" baseline="-25000" dirty="0"/>
          </a:p>
        </p:txBody>
      </p:sp>
      <p:sp>
        <p:nvSpPr>
          <p:cNvPr id="36" name="TextBox 35"/>
          <p:cNvSpPr txBox="1"/>
          <p:nvPr/>
        </p:nvSpPr>
        <p:spPr>
          <a:xfrm>
            <a:off x="1372384" y="3091692"/>
            <a:ext cx="1410964" cy="261610"/>
          </a:xfrm>
          <a:prstGeom prst="rect">
            <a:avLst/>
          </a:prstGeom>
          <a:noFill/>
        </p:spPr>
        <p:txBody>
          <a:bodyPr wrap="none" rtlCol="0">
            <a:spAutoFit/>
          </a:bodyPr>
          <a:lstStyle/>
          <a:p>
            <a:r>
              <a:rPr lang="en-US" sz="1100" dirty="0" smtClean="0"/>
              <a:t>Minimum Vin=1.4V</a:t>
            </a:r>
            <a:endParaRPr lang="en-GB" sz="1100" baseline="-25000" dirty="0"/>
          </a:p>
        </p:txBody>
      </p:sp>
      <p:sp>
        <p:nvSpPr>
          <p:cNvPr id="37" name="TextBox 36"/>
          <p:cNvSpPr txBox="1"/>
          <p:nvPr/>
        </p:nvSpPr>
        <p:spPr>
          <a:xfrm>
            <a:off x="543575" y="3435962"/>
            <a:ext cx="474810" cy="261610"/>
          </a:xfrm>
          <a:prstGeom prst="rect">
            <a:avLst/>
          </a:prstGeom>
          <a:noFill/>
        </p:spPr>
        <p:txBody>
          <a:bodyPr wrap="none" rtlCol="0">
            <a:spAutoFit/>
          </a:bodyPr>
          <a:lstStyle/>
          <a:p>
            <a:r>
              <a:rPr lang="en-US" sz="1050" dirty="0" smtClean="0"/>
              <a:t>1.2V</a:t>
            </a:r>
            <a:endParaRPr lang="en-GB" sz="1050" baseline="-25000" dirty="0"/>
          </a:p>
        </p:txBody>
      </p:sp>
      <p:cxnSp>
        <p:nvCxnSpPr>
          <p:cNvPr id="6" name="Straight Arrow Connector 5"/>
          <p:cNvCxnSpPr/>
          <p:nvPr/>
        </p:nvCxnSpPr>
        <p:spPr>
          <a:xfrm flipV="1">
            <a:off x="972000" y="1557000"/>
            <a:ext cx="0" cy="403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71064" y="1996027"/>
            <a:ext cx="4321404"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56399" y="1869004"/>
            <a:ext cx="461986" cy="253916"/>
          </a:xfrm>
          <a:prstGeom prst="rect">
            <a:avLst/>
          </a:prstGeom>
          <a:noFill/>
        </p:spPr>
        <p:txBody>
          <a:bodyPr wrap="none" rtlCol="0">
            <a:spAutoFit/>
          </a:bodyPr>
          <a:lstStyle/>
          <a:p>
            <a:r>
              <a:rPr lang="en-US" sz="1050" dirty="0" smtClean="0"/>
              <a:t>2.0V</a:t>
            </a:r>
            <a:endParaRPr lang="en-GB" sz="1050" baseline="-25000" dirty="0"/>
          </a:p>
        </p:txBody>
      </p:sp>
      <p:sp>
        <p:nvSpPr>
          <p:cNvPr id="42" name="TextBox 41"/>
          <p:cNvSpPr txBox="1"/>
          <p:nvPr/>
        </p:nvSpPr>
        <p:spPr>
          <a:xfrm>
            <a:off x="1667462" y="1784675"/>
            <a:ext cx="2480166" cy="261610"/>
          </a:xfrm>
          <a:prstGeom prst="rect">
            <a:avLst/>
          </a:prstGeom>
          <a:noFill/>
        </p:spPr>
        <p:txBody>
          <a:bodyPr wrap="none" rtlCol="0">
            <a:spAutoFit/>
          </a:bodyPr>
          <a:lstStyle/>
          <a:p>
            <a:r>
              <a:rPr lang="en-US" sz="1100" dirty="0" smtClean="0"/>
              <a:t>Max Allowed input voltage: 2.0(1.9)V</a:t>
            </a:r>
            <a:endParaRPr lang="en-GB" sz="1100" baseline="-25000" dirty="0"/>
          </a:p>
        </p:txBody>
      </p:sp>
      <p:cxnSp>
        <p:nvCxnSpPr>
          <p:cNvPr id="43" name="Straight Connector 42"/>
          <p:cNvCxnSpPr/>
          <p:nvPr/>
        </p:nvCxnSpPr>
        <p:spPr>
          <a:xfrm flipH="1">
            <a:off x="971064" y="3284004"/>
            <a:ext cx="432093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561575" y="3173080"/>
            <a:ext cx="461986" cy="253916"/>
          </a:xfrm>
          <a:prstGeom prst="rect">
            <a:avLst/>
          </a:prstGeom>
          <a:noFill/>
        </p:spPr>
        <p:txBody>
          <a:bodyPr wrap="none" rtlCol="0">
            <a:spAutoFit/>
          </a:bodyPr>
          <a:lstStyle/>
          <a:p>
            <a:r>
              <a:rPr lang="en-US" sz="1050" dirty="0" smtClean="0"/>
              <a:t>1.4V</a:t>
            </a:r>
            <a:endParaRPr lang="en-GB" sz="1050" baseline="-25000" dirty="0"/>
          </a:p>
        </p:txBody>
      </p:sp>
      <p:cxnSp>
        <p:nvCxnSpPr>
          <p:cNvPr id="47" name="Straight Connector 46"/>
          <p:cNvCxnSpPr/>
          <p:nvPr/>
        </p:nvCxnSpPr>
        <p:spPr>
          <a:xfrm flipH="1">
            <a:off x="975657" y="3120297"/>
            <a:ext cx="2102143" cy="649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562103" y="2983935"/>
            <a:ext cx="461986" cy="253916"/>
          </a:xfrm>
          <a:prstGeom prst="rect">
            <a:avLst/>
          </a:prstGeom>
          <a:noFill/>
        </p:spPr>
        <p:txBody>
          <a:bodyPr wrap="none" rtlCol="0">
            <a:spAutoFit/>
          </a:bodyPr>
          <a:lstStyle/>
          <a:p>
            <a:r>
              <a:rPr lang="en-US" sz="1050" dirty="0" smtClean="0"/>
              <a:t>1.5V</a:t>
            </a:r>
            <a:endParaRPr lang="en-GB" sz="1050" baseline="-25000" dirty="0"/>
          </a:p>
        </p:txBody>
      </p:sp>
    </p:spTree>
    <p:extLst>
      <p:ext uri="{BB962C8B-B14F-4D97-AF65-F5344CB8AC3E}">
        <p14:creationId xmlns:p14="http://schemas.microsoft.com/office/powerpoint/2010/main" val="3939094733"/>
      </p:ext>
    </p:extLst>
  </p:cSld>
  <p:clrMapOvr>
    <a:masterClrMapping/>
  </p:clrMapOvr>
  <p:transition>
    <p:pull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29/10/2019</a:t>
            </a:r>
            <a:endParaRPr lang="el-GR"/>
          </a:p>
        </p:txBody>
      </p:sp>
      <p:sp>
        <p:nvSpPr>
          <p:cNvPr id="3" name="Footer Placeholder 2"/>
          <p:cNvSpPr>
            <a:spLocks noGrp="1"/>
          </p:cNvSpPr>
          <p:nvPr>
            <p:ph type="ftr" sz="quarter" idx="11"/>
          </p:nvPr>
        </p:nvSpPr>
        <p:spPr/>
        <p:txBody>
          <a:bodyPr/>
          <a:lstStyle/>
          <a:p>
            <a:pPr>
              <a:defRPr/>
            </a:pPr>
            <a:r>
              <a:rPr lang="en-US" smtClean="0"/>
              <a:t>Jorgen.Christiansen@cern.ch</a:t>
            </a:r>
            <a:endParaRPr lang="el-GR" sz="800" dirty="0"/>
          </a:p>
        </p:txBody>
      </p:sp>
      <p:sp>
        <p:nvSpPr>
          <p:cNvPr id="4" name="Slide Number Placeholder 3"/>
          <p:cNvSpPr>
            <a:spLocks noGrp="1"/>
          </p:cNvSpPr>
          <p:nvPr>
            <p:ph type="sldNum" sz="quarter" idx="12"/>
          </p:nvPr>
        </p:nvSpPr>
        <p:spPr/>
        <p:txBody>
          <a:bodyPr/>
          <a:lstStyle/>
          <a:p>
            <a:pPr>
              <a:defRPr/>
            </a:pPr>
            <a:fld id="{887D6802-68C2-534B-B034-A37F1F61DD51}" type="slidenum">
              <a:rPr lang="el-GR" smtClean="0"/>
              <a:pPr>
                <a:defRPr/>
              </a:pPr>
              <a:t>33</a:t>
            </a:fld>
            <a:endParaRPr lang="el-GR"/>
          </a:p>
        </p:txBody>
      </p:sp>
      <p:sp>
        <p:nvSpPr>
          <p:cNvPr id="5" name="Rectangle 4"/>
          <p:cNvSpPr/>
          <p:nvPr/>
        </p:nvSpPr>
        <p:spPr>
          <a:xfrm>
            <a:off x="974252" y="1615439"/>
            <a:ext cx="4245748" cy="36400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971064" y="3275361"/>
            <a:ext cx="4262943" cy="230499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rot="20033819">
            <a:off x="2642898" y="2919146"/>
            <a:ext cx="1114110" cy="240355"/>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p:cNvCxnSpPr/>
          <p:nvPr/>
        </p:nvCxnSpPr>
        <p:spPr>
          <a:xfrm>
            <a:off x="972000" y="5589000"/>
            <a:ext cx="4320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972000" y="1989000"/>
            <a:ext cx="4320000" cy="21600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93667" y="3981036"/>
            <a:ext cx="427489" cy="307777"/>
          </a:xfrm>
          <a:prstGeom prst="rect">
            <a:avLst/>
          </a:prstGeom>
          <a:noFill/>
        </p:spPr>
        <p:txBody>
          <a:bodyPr wrap="none" rtlCol="0">
            <a:spAutoFit/>
          </a:bodyPr>
          <a:lstStyle/>
          <a:p>
            <a:r>
              <a:rPr lang="en-US" sz="1400" dirty="0" err="1" smtClean="0"/>
              <a:t>V</a:t>
            </a:r>
            <a:r>
              <a:rPr lang="en-US" sz="1400" baseline="-25000" dirty="0" err="1" smtClean="0"/>
              <a:t>off</a:t>
            </a:r>
            <a:endParaRPr lang="en-GB" sz="1400" baseline="-25000" dirty="0"/>
          </a:p>
        </p:txBody>
      </p:sp>
      <p:sp>
        <p:nvSpPr>
          <p:cNvPr id="11" name="TextBox 10"/>
          <p:cNvSpPr txBox="1"/>
          <p:nvPr/>
        </p:nvSpPr>
        <p:spPr>
          <a:xfrm>
            <a:off x="4113150" y="2075053"/>
            <a:ext cx="446982" cy="307777"/>
          </a:xfrm>
          <a:prstGeom prst="rect">
            <a:avLst/>
          </a:prstGeom>
          <a:noFill/>
        </p:spPr>
        <p:txBody>
          <a:bodyPr wrap="none" rtlCol="0">
            <a:spAutoFit/>
          </a:bodyPr>
          <a:lstStyle/>
          <a:p>
            <a:r>
              <a:rPr lang="en-US" sz="1400" dirty="0" err="1" smtClean="0"/>
              <a:t>R</a:t>
            </a:r>
            <a:r>
              <a:rPr lang="en-US" sz="1400" baseline="-25000" dirty="0" err="1" smtClean="0"/>
              <a:t>eff</a:t>
            </a:r>
            <a:endParaRPr lang="en-GB" sz="1400" baseline="-25000" dirty="0"/>
          </a:p>
        </p:txBody>
      </p:sp>
      <p:cxnSp>
        <p:nvCxnSpPr>
          <p:cNvPr id="12" name="Straight Connector 11"/>
          <p:cNvCxnSpPr/>
          <p:nvPr/>
        </p:nvCxnSpPr>
        <p:spPr>
          <a:xfrm>
            <a:off x="2700000" y="3573000"/>
            <a:ext cx="25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492000" y="3520174"/>
            <a:ext cx="1358064" cy="261610"/>
          </a:xfrm>
          <a:prstGeom prst="rect">
            <a:avLst/>
          </a:prstGeom>
          <a:noFill/>
        </p:spPr>
        <p:txBody>
          <a:bodyPr wrap="none" rtlCol="0">
            <a:spAutoFit/>
          </a:bodyPr>
          <a:lstStyle/>
          <a:p>
            <a:r>
              <a:rPr lang="en-US" sz="1100" dirty="0" smtClean="0"/>
              <a:t>1.2v for active chip</a:t>
            </a:r>
            <a:endParaRPr lang="en-GB" sz="1100" baseline="-25000" dirty="0"/>
          </a:p>
        </p:txBody>
      </p:sp>
      <p:cxnSp>
        <p:nvCxnSpPr>
          <p:cNvPr id="14" name="Straight Arrow Connector 13"/>
          <p:cNvCxnSpPr/>
          <p:nvPr/>
        </p:nvCxnSpPr>
        <p:spPr>
          <a:xfrm>
            <a:off x="2700000" y="3285000"/>
            <a:ext cx="0" cy="284302"/>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691161" y="3290428"/>
            <a:ext cx="2366353" cy="246221"/>
          </a:xfrm>
          <a:prstGeom prst="rect">
            <a:avLst/>
          </a:prstGeom>
          <a:noFill/>
        </p:spPr>
        <p:txBody>
          <a:bodyPr wrap="none" rtlCol="0">
            <a:spAutoFit/>
          </a:bodyPr>
          <a:lstStyle/>
          <a:p>
            <a:r>
              <a:rPr lang="en-US" sz="1000" dirty="0" smtClean="0"/>
              <a:t>LDO voltage drop: 0.2V at max current</a:t>
            </a:r>
            <a:endParaRPr lang="en-GB" sz="1000" baseline="-25000" dirty="0"/>
          </a:p>
        </p:txBody>
      </p:sp>
      <p:sp>
        <p:nvSpPr>
          <p:cNvPr id="16" name="TextBox 15"/>
          <p:cNvSpPr txBox="1"/>
          <p:nvPr/>
        </p:nvSpPr>
        <p:spPr>
          <a:xfrm>
            <a:off x="724720" y="1187667"/>
            <a:ext cx="396199" cy="307777"/>
          </a:xfrm>
          <a:prstGeom prst="rect">
            <a:avLst/>
          </a:prstGeom>
          <a:noFill/>
        </p:spPr>
        <p:txBody>
          <a:bodyPr wrap="none" rtlCol="0">
            <a:spAutoFit/>
          </a:bodyPr>
          <a:lstStyle/>
          <a:p>
            <a:r>
              <a:rPr lang="en-US" sz="1400" dirty="0" smtClean="0"/>
              <a:t>V</a:t>
            </a:r>
            <a:r>
              <a:rPr lang="en-US" sz="1400" baseline="-25000" dirty="0" smtClean="0"/>
              <a:t>in</a:t>
            </a:r>
            <a:endParaRPr lang="en-GB" sz="1400" baseline="-25000" dirty="0"/>
          </a:p>
        </p:txBody>
      </p:sp>
      <p:sp>
        <p:nvSpPr>
          <p:cNvPr id="17" name="TextBox 16"/>
          <p:cNvSpPr txBox="1"/>
          <p:nvPr/>
        </p:nvSpPr>
        <p:spPr>
          <a:xfrm>
            <a:off x="5292000" y="5404334"/>
            <a:ext cx="328936" cy="307777"/>
          </a:xfrm>
          <a:prstGeom prst="rect">
            <a:avLst/>
          </a:prstGeom>
          <a:noFill/>
        </p:spPr>
        <p:txBody>
          <a:bodyPr wrap="none" rtlCol="0">
            <a:spAutoFit/>
          </a:bodyPr>
          <a:lstStyle/>
          <a:p>
            <a:r>
              <a:rPr lang="en-US" sz="1400" dirty="0" err="1"/>
              <a:t>I</a:t>
            </a:r>
            <a:r>
              <a:rPr lang="en-US" sz="1400" baseline="-25000" dirty="0" err="1" smtClean="0"/>
              <a:t>in</a:t>
            </a:r>
            <a:endParaRPr lang="en-GB" sz="1400" baseline="-25000" dirty="0"/>
          </a:p>
        </p:txBody>
      </p:sp>
      <p:cxnSp>
        <p:nvCxnSpPr>
          <p:cNvPr id="18" name="Straight Connector 17"/>
          <p:cNvCxnSpPr/>
          <p:nvPr/>
        </p:nvCxnSpPr>
        <p:spPr>
          <a:xfrm flipH="1">
            <a:off x="972000" y="3569302"/>
            <a:ext cx="1728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973873" y="3575824"/>
            <a:ext cx="1717288" cy="2013176"/>
          </a:xfrm>
          <a:custGeom>
            <a:avLst/>
            <a:gdLst>
              <a:gd name="connsiteX0" fmla="*/ 1717288 w 1717288"/>
              <a:gd name="connsiteY0" fmla="*/ 0 h 1999786"/>
              <a:gd name="connsiteX1" fmla="*/ 1694986 w 1717288"/>
              <a:gd name="connsiteY1" fmla="*/ 1999786 h 1999786"/>
              <a:gd name="connsiteX2" fmla="*/ 0 w 1717288"/>
              <a:gd name="connsiteY2" fmla="*/ 1984917 h 1999786"/>
              <a:gd name="connsiteX3" fmla="*/ 0 w 1717288"/>
              <a:gd name="connsiteY3" fmla="*/ 579864 h 1999786"/>
              <a:gd name="connsiteX4" fmla="*/ 1159727 w 1717288"/>
              <a:gd name="connsiteY4" fmla="*/ 0 h 1999786"/>
              <a:gd name="connsiteX5" fmla="*/ 1717288 w 1717288"/>
              <a:gd name="connsiteY5" fmla="*/ 0 h 199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7288" h="1999786">
                <a:moveTo>
                  <a:pt x="1717288" y="0"/>
                </a:moveTo>
                <a:lnTo>
                  <a:pt x="1694986" y="1999786"/>
                </a:lnTo>
                <a:lnTo>
                  <a:pt x="0" y="1984917"/>
                </a:lnTo>
                <a:lnTo>
                  <a:pt x="0" y="579864"/>
                </a:lnTo>
                <a:lnTo>
                  <a:pt x="1159727" y="0"/>
                </a:lnTo>
                <a:lnTo>
                  <a:pt x="1717288" y="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SLDO startup</a:t>
            </a:r>
            <a:endParaRPr lang="en-GB" sz="1800" dirty="0"/>
          </a:p>
        </p:txBody>
      </p:sp>
      <p:sp>
        <p:nvSpPr>
          <p:cNvPr id="20" name="TextBox 19"/>
          <p:cNvSpPr txBox="1"/>
          <p:nvPr/>
        </p:nvSpPr>
        <p:spPr>
          <a:xfrm>
            <a:off x="2778400" y="4296040"/>
            <a:ext cx="2622834" cy="477054"/>
          </a:xfrm>
          <a:prstGeom prst="rect">
            <a:avLst/>
          </a:prstGeom>
          <a:noFill/>
        </p:spPr>
        <p:txBody>
          <a:bodyPr wrap="none" rtlCol="0">
            <a:spAutoFit/>
          </a:bodyPr>
          <a:lstStyle/>
          <a:p>
            <a:r>
              <a:rPr lang="en-US" sz="1400" dirty="0" err="1" smtClean="0"/>
              <a:t>V</a:t>
            </a:r>
            <a:r>
              <a:rPr lang="en-US" sz="1400" baseline="-25000" dirty="0" err="1" smtClean="0"/>
              <a:t>off</a:t>
            </a:r>
            <a:r>
              <a:rPr lang="en-US" sz="1400" dirty="0" smtClean="0"/>
              <a:t>: [0 : 1.2V]</a:t>
            </a:r>
          </a:p>
          <a:p>
            <a:r>
              <a:rPr lang="en-US" sz="1100" dirty="0" smtClean="0"/>
              <a:t>(Low power mode: </a:t>
            </a:r>
            <a:r>
              <a:rPr lang="en-US" sz="1100" dirty="0" err="1" smtClean="0"/>
              <a:t>V</a:t>
            </a:r>
            <a:r>
              <a:rPr lang="en-US" sz="1100" baseline="-25000" dirty="0" err="1" smtClean="0"/>
              <a:t>off</a:t>
            </a:r>
            <a:r>
              <a:rPr lang="en-US" sz="1100" dirty="0" smtClean="0"/>
              <a:t> forced to ~1.4V)</a:t>
            </a:r>
            <a:endParaRPr lang="en-GB" sz="1100" dirty="0"/>
          </a:p>
        </p:txBody>
      </p:sp>
      <p:sp>
        <p:nvSpPr>
          <p:cNvPr id="21" name="Oval 20"/>
          <p:cNvSpPr/>
          <p:nvPr/>
        </p:nvSpPr>
        <p:spPr>
          <a:xfrm>
            <a:off x="2983464" y="3084383"/>
            <a:ext cx="72000" cy="72705"/>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036264" y="3022394"/>
            <a:ext cx="1675459" cy="261610"/>
          </a:xfrm>
          <a:prstGeom prst="rect">
            <a:avLst/>
          </a:prstGeom>
          <a:noFill/>
        </p:spPr>
        <p:txBody>
          <a:bodyPr wrap="none" rtlCol="0">
            <a:spAutoFit/>
          </a:bodyPr>
          <a:lstStyle/>
          <a:p>
            <a:r>
              <a:rPr lang="en-US" sz="1100" dirty="0" smtClean="0"/>
              <a:t>Nominal operation point</a:t>
            </a:r>
            <a:endParaRPr lang="en-GB" sz="1100" baseline="-25000" dirty="0"/>
          </a:p>
        </p:txBody>
      </p:sp>
      <p:sp>
        <p:nvSpPr>
          <p:cNvPr id="23" name="TextBox 22"/>
          <p:cNvSpPr txBox="1"/>
          <p:nvPr/>
        </p:nvSpPr>
        <p:spPr>
          <a:xfrm>
            <a:off x="2443899" y="2502146"/>
            <a:ext cx="1353256" cy="261610"/>
          </a:xfrm>
          <a:prstGeom prst="rect">
            <a:avLst/>
          </a:prstGeom>
          <a:noFill/>
        </p:spPr>
        <p:txBody>
          <a:bodyPr wrap="none" rtlCol="0">
            <a:spAutoFit/>
          </a:bodyPr>
          <a:lstStyle/>
          <a:p>
            <a:r>
              <a:rPr lang="en-US" sz="1100" dirty="0" smtClean="0"/>
              <a:t>Power constrained</a:t>
            </a:r>
            <a:endParaRPr lang="en-GB" sz="1100" baseline="-25000" dirty="0"/>
          </a:p>
        </p:txBody>
      </p:sp>
      <p:cxnSp>
        <p:nvCxnSpPr>
          <p:cNvPr id="24" name="Straight Connector 23"/>
          <p:cNvCxnSpPr/>
          <p:nvPr/>
        </p:nvCxnSpPr>
        <p:spPr>
          <a:xfrm>
            <a:off x="3667112" y="2737424"/>
            <a:ext cx="72000" cy="13793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664000" y="3216034"/>
            <a:ext cx="72000" cy="13793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992275" y="2791663"/>
            <a:ext cx="1202573" cy="261610"/>
          </a:xfrm>
          <a:prstGeom prst="rect">
            <a:avLst/>
          </a:prstGeom>
          <a:noFill/>
        </p:spPr>
        <p:txBody>
          <a:bodyPr wrap="none" rtlCol="0">
            <a:spAutoFit/>
          </a:bodyPr>
          <a:lstStyle/>
          <a:p>
            <a:r>
              <a:rPr lang="en-US" sz="1100" dirty="0"/>
              <a:t>O</a:t>
            </a:r>
            <a:r>
              <a:rPr lang="en-US" sz="1100" dirty="0" smtClean="0"/>
              <a:t>peration range</a:t>
            </a:r>
            <a:endParaRPr lang="en-GB" sz="1100" baseline="-25000" dirty="0"/>
          </a:p>
        </p:txBody>
      </p:sp>
      <p:sp>
        <p:nvSpPr>
          <p:cNvPr id="27" name="TextBox 26"/>
          <p:cNvSpPr txBox="1"/>
          <p:nvPr/>
        </p:nvSpPr>
        <p:spPr>
          <a:xfrm>
            <a:off x="1372384" y="3091692"/>
            <a:ext cx="1410964" cy="261610"/>
          </a:xfrm>
          <a:prstGeom prst="rect">
            <a:avLst/>
          </a:prstGeom>
          <a:noFill/>
        </p:spPr>
        <p:txBody>
          <a:bodyPr wrap="none" rtlCol="0">
            <a:spAutoFit/>
          </a:bodyPr>
          <a:lstStyle/>
          <a:p>
            <a:r>
              <a:rPr lang="en-US" sz="1100" dirty="0" smtClean="0"/>
              <a:t>Minimum Vin=1.4V</a:t>
            </a:r>
            <a:endParaRPr lang="en-GB" sz="1100" baseline="-25000" dirty="0"/>
          </a:p>
        </p:txBody>
      </p:sp>
      <p:sp>
        <p:nvSpPr>
          <p:cNvPr id="28" name="TextBox 27"/>
          <p:cNvSpPr txBox="1"/>
          <p:nvPr/>
        </p:nvSpPr>
        <p:spPr>
          <a:xfrm>
            <a:off x="543575" y="3435962"/>
            <a:ext cx="474810" cy="261610"/>
          </a:xfrm>
          <a:prstGeom prst="rect">
            <a:avLst/>
          </a:prstGeom>
          <a:noFill/>
        </p:spPr>
        <p:txBody>
          <a:bodyPr wrap="none" rtlCol="0">
            <a:spAutoFit/>
          </a:bodyPr>
          <a:lstStyle/>
          <a:p>
            <a:r>
              <a:rPr lang="en-US" sz="1050" dirty="0" smtClean="0"/>
              <a:t>1.2V</a:t>
            </a:r>
            <a:endParaRPr lang="en-GB" sz="1050" baseline="-25000" dirty="0"/>
          </a:p>
        </p:txBody>
      </p:sp>
      <p:cxnSp>
        <p:nvCxnSpPr>
          <p:cNvPr id="29" name="Straight Arrow Connector 28"/>
          <p:cNvCxnSpPr/>
          <p:nvPr/>
        </p:nvCxnSpPr>
        <p:spPr>
          <a:xfrm flipV="1">
            <a:off x="972000" y="1557000"/>
            <a:ext cx="0" cy="403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71064" y="1996027"/>
            <a:ext cx="4321404"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56399" y="1869004"/>
            <a:ext cx="461986" cy="253916"/>
          </a:xfrm>
          <a:prstGeom prst="rect">
            <a:avLst/>
          </a:prstGeom>
          <a:noFill/>
        </p:spPr>
        <p:txBody>
          <a:bodyPr wrap="none" rtlCol="0">
            <a:spAutoFit/>
          </a:bodyPr>
          <a:lstStyle/>
          <a:p>
            <a:r>
              <a:rPr lang="en-US" sz="1050" dirty="0" smtClean="0"/>
              <a:t>2.0V</a:t>
            </a:r>
            <a:endParaRPr lang="en-GB" sz="1050" baseline="-25000" dirty="0"/>
          </a:p>
        </p:txBody>
      </p:sp>
      <p:sp>
        <p:nvSpPr>
          <p:cNvPr id="32" name="TextBox 31"/>
          <p:cNvSpPr txBox="1"/>
          <p:nvPr/>
        </p:nvSpPr>
        <p:spPr>
          <a:xfrm>
            <a:off x="1667462" y="1784675"/>
            <a:ext cx="2480166" cy="261610"/>
          </a:xfrm>
          <a:prstGeom prst="rect">
            <a:avLst/>
          </a:prstGeom>
          <a:noFill/>
        </p:spPr>
        <p:txBody>
          <a:bodyPr wrap="none" rtlCol="0">
            <a:spAutoFit/>
          </a:bodyPr>
          <a:lstStyle/>
          <a:p>
            <a:r>
              <a:rPr lang="en-US" sz="1100" dirty="0" smtClean="0"/>
              <a:t>Max Allowed input voltage: 2.0(1.9)V</a:t>
            </a:r>
            <a:endParaRPr lang="en-GB" sz="1100" baseline="-25000" dirty="0"/>
          </a:p>
        </p:txBody>
      </p:sp>
      <p:cxnSp>
        <p:nvCxnSpPr>
          <p:cNvPr id="33" name="Straight Connector 32"/>
          <p:cNvCxnSpPr/>
          <p:nvPr/>
        </p:nvCxnSpPr>
        <p:spPr>
          <a:xfrm flipH="1">
            <a:off x="971064" y="3284004"/>
            <a:ext cx="432093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61575" y="3173080"/>
            <a:ext cx="461986" cy="253916"/>
          </a:xfrm>
          <a:prstGeom prst="rect">
            <a:avLst/>
          </a:prstGeom>
          <a:noFill/>
        </p:spPr>
        <p:txBody>
          <a:bodyPr wrap="none" rtlCol="0">
            <a:spAutoFit/>
          </a:bodyPr>
          <a:lstStyle/>
          <a:p>
            <a:r>
              <a:rPr lang="en-US" sz="1050" dirty="0" smtClean="0"/>
              <a:t>1.4V</a:t>
            </a:r>
            <a:endParaRPr lang="en-GB" sz="1050" baseline="-25000" dirty="0"/>
          </a:p>
        </p:txBody>
      </p:sp>
      <p:cxnSp>
        <p:nvCxnSpPr>
          <p:cNvPr id="35" name="Straight Connector 34"/>
          <p:cNvCxnSpPr/>
          <p:nvPr/>
        </p:nvCxnSpPr>
        <p:spPr>
          <a:xfrm flipH="1">
            <a:off x="975657" y="3120297"/>
            <a:ext cx="2102143" cy="649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62103" y="2983935"/>
            <a:ext cx="461986" cy="253916"/>
          </a:xfrm>
          <a:prstGeom prst="rect">
            <a:avLst/>
          </a:prstGeom>
          <a:noFill/>
        </p:spPr>
        <p:txBody>
          <a:bodyPr wrap="none" rtlCol="0">
            <a:spAutoFit/>
          </a:bodyPr>
          <a:lstStyle/>
          <a:p>
            <a:r>
              <a:rPr lang="en-US" sz="1050" dirty="0" smtClean="0"/>
              <a:t>1.5V</a:t>
            </a:r>
            <a:endParaRPr lang="en-GB" sz="1050" baseline="-25000" dirty="0"/>
          </a:p>
        </p:txBody>
      </p:sp>
      <p:cxnSp>
        <p:nvCxnSpPr>
          <p:cNvPr id="37" name="Straight Connector 36"/>
          <p:cNvCxnSpPr/>
          <p:nvPr/>
        </p:nvCxnSpPr>
        <p:spPr>
          <a:xfrm flipV="1">
            <a:off x="967408" y="2085862"/>
            <a:ext cx="2699704" cy="135578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1120919" y="3392341"/>
            <a:ext cx="0" cy="684659"/>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986585" y="2393101"/>
            <a:ext cx="1335622" cy="430887"/>
          </a:xfrm>
          <a:prstGeom prst="rect">
            <a:avLst/>
          </a:prstGeom>
          <a:noFill/>
        </p:spPr>
        <p:txBody>
          <a:bodyPr wrap="none" rtlCol="0">
            <a:spAutoFit/>
          </a:bodyPr>
          <a:lstStyle/>
          <a:p>
            <a:r>
              <a:rPr lang="en-US" sz="1100" b="1" dirty="0" smtClean="0"/>
              <a:t>Low power mode</a:t>
            </a:r>
            <a:br>
              <a:rPr lang="en-US" sz="1100" b="1" dirty="0" smtClean="0"/>
            </a:br>
            <a:r>
              <a:rPr lang="en-US" sz="1100" b="1" dirty="0" err="1" smtClean="0"/>
              <a:t>V</a:t>
            </a:r>
            <a:r>
              <a:rPr lang="en-US" sz="1100" b="1" baseline="-25000" dirty="0" err="1" smtClean="0"/>
              <a:t>off</a:t>
            </a:r>
            <a:r>
              <a:rPr lang="en-US" sz="1100" b="1" dirty="0" smtClean="0"/>
              <a:t> = ~1.3V</a:t>
            </a:r>
            <a:endParaRPr lang="en-GB" sz="1100" b="1" baseline="-25000" dirty="0"/>
          </a:p>
        </p:txBody>
      </p:sp>
    </p:spTree>
    <p:extLst>
      <p:ext uri="{BB962C8B-B14F-4D97-AF65-F5344CB8AC3E}">
        <p14:creationId xmlns:p14="http://schemas.microsoft.com/office/powerpoint/2010/main" val="1973700147"/>
      </p:ext>
    </p:extLst>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Serial power in a </a:t>
            </a:r>
            <a:endParaRPr lang="en-GB" dirty="0"/>
          </a:p>
        </p:txBody>
      </p:sp>
      <p:sp>
        <p:nvSpPr>
          <p:cNvPr id="3" name="Content Placeholder 2"/>
          <p:cNvSpPr>
            <a:spLocks noGrp="1"/>
          </p:cNvSpPr>
          <p:nvPr>
            <p:ph idx="1"/>
          </p:nvPr>
        </p:nvSpPr>
        <p:spPr>
          <a:xfrm>
            <a:off x="135673" y="908051"/>
            <a:ext cx="8612327" cy="5627788"/>
          </a:xfrm>
        </p:spPr>
        <p:txBody>
          <a:bodyPr/>
          <a:lstStyle/>
          <a:p>
            <a:r>
              <a:rPr lang="en-US" sz="1200" dirty="0"/>
              <a:t>Constant current </a:t>
            </a:r>
            <a:r>
              <a:rPr lang="en-US" sz="1200" dirty="0" smtClean="0"/>
              <a:t>injected</a:t>
            </a:r>
          </a:p>
          <a:p>
            <a:pPr lvl="1"/>
            <a:r>
              <a:rPr lang="en-US" sz="1000" dirty="0"/>
              <a:t>B</a:t>
            </a:r>
            <a:r>
              <a:rPr lang="en-US" sz="1000" dirty="0" smtClean="0"/>
              <a:t>ut </a:t>
            </a:r>
            <a:r>
              <a:rPr lang="en-US" sz="1000" dirty="0"/>
              <a:t>chips needs </a:t>
            </a:r>
            <a:r>
              <a:rPr lang="en-US" sz="1000" dirty="0" smtClean="0"/>
              <a:t>constant/stable </a:t>
            </a:r>
            <a:r>
              <a:rPr lang="en-US" sz="1000" dirty="0"/>
              <a:t>voltage and have varying current </a:t>
            </a:r>
            <a:r>
              <a:rPr lang="en-US" sz="1000" dirty="0" smtClean="0"/>
              <a:t>consumption (digital).</a:t>
            </a:r>
          </a:p>
          <a:p>
            <a:pPr lvl="1"/>
            <a:r>
              <a:rPr lang="en-US" sz="1000" dirty="0" smtClean="0"/>
              <a:t>Serial powering can tolerate large voltage drops on power cables</a:t>
            </a:r>
          </a:p>
          <a:p>
            <a:r>
              <a:rPr lang="en-US" sz="1200" dirty="0" smtClean="0"/>
              <a:t>Re-use injected current across many (~10) pixel modules.</a:t>
            </a:r>
          </a:p>
          <a:p>
            <a:pPr lvl="1"/>
            <a:r>
              <a:rPr lang="en-US" sz="1000" dirty="0"/>
              <a:t>E</a:t>
            </a:r>
            <a:r>
              <a:rPr lang="en-US" sz="1000" dirty="0" smtClean="0"/>
              <a:t>nables significant power cabling reduction (factor ~10).</a:t>
            </a:r>
          </a:p>
          <a:p>
            <a:pPr lvl="1"/>
            <a:r>
              <a:rPr lang="en-US" sz="1000" dirty="0" smtClean="0"/>
              <a:t>Critical to </a:t>
            </a:r>
            <a:r>
              <a:rPr lang="en-US" sz="1000" dirty="0"/>
              <a:t>prevent noise coupling </a:t>
            </a:r>
            <a:r>
              <a:rPr lang="en-US" sz="1000" dirty="0" smtClean="0"/>
              <a:t>and keep current flowing in case of chip failures</a:t>
            </a:r>
          </a:p>
          <a:p>
            <a:pPr lvl="1"/>
            <a:r>
              <a:rPr lang="en-US" sz="1000" dirty="0" smtClean="0"/>
              <a:t>No local grounds as all modules on different potential.</a:t>
            </a:r>
          </a:p>
          <a:p>
            <a:pPr lvl="1"/>
            <a:r>
              <a:rPr lang="en-US" sz="1000" dirty="0" smtClean="0"/>
              <a:t>HV issues: Bias of each module, Leakage currents, Noise coupling, grounding.</a:t>
            </a:r>
          </a:p>
          <a:p>
            <a:r>
              <a:rPr lang="en-US" sz="1200" dirty="0" smtClean="0"/>
              <a:t>Share current between parallel chips on pixel module</a:t>
            </a:r>
          </a:p>
          <a:p>
            <a:pPr lvl="1"/>
            <a:r>
              <a:rPr lang="en-US" sz="1000" dirty="0" smtClean="0"/>
              <a:t>4 chip modules, and is some cases 2 chip modules (inner barrel).</a:t>
            </a:r>
          </a:p>
          <a:p>
            <a:pPr lvl="1"/>
            <a:r>
              <a:rPr lang="en-US" sz="1000" dirty="0" smtClean="0"/>
              <a:t>Allows to pass current in case one chip fails (open)</a:t>
            </a:r>
          </a:p>
          <a:p>
            <a:pPr lvl="1"/>
            <a:r>
              <a:rPr lang="en-US" sz="1000" dirty="0" smtClean="0"/>
              <a:t>Same local “ground” potential as shared DC coupled pixel sensor.</a:t>
            </a:r>
          </a:p>
          <a:p>
            <a:pPr lvl="1"/>
            <a:r>
              <a:rPr lang="en-US" sz="1000" dirty="0" smtClean="0"/>
              <a:t>Requires appropriate current sharing with well controlled resistive behavior of SLDO</a:t>
            </a:r>
            <a:endParaRPr lang="en-US" sz="1000" dirty="0"/>
          </a:p>
          <a:p>
            <a:r>
              <a:rPr lang="en-US" sz="1200" dirty="0" smtClean="0"/>
              <a:t>Convert injected current locally on chip to a stable voltage for chip circuitry.</a:t>
            </a:r>
          </a:p>
          <a:p>
            <a:pPr lvl="1"/>
            <a:r>
              <a:rPr lang="en-US" sz="1000" dirty="0" smtClean="0"/>
              <a:t>Separate SLDOs for analog and digital to minimize noise coupling: current sharing between the two !</a:t>
            </a:r>
          </a:p>
          <a:p>
            <a:r>
              <a:rPr lang="en-US" sz="1200" dirty="0" smtClean="0"/>
              <a:t>Hide all current variations in the chip to the outside world:</a:t>
            </a:r>
          </a:p>
          <a:p>
            <a:pPr lvl="1"/>
            <a:r>
              <a:rPr lang="en-US" sz="1050" dirty="0" smtClean="0"/>
              <a:t>Shunt current in SLDO when not consumed by active chip circuitry</a:t>
            </a:r>
          </a:p>
          <a:p>
            <a:pPr lvl="2"/>
            <a:r>
              <a:rPr lang="en-US" sz="900" dirty="0" smtClean="0"/>
              <a:t>SLDO hot spot issue as ~30% of total power injected “lost” here.</a:t>
            </a:r>
            <a:br>
              <a:rPr lang="en-US" sz="900" dirty="0" smtClean="0"/>
            </a:br>
            <a:r>
              <a:rPr lang="en-US" sz="900" dirty="0" smtClean="0"/>
              <a:t>More in case of chip failures. SLDO: 1W -&gt; 3W (quad) -5W (dual)</a:t>
            </a:r>
          </a:p>
          <a:p>
            <a:pPr lvl="2"/>
            <a:r>
              <a:rPr lang="en-US" sz="900" dirty="0"/>
              <a:t>O</a:t>
            </a:r>
            <a:r>
              <a:rPr lang="en-US" sz="900" dirty="0" smtClean="0"/>
              <a:t>nly viable with efficient CO</a:t>
            </a:r>
            <a:r>
              <a:rPr lang="en-US" sz="900" baseline="-25000" dirty="0" smtClean="0"/>
              <a:t>2</a:t>
            </a:r>
            <a:r>
              <a:rPr lang="en-US" sz="900" dirty="0" smtClean="0"/>
              <a:t> cooling for SLDO hot-spot cooling</a:t>
            </a:r>
          </a:p>
          <a:p>
            <a:pPr lvl="1"/>
            <a:r>
              <a:rPr lang="en-US" sz="1000" dirty="0" smtClean="0"/>
              <a:t>Local decoupling capacitances critical (external for input and output of SLDO, </a:t>
            </a:r>
            <a:br>
              <a:rPr lang="en-US" sz="1000" dirty="0" smtClean="0"/>
            </a:br>
            <a:r>
              <a:rPr lang="en-US" sz="1000" dirty="0" smtClean="0"/>
              <a:t>on-chip capacitance) to filter out fast and large current peaks from digital logic. </a:t>
            </a:r>
            <a:br>
              <a:rPr lang="en-US" sz="1000" dirty="0" smtClean="0"/>
            </a:br>
            <a:r>
              <a:rPr lang="en-US" sz="1000" dirty="0" smtClean="0"/>
              <a:t>Current averaging with time constant of ~1us (comparable to trigger rate).</a:t>
            </a:r>
          </a:p>
          <a:p>
            <a:pPr lvl="1"/>
            <a:r>
              <a:rPr lang="en-US" sz="1000" dirty="0" smtClean="0"/>
              <a:t>SLDO looks from outside as simple constant voltage “source” with a well defined </a:t>
            </a:r>
            <a:br>
              <a:rPr lang="en-US" sz="1000" dirty="0" smtClean="0"/>
            </a:br>
            <a:r>
              <a:rPr lang="en-US" sz="1000" dirty="0" smtClean="0"/>
              <a:t>resistance, as long as kept in valid operation range.</a:t>
            </a:r>
          </a:p>
          <a:p>
            <a:pPr lvl="2"/>
            <a:r>
              <a:rPr lang="en-US" sz="900" dirty="0" smtClean="0"/>
              <a:t>Startup is a “separate” (delicate) issue</a:t>
            </a:r>
          </a:p>
          <a:p>
            <a:pPr lvl="1"/>
            <a:r>
              <a:rPr lang="en-US" sz="1000" dirty="0" smtClean="0"/>
              <a:t>Requires current head room and operation margins to assure always being in </a:t>
            </a:r>
            <a:br>
              <a:rPr lang="en-US" sz="1000" dirty="0" smtClean="0"/>
            </a:br>
            <a:r>
              <a:rPr lang="en-US" sz="1000" dirty="0" smtClean="0"/>
              <a:t>valid operation range: Current fluctuations, chip to chip variations, current sharing </a:t>
            </a:r>
            <a:br>
              <a:rPr lang="en-US" sz="1000" dirty="0" smtClean="0"/>
            </a:br>
            <a:r>
              <a:rPr lang="en-US" sz="1000" dirty="0" err="1" smtClean="0"/>
              <a:t>mis</a:t>
            </a:r>
            <a:r>
              <a:rPr lang="en-US" sz="1000" dirty="0" smtClean="0"/>
              <a:t>-match, radiation effects, margins for required changes of chip configuration, etc.</a:t>
            </a:r>
          </a:p>
          <a:p>
            <a:r>
              <a:rPr lang="en-US" sz="1400" b="1" dirty="0" smtClean="0"/>
              <a:t>Delicate system optimization to minimize power and assure long term reliable operation</a:t>
            </a:r>
            <a:endParaRPr lang="en-GB" sz="1400" b="1" dirty="0"/>
          </a:p>
        </p:txBody>
      </p:sp>
      <p:sp>
        <p:nvSpPr>
          <p:cNvPr id="4" name="Date Placeholder 3"/>
          <p:cNvSpPr>
            <a:spLocks noGrp="1"/>
          </p:cNvSpPr>
          <p:nvPr>
            <p:ph type="dt" sz="half" idx="10"/>
          </p:nvPr>
        </p:nvSpPr>
        <p:spPr/>
        <p:txBody>
          <a:bodyPr/>
          <a:lstStyle/>
          <a:p>
            <a:pPr>
              <a:defRPr/>
            </a:pPr>
            <a:r>
              <a:rPr lang="en-US" smtClean="0"/>
              <a:t>29/10/2019</a:t>
            </a:r>
            <a:endParaRPr lang="el-GR" dirty="0"/>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4</a:t>
            </a:fld>
            <a:endParaRPr lang="el-GR"/>
          </a:p>
        </p:txBody>
      </p:sp>
      <p:pic>
        <p:nvPicPr>
          <p:cNvPr id="9" name="Picture 8"/>
          <p:cNvPicPr>
            <a:picLocks noChangeAspect="1"/>
          </p:cNvPicPr>
          <p:nvPr/>
        </p:nvPicPr>
        <p:blipFill>
          <a:blip r:embed="rId2"/>
          <a:stretch>
            <a:fillRect/>
          </a:stretch>
        </p:blipFill>
        <p:spPr>
          <a:xfrm>
            <a:off x="6495051" y="1274160"/>
            <a:ext cx="1656000" cy="2341242"/>
          </a:xfrm>
          <a:prstGeom prst="rect">
            <a:avLst/>
          </a:prstGeom>
        </p:spPr>
      </p:pic>
      <p:pic>
        <p:nvPicPr>
          <p:cNvPr id="10" name="Picture 9"/>
          <p:cNvPicPr>
            <a:picLocks noChangeAspect="1"/>
          </p:cNvPicPr>
          <p:nvPr/>
        </p:nvPicPr>
        <p:blipFill>
          <a:blip r:embed="rId3"/>
          <a:stretch>
            <a:fillRect/>
          </a:stretch>
        </p:blipFill>
        <p:spPr>
          <a:xfrm>
            <a:off x="5663943" y="3859408"/>
            <a:ext cx="3480057" cy="1311779"/>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723858" y="57022"/>
            <a:ext cx="1292269" cy="809345"/>
          </a:xfrm>
          <a:prstGeom prst="rect">
            <a:avLst/>
          </a:prstGeom>
        </p:spPr>
      </p:pic>
    </p:spTree>
    <p:extLst>
      <p:ext uri="{BB962C8B-B14F-4D97-AF65-F5344CB8AC3E}">
        <p14:creationId xmlns:p14="http://schemas.microsoft.com/office/powerpoint/2010/main" val="3385540818"/>
      </p:ext>
    </p:extLst>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Faults and system effects</a:t>
            </a:r>
            <a:endParaRPr lang="en-GB" dirty="0"/>
          </a:p>
        </p:txBody>
      </p:sp>
      <p:sp>
        <p:nvSpPr>
          <p:cNvPr id="3" name="Content Placeholder 2"/>
          <p:cNvSpPr>
            <a:spLocks noGrp="1"/>
          </p:cNvSpPr>
          <p:nvPr>
            <p:ph idx="1"/>
          </p:nvPr>
        </p:nvSpPr>
        <p:spPr>
          <a:xfrm>
            <a:off x="457200" y="908050"/>
            <a:ext cx="8229600" cy="5563417"/>
          </a:xfrm>
        </p:spPr>
        <p:txBody>
          <a:bodyPr/>
          <a:lstStyle/>
          <a:p>
            <a:r>
              <a:rPr lang="en-US" sz="1100" dirty="0" smtClean="0"/>
              <a:t>Broken power connection: On any cable, connector or module</a:t>
            </a:r>
          </a:p>
          <a:p>
            <a:pPr lvl="1"/>
            <a:r>
              <a:rPr lang="en-US" sz="1050" dirty="0" smtClean="0">
                <a:solidFill>
                  <a:srgbClr val="FF0000"/>
                </a:solidFill>
              </a:rPr>
              <a:t>Not possible to deliver power to serial power chain</a:t>
            </a:r>
          </a:p>
          <a:p>
            <a:pPr lvl="1"/>
            <a:r>
              <a:rPr lang="en-US" sz="1050" dirty="0" smtClean="0"/>
              <a:t>Option: Wire to serial power chain middle point could be used to restore power to half serial power chain.</a:t>
            </a:r>
          </a:p>
          <a:p>
            <a:r>
              <a:rPr lang="en-US" sz="1100" dirty="0" smtClean="0"/>
              <a:t>Chip/module short-circuit</a:t>
            </a:r>
          </a:p>
          <a:p>
            <a:pPr lvl="1"/>
            <a:r>
              <a:rPr lang="en-US" sz="1050" dirty="0" smtClean="0"/>
              <a:t>Chips on same pixel module will not work but serial power chain can be kept running</a:t>
            </a:r>
          </a:p>
          <a:p>
            <a:r>
              <a:rPr lang="en-US" sz="1100" dirty="0" smtClean="0"/>
              <a:t>Chip open:</a:t>
            </a:r>
          </a:p>
          <a:p>
            <a:pPr lvl="1"/>
            <a:r>
              <a:rPr lang="en-US" sz="1050" dirty="0" smtClean="0"/>
              <a:t>Quad module: Other three chips can work and carry required current</a:t>
            </a:r>
          </a:p>
          <a:p>
            <a:pPr lvl="1"/>
            <a:r>
              <a:rPr lang="en-US" sz="1050" dirty="0" smtClean="0">
                <a:solidFill>
                  <a:srgbClr val="FF0000"/>
                </a:solidFill>
              </a:rPr>
              <a:t>Double module: To be seen what can be done</a:t>
            </a:r>
          </a:p>
          <a:p>
            <a:pPr lvl="1"/>
            <a:r>
              <a:rPr lang="en-US" sz="1050" dirty="0" smtClean="0"/>
              <a:t>Partial chip open (analog or digital SLDO): Current can be maintained in serial power chain.</a:t>
            </a:r>
          </a:p>
          <a:p>
            <a:r>
              <a:rPr lang="en-US" sz="1100" dirty="0" smtClean="0"/>
              <a:t>Chip </a:t>
            </a:r>
            <a:r>
              <a:rPr lang="en-US" sz="1100" dirty="0" err="1" smtClean="0"/>
              <a:t>mis</a:t>
            </a:r>
            <a:r>
              <a:rPr lang="en-US" sz="1100" dirty="0" smtClean="0"/>
              <a:t>-configuration or chip failure:</a:t>
            </a:r>
          </a:p>
          <a:p>
            <a:pPr lvl="1"/>
            <a:r>
              <a:rPr lang="en-US" sz="1050" dirty="0" smtClean="0"/>
              <a:t>Zero power: SLDO will get hot, but chip/module/system remains functional</a:t>
            </a:r>
          </a:p>
          <a:p>
            <a:pPr lvl="1"/>
            <a:r>
              <a:rPr lang="en-US" sz="1050" dirty="0" smtClean="0"/>
              <a:t>Excessive chip load:</a:t>
            </a:r>
          </a:p>
          <a:p>
            <a:pPr lvl="2"/>
            <a:r>
              <a:rPr lang="en-US" sz="1000" dirty="0" smtClean="0"/>
              <a:t>Pixel </a:t>
            </a:r>
            <a:r>
              <a:rPr lang="en-US" sz="1000" dirty="0"/>
              <a:t>module voltage </a:t>
            </a:r>
            <a:r>
              <a:rPr lang="en-US" sz="1000" dirty="0" smtClean="0"/>
              <a:t>will </a:t>
            </a:r>
            <a:r>
              <a:rPr lang="en-US" sz="1000" dirty="0"/>
              <a:t>collapse. </a:t>
            </a:r>
            <a:r>
              <a:rPr lang="en-GB" sz="1000" dirty="0"/>
              <a:t>Serial power chain can be kept running.</a:t>
            </a:r>
          </a:p>
          <a:p>
            <a:pPr lvl="2"/>
            <a:r>
              <a:rPr lang="en-US" sz="1000" dirty="0" smtClean="0"/>
              <a:t>Overload/Under-shunt protection: Other chips on module can be kept functional</a:t>
            </a:r>
          </a:p>
          <a:p>
            <a:r>
              <a:rPr lang="en-US" sz="1100" dirty="0" smtClean="0"/>
              <a:t>Local ground fault: Module ground shorted to mechanics ground</a:t>
            </a:r>
          </a:p>
          <a:p>
            <a:pPr lvl="1"/>
            <a:r>
              <a:rPr lang="en-US" sz="1050" dirty="0" smtClean="0">
                <a:solidFill>
                  <a:srgbClr val="FF0000"/>
                </a:solidFill>
              </a:rPr>
              <a:t>Serial power chain must be turned off</a:t>
            </a:r>
            <a:br>
              <a:rPr lang="en-US" sz="1050" dirty="0" smtClean="0">
                <a:solidFill>
                  <a:srgbClr val="FF0000"/>
                </a:solidFill>
              </a:rPr>
            </a:br>
            <a:r>
              <a:rPr lang="en-US" sz="1050" dirty="0" smtClean="0"/>
              <a:t>(or central connection to system ground must be removed for this chain, May not be allowed according to safety rules)</a:t>
            </a:r>
          </a:p>
          <a:p>
            <a:r>
              <a:rPr lang="en-US" sz="1200" dirty="0" smtClean="0"/>
              <a:t>Excessive HV current (or pixel sensor short)</a:t>
            </a:r>
          </a:p>
          <a:p>
            <a:pPr lvl="1"/>
            <a:r>
              <a:rPr lang="en-US" sz="1050" dirty="0" smtClean="0">
                <a:solidFill>
                  <a:srgbClr val="FF0000"/>
                </a:solidFill>
              </a:rPr>
              <a:t>Shared HV: Pixel sensors in serial power chain can not be biased.</a:t>
            </a:r>
          </a:p>
          <a:p>
            <a:pPr lvl="1"/>
            <a:r>
              <a:rPr lang="en-US" sz="1050" dirty="0" smtClean="0"/>
              <a:t>HV filter resistor ( or “fuse” ) on module could possibly be made large enough that excessive HV current/short on one sensor will not prevent other sensors in same serial power chain to be HV biased.</a:t>
            </a:r>
          </a:p>
          <a:p>
            <a:pPr lvl="1"/>
            <a:r>
              <a:rPr lang="en-US" sz="1050" dirty="0" smtClean="0"/>
              <a:t>Option of HV per module for critical modules (inner barrel layer)</a:t>
            </a:r>
          </a:p>
          <a:p>
            <a:r>
              <a:rPr lang="en-US" sz="1400" dirty="0" smtClean="0"/>
              <a:t>HV on and LV off</a:t>
            </a:r>
          </a:p>
          <a:p>
            <a:pPr lvl="1"/>
            <a:r>
              <a:rPr lang="en-US" sz="1050" dirty="0" smtClean="0"/>
              <a:t>Should normally not occur. To be checked that this does not kill chips and sensors ( e.g. via sensor leakage) if occurring for limited time periods (minutes)</a:t>
            </a:r>
          </a:p>
          <a:p>
            <a:r>
              <a:rPr lang="en-US" sz="1200" dirty="0" smtClean="0"/>
              <a:t>Bad thermal contact of pixel chip/module</a:t>
            </a:r>
          </a:p>
          <a:p>
            <a:pPr lvl="1">
              <a:buFont typeface="+mj-lt"/>
              <a:buAutoNum type="alphaUcPeriod"/>
            </a:pPr>
            <a:r>
              <a:rPr lang="en-US" sz="1050" dirty="0" smtClean="0">
                <a:solidFill>
                  <a:srgbClr val="FF0000"/>
                </a:solidFill>
              </a:rPr>
              <a:t>Power down serial power chain, </a:t>
            </a:r>
            <a:r>
              <a:rPr lang="en-US" sz="1050" dirty="0" smtClean="0"/>
              <a:t>as chips/module will over heat/burn</a:t>
            </a:r>
          </a:p>
          <a:p>
            <a:pPr lvl="1">
              <a:buFont typeface="+mj-lt"/>
              <a:buAutoNum type="alphaUcPeriod"/>
            </a:pPr>
            <a:r>
              <a:rPr lang="en-US" sz="1050" dirty="0" smtClean="0"/>
              <a:t>Let local chip/module overheat/burn and keep serial power flowing until breaking.</a:t>
            </a:r>
            <a:endParaRPr lang="en-GB" sz="1050" dirty="0" smtClean="0"/>
          </a:p>
          <a:p>
            <a:r>
              <a:rPr lang="en-US" sz="1200" dirty="0" smtClean="0"/>
              <a:t>Other ?</a:t>
            </a:r>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5</a:t>
            </a:fld>
            <a:endParaRPr lang="el-GR"/>
          </a:p>
        </p:txBody>
      </p:sp>
    </p:spTree>
    <p:extLst>
      <p:ext uri="{BB962C8B-B14F-4D97-AF65-F5344CB8AC3E}">
        <p14:creationId xmlns:p14="http://schemas.microsoft.com/office/powerpoint/2010/main" val="1327589248"/>
      </p:ext>
    </p:extLst>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SLDO principle</a:t>
            </a:r>
            <a:endParaRPr lang="en-GB" dirty="0"/>
          </a:p>
        </p:txBody>
      </p:sp>
      <p:sp>
        <p:nvSpPr>
          <p:cNvPr id="3" name="Content Placeholder 2"/>
          <p:cNvSpPr>
            <a:spLocks noGrp="1"/>
          </p:cNvSpPr>
          <p:nvPr>
            <p:ph idx="1"/>
          </p:nvPr>
        </p:nvSpPr>
        <p:spPr>
          <a:xfrm>
            <a:off x="457200" y="3924547"/>
            <a:ext cx="8229600" cy="2546920"/>
          </a:xfrm>
        </p:spPr>
        <p:txBody>
          <a:bodyPr/>
          <a:lstStyle/>
          <a:p>
            <a:r>
              <a:rPr lang="en-US" sz="1600" dirty="0" smtClean="0"/>
              <a:t>Appropriate input impedance + output voltage regulator to translate injected current to constant voltage</a:t>
            </a:r>
          </a:p>
          <a:p>
            <a:r>
              <a:rPr lang="en-US" sz="1600" dirty="0" smtClean="0"/>
              <a:t>Input:</a:t>
            </a:r>
          </a:p>
          <a:p>
            <a:pPr lvl="1"/>
            <a:r>
              <a:rPr lang="en-US" sz="1400" dirty="0" smtClean="0"/>
              <a:t>“</a:t>
            </a:r>
            <a:r>
              <a:rPr lang="en-US" sz="1400" dirty="0" err="1" smtClean="0"/>
              <a:t>Zener</a:t>
            </a:r>
            <a:r>
              <a:rPr lang="en-US" sz="1400" dirty="0" smtClean="0"/>
              <a:t>-diode like voltage clamp” to make voltage “independent” of current.</a:t>
            </a:r>
          </a:p>
          <a:p>
            <a:pPr lvl="1"/>
            <a:r>
              <a:rPr lang="en-US" sz="1400" dirty="0" smtClean="0"/>
              <a:t>Restive slope to enable current sharing between analog/digital SLDOs and chips</a:t>
            </a:r>
          </a:p>
          <a:p>
            <a:r>
              <a:rPr lang="en-US" sz="1600" dirty="0" smtClean="0"/>
              <a:t>Output: </a:t>
            </a:r>
          </a:p>
          <a:p>
            <a:pPr lvl="1"/>
            <a:r>
              <a:rPr lang="en-US" sz="1400" dirty="0" smtClean="0"/>
              <a:t>Constant voltage independent of load current (and injected current): LDO</a:t>
            </a:r>
          </a:p>
          <a:p>
            <a:r>
              <a:rPr lang="en-US" sz="1600" dirty="0" smtClean="0"/>
              <a:t>Combined input resistive shunt with LDO</a:t>
            </a:r>
          </a:p>
          <a:p>
            <a:pPr lvl="1"/>
            <a:r>
              <a:rPr lang="en-US" sz="1200" dirty="0" smtClean="0"/>
              <a:t>Implementation: LDO + shunt (with V</a:t>
            </a:r>
            <a:r>
              <a:rPr lang="en-US" sz="1200" baseline="-25000" dirty="0" smtClean="0"/>
              <a:t>in </a:t>
            </a:r>
            <a:r>
              <a:rPr lang="en-US" sz="1200" dirty="0" smtClean="0"/>
              <a:t>dependent current)</a:t>
            </a:r>
            <a:endParaRPr lang="en-GB" sz="12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6</a:t>
            </a:fld>
            <a:endParaRPr lang="el-GR"/>
          </a:p>
        </p:txBody>
      </p:sp>
      <p:pic>
        <p:nvPicPr>
          <p:cNvPr id="18" name="Picture 17"/>
          <p:cNvPicPr>
            <a:picLocks noChangeAspect="1"/>
          </p:cNvPicPr>
          <p:nvPr/>
        </p:nvPicPr>
        <p:blipFill>
          <a:blip r:embed="rId2"/>
          <a:stretch>
            <a:fillRect/>
          </a:stretch>
        </p:blipFill>
        <p:spPr>
          <a:xfrm>
            <a:off x="503400" y="1136916"/>
            <a:ext cx="4737917" cy="2582165"/>
          </a:xfrm>
          <a:prstGeom prst="rect">
            <a:avLst/>
          </a:prstGeom>
        </p:spPr>
      </p:pic>
      <p:pic>
        <p:nvPicPr>
          <p:cNvPr id="35" name="Picture 34"/>
          <p:cNvPicPr>
            <a:picLocks noChangeAspect="1"/>
          </p:cNvPicPr>
          <p:nvPr/>
        </p:nvPicPr>
        <p:blipFill>
          <a:blip r:embed="rId3"/>
          <a:stretch>
            <a:fillRect/>
          </a:stretch>
        </p:blipFill>
        <p:spPr>
          <a:xfrm>
            <a:off x="4716000" y="1349128"/>
            <a:ext cx="3543777" cy="2575419"/>
          </a:xfrm>
          <a:prstGeom prst="rect">
            <a:avLst/>
          </a:prstGeom>
        </p:spPr>
      </p:pic>
      <p:sp>
        <p:nvSpPr>
          <p:cNvPr id="7" name="Oval 6"/>
          <p:cNvSpPr/>
          <p:nvPr/>
        </p:nvSpPr>
        <p:spPr>
          <a:xfrm>
            <a:off x="1727400" y="1527433"/>
            <a:ext cx="576000" cy="576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1697540" y="2912298"/>
            <a:ext cx="576000" cy="576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rot="19957564">
            <a:off x="1998319" y="1107920"/>
            <a:ext cx="1354858" cy="276999"/>
          </a:xfrm>
          <a:prstGeom prst="rect">
            <a:avLst/>
          </a:prstGeom>
          <a:noFill/>
        </p:spPr>
        <p:txBody>
          <a:bodyPr wrap="none" rtlCol="0">
            <a:spAutoFit/>
          </a:bodyPr>
          <a:lstStyle/>
          <a:p>
            <a:r>
              <a:rPr lang="en-US" sz="1200" dirty="0" smtClean="0"/>
              <a:t>LDO power MOS</a:t>
            </a:r>
            <a:endParaRPr lang="en-GB" sz="1200" dirty="0"/>
          </a:p>
        </p:txBody>
      </p:sp>
      <p:sp>
        <p:nvSpPr>
          <p:cNvPr id="12" name="TextBox 11"/>
          <p:cNvSpPr txBox="1"/>
          <p:nvPr/>
        </p:nvSpPr>
        <p:spPr>
          <a:xfrm rot="1487328">
            <a:off x="2063215" y="3489376"/>
            <a:ext cx="1439818" cy="276999"/>
          </a:xfrm>
          <a:prstGeom prst="rect">
            <a:avLst/>
          </a:prstGeom>
          <a:noFill/>
        </p:spPr>
        <p:txBody>
          <a:bodyPr wrap="none" rtlCol="0">
            <a:spAutoFit/>
          </a:bodyPr>
          <a:lstStyle/>
          <a:p>
            <a:r>
              <a:rPr lang="en-US" sz="1200" dirty="0" smtClean="0"/>
              <a:t>Shunt power MOS</a:t>
            </a:r>
            <a:endParaRPr lang="en-GB" sz="1200" dirty="0"/>
          </a:p>
        </p:txBody>
      </p:sp>
      <p:sp>
        <p:nvSpPr>
          <p:cNvPr id="9" name="TextBox 8"/>
          <p:cNvSpPr txBox="1"/>
          <p:nvPr/>
        </p:nvSpPr>
        <p:spPr>
          <a:xfrm>
            <a:off x="5287296" y="1904510"/>
            <a:ext cx="1003801" cy="276999"/>
          </a:xfrm>
          <a:prstGeom prst="rect">
            <a:avLst/>
          </a:prstGeom>
          <a:noFill/>
        </p:spPr>
        <p:txBody>
          <a:bodyPr wrap="none" rtlCol="0">
            <a:spAutoFit/>
          </a:bodyPr>
          <a:lstStyle/>
          <a:p>
            <a:r>
              <a:rPr lang="en-US" sz="1200" dirty="0" smtClean="0"/>
              <a:t>At zero load</a:t>
            </a:r>
            <a:endParaRPr lang="en-GB" sz="1200" dirty="0"/>
          </a:p>
        </p:txBody>
      </p:sp>
      <p:sp>
        <p:nvSpPr>
          <p:cNvPr id="11" name="Freeform 10"/>
          <p:cNvSpPr/>
          <p:nvPr/>
        </p:nvSpPr>
        <p:spPr>
          <a:xfrm>
            <a:off x="5313405" y="2105248"/>
            <a:ext cx="1103871" cy="1338167"/>
          </a:xfrm>
          <a:custGeom>
            <a:avLst/>
            <a:gdLst>
              <a:gd name="connsiteX0" fmla="*/ 0 w 1037968"/>
              <a:gd name="connsiteY0" fmla="*/ 1312364 h 1312364"/>
              <a:gd name="connsiteX1" fmla="*/ 313038 w 1037968"/>
              <a:gd name="connsiteY1" fmla="*/ 1254699 h 1312364"/>
              <a:gd name="connsiteX2" fmla="*/ 543698 w 1037968"/>
              <a:gd name="connsiteY2" fmla="*/ 974613 h 1312364"/>
              <a:gd name="connsiteX3" fmla="*/ 675503 w 1037968"/>
              <a:gd name="connsiteY3" fmla="*/ 488580 h 1312364"/>
              <a:gd name="connsiteX4" fmla="*/ 741406 w 1037968"/>
              <a:gd name="connsiteY4" fmla="*/ 216732 h 1312364"/>
              <a:gd name="connsiteX5" fmla="*/ 955590 w 1037968"/>
              <a:gd name="connsiteY5" fmla="*/ 19024 h 1312364"/>
              <a:gd name="connsiteX6" fmla="*/ 1037968 w 1037968"/>
              <a:gd name="connsiteY6" fmla="*/ 19024 h 1312364"/>
              <a:gd name="connsiteX0" fmla="*/ 0 w 1103871"/>
              <a:gd name="connsiteY0" fmla="*/ 1340643 h 1340643"/>
              <a:gd name="connsiteX1" fmla="*/ 313038 w 1103871"/>
              <a:gd name="connsiteY1" fmla="*/ 1282978 h 1340643"/>
              <a:gd name="connsiteX2" fmla="*/ 543698 w 1103871"/>
              <a:gd name="connsiteY2" fmla="*/ 1002892 h 1340643"/>
              <a:gd name="connsiteX3" fmla="*/ 675503 w 1103871"/>
              <a:gd name="connsiteY3" fmla="*/ 516859 h 1340643"/>
              <a:gd name="connsiteX4" fmla="*/ 741406 w 1103871"/>
              <a:gd name="connsiteY4" fmla="*/ 245011 h 1340643"/>
              <a:gd name="connsiteX5" fmla="*/ 955590 w 1103871"/>
              <a:gd name="connsiteY5" fmla="*/ 47303 h 1340643"/>
              <a:gd name="connsiteX6" fmla="*/ 1103871 w 1103871"/>
              <a:gd name="connsiteY6" fmla="*/ 6114 h 1340643"/>
              <a:gd name="connsiteX0" fmla="*/ 0 w 1103871"/>
              <a:gd name="connsiteY0" fmla="*/ 1338167 h 1338167"/>
              <a:gd name="connsiteX1" fmla="*/ 313038 w 1103871"/>
              <a:gd name="connsiteY1" fmla="*/ 1280502 h 1338167"/>
              <a:gd name="connsiteX2" fmla="*/ 543698 w 1103871"/>
              <a:gd name="connsiteY2" fmla="*/ 1000416 h 1338167"/>
              <a:gd name="connsiteX3" fmla="*/ 675503 w 1103871"/>
              <a:gd name="connsiteY3" fmla="*/ 514383 h 1338167"/>
              <a:gd name="connsiteX4" fmla="*/ 741406 w 1103871"/>
              <a:gd name="connsiteY4" fmla="*/ 242535 h 1338167"/>
              <a:gd name="connsiteX5" fmla="*/ 947352 w 1103871"/>
              <a:gd name="connsiteY5" fmla="*/ 69541 h 1338167"/>
              <a:gd name="connsiteX6" fmla="*/ 1103871 w 1103871"/>
              <a:gd name="connsiteY6" fmla="*/ 3638 h 1338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3871" h="1338167">
                <a:moveTo>
                  <a:pt x="0" y="1338167"/>
                </a:moveTo>
                <a:cubicBezTo>
                  <a:pt x="111211" y="1337480"/>
                  <a:pt x="222422" y="1336794"/>
                  <a:pt x="313038" y="1280502"/>
                </a:cubicBezTo>
                <a:cubicBezTo>
                  <a:pt x="403654" y="1224210"/>
                  <a:pt x="483287" y="1128103"/>
                  <a:pt x="543698" y="1000416"/>
                </a:cubicBezTo>
                <a:cubicBezTo>
                  <a:pt x="604109" y="872729"/>
                  <a:pt x="642552" y="640696"/>
                  <a:pt x="675503" y="514383"/>
                </a:cubicBezTo>
                <a:cubicBezTo>
                  <a:pt x="708454" y="388070"/>
                  <a:pt x="696098" y="316675"/>
                  <a:pt x="741406" y="242535"/>
                </a:cubicBezTo>
                <a:cubicBezTo>
                  <a:pt x="786714" y="168395"/>
                  <a:pt x="886941" y="109357"/>
                  <a:pt x="947352" y="69541"/>
                </a:cubicBezTo>
                <a:cubicBezTo>
                  <a:pt x="1007763" y="29725"/>
                  <a:pt x="1087395" y="-12838"/>
                  <a:pt x="1103871" y="3638"/>
                </a:cubicBezTo>
              </a:path>
            </a:pathLst>
          </a:cu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5783386" y="3027010"/>
            <a:ext cx="824265" cy="276999"/>
          </a:xfrm>
          <a:prstGeom prst="rect">
            <a:avLst/>
          </a:prstGeom>
          <a:noFill/>
        </p:spPr>
        <p:txBody>
          <a:bodyPr wrap="none" rtlCol="0">
            <a:spAutoFit/>
          </a:bodyPr>
          <a:lstStyle/>
          <a:p>
            <a:r>
              <a:rPr lang="en-US" sz="1200" dirty="0" smtClean="0"/>
              <a:t>With load</a:t>
            </a:r>
            <a:endParaRPr lang="en-GB" sz="1200" dirty="0"/>
          </a:p>
        </p:txBody>
      </p:sp>
    </p:spTree>
    <p:extLst>
      <p:ext uri="{BB962C8B-B14F-4D97-AF65-F5344CB8AC3E}">
        <p14:creationId xmlns:p14="http://schemas.microsoft.com/office/powerpoint/2010/main" val="2156277525"/>
      </p:ext>
    </p:extLst>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and optimization</a:t>
            </a:r>
            <a:endParaRPr lang="en-GB" dirty="0"/>
          </a:p>
        </p:txBody>
      </p:sp>
      <p:sp>
        <p:nvSpPr>
          <p:cNvPr id="3" name="Content Placeholder 2"/>
          <p:cNvSpPr>
            <a:spLocks noGrp="1"/>
          </p:cNvSpPr>
          <p:nvPr>
            <p:ph idx="1"/>
          </p:nvPr>
        </p:nvSpPr>
        <p:spPr>
          <a:xfrm>
            <a:off x="278927" y="908051"/>
            <a:ext cx="8578800" cy="5574588"/>
          </a:xfrm>
        </p:spPr>
        <p:txBody>
          <a:bodyPr/>
          <a:lstStyle/>
          <a:p>
            <a:r>
              <a:rPr lang="en-US" sz="1400" dirty="0" smtClean="0"/>
              <a:t>Hide internal power fluctuations in chip to outside world: Simulations. Chip, module and system tests</a:t>
            </a:r>
          </a:p>
          <a:p>
            <a:pPr lvl="1"/>
            <a:r>
              <a:rPr lang="en-US" sz="1100" dirty="0" smtClean="0"/>
              <a:t>SLDO design and required local decoupling on module</a:t>
            </a:r>
          </a:p>
          <a:p>
            <a:r>
              <a:rPr lang="en-US" sz="1400" dirty="0"/>
              <a:t>C</a:t>
            </a:r>
            <a:r>
              <a:rPr lang="en-US" sz="1400" dirty="0" smtClean="0"/>
              <a:t>urrent head room: 10 – 30% ?: Chip, module and system tests</a:t>
            </a:r>
          </a:p>
          <a:p>
            <a:pPr lvl="1"/>
            <a:r>
              <a:rPr lang="en-US" sz="1100" dirty="0" smtClean="0"/>
              <a:t>What is needed and what happens when getting close to limit ?: Noise increase, functional failure, coupling between chips, ?</a:t>
            </a:r>
          </a:p>
          <a:p>
            <a:r>
              <a:rPr lang="en-US" sz="1400" dirty="0" smtClean="0"/>
              <a:t>Voltage head room (required LDO voltage</a:t>
            </a:r>
            <a:r>
              <a:rPr lang="en-US" sz="1400" dirty="0"/>
              <a:t>): Simulations. Chip, module and system </a:t>
            </a:r>
            <a:r>
              <a:rPr lang="en-US" sz="1400" dirty="0" smtClean="0"/>
              <a:t>tests</a:t>
            </a:r>
          </a:p>
          <a:p>
            <a:r>
              <a:rPr lang="en-US" sz="1400" dirty="0" smtClean="0"/>
              <a:t>Noise coupling: Simulation. Chip, module and system tests</a:t>
            </a:r>
          </a:p>
          <a:p>
            <a:pPr lvl="1"/>
            <a:r>
              <a:rPr lang="en-US" sz="1100" dirty="0" smtClean="0"/>
              <a:t>Between Analog – Digital: Separate SLDOs</a:t>
            </a:r>
          </a:p>
          <a:p>
            <a:pPr lvl="1"/>
            <a:r>
              <a:rPr lang="en-US" sz="1100" dirty="0" smtClean="0"/>
              <a:t>Between chips on same module</a:t>
            </a:r>
          </a:p>
          <a:p>
            <a:pPr lvl="1"/>
            <a:r>
              <a:rPr lang="en-US" sz="1100" dirty="0" smtClean="0"/>
              <a:t>Between modules on same serial power chain</a:t>
            </a:r>
          </a:p>
          <a:p>
            <a:pPr lvl="1"/>
            <a:r>
              <a:rPr lang="en-US" sz="1100" dirty="0" smtClean="0"/>
              <a:t>Power supply ( LV and HV) noise immunity: EMC</a:t>
            </a:r>
          </a:p>
          <a:p>
            <a:r>
              <a:rPr lang="en-US" sz="1400" dirty="0" smtClean="0"/>
              <a:t>Output overload: </a:t>
            </a:r>
            <a:r>
              <a:rPr lang="en-US" sz="1400" dirty="0"/>
              <a:t>Simulation. Chip, module and system tests</a:t>
            </a:r>
            <a:endParaRPr lang="en-US" sz="1400" dirty="0" smtClean="0"/>
          </a:p>
          <a:p>
            <a:pPr lvl="1"/>
            <a:r>
              <a:rPr lang="en-US" sz="1100" dirty="0" smtClean="0"/>
              <a:t>Vin collapse single/multi-chip chip, </a:t>
            </a:r>
          </a:p>
          <a:p>
            <a:pPr lvl="1"/>
            <a:r>
              <a:rPr lang="en-US" sz="1100" dirty="0" smtClean="0"/>
              <a:t>Overcurrent (under-shunt) protection </a:t>
            </a:r>
          </a:p>
          <a:p>
            <a:r>
              <a:rPr lang="en-US" sz="1400" dirty="0" smtClean="0"/>
              <a:t>Current sharing: Defined by module resistors </a:t>
            </a:r>
            <a:r>
              <a:rPr lang="en-US" sz="1400" dirty="0"/>
              <a:t>(</a:t>
            </a:r>
            <a:r>
              <a:rPr lang="en-US" sz="1400" dirty="0" err="1"/>
              <a:t>V</a:t>
            </a:r>
            <a:r>
              <a:rPr lang="en-US" sz="1400" baseline="-25000" dirty="0" err="1"/>
              <a:t>off</a:t>
            </a:r>
            <a:r>
              <a:rPr lang="en-US" sz="1400" dirty="0"/>
              <a:t>, </a:t>
            </a:r>
            <a:r>
              <a:rPr lang="en-US" sz="1400" dirty="0" err="1"/>
              <a:t>R</a:t>
            </a:r>
            <a:r>
              <a:rPr lang="en-US" sz="1400" baseline="-25000" dirty="0" err="1"/>
              <a:t>eff</a:t>
            </a:r>
            <a:r>
              <a:rPr lang="en-US" sz="1400" dirty="0" smtClean="0"/>
              <a:t>): Evaluation, Simulations, chip &amp; module tests</a:t>
            </a:r>
          </a:p>
          <a:p>
            <a:pPr lvl="1"/>
            <a:r>
              <a:rPr lang="en-US" sz="1100" dirty="0" smtClean="0"/>
              <a:t>Between analog – Digital : Current ratio and </a:t>
            </a:r>
            <a:r>
              <a:rPr lang="en-US" sz="1100" dirty="0" err="1" smtClean="0"/>
              <a:t>mis</a:t>
            </a:r>
            <a:r>
              <a:rPr lang="en-US" sz="1100" dirty="0" smtClean="0"/>
              <a:t>-match</a:t>
            </a:r>
          </a:p>
          <a:p>
            <a:pPr lvl="1"/>
            <a:r>
              <a:rPr lang="en-US" sz="1100" dirty="0" smtClean="0"/>
              <a:t>Between chips on same module: Mismatch</a:t>
            </a:r>
          </a:p>
          <a:p>
            <a:r>
              <a:rPr lang="en-US" sz="1400" dirty="0"/>
              <a:t>Failure </a:t>
            </a:r>
            <a:r>
              <a:rPr lang="en-US" sz="1400" dirty="0" smtClean="0"/>
              <a:t>scenarios: </a:t>
            </a:r>
            <a:r>
              <a:rPr lang="en-US" sz="1400" dirty="0"/>
              <a:t>Evaluation. </a:t>
            </a:r>
            <a:r>
              <a:rPr lang="en-US" sz="1400" dirty="0" smtClean="0"/>
              <a:t>Simulations. Chip</a:t>
            </a:r>
            <a:r>
              <a:rPr lang="en-US" sz="1400" dirty="0"/>
              <a:t>, module and system test. Cooling test</a:t>
            </a:r>
          </a:p>
          <a:p>
            <a:pPr lvl="1"/>
            <a:r>
              <a:rPr lang="en-US" sz="1100" dirty="0"/>
              <a:t>Quad modules, Dual modules, Partial chip failure</a:t>
            </a:r>
          </a:p>
          <a:p>
            <a:pPr lvl="1"/>
            <a:r>
              <a:rPr lang="en-US" sz="1100" dirty="0"/>
              <a:t>Effects on system, Effects on local </a:t>
            </a:r>
            <a:r>
              <a:rPr lang="en-US" sz="1100" dirty="0" smtClean="0"/>
              <a:t>module</a:t>
            </a:r>
          </a:p>
          <a:p>
            <a:r>
              <a:rPr lang="en-US" sz="1400" dirty="0" smtClean="0"/>
              <a:t>Power dissipation on chip/module: Evaluation and module/system tests</a:t>
            </a:r>
          </a:p>
          <a:p>
            <a:pPr lvl="1"/>
            <a:r>
              <a:rPr lang="en-US" sz="1100" dirty="0" smtClean="0"/>
              <a:t>SLDO hot spot in normal operation and failure/startup/misconfiguration cases</a:t>
            </a:r>
          </a:p>
          <a:p>
            <a:pPr lvl="1"/>
            <a:r>
              <a:rPr lang="en-US" sz="1100" dirty="0" smtClean="0"/>
              <a:t>Low power mode: System connectivity test without CO</a:t>
            </a:r>
            <a:r>
              <a:rPr lang="en-US" sz="1100" baseline="-25000" dirty="0" smtClean="0"/>
              <a:t>2</a:t>
            </a:r>
            <a:r>
              <a:rPr lang="en-US" sz="1100" dirty="0" smtClean="0"/>
              <a:t> Cooling</a:t>
            </a:r>
          </a:p>
          <a:p>
            <a:r>
              <a:rPr lang="en-US" sz="1400" dirty="0" smtClean="0"/>
              <a:t>Start-up: Simulations, chip, module and system tests</a:t>
            </a:r>
          </a:p>
          <a:p>
            <a:pPr lvl="1"/>
            <a:r>
              <a:rPr lang="en-US" sz="1100" dirty="0" smtClean="0"/>
              <a:t>Start up delicate as many chips in series/parallel needs to startup</a:t>
            </a:r>
          </a:p>
          <a:p>
            <a:r>
              <a:rPr lang="en-US" sz="1400" dirty="0" smtClean="0"/>
              <a:t>Dynamic voltage peaks: On-chip protection voltage clamp.</a:t>
            </a:r>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7</a:t>
            </a:fld>
            <a:endParaRPr lang="el-GR"/>
          </a:p>
        </p:txBody>
      </p:sp>
    </p:spTree>
    <p:extLst>
      <p:ext uri="{BB962C8B-B14F-4D97-AF65-F5344CB8AC3E}">
        <p14:creationId xmlns:p14="http://schemas.microsoft.com/office/powerpoint/2010/main" val="306242289"/>
      </p:ext>
    </p:extLst>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Analog – Digital current sharing</a:t>
            </a:r>
            <a:endParaRPr lang="en-GB" sz="4000" dirty="0"/>
          </a:p>
        </p:txBody>
      </p:sp>
      <p:sp>
        <p:nvSpPr>
          <p:cNvPr id="3" name="Content Placeholder 2"/>
          <p:cNvSpPr>
            <a:spLocks noGrp="1"/>
          </p:cNvSpPr>
          <p:nvPr>
            <p:ph sz="half" idx="1"/>
          </p:nvPr>
        </p:nvSpPr>
        <p:spPr>
          <a:xfrm>
            <a:off x="180000" y="1007256"/>
            <a:ext cx="4312127" cy="5256288"/>
          </a:xfrm>
        </p:spPr>
        <p:txBody>
          <a:bodyPr/>
          <a:lstStyle/>
          <a:p>
            <a:r>
              <a:rPr lang="en-US" sz="1400" dirty="0" smtClean="0"/>
              <a:t>Separate Analog - Digital SLDOs for noise isolation</a:t>
            </a:r>
          </a:p>
          <a:p>
            <a:pPr lvl="1"/>
            <a:r>
              <a:rPr lang="en-US" sz="1100" dirty="0" smtClean="0"/>
              <a:t>Have shown itself to be very efficient</a:t>
            </a:r>
          </a:p>
          <a:p>
            <a:pPr lvl="1"/>
            <a:r>
              <a:rPr lang="en-US" sz="1100" dirty="0" smtClean="0"/>
              <a:t>Analog and digital fully decoupled on chip using triple well option of 65nm.</a:t>
            </a:r>
          </a:p>
          <a:p>
            <a:r>
              <a:rPr lang="en-US" sz="1400" dirty="0" smtClean="0"/>
              <a:t>Current sharing</a:t>
            </a:r>
          </a:p>
          <a:p>
            <a:pPr lvl="1"/>
            <a:r>
              <a:rPr lang="en-US" sz="1200" dirty="0" smtClean="0"/>
              <a:t>Determined by separate </a:t>
            </a:r>
            <a:r>
              <a:rPr lang="en-US" sz="1200" dirty="0" err="1" smtClean="0"/>
              <a:t>R</a:t>
            </a:r>
            <a:r>
              <a:rPr lang="en-US" sz="1200" baseline="-25000" dirty="0" err="1" smtClean="0"/>
              <a:t>eff</a:t>
            </a:r>
            <a:r>
              <a:rPr lang="en-US" sz="1200" dirty="0" smtClean="0"/>
              <a:t> (common </a:t>
            </a:r>
            <a:r>
              <a:rPr lang="en-US" sz="1200" dirty="0" err="1" smtClean="0"/>
              <a:t>V</a:t>
            </a:r>
            <a:r>
              <a:rPr lang="en-US" sz="1200" baseline="-25000" dirty="0" err="1" smtClean="0"/>
              <a:t>off</a:t>
            </a:r>
            <a:r>
              <a:rPr lang="en-US" sz="1200" dirty="0" smtClean="0"/>
              <a:t>)</a:t>
            </a:r>
          </a:p>
          <a:p>
            <a:pPr lvl="1"/>
            <a:r>
              <a:rPr lang="en-US" sz="1200" dirty="0"/>
              <a:t>O</a:t>
            </a:r>
            <a:r>
              <a:rPr lang="en-US" sz="1200" dirty="0" smtClean="0"/>
              <a:t>ptimized for normal operation</a:t>
            </a:r>
          </a:p>
          <a:p>
            <a:pPr lvl="2"/>
            <a:r>
              <a:rPr lang="en-US" sz="1050" dirty="0" smtClean="0"/>
              <a:t>Typical case: 60% analog, 40% digital</a:t>
            </a:r>
          </a:p>
          <a:p>
            <a:r>
              <a:rPr lang="en-US" sz="1400" dirty="0"/>
              <a:t>M</a:t>
            </a:r>
            <a:r>
              <a:rPr lang="en-US" sz="1400" dirty="0" smtClean="0"/>
              <a:t>ismatch will be very small:</a:t>
            </a:r>
          </a:p>
          <a:p>
            <a:pPr lvl="1"/>
            <a:r>
              <a:rPr lang="en-US" sz="1100" dirty="0" smtClean="0"/>
              <a:t>Common </a:t>
            </a:r>
            <a:r>
              <a:rPr lang="en-US" sz="1100" dirty="0" err="1" smtClean="0"/>
              <a:t>Voff</a:t>
            </a:r>
            <a:endParaRPr lang="en-US" sz="1100" dirty="0" smtClean="0"/>
          </a:p>
          <a:p>
            <a:pPr lvl="1"/>
            <a:r>
              <a:rPr lang="en-US" sz="1100" dirty="0" smtClean="0"/>
              <a:t>SLDOs on same chip </a:t>
            </a:r>
            <a:br>
              <a:rPr lang="en-US" sz="1100" dirty="0" smtClean="0"/>
            </a:br>
            <a:r>
              <a:rPr lang="en-US" sz="1100" dirty="0" smtClean="0"/>
              <a:t>(same process/wafer, temperature)</a:t>
            </a:r>
          </a:p>
          <a:p>
            <a:pPr lvl="1"/>
            <a:r>
              <a:rPr lang="en-US" sz="1100" dirty="0" smtClean="0"/>
              <a:t>External resistor mismatch very small ( ~1%)</a:t>
            </a:r>
          </a:p>
          <a:p>
            <a:r>
              <a:rPr lang="en-US" sz="1400" dirty="0" smtClean="0"/>
              <a:t>What if analog/digital ratio changes ?</a:t>
            </a:r>
          </a:p>
          <a:p>
            <a:pPr lvl="1"/>
            <a:r>
              <a:rPr lang="en-US" sz="1100" dirty="0" smtClean="0"/>
              <a:t>Changing AFE biasing, affecting analog power</a:t>
            </a:r>
          </a:p>
          <a:p>
            <a:pPr lvl="1"/>
            <a:r>
              <a:rPr lang="en-US" sz="1100" dirty="0" smtClean="0"/>
              <a:t>Hit rates affects on digital (small)</a:t>
            </a:r>
          </a:p>
          <a:p>
            <a:pPr lvl="1"/>
            <a:r>
              <a:rPr lang="en-US" sz="1100" dirty="0" smtClean="0"/>
              <a:t>Radiation effects</a:t>
            </a:r>
          </a:p>
          <a:p>
            <a:pPr lvl="1"/>
            <a:r>
              <a:rPr lang="en-US" sz="1100" dirty="0" smtClean="0"/>
              <a:t>During start up</a:t>
            </a:r>
          </a:p>
          <a:p>
            <a:pPr lvl="1"/>
            <a:r>
              <a:rPr lang="en-US" sz="1100" dirty="0" smtClean="0"/>
              <a:t>(low power mode)</a:t>
            </a:r>
          </a:p>
          <a:p>
            <a:r>
              <a:rPr lang="en-US" sz="1400" dirty="0"/>
              <a:t>Will have to </a:t>
            </a:r>
            <a:r>
              <a:rPr lang="en-US" sz="1400" dirty="0" smtClean="0"/>
              <a:t>increase shared current according to largest increase of the two</a:t>
            </a:r>
            <a:endParaRPr lang="en-US" sz="1400" dirty="0"/>
          </a:p>
          <a:p>
            <a:pPr lvl="1"/>
            <a:r>
              <a:rPr lang="en-US" sz="1100" dirty="0"/>
              <a:t>T</a:t>
            </a:r>
            <a:r>
              <a:rPr lang="en-US" sz="1100" dirty="0" smtClean="0"/>
              <a:t>he </a:t>
            </a:r>
            <a:r>
              <a:rPr lang="en-US" sz="1100" dirty="0"/>
              <a:t>other will have to burn more power in its shunt</a:t>
            </a:r>
          </a:p>
          <a:p>
            <a:endParaRPr lang="en-US" sz="1600" dirty="0" smtClean="0"/>
          </a:p>
        </p:txBody>
      </p:sp>
      <p:sp>
        <p:nvSpPr>
          <p:cNvPr id="7" name="Content Placeholder 6"/>
          <p:cNvSpPr>
            <a:spLocks noGrp="1"/>
          </p:cNvSpPr>
          <p:nvPr>
            <p:ph sz="half" idx="2"/>
          </p:nvPr>
        </p:nvSpPr>
        <p:spPr>
          <a:xfrm>
            <a:off x="4648200" y="981000"/>
            <a:ext cx="4315800" cy="5514321"/>
          </a:xfrm>
        </p:spPr>
        <p:txBody>
          <a:bodyPr/>
          <a:lstStyle/>
          <a:p>
            <a:r>
              <a:rPr lang="en-US" sz="1400" dirty="0"/>
              <a:t>E</a:t>
            </a:r>
            <a:r>
              <a:rPr lang="en-US" sz="1400" dirty="0" smtClean="0"/>
              <a:t>xtreme case: </a:t>
            </a:r>
            <a:r>
              <a:rPr lang="en-US" sz="1400" dirty="0"/>
              <a:t>D</a:t>
            </a:r>
            <a:r>
              <a:rPr lang="en-US" sz="1400" dirty="0" smtClean="0"/>
              <a:t>igital + 50%, Analog –50%</a:t>
            </a:r>
          </a:p>
          <a:p>
            <a:pPr lvl="1"/>
            <a:r>
              <a:rPr lang="en-US" sz="1100" dirty="0" smtClean="0"/>
              <a:t>Nominal ratio analog/digital :</a:t>
            </a:r>
            <a:br>
              <a:rPr lang="en-US" sz="1100" dirty="0" smtClean="0"/>
            </a:br>
            <a:r>
              <a:rPr lang="en-US" sz="1100" dirty="0" smtClean="0"/>
              <a:t>60/40 = </a:t>
            </a:r>
            <a:r>
              <a:rPr lang="en-US" sz="1100" b="1" dirty="0" smtClean="0"/>
              <a:t>0.6A/0.4A</a:t>
            </a:r>
            <a:r>
              <a:rPr lang="en-US" sz="1100" dirty="0" smtClean="0"/>
              <a:t> = 1A, Vin: 1.5V</a:t>
            </a:r>
            <a:br>
              <a:rPr lang="en-US" sz="1100" dirty="0" smtClean="0"/>
            </a:br>
            <a:r>
              <a:rPr lang="en-US" sz="1100" dirty="0" smtClean="0"/>
              <a:t>Nominal Power: 1.5v * 1A = 1.5W</a:t>
            </a:r>
          </a:p>
          <a:p>
            <a:pPr lvl="1"/>
            <a:r>
              <a:rPr lang="en-US" sz="1100" b="1" dirty="0" smtClean="0"/>
              <a:t>Extreme case: 0.4A/0.6A = 1A (“same power”)</a:t>
            </a:r>
          </a:p>
          <a:p>
            <a:pPr lvl="1"/>
            <a:r>
              <a:rPr lang="en-US" sz="1100" dirty="0" smtClean="0"/>
              <a:t>Will have to increase Digital</a:t>
            </a:r>
            <a:br>
              <a:rPr lang="en-US" sz="1100" dirty="0" smtClean="0"/>
            </a:br>
            <a:r>
              <a:rPr lang="en-US" sz="1100" dirty="0" smtClean="0"/>
              <a:t>0.4A -&gt; 0.6A (50% increase).</a:t>
            </a:r>
            <a:br>
              <a:rPr lang="en-US" sz="1100" dirty="0" smtClean="0"/>
            </a:br>
            <a:r>
              <a:rPr lang="en-US" sz="1100" dirty="0" smtClean="0"/>
              <a:t>Must increase shared injected current by 50%:</a:t>
            </a:r>
            <a:br>
              <a:rPr lang="en-US" sz="1100" dirty="0" smtClean="0"/>
            </a:br>
            <a:r>
              <a:rPr lang="en-US" sz="1100" dirty="0" smtClean="0"/>
              <a:t>1A -&gt; 1.5 A</a:t>
            </a:r>
          </a:p>
          <a:p>
            <a:pPr lvl="1"/>
            <a:r>
              <a:rPr lang="en-US" sz="1100" dirty="0" smtClean="0"/>
              <a:t>At increase current, input voltage will increase:</a:t>
            </a:r>
            <a:br>
              <a:rPr lang="en-US" sz="1100" dirty="0" smtClean="0"/>
            </a:br>
            <a:r>
              <a:rPr lang="en-US" sz="1100" dirty="0" smtClean="0"/>
              <a:t>Vin = ~ 1.0v * 1.5A(1.5v-1.0v) = 1.75V</a:t>
            </a:r>
          </a:p>
          <a:p>
            <a:pPr lvl="1"/>
            <a:r>
              <a:rPr lang="en-US" sz="1100" dirty="0" smtClean="0"/>
              <a:t>Power: 1.5A * 1.75V = 2.63 W</a:t>
            </a:r>
            <a:br>
              <a:rPr lang="en-US" sz="1100" dirty="0" smtClean="0"/>
            </a:br>
            <a:r>
              <a:rPr lang="en-US" sz="1100" b="1" dirty="0" smtClean="0"/>
              <a:t>75% power increase ! (in the SLDOs)</a:t>
            </a:r>
          </a:p>
          <a:p>
            <a:r>
              <a:rPr lang="en-US" sz="1500" dirty="0" smtClean="0"/>
              <a:t>Realistic case1: Analog +20%</a:t>
            </a:r>
          </a:p>
          <a:p>
            <a:pPr lvl="1"/>
            <a:r>
              <a:rPr lang="en-US" sz="1100" dirty="0" smtClean="0"/>
              <a:t>0.6A/0.4A - &gt;  0.7A/0.4A (power increase of </a:t>
            </a:r>
            <a:r>
              <a:rPr lang="en-US" sz="1100" b="1" dirty="0" smtClean="0"/>
              <a:t>10%</a:t>
            </a:r>
            <a:r>
              <a:rPr lang="en-US" sz="1100" dirty="0" smtClean="0"/>
              <a:t>)</a:t>
            </a:r>
          </a:p>
          <a:p>
            <a:pPr lvl="1"/>
            <a:r>
              <a:rPr lang="en-US" sz="1100" dirty="0" smtClean="0"/>
              <a:t>Required to increased injected current 20%.</a:t>
            </a:r>
            <a:br>
              <a:rPr lang="en-US" sz="1100" dirty="0" smtClean="0"/>
            </a:br>
            <a:r>
              <a:rPr lang="en-US" sz="1100" dirty="0" smtClean="0"/>
              <a:t>Current: 1.0A -&gt;  1.2A</a:t>
            </a:r>
            <a:br>
              <a:rPr lang="en-US" sz="1100" dirty="0" smtClean="0"/>
            </a:br>
            <a:r>
              <a:rPr lang="en-US" sz="1100" dirty="0" smtClean="0"/>
              <a:t>Voltage: 1.0V + 1.2A(1.5V – 1.0V) = 1.6V</a:t>
            </a:r>
            <a:br>
              <a:rPr lang="en-US" sz="1100" dirty="0" smtClean="0"/>
            </a:br>
            <a:r>
              <a:rPr lang="en-US" sz="1100" dirty="0" smtClean="0"/>
              <a:t>Power: 1.2A * 1.6V = 1.9W (</a:t>
            </a:r>
            <a:r>
              <a:rPr lang="en-US" sz="1100" b="1" dirty="0" smtClean="0"/>
              <a:t>25%</a:t>
            </a:r>
            <a:r>
              <a:rPr lang="en-US" sz="1100" dirty="0" smtClean="0"/>
              <a:t> increase)</a:t>
            </a:r>
          </a:p>
          <a:p>
            <a:r>
              <a:rPr lang="en-US" sz="1500" dirty="0" smtClean="0"/>
              <a:t>Realistic case2: Analog -20%</a:t>
            </a:r>
          </a:p>
          <a:p>
            <a:pPr lvl="1"/>
            <a:r>
              <a:rPr lang="en-US" sz="1100" dirty="0" smtClean="0"/>
              <a:t>Digital needs the same so shared current can not be decreased so no power savings</a:t>
            </a:r>
          </a:p>
          <a:p>
            <a:r>
              <a:rPr lang="en-US" sz="1600" dirty="0" smtClean="0"/>
              <a:t>Options:</a:t>
            </a:r>
          </a:p>
          <a:p>
            <a:pPr lvl="1">
              <a:buFont typeface="+mj-lt"/>
              <a:buAutoNum type="alphaUcPeriod"/>
            </a:pPr>
            <a:r>
              <a:rPr lang="en-US" sz="1200" dirty="0"/>
              <a:t>A</a:t>
            </a:r>
            <a:r>
              <a:rPr lang="en-US" sz="1200" dirty="0" smtClean="0"/>
              <a:t>ssure that analog/digital ratio will not have significant change (or at least no increase)</a:t>
            </a:r>
          </a:p>
          <a:p>
            <a:pPr lvl="1">
              <a:buFont typeface="+mj-lt"/>
              <a:buAutoNum type="alphaUcPeriod"/>
            </a:pPr>
            <a:r>
              <a:rPr lang="en-US" sz="1200" dirty="0" smtClean="0"/>
              <a:t> Make SLDO reconfigurable</a:t>
            </a:r>
          </a:p>
          <a:p>
            <a:pPr lvl="2"/>
            <a:r>
              <a:rPr lang="en-US" sz="1000" dirty="0" smtClean="0"/>
              <a:t>Worries about SEU, startup, etc.</a:t>
            </a:r>
            <a:br>
              <a:rPr lang="en-US" sz="1000" dirty="0" smtClean="0"/>
            </a:br>
            <a:r>
              <a:rPr lang="en-US" sz="1000" dirty="0" smtClean="0"/>
              <a:t>Wanted to keep it simple and stupid</a:t>
            </a:r>
          </a:p>
          <a:p>
            <a:endParaRPr lang="en-US" sz="1600" dirty="0" smtClean="0"/>
          </a:p>
          <a:p>
            <a:endParaRPr lang="en-US" sz="1600" dirty="0" smtClean="0"/>
          </a:p>
          <a:p>
            <a:pPr lvl="1"/>
            <a:endParaRPr lang="en-US" sz="1200" dirty="0" smtClean="0"/>
          </a:p>
          <a:p>
            <a:endParaRPr lang="en-GB" sz="16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8</a:t>
            </a:fld>
            <a:endParaRPr lang="el-GR"/>
          </a:p>
        </p:txBody>
      </p:sp>
    </p:spTree>
    <p:extLst>
      <p:ext uri="{BB962C8B-B14F-4D97-AF65-F5344CB8AC3E}">
        <p14:creationId xmlns:p14="http://schemas.microsoft.com/office/powerpoint/2010/main" val="3494504770"/>
      </p:ext>
    </p:extLst>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sharing </a:t>
            </a:r>
            <a:r>
              <a:rPr lang="en-US" dirty="0" err="1" smtClean="0"/>
              <a:t>mis</a:t>
            </a:r>
            <a:r>
              <a:rPr lang="en-US" dirty="0" smtClean="0"/>
              <a:t>-match</a:t>
            </a:r>
            <a:endParaRPr lang="en-GB" dirty="0"/>
          </a:p>
        </p:txBody>
      </p:sp>
      <p:sp>
        <p:nvSpPr>
          <p:cNvPr id="3" name="Content Placeholder 2"/>
          <p:cNvSpPr>
            <a:spLocks noGrp="1"/>
          </p:cNvSpPr>
          <p:nvPr>
            <p:ph idx="1"/>
          </p:nvPr>
        </p:nvSpPr>
        <p:spPr>
          <a:xfrm>
            <a:off x="180000" y="981000"/>
            <a:ext cx="8640000" cy="5490467"/>
          </a:xfrm>
        </p:spPr>
        <p:txBody>
          <a:bodyPr/>
          <a:lstStyle/>
          <a:p>
            <a:r>
              <a:rPr lang="en-US" sz="1600" dirty="0" err="1" smtClean="0"/>
              <a:t>Mis</a:t>
            </a:r>
            <a:r>
              <a:rPr lang="en-US" sz="1600" dirty="0" smtClean="0"/>
              <a:t>-match of SLDO parameters between chips on same module</a:t>
            </a:r>
          </a:p>
          <a:p>
            <a:pPr lvl="1"/>
            <a:r>
              <a:rPr lang="en-US" sz="1400" dirty="0" err="1" smtClean="0"/>
              <a:t>V</a:t>
            </a:r>
            <a:r>
              <a:rPr lang="en-US" sz="1400" baseline="-25000" dirty="0" err="1" smtClean="0"/>
              <a:t>off</a:t>
            </a:r>
            <a:r>
              <a:rPr lang="en-US" sz="1400" dirty="0" smtClean="0"/>
              <a:t>: </a:t>
            </a:r>
            <a:r>
              <a:rPr lang="en-US" sz="1400" dirty="0"/>
              <a:t>C</a:t>
            </a:r>
            <a:r>
              <a:rPr lang="en-US" sz="1400" dirty="0" smtClean="0"/>
              <a:t>ommon between analog/digital, Defined by external resistor</a:t>
            </a:r>
            <a:br>
              <a:rPr lang="en-US" sz="1400" dirty="0" smtClean="0"/>
            </a:br>
            <a:r>
              <a:rPr lang="en-US" sz="1200" dirty="0" smtClean="0"/>
              <a:t>Individual </a:t>
            </a:r>
            <a:r>
              <a:rPr lang="en-US" sz="1200" dirty="0" err="1"/>
              <a:t>V</a:t>
            </a:r>
            <a:r>
              <a:rPr lang="en-US" sz="1200" baseline="-25000" dirty="0" err="1"/>
              <a:t>off</a:t>
            </a:r>
            <a:r>
              <a:rPr lang="en-US" sz="1200" dirty="0"/>
              <a:t> (</a:t>
            </a:r>
            <a:r>
              <a:rPr lang="en-US" sz="1200" dirty="0" smtClean="0"/>
              <a:t>no tuning): 	+/- 50mv (TBC). (Can if needed be tuned via resistors)</a:t>
            </a:r>
            <a:r>
              <a:rPr lang="en-US" sz="1100" dirty="0" smtClean="0"/>
              <a:t/>
            </a:r>
            <a:br>
              <a:rPr lang="en-US" sz="1100" dirty="0" smtClean="0"/>
            </a:br>
            <a:r>
              <a:rPr lang="en-US" sz="1200" dirty="0"/>
              <a:t>S</a:t>
            </a:r>
            <a:r>
              <a:rPr lang="en-US" sz="1200" dirty="0" smtClean="0"/>
              <a:t>hared on module </a:t>
            </a:r>
            <a:r>
              <a:rPr lang="en-US" sz="1200" dirty="0" err="1" smtClean="0"/>
              <a:t>V</a:t>
            </a:r>
            <a:r>
              <a:rPr lang="en-US" sz="1200" baseline="-25000" dirty="0" err="1" smtClean="0"/>
              <a:t>off</a:t>
            </a:r>
            <a:r>
              <a:rPr lang="en-US" sz="1200" dirty="0" smtClean="0"/>
              <a:t>: 	+/- 20mv (TBC)</a:t>
            </a:r>
            <a:br>
              <a:rPr lang="en-US" sz="1200" dirty="0" smtClean="0"/>
            </a:br>
            <a:r>
              <a:rPr lang="en-US" sz="1200" dirty="0" smtClean="0"/>
              <a:t>Tuned via </a:t>
            </a:r>
            <a:r>
              <a:rPr lang="en-US" sz="1200" dirty="0" err="1"/>
              <a:t>I</a:t>
            </a:r>
            <a:r>
              <a:rPr lang="en-US" sz="1200" dirty="0" err="1" smtClean="0"/>
              <a:t>ref</a:t>
            </a:r>
            <a:r>
              <a:rPr lang="en-US" sz="1200" dirty="0"/>
              <a:t>: </a:t>
            </a:r>
            <a:r>
              <a:rPr lang="en-US" sz="1200" dirty="0" smtClean="0"/>
              <a:t>		+/- 10mv </a:t>
            </a:r>
            <a:r>
              <a:rPr lang="en-US" sz="1200" dirty="0"/>
              <a:t>(TBC</a:t>
            </a:r>
            <a:r>
              <a:rPr lang="en-US" sz="1200" dirty="0" smtClean="0"/>
              <a:t>)</a:t>
            </a:r>
          </a:p>
          <a:p>
            <a:pPr lvl="2"/>
            <a:r>
              <a:rPr lang="en-US" sz="900" dirty="0" smtClean="0"/>
              <a:t>4 bit tuning via </a:t>
            </a:r>
            <a:r>
              <a:rPr lang="en-US" sz="900" dirty="0" err="1" smtClean="0"/>
              <a:t>wirebonding</a:t>
            </a:r>
            <a:r>
              <a:rPr lang="en-US" sz="900" dirty="0" smtClean="0"/>
              <a:t> (not </a:t>
            </a:r>
            <a:r>
              <a:rPr lang="en-US" sz="900" dirty="0" err="1" smtClean="0"/>
              <a:t>config</a:t>
            </a:r>
            <a:r>
              <a:rPr lang="en-US" sz="900" dirty="0" smtClean="0"/>
              <a:t>)</a:t>
            </a:r>
          </a:p>
          <a:p>
            <a:pPr lvl="1"/>
            <a:r>
              <a:rPr lang="en-US" sz="1400" dirty="0" err="1" smtClean="0"/>
              <a:t>R</a:t>
            </a:r>
            <a:r>
              <a:rPr lang="en-US" sz="1400" baseline="-25000" dirty="0" err="1" smtClean="0"/>
              <a:t>eff</a:t>
            </a:r>
            <a:r>
              <a:rPr lang="en-US" sz="1400" dirty="0" smtClean="0"/>
              <a:t>: +/- 5% (TBC), Individual per SLDO, </a:t>
            </a:r>
            <a:br>
              <a:rPr lang="en-US" sz="1400" dirty="0" smtClean="0"/>
            </a:br>
            <a:r>
              <a:rPr lang="en-US" sz="1400" dirty="0" smtClean="0"/>
              <a:t>Defined by external resistor</a:t>
            </a:r>
          </a:p>
          <a:p>
            <a:pPr lvl="2"/>
            <a:r>
              <a:rPr lang="en-US" sz="1200" dirty="0" smtClean="0"/>
              <a:t>Defines current sharing between analog and digital</a:t>
            </a:r>
          </a:p>
          <a:p>
            <a:pPr lvl="1"/>
            <a:r>
              <a:rPr lang="en-US" sz="1400" dirty="0" smtClean="0"/>
              <a:t>Current sharing </a:t>
            </a:r>
            <a:r>
              <a:rPr lang="en-US" sz="1400" dirty="0" err="1" smtClean="0"/>
              <a:t>mis</a:t>
            </a:r>
            <a:r>
              <a:rPr lang="en-US" sz="1400" dirty="0" smtClean="0"/>
              <a:t>-match determined by chip to chip variations.</a:t>
            </a:r>
            <a:br>
              <a:rPr lang="en-US" sz="1400" dirty="0" smtClean="0"/>
            </a:br>
            <a:r>
              <a:rPr lang="en-US" sz="1400" dirty="0" smtClean="0"/>
              <a:t>(Not by external resistors, assumed to be high precision: 1% ).</a:t>
            </a:r>
          </a:p>
          <a:p>
            <a:pPr lvl="2"/>
            <a:r>
              <a:rPr lang="en-US" sz="1200" dirty="0" smtClean="0"/>
              <a:t>Default: No tuning of external resisters per chip.</a:t>
            </a:r>
          </a:p>
          <a:p>
            <a:pPr lvl="2"/>
            <a:r>
              <a:rPr lang="en-US" sz="1200" dirty="0" smtClean="0"/>
              <a:t>Alternative options: </a:t>
            </a:r>
          </a:p>
          <a:p>
            <a:pPr lvl="3">
              <a:buFont typeface="+mj-lt"/>
              <a:buAutoNum type="alphaUcPeriod"/>
            </a:pPr>
            <a:r>
              <a:rPr lang="en-US" sz="1100" dirty="0" smtClean="0"/>
              <a:t>Resistor tuning per chip based on wafer level test </a:t>
            </a:r>
            <a:r>
              <a:rPr lang="en-US" sz="1100" dirty="0"/>
              <a:t>(</a:t>
            </a:r>
            <a:r>
              <a:rPr lang="en-US" sz="1100" dirty="0" smtClean="0"/>
              <a:t>not so practical in a production). </a:t>
            </a:r>
          </a:p>
          <a:p>
            <a:pPr lvl="3">
              <a:buFont typeface="+mj-lt"/>
              <a:buAutoNum type="alphaUcPeriod"/>
            </a:pPr>
            <a:r>
              <a:rPr lang="en-US" sz="1100" dirty="0" smtClean="0"/>
              <a:t>Grouping chips into lots with “same” effective </a:t>
            </a:r>
            <a:r>
              <a:rPr lang="en-US" sz="1100" dirty="0" err="1" smtClean="0"/>
              <a:t>V</a:t>
            </a:r>
            <a:r>
              <a:rPr lang="en-US" sz="1100" baseline="-25000" dirty="0" err="1" smtClean="0"/>
              <a:t>off</a:t>
            </a:r>
            <a:r>
              <a:rPr lang="en-US" sz="1100" dirty="0" smtClean="0"/>
              <a:t>, </a:t>
            </a:r>
            <a:r>
              <a:rPr lang="en-US" sz="1100" dirty="0" err="1" smtClean="0"/>
              <a:t>R</a:t>
            </a:r>
            <a:r>
              <a:rPr lang="en-US" sz="1100" baseline="-25000" dirty="0" err="1" smtClean="0"/>
              <a:t>eff</a:t>
            </a:r>
            <a:r>
              <a:rPr lang="en-US" sz="1100" baseline="-25000" dirty="0" smtClean="0"/>
              <a:t>\</a:t>
            </a:r>
          </a:p>
          <a:p>
            <a:pPr lvl="3">
              <a:buFont typeface="+mj-lt"/>
              <a:buAutoNum type="alphaUcPeriod"/>
            </a:pPr>
            <a:r>
              <a:rPr lang="en-US" sz="1100" dirty="0" smtClean="0"/>
              <a:t>(on-chip </a:t>
            </a:r>
            <a:r>
              <a:rPr lang="en-US" sz="1100" dirty="0" err="1" smtClean="0"/>
              <a:t>reconfig</a:t>
            </a:r>
            <a:r>
              <a:rPr lang="en-US" sz="1100" dirty="0" smtClean="0"/>
              <a:t> option enabled via wire-bond pads ?)</a:t>
            </a:r>
          </a:p>
          <a:p>
            <a:pPr marL="671512" lvl="2" indent="0">
              <a:buNone/>
            </a:pPr>
            <a:r>
              <a:rPr lang="en-US" sz="1200" dirty="0" smtClean="0"/>
              <a:t>Wire-bond (</a:t>
            </a:r>
            <a:r>
              <a:rPr lang="en-US" sz="1200" dirty="0" err="1" smtClean="0"/>
              <a:t>I</a:t>
            </a:r>
            <a:r>
              <a:rPr lang="en-US" sz="1200" baseline="-25000" dirty="0" err="1" smtClean="0"/>
              <a:t>ref</a:t>
            </a:r>
            <a:r>
              <a:rPr lang="en-US" sz="1200" dirty="0" smtClean="0"/>
              <a:t>) and/or resistor tuning per chip: To be determined what is most practical/viable</a:t>
            </a:r>
          </a:p>
          <a:p>
            <a:r>
              <a:rPr lang="en-US" sz="1600" dirty="0"/>
              <a:t>A</a:t>
            </a:r>
            <a:r>
              <a:rPr lang="en-US" sz="1600" dirty="0" smtClean="0"/>
              <a:t>ffects local current sharing between chips on module</a:t>
            </a:r>
          </a:p>
          <a:p>
            <a:pPr lvl="1"/>
            <a:r>
              <a:rPr lang="en-US" sz="1200" dirty="0" smtClean="0"/>
              <a:t>No (significant) effect on serial power chain </a:t>
            </a:r>
          </a:p>
          <a:p>
            <a:r>
              <a:rPr lang="en-US" sz="1600" dirty="0" smtClean="0"/>
              <a:t>Does </a:t>
            </a:r>
            <a:r>
              <a:rPr lang="en-US" sz="1600" dirty="0" err="1" smtClean="0"/>
              <a:t>mis</a:t>
            </a:r>
            <a:r>
              <a:rPr lang="en-US" sz="1600" dirty="0" smtClean="0"/>
              <a:t>-match affect V</a:t>
            </a:r>
            <a:r>
              <a:rPr lang="en-US" sz="1600" baseline="-25000" dirty="0" smtClean="0"/>
              <a:t>in</a:t>
            </a:r>
            <a:r>
              <a:rPr lang="en-US" sz="1600" dirty="0" smtClean="0"/>
              <a:t> of module ?: Not much</a:t>
            </a:r>
          </a:p>
          <a:p>
            <a:pPr lvl="1"/>
            <a:r>
              <a:rPr lang="en-US" sz="1200" dirty="0"/>
              <a:t>D</a:t>
            </a:r>
            <a:r>
              <a:rPr lang="en-US" sz="1200" dirty="0" smtClean="0"/>
              <a:t>efined by average across 4 (2) chips, each with 2 SLDOs.</a:t>
            </a:r>
          </a:p>
          <a:p>
            <a:pPr lvl="1"/>
            <a:r>
              <a:rPr lang="en-US" sz="1200" dirty="0" smtClean="0"/>
              <a:t>Allows simplified analysis, assuming V</a:t>
            </a:r>
            <a:r>
              <a:rPr lang="en-US" sz="1200" baseline="-25000" dirty="0" smtClean="0"/>
              <a:t>in</a:t>
            </a:r>
            <a:r>
              <a:rPr lang="en-US" sz="1200" dirty="0" smtClean="0"/>
              <a:t> constant, </a:t>
            </a:r>
          </a:p>
          <a:p>
            <a:pPr lvl="1"/>
            <a:r>
              <a:rPr lang="en-US" sz="1200" dirty="0" err="1" smtClean="0"/>
              <a:t>V</a:t>
            </a:r>
            <a:r>
              <a:rPr lang="en-US" sz="1200" baseline="-25000" dirty="0" err="1" smtClean="0"/>
              <a:t>off</a:t>
            </a:r>
            <a:r>
              <a:rPr lang="en-US" sz="1200" dirty="0" smtClean="0"/>
              <a:t> mismatch indicated as light blue band around baseline SLDO working line (later slide).</a:t>
            </a:r>
            <a:br>
              <a:rPr lang="en-US" sz="1200" dirty="0" smtClean="0"/>
            </a:br>
            <a:r>
              <a:rPr lang="en-US" sz="1200" dirty="0" err="1" smtClean="0"/>
              <a:t>R</a:t>
            </a:r>
            <a:r>
              <a:rPr lang="en-US" sz="1200" baseline="-25000" dirty="0" err="1" smtClean="0"/>
              <a:t>eff</a:t>
            </a:r>
            <a:r>
              <a:rPr lang="en-US" sz="1200" dirty="0" smtClean="0"/>
              <a:t> mismatch indicated as dashed lines from SLDO working line.</a:t>
            </a:r>
            <a:endParaRPr lang="en-GB" sz="1200" dirty="0"/>
          </a:p>
        </p:txBody>
      </p:sp>
      <p:sp>
        <p:nvSpPr>
          <p:cNvPr id="4" name="Date Placeholder 3"/>
          <p:cNvSpPr>
            <a:spLocks noGrp="1"/>
          </p:cNvSpPr>
          <p:nvPr>
            <p:ph type="dt" sz="half" idx="10"/>
          </p:nvPr>
        </p:nvSpPr>
        <p:spPr/>
        <p:txBody>
          <a:bodyPr/>
          <a:lstStyle/>
          <a:p>
            <a:pPr>
              <a:defRPr/>
            </a:pPr>
            <a:r>
              <a:rPr lang="en-US" smtClean="0"/>
              <a:t>29/10/2019</a:t>
            </a:r>
            <a:endParaRPr lang="el-GR"/>
          </a:p>
        </p:txBody>
      </p:sp>
      <p:sp>
        <p:nvSpPr>
          <p:cNvPr id="5" name="Footer Placeholder 4"/>
          <p:cNvSpPr>
            <a:spLocks noGrp="1"/>
          </p:cNvSpPr>
          <p:nvPr>
            <p:ph type="ftr" sz="quarter" idx="11"/>
          </p:nvPr>
        </p:nvSpPr>
        <p:spPr/>
        <p:txBody>
          <a:bodyPr/>
          <a:lstStyle/>
          <a:p>
            <a:pPr>
              <a:defRPr/>
            </a:pPr>
            <a:r>
              <a:rPr lang="en-US" smtClean="0"/>
              <a:t>Jorgen.Christiansen@cern.ch</a:t>
            </a:r>
            <a:endParaRPr lang="el-GR" sz="800" dirty="0"/>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9</a:t>
            </a:fld>
            <a:endParaRPr lang="el-GR"/>
          </a:p>
        </p:txBody>
      </p:sp>
      <p:pic>
        <p:nvPicPr>
          <p:cNvPr id="73" name="Picture 72"/>
          <p:cNvPicPr>
            <a:picLocks noChangeAspect="1"/>
          </p:cNvPicPr>
          <p:nvPr/>
        </p:nvPicPr>
        <p:blipFill>
          <a:blip r:embed="rId2"/>
          <a:stretch>
            <a:fillRect/>
          </a:stretch>
        </p:blipFill>
        <p:spPr>
          <a:xfrm>
            <a:off x="5526065" y="1629000"/>
            <a:ext cx="3582743" cy="2554140"/>
          </a:xfrm>
          <a:prstGeom prst="rect">
            <a:avLst/>
          </a:prstGeom>
        </p:spPr>
      </p:pic>
    </p:spTree>
    <p:extLst>
      <p:ext uri="{BB962C8B-B14F-4D97-AF65-F5344CB8AC3E}">
        <p14:creationId xmlns:p14="http://schemas.microsoft.com/office/powerpoint/2010/main" val="2855190766"/>
      </p:ext>
    </p:extLst>
  </p:cSld>
  <p:clrMapOvr>
    <a:masterClrMapping/>
  </p:clrMapOvr>
  <p:transition>
    <p:pull dir="d"/>
  </p:transition>
  <p:timing>
    <p:tnLst>
      <p:par>
        <p:cTn id="1" dur="indefinite" restart="never" nodeType="tmRoot"/>
      </p:par>
    </p:tnLst>
  </p:timing>
</p:sld>
</file>

<file path=ppt/theme/theme1.xml><?xml version="1.0" encoding="utf-8"?>
<a:theme xmlns:a="http://schemas.openxmlformats.org/drawingml/2006/main" name="1_Ed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dge">
      <a:majorFont>
        <a:latin typeface="Garamond"/>
        <a:ea typeface=""/>
        <a:cs typeface=""/>
      </a:majorFont>
      <a:minorFont>
        <a:latin typeface="Arial"/>
        <a:ea typeface=""/>
        <a:cs typeface=""/>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d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dge">
      <a:majorFont>
        <a:latin typeface="Garamond"/>
        <a:ea typeface=""/>
        <a:cs typeface=""/>
      </a:majorFont>
      <a:minorFont>
        <a:latin typeface="Arial"/>
        <a:ea typeface=""/>
        <a:cs typeface=""/>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56435</TotalTime>
  <Words>3871</Words>
  <Application>Microsoft Office PowerPoint</Application>
  <PresentationFormat>On-screen Show (4:3)</PresentationFormat>
  <Paragraphs>1032</Paragraphs>
  <Slides>33</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33</vt:i4>
      </vt:variant>
    </vt:vector>
  </HeadingPairs>
  <TitlesOfParts>
    <vt:vector size="40" baseType="lpstr">
      <vt:lpstr>ＭＳ Ｐゴシック</vt:lpstr>
      <vt:lpstr>Arial</vt:lpstr>
      <vt:lpstr>Calibri</vt:lpstr>
      <vt:lpstr>Garamond</vt:lpstr>
      <vt:lpstr>Wingdings</vt:lpstr>
      <vt:lpstr>1_Edge</vt:lpstr>
      <vt:lpstr>Edge</vt:lpstr>
      <vt:lpstr>Serial powering at system level</vt:lpstr>
      <vt:lpstr>Serial powering: System issues</vt:lpstr>
      <vt:lpstr>Serial powering issues and optimization of its use in a system</vt:lpstr>
      <vt:lpstr>Serial power in a </vt:lpstr>
      <vt:lpstr>Faults and system effects</vt:lpstr>
      <vt:lpstr>SLDO principle</vt:lpstr>
      <vt:lpstr>Issues and optimization</vt:lpstr>
      <vt:lpstr>Analog – Digital current sharing</vt:lpstr>
      <vt:lpstr>Current sharing mis-match</vt:lpstr>
      <vt:lpstr>Current head room</vt:lpstr>
      <vt:lpstr>Chip current overload</vt:lpstr>
      <vt:lpstr>CMS: Chip – SLDO power Model</vt:lpstr>
      <vt:lpstr>PowerPoint Presentation</vt:lpstr>
      <vt:lpstr>PowerPoint Presentation</vt:lpstr>
      <vt:lpstr>Chip power: different cases</vt:lpstr>
      <vt:lpstr>SLDO hot spot</vt:lpstr>
      <vt:lpstr>Thermal/radiation constraints</vt:lpstr>
      <vt:lpstr>Update on SLDO location</vt:lpstr>
      <vt:lpstr>SLDO location and sizes</vt:lpstr>
      <vt:lpstr>Thermal “cases”</vt:lpstr>
      <vt:lpstr>SLDO startup</vt:lpstr>
      <vt:lpstr>Low power mode</vt:lpstr>
      <vt:lpstr>Conclusions</vt:lpstr>
      <vt:lpstr>PowerPoint Presentation</vt:lpstr>
      <vt:lpstr>Chip power estimate</vt:lpstr>
      <vt:lpstr>Delicate optimization</vt:lpstr>
      <vt:lpstr>Basic assumptions and checks</vt:lpstr>
      <vt:lpstr>Optimistic scenario</vt:lpstr>
      <vt:lpstr>PowerPoint Presentation</vt:lpstr>
      <vt:lpstr>Chip power</vt:lpstr>
      <vt:lpstr>Relieving SLDO hot spot</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jorgen.christiansen@cern.ch</dc:creator>
  <cp:lastModifiedBy>jorgen christiansen</cp:lastModifiedBy>
  <cp:revision>2537</cp:revision>
  <cp:lastPrinted>2022-02-11T09:49:35Z</cp:lastPrinted>
  <dcterms:created xsi:type="dcterms:W3CDTF">2010-09-21T20:33:45Z</dcterms:created>
  <dcterms:modified xsi:type="dcterms:W3CDTF">2022-02-11T09:56:29Z</dcterms:modified>
</cp:coreProperties>
</file>