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396" r:id="rId2"/>
    <p:sldId id="576" r:id="rId3"/>
    <p:sldId id="577" r:id="rId4"/>
    <p:sldId id="505" r:id="rId5"/>
    <p:sldId id="624" r:id="rId6"/>
    <p:sldId id="629" r:id="rId7"/>
    <p:sldId id="592" r:id="rId8"/>
    <p:sldId id="583" r:id="rId9"/>
    <p:sldId id="626" r:id="rId10"/>
    <p:sldId id="627" r:id="rId11"/>
    <p:sldId id="587" r:id="rId12"/>
    <p:sldId id="628" r:id="rId13"/>
    <p:sldId id="630" r:id="rId14"/>
    <p:sldId id="631" r:id="rId15"/>
  </p:sldIdLst>
  <p:sldSz cx="9144000" cy="6858000" type="screen4x3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89B4FEE8-ABF7-4468-A42F-8CB7924B0FB5}">
          <p14:sldIdLst>
            <p14:sldId id="396"/>
            <p14:sldId id="576"/>
            <p14:sldId id="577"/>
            <p14:sldId id="505"/>
            <p14:sldId id="624"/>
            <p14:sldId id="629"/>
            <p14:sldId id="592"/>
            <p14:sldId id="583"/>
            <p14:sldId id="626"/>
            <p14:sldId id="627"/>
            <p14:sldId id="587"/>
            <p14:sldId id="628"/>
            <p14:sldId id="630"/>
            <p14:sldId id="63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33"/>
    <a:srgbClr val="FF99FF"/>
    <a:srgbClr val="0033CC"/>
    <a:srgbClr val="FF9900"/>
    <a:srgbClr val="FF66FF"/>
    <a:srgbClr val="008000"/>
    <a:srgbClr val="FFCC66"/>
    <a:srgbClr val="00CCFF"/>
    <a:srgbClr val="FF00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731" autoAdjust="0"/>
    <p:restoredTop sz="94912" autoAdjust="0"/>
  </p:normalViewPr>
  <p:slideViewPr>
    <p:cSldViewPr>
      <p:cViewPr varScale="1">
        <p:scale>
          <a:sx n="127" d="100"/>
          <a:sy n="127" d="100"/>
        </p:scale>
        <p:origin x="144" y="2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850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400"/>
    </p:cViewPr>
  </p:sorterViewPr>
  <p:notesViewPr>
    <p:cSldViewPr>
      <p:cViewPr varScale="1">
        <p:scale>
          <a:sx n="79" d="100"/>
          <a:sy n="79" d="100"/>
        </p:scale>
        <p:origin x="4038" y="102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image" Target="../media/image2.emf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image" Target="../media/image1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3185FC-0C35-446C-9371-12BE02A913DA}" type="datetimeFigureOut">
              <a:rPr lang="de-DE" smtClean="0"/>
              <a:t>11.02.2022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E0479E-E15D-4D8C-832C-A6444437EFD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03649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7437D-CDD7-439A-88DB-FD1BDD6102FB}" type="datetimeFigureOut">
              <a:rPr lang="de-DE" smtClean="0"/>
              <a:t>11.02.2022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EBC975-FB6C-4596-ABA8-127B863EF85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30964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7"/>
          <p:cNvSpPr txBox="1"/>
          <p:nvPr userDrawn="1"/>
        </p:nvSpPr>
        <p:spPr>
          <a:xfrm>
            <a:off x="4326917" y="300960"/>
            <a:ext cx="4198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Bef>
                <a:spcPct val="0"/>
              </a:spcBef>
            </a:pPr>
            <a:r>
              <a:rPr lang="de-DE" sz="2800" b="1" dirty="0">
                <a:solidFill>
                  <a:schemeClr val="bg1"/>
                </a:solidFill>
              </a:rPr>
              <a:t>Intelligent Systems Design</a:t>
            </a:r>
            <a:endParaRPr lang="de-DE" sz="2800" dirty="0">
              <a:solidFill>
                <a:schemeClr val="bg1"/>
              </a:solidFill>
            </a:endParaRP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1043608" y="4005064"/>
            <a:ext cx="7128792" cy="720080"/>
          </a:xfrm>
        </p:spPr>
        <p:txBody>
          <a:bodyPr>
            <a:normAutofit/>
          </a:bodyPr>
          <a:lstStyle>
            <a:lvl1pPr marL="0" indent="0" algn="ctr">
              <a:buNone/>
              <a:defRPr sz="3200"/>
            </a:lvl1pPr>
          </a:lstStyle>
          <a:p>
            <a:pPr lvl="0"/>
            <a:r>
              <a:rPr lang="de-DE" dirty="0"/>
              <a:t>Textmasterformat</a:t>
            </a:r>
          </a:p>
        </p:txBody>
      </p:sp>
      <p:sp>
        <p:nvSpPr>
          <p:cNvPr id="17" name="Textplatzhalter 16"/>
          <p:cNvSpPr>
            <a:spLocks noGrp="1"/>
          </p:cNvSpPr>
          <p:nvPr>
            <p:ph type="body" sz="quarter" idx="13"/>
          </p:nvPr>
        </p:nvSpPr>
        <p:spPr>
          <a:xfrm>
            <a:off x="2030619" y="2887403"/>
            <a:ext cx="5113213" cy="432048"/>
          </a:xfrm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de-DE" dirty="0"/>
              <a:t>Textmasterformat</a:t>
            </a:r>
          </a:p>
        </p:txBody>
      </p:sp>
      <p:sp>
        <p:nvSpPr>
          <p:cNvPr id="19" name="Textplatzhalter 18"/>
          <p:cNvSpPr>
            <a:spLocks noGrp="1"/>
          </p:cNvSpPr>
          <p:nvPr>
            <p:ph type="body" sz="quarter" idx="14"/>
          </p:nvPr>
        </p:nvSpPr>
        <p:spPr>
          <a:xfrm>
            <a:off x="2051050" y="5445820"/>
            <a:ext cx="5113338" cy="503460"/>
          </a:xfrm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de-DE" dirty="0"/>
              <a:t>Textmasterformat</a:t>
            </a:r>
          </a:p>
        </p:txBody>
      </p:sp>
      <p:sp>
        <p:nvSpPr>
          <p:cNvPr id="20" name="Abgerundetes Rechteck 19"/>
          <p:cNvSpPr/>
          <p:nvPr userDrawn="1"/>
        </p:nvSpPr>
        <p:spPr>
          <a:xfrm>
            <a:off x="539552" y="1700808"/>
            <a:ext cx="8064896" cy="3168352"/>
          </a:xfrm>
          <a:prstGeom prst="roundRect">
            <a:avLst/>
          </a:prstGeom>
          <a:noFill/>
          <a:ln w="60325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Textplatzhalter 21"/>
          <p:cNvSpPr>
            <a:spLocks noGrp="1"/>
          </p:cNvSpPr>
          <p:nvPr>
            <p:ph type="body" sz="quarter" idx="15"/>
          </p:nvPr>
        </p:nvSpPr>
        <p:spPr>
          <a:xfrm>
            <a:off x="3023728" y="6309320"/>
            <a:ext cx="3204456" cy="36004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</a:lstStyle>
          <a:p>
            <a:pPr lvl="0"/>
            <a:r>
              <a:rPr lang="de-DE" dirty="0"/>
              <a:t>Textmasterformat</a:t>
            </a:r>
          </a:p>
        </p:txBody>
      </p:sp>
      <p:cxnSp>
        <p:nvCxnSpPr>
          <p:cNvPr id="24" name="Gerade Verbindung 23"/>
          <p:cNvCxnSpPr/>
          <p:nvPr userDrawn="1"/>
        </p:nvCxnSpPr>
        <p:spPr>
          <a:xfrm>
            <a:off x="539552" y="3717032"/>
            <a:ext cx="8064896" cy="0"/>
          </a:xfrm>
          <a:prstGeom prst="line">
            <a:avLst/>
          </a:prstGeom>
          <a:ln w="31750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15"/>
          <p:cNvSpPr>
            <a:spLocks noChangeArrowheads="1"/>
          </p:cNvSpPr>
          <p:nvPr userDrawn="1"/>
        </p:nvSpPr>
        <p:spPr bwMode="auto">
          <a:xfrm>
            <a:off x="1800202" y="174343"/>
            <a:ext cx="7343798" cy="792162"/>
          </a:xfrm>
          <a:prstGeom prst="rect">
            <a:avLst/>
          </a:prstGeom>
          <a:noFill/>
          <a:ln w="19050">
            <a:solidFill>
              <a:srgbClr val="FF9900"/>
            </a:solidFill>
          </a:ln>
          <a:effectLst/>
          <a:extLst/>
        </p:spPr>
        <p:txBody>
          <a:bodyPr wrap="square" anchor="ctr">
            <a:spAutoFit/>
          </a:bodyPr>
          <a:lstStyle/>
          <a:p>
            <a:endParaRPr lang="de-DE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>
              <a:defRPr sz="2800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6"/>
          </p:nvPr>
        </p:nvSpPr>
        <p:spPr>
          <a:xfrm>
            <a:off x="863339" y="2061791"/>
            <a:ext cx="7417321" cy="719137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de-DE" dirty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126758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C9B0B-39B1-43F2-AAE2-642A5957002D}" type="datetimeFigureOut">
              <a:rPr lang="de-DE" smtClean="0"/>
              <a:t>11.02.2022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6A7F-4343-4E4D-B14D-5E7A03778B2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9138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C9B0B-39B1-43F2-AAE2-642A5957002D}" type="datetimeFigureOut">
              <a:rPr lang="de-DE" smtClean="0"/>
              <a:t>11.02.2022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6A7F-4343-4E4D-B14D-5E7A03778B2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13467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01F77-C89C-4F12-BCD1-751C9223A5BB}" type="datetime1">
              <a:rPr lang="en-GB" smtClean="0"/>
              <a:t>11/02/2022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E8C16-F5BA-4C3D-8B0C-99B14C434B0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4964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5"/>
          <p:cNvSpPr>
            <a:spLocks noChangeArrowheads="1"/>
          </p:cNvSpPr>
          <p:nvPr userDrawn="1"/>
        </p:nvSpPr>
        <p:spPr bwMode="auto">
          <a:xfrm>
            <a:off x="0" y="6537156"/>
            <a:ext cx="9144000" cy="324000"/>
          </a:xfrm>
          <a:prstGeom prst="rect">
            <a:avLst/>
          </a:prstGeom>
          <a:noFill/>
          <a:ln w="19050">
            <a:solidFill>
              <a:srgbClr val="FF9900"/>
            </a:solidFill>
          </a:ln>
          <a:effectLst/>
          <a:extLst/>
        </p:spPr>
        <p:txBody>
          <a:bodyPr wrap="square" anchor="ctr">
            <a:spAutoFit/>
          </a:bodyPr>
          <a:lstStyle/>
          <a:p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00200" y="188640"/>
            <a:ext cx="7308304" cy="782115"/>
          </a:xfrm>
        </p:spPr>
        <p:txBody>
          <a:bodyPr>
            <a:normAutofit/>
          </a:bodyPr>
          <a:lstStyle>
            <a:lvl1pPr algn="ctr">
              <a:defRPr sz="2800" b="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966506"/>
            <a:ext cx="9144000" cy="548683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25152" y="6520259"/>
            <a:ext cx="946448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6FC9B0B-39B1-43F2-AAE2-642A5957002D}" type="datetimeFigureOut">
              <a:rPr lang="de-DE" smtClean="0"/>
              <a:pPr/>
              <a:t>11.02.2022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043608" y="6520259"/>
            <a:ext cx="7128792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Status &amp; Future </a:t>
            </a:r>
            <a:r>
              <a:rPr lang="en-US" dirty="0"/>
              <a:t>Improvements </a:t>
            </a:r>
            <a:r>
              <a:rPr lang="de-DE" dirty="0"/>
              <a:t>| Serial Power Meeting| michael.karagounis@fh-dortmund.de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244408" y="6515174"/>
            <a:ext cx="864096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Folie </a:t>
            </a:r>
            <a:fld id="{40626A7F-4343-4E4D-B14D-5E7A03778B25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Rectangle 15"/>
          <p:cNvSpPr>
            <a:spLocks noChangeArrowheads="1"/>
          </p:cNvSpPr>
          <p:nvPr userDrawn="1"/>
        </p:nvSpPr>
        <p:spPr bwMode="auto">
          <a:xfrm>
            <a:off x="1800202" y="174343"/>
            <a:ext cx="7343798" cy="792162"/>
          </a:xfrm>
          <a:prstGeom prst="rect">
            <a:avLst/>
          </a:prstGeom>
          <a:noFill/>
          <a:ln w="19050">
            <a:solidFill>
              <a:srgbClr val="FF9900"/>
            </a:solidFill>
          </a:ln>
          <a:effectLst/>
          <a:extLst/>
        </p:spPr>
        <p:txBody>
          <a:bodyPr wrap="square" anchor="ctr">
            <a:spAutoFit/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1167211"/>
      </p:ext>
    </p:extLst>
  </p:cSld>
  <p:clrMapOvr>
    <a:masterClrMapping/>
  </p:clrMapOvr>
  <p:hf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C9B0B-39B1-43F2-AAE2-642A5957002D}" type="datetimeFigureOut">
              <a:rPr lang="de-DE" smtClean="0"/>
              <a:t>11.02.2022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6A7F-4343-4E4D-B14D-5E7A03778B2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86986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C9B0B-39B1-43F2-AAE2-642A5957002D}" type="datetimeFigureOut">
              <a:rPr lang="de-DE" smtClean="0"/>
              <a:t>11.02.2022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6A7F-4343-4E4D-B14D-5E7A03778B2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9587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C9B0B-39B1-43F2-AAE2-642A5957002D}" type="datetimeFigureOut">
              <a:rPr lang="de-DE" smtClean="0"/>
              <a:t>11.02.2022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6A7F-4343-4E4D-B14D-5E7A03778B2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9098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C9B0B-39B1-43F2-AAE2-642A5957002D}" type="datetimeFigureOut">
              <a:rPr lang="de-DE" smtClean="0"/>
              <a:t>11.02.2022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6A7F-4343-4E4D-B14D-5E7A03778B2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1055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C9B0B-39B1-43F2-AAE2-642A5957002D}" type="datetimeFigureOut">
              <a:rPr lang="de-DE" smtClean="0"/>
              <a:t>11.02.2022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6A7F-4343-4E4D-B14D-5E7A03778B2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7861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C9B0B-39B1-43F2-AAE2-642A5957002D}" type="datetimeFigureOut">
              <a:rPr lang="de-DE" smtClean="0"/>
              <a:t>11.02.2022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6A7F-4343-4E4D-B14D-5E7A03778B2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70406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C9B0B-39B1-43F2-AAE2-642A5957002D}" type="datetimeFigureOut">
              <a:rPr lang="de-DE" smtClean="0"/>
              <a:t>11.02.2022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6A7F-4343-4E4D-B14D-5E7A03778B2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0330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991410" y="188640"/>
            <a:ext cx="6695390" cy="7821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ct val="0"/>
              </a:spcBef>
            </a:pPr>
            <a:endParaRPr lang="de-DE" sz="160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FC9B0B-39B1-43F2-AAE2-642A5957002D}" type="datetimeFigureOut">
              <a:rPr lang="de-DE" smtClean="0"/>
              <a:t>11.02.2022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626A7F-4343-4E4D-B14D-5E7A03778B25}" type="slidenum">
              <a:rPr lang="de-DE" smtClean="0"/>
              <a:t>‹Nr.›</a:t>
            </a:fld>
            <a:endParaRPr lang="de-DE" dirty="0"/>
          </a:p>
        </p:txBody>
      </p:sp>
      <p:pic>
        <p:nvPicPr>
          <p:cNvPr id="11" name="Picture 13" descr="fh_logo_neu_orange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080" y="332656"/>
            <a:ext cx="1584176" cy="572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5"/>
          <p:cNvSpPr>
            <a:spLocks noChangeArrowheads="1"/>
          </p:cNvSpPr>
          <p:nvPr userDrawn="1"/>
        </p:nvSpPr>
        <p:spPr bwMode="auto">
          <a:xfrm>
            <a:off x="0" y="175492"/>
            <a:ext cx="1800202" cy="792162"/>
          </a:xfrm>
          <a:prstGeom prst="rect">
            <a:avLst/>
          </a:prstGeom>
          <a:noFill/>
          <a:ln w="19050">
            <a:solidFill>
              <a:srgbClr val="FF9900"/>
            </a:solidFill>
          </a:ln>
          <a:effectLst/>
          <a:extLst/>
        </p:spPr>
        <p:txBody>
          <a:bodyPr wrap="square" anchor="ctr">
            <a:spAutoFit/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5321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spcBef>
          <a:spcPct val="0"/>
        </a:spcBef>
        <a:buNone/>
        <a:defRPr sz="1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21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6.emf"/><Relationship Id="rId18" Type="http://schemas.openxmlformats.org/officeDocument/2006/relationships/image" Target="../media/image90.png"/><Relationship Id="rId3" Type="http://schemas.openxmlformats.org/officeDocument/2006/relationships/image" Target="../media/image7.emf"/><Relationship Id="rId21" Type="http://schemas.openxmlformats.org/officeDocument/2006/relationships/image" Target="../media/image12.png"/><Relationship Id="rId7" Type="http://schemas.openxmlformats.org/officeDocument/2006/relationships/image" Target="../media/image3.emf"/><Relationship Id="rId12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80.png"/><Relationship Id="rId20" Type="http://schemas.openxmlformats.org/officeDocument/2006/relationships/image" Target="../media/image30.png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5.emf"/><Relationship Id="rId5" Type="http://schemas.openxmlformats.org/officeDocument/2006/relationships/image" Target="../media/image2.emf"/><Relationship Id="rId10" Type="http://schemas.openxmlformats.org/officeDocument/2006/relationships/oleObject" Target="../embeddings/oleObject4.bin"/><Relationship Id="rId19" Type="http://schemas.openxmlformats.org/officeDocument/2006/relationships/image" Target="../media/image29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4.emf"/><Relationship Id="rId14" Type="http://schemas.openxmlformats.org/officeDocument/2006/relationships/image" Target="../media/image2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13" Type="http://schemas.openxmlformats.org/officeDocument/2006/relationships/image" Target="../media/image40.png"/><Relationship Id="rId3" Type="http://schemas.openxmlformats.org/officeDocument/2006/relationships/oleObject" Target="../embeddings/oleObject6.bin"/><Relationship Id="rId7" Type="http://schemas.openxmlformats.org/officeDocument/2006/relationships/image" Target="../media/image34.png"/><Relationship Id="rId12" Type="http://schemas.openxmlformats.org/officeDocument/2006/relationships/image" Target="../media/image3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3.png"/><Relationship Id="rId11" Type="http://schemas.openxmlformats.org/officeDocument/2006/relationships/image" Target="../media/image38.png"/><Relationship Id="rId5" Type="http://schemas.openxmlformats.org/officeDocument/2006/relationships/image" Target="../media/image32.png"/><Relationship Id="rId10" Type="http://schemas.openxmlformats.org/officeDocument/2006/relationships/image" Target="../media/image37.png"/><Relationship Id="rId4" Type="http://schemas.openxmlformats.org/officeDocument/2006/relationships/image" Target="../media/image8.emf"/><Relationship Id="rId9" Type="http://schemas.openxmlformats.org/officeDocument/2006/relationships/image" Target="../media/image3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6.e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15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7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276872"/>
            <a:ext cx="7772400" cy="1224136"/>
          </a:xfrm>
        </p:spPr>
        <p:txBody>
          <a:bodyPr>
            <a:noAutofit/>
          </a:bodyPr>
          <a:lstStyle/>
          <a:p>
            <a:r>
              <a:rPr lang="de-DE" sz="3600" dirty="0"/>
              <a:t>Shunt-LDO Regulator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body" sz="quarter" idx="12"/>
          </p:nvPr>
        </p:nvSpPr>
        <p:spPr>
          <a:xfrm>
            <a:off x="899592" y="3933056"/>
            <a:ext cx="7488832" cy="648072"/>
          </a:xfrm>
        </p:spPr>
        <p:txBody>
          <a:bodyPr>
            <a:normAutofit/>
          </a:bodyPr>
          <a:lstStyle/>
          <a:p>
            <a:r>
              <a:rPr lang="de-DE" dirty="0"/>
              <a:t>System </a:t>
            </a:r>
            <a:r>
              <a:rPr lang="de-DE" dirty="0" err="1"/>
              <a:t>Aspects</a:t>
            </a:r>
            <a:endParaRPr lang="en-US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4"/>
          </p:nvPr>
        </p:nvSpPr>
        <p:spPr>
          <a:xfrm>
            <a:off x="1403648" y="5018608"/>
            <a:ext cx="6336704" cy="503460"/>
          </a:xfrm>
        </p:spPr>
        <p:txBody>
          <a:bodyPr>
            <a:normAutofit/>
          </a:bodyPr>
          <a:lstStyle/>
          <a:p>
            <a:r>
              <a:rPr lang="de-DE" dirty="0"/>
              <a:t>11-February-2022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5"/>
          </p:nvPr>
        </p:nvSpPr>
        <p:spPr>
          <a:xfrm>
            <a:off x="971600" y="5661248"/>
            <a:ext cx="7200800" cy="936104"/>
          </a:xfrm>
        </p:spPr>
        <p:txBody>
          <a:bodyPr>
            <a:noAutofit/>
          </a:bodyPr>
          <a:lstStyle/>
          <a:p>
            <a:r>
              <a:rPr lang="en-US" sz="1800" dirty="0"/>
              <a:t>Michael Karagounis</a:t>
            </a:r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1835696" y="260648"/>
            <a:ext cx="7272808" cy="6034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14050079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Low Power Mode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643D9-970D-4B49-B1B6-66F727FD01C8}" type="datetime1">
              <a:rPr lang="de-DE" smtClean="0"/>
              <a:t>11.02.2022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SLDO System </a:t>
            </a:r>
            <a:r>
              <a:rPr lang="de-DE" dirty="0" err="1"/>
              <a:t>Aspects</a:t>
            </a:r>
            <a:r>
              <a:rPr lang="de-DE" dirty="0"/>
              <a:t>| Serial Power System Meeting| michael.karagounis@fh-dortmund.de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40626A7F-4343-4E4D-B14D-5E7A03778B25}" type="slidenum">
              <a:rPr lang="de-DE" smtClean="0"/>
              <a:pPr/>
              <a:t>10</a:t>
            </a:fld>
            <a:endParaRPr lang="de-DE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2"/>
          <a:srcRect b="6622"/>
          <a:stretch/>
        </p:blipFill>
        <p:spPr>
          <a:xfrm>
            <a:off x="1691680" y="3397902"/>
            <a:ext cx="6159384" cy="3117272"/>
          </a:xfrm>
          <a:prstGeom prst="rect">
            <a:avLst/>
          </a:prstGeom>
        </p:spPr>
      </p:pic>
      <p:cxnSp>
        <p:nvCxnSpPr>
          <p:cNvPr id="8" name="Conector recto de flecha 7"/>
          <p:cNvCxnSpPr/>
          <p:nvPr/>
        </p:nvCxnSpPr>
        <p:spPr>
          <a:xfrm flipH="1">
            <a:off x="4323371" y="3794504"/>
            <a:ext cx="301337" cy="349625"/>
          </a:xfrm>
          <a:prstGeom prst="straightConnector1">
            <a:avLst/>
          </a:prstGeom>
          <a:ln>
            <a:headEnd type="none" w="med" len="med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uadroTexto 8"/>
          <p:cNvSpPr txBox="1"/>
          <p:nvPr/>
        </p:nvSpPr>
        <p:spPr>
          <a:xfrm>
            <a:off x="4624708" y="3544963"/>
            <a:ext cx="1236518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accent1"/>
                </a:solidFill>
              </a:rPr>
              <a:t>Vofs_half</a:t>
            </a:r>
            <a:endParaRPr lang="en-US" dirty="0">
              <a:solidFill>
                <a:schemeClr val="accent1"/>
              </a:solidFill>
            </a:endParaRPr>
          </a:p>
        </p:txBody>
      </p:sp>
      <p:cxnSp>
        <p:nvCxnSpPr>
          <p:cNvPr id="10" name="Conector recto de flecha 9"/>
          <p:cNvCxnSpPr/>
          <p:nvPr/>
        </p:nvCxnSpPr>
        <p:spPr>
          <a:xfrm>
            <a:off x="3363948" y="4170256"/>
            <a:ext cx="348343" cy="0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CuadroTexto 10"/>
          <p:cNvSpPr txBox="1"/>
          <p:nvPr/>
        </p:nvSpPr>
        <p:spPr>
          <a:xfrm>
            <a:off x="3271098" y="3828436"/>
            <a:ext cx="1078057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err="1">
                <a:solidFill>
                  <a:srgbClr val="FF0000"/>
                </a:solidFill>
              </a:rPr>
              <a:t>I_ref</a:t>
            </a:r>
            <a:r>
              <a:rPr lang="en-US" sz="1400" dirty="0">
                <a:solidFill>
                  <a:srgbClr val="FF0000"/>
                </a:solidFill>
              </a:rPr>
              <a:t>=20µA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2188818" y="4188562"/>
            <a:ext cx="846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Biasing</a:t>
            </a:r>
            <a:endParaRPr lang="en-US" dirty="0"/>
          </a:p>
        </p:txBody>
      </p:sp>
      <p:sp>
        <p:nvSpPr>
          <p:cNvPr id="13" name="Textfeld 12"/>
          <p:cNvSpPr txBox="1"/>
          <p:nvPr/>
        </p:nvSpPr>
        <p:spPr>
          <a:xfrm>
            <a:off x="4087705" y="4456692"/>
            <a:ext cx="52290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dirty="0"/>
              <a:t>20k</a:t>
            </a:r>
            <a:endParaRPr lang="en-US" dirty="0"/>
          </a:p>
        </p:txBody>
      </p:sp>
      <p:sp>
        <p:nvSpPr>
          <p:cNvPr id="14" name="Textfeld 13"/>
          <p:cNvSpPr txBox="1"/>
          <p:nvPr/>
        </p:nvSpPr>
        <p:spPr>
          <a:xfrm>
            <a:off x="4116474" y="5435054"/>
            <a:ext cx="69762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dirty="0"/>
              <a:t>13.7k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966506"/>
            <a:ext cx="9144000" cy="277939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during installation the detector will be operated without active cooling</a:t>
            </a:r>
          </a:p>
          <a:p>
            <a:pPr lvl="1"/>
            <a:r>
              <a:rPr lang="en-US" dirty="0"/>
              <a:t>to test connectivity</a:t>
            </a:r>
          </a:p>
          <a:p>
            <a:r>
              <a:rPr lang="en-US" dirty="0"/>
              <a:t>detector operation mode at lower power consumption required</a:t>
            </a:r>
          </a:p>
          <a:p>
            <a:r>
              <a:rPr lang="en-US" dirty="0"/>
              <a:t>SLDO has to reach the nominal operating point Vin=1.4V at lower input current</a:t>
            </a:r>
          </a:p>
          <a:p>
            <a:r>
              <a:rPr lang="en-US" dirty="0"/>
              <a:t>configurable offset-voltage </a:t>
            </a:r>
            <a:r>
              <a:rPr lang="en-US" dirty="0" err="1"/>
              <a:t>Vofs</a:t>
            </a:r>
            <a:r>
              <a:rPr lang="en-US" dirty="0"/>
              <a:t> required</a:t>
            </a:r>
          </a:p>
          <a:p>
            <a:pPr lvl="1"/>
            <a:r>
              <a:rPr lang="en-US" dirty="0"/>
              <a:t>low </a:t>
            </a:r>
            <a:r>
              <a:rPr lang="en-US" dirty="0" err="1"/>
              <a:t>Vofs</a:t>
            </a:r>
            <a:r>
              <a:rPr lang="en-US" dirty="0"/>
              <a:t> for high power mode</a:t>
            </a:r>
          </a:p>
          <a:p>
            <a:pPr lvl="1"/>
            <a:r>
              <a:rPr lang="en-US" dirty="0"/>
              <a:t>high </a:t>
            </a:r>
            <a:r>
              <a:rPr lang="en-US" dirty="0" err="1"/>
              <a:t>Vofs</a:t>
            </a:r>
            <a:r>
              <a:rPr lang="en-US" dirty="0"/>
              <a:t> for low power mode</a:t>
            </a:r>
          </a:p>
          <a:p>
            <a:r>
              <a:rPr lang="en-US" dirty="0"/>
              <a:t>switch introduce to enable/disable additional resistor in </a:t>
            </a:r>
            <a:r>
              <a:rPr lang="en-US" dirty="0" err="1"/>
              <a:t>Vofs</a:t>
            </a:r>
            <a:r>
              <a:rPr lang="en-US" dirty="0"/>
              <a:t> generation circuit</a:t>
            </a:r>
          </a:p>
          <a:p>
            <a:r>
              <a:rPr lang="en-US" dirty="0"/>
              <a:t>switch is controlled by rectified AC signal</a:t>
            </a:r>
          </a:p>
        </p:txBody>
      </p:sp>
    </p:spTree>
    <p:extLst>
      <p:ext uri="{BB962C8B-B14F-4D97-AF65-F5344CB8AC3E}">
        <p14:creationId xmlns:p14="http://schemas.microsoft.com/office/powerpoint/2010/main" val="3954304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/>
              <a:t>Rectification</a:t>
            </a:r>
            <a:r>
              <a:rPr lang="de-DE" dirty="0"/>
              <a:t> Circuit </a:t>
            </a:r>
            <a:r>
              <a:rPr lang="de-DE" dirty="0" err="1"/>
              <a:t>and</a:t>
            </a:r>
            <a:r>
              <a:rPr lang="de-DE" dirty="0"/>
              <a:t> Low Power Mode Interface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66D76-75FC-4DE4-BCFB-05AB4F966F51}" type="datetime1">
              <a:rPr lang="de-DE" smtClean="0"/>
              <a:t>11.02.2022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SLDO System </a:t>
            </a:r>
            <a:r>
              <a:rPr lang="de-DE" dirty="0" err="1"/>
              <a:t>Aspects</a:t>
            </a:r>
            <a:r>
              <a:rPr lang="de-DE" dirty="0"/>
              <a:t>| Serial Power System Meeting| michael.karagounis@fh-dortmund.de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40626A7F-4343-4E4D-B14D-5E7A03778B25}" type="slidenum">
              <a:rPr lang="de-DE" smtClean="0"/>
              <a:pPr/>
              <a:t>11</a:t>
            </a:fld>
            <a:endParaRPr lang="de-DE" dirty="0"/>
          </a:p>
        </p:txBody>
      </p:sp>
      <p:graphicFrame>
        <p:nvGraphicFramePr>
          <p:cNvPr id="9" name="Objekt 8"/>
          <p:cNvGraphicFramePr>
            <a:graphicFrameLocks noChangeAspect="1"/>
          </p:cNvGraphicFramePr>
          <p:nvPr>
            <p:extLst/>
          </p:nvPr>
        </p:nvGraphicFramePr>
        <p:xfrm>
          <a:off x="-8954" y="1274509"/>
          <a:ext cx="8901433" cy="36815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0" name="Visio" r:id="rId3" imgW="5327786" imgH="2203625" progId="Visio.Drawing.15">
                  <p:embed/>
                </p:oleObj>
              </mc:Choice>
              <mc:Fallback>
                <p:oleObj name="Visio" r:id="rId3" imgW="5327786" imgH="2203625" progId="Visio.Drawing.15">
                  <p:embed/>
                  <p:pic>
                    <p:nvPicPr>
                      <p:cNvPr id="9" name="Objekt 8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8954" y="1274509"/>
                        <a:ext cx="8901433" cy="36815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hteck 9"/>
          <p:cNvSpPr/>
          <p:nvPr/>
        </p:nvSpPr>
        <p:spPr>
          <a:xfrm>
            <a:off x="1234736" y="1124744"/>
            <a:ext cx="5929552" cy="3831288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feld 10"/>
          <p:cNvSpPr txBox="1"/>
          <p:nvPr/>
        </p:nvSpPr>
        <p:spPr>
          <a:xfrm>
            <a:off x="107504" y="1089844"/>
            <a:ext cx="112723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C1=100nF</a:t>
            </a:r>
          </a:p>
          <a:p>
            <a:r>
              <a:rPr lang="de-DE" dirty="0"/>
              <a:t>C2=1pF</a:t>
            </a:r>
          </a:p>
          <a:p>
            <a:r>
              <a:rPr lang="de-DE" dirty="0"/>
              <a:t>C3=1pF</a:t>
            </a:r>
            <a:br>
              <a:rPr lang="de-DE" dirty="0"/>
            </a:br>
            <a:r>
              <a:rPr lang="de-DE" dirty="0"/>
              <a:t>C4=10pF</a:t>
            </a:r>
            <a:br>
              <a:rPr lang="de-DE" dirty="0"/>
            </a:br>
            <a:r>
              <a:rPr lang="de-DE" dirty="0"/>
              <a:t>R2=10M</a:t>
            </a:r>
            <a:r>
              <a:rPr lang="el-GR" dirty="0"/>
              <a:t>Ω</a:t>
            </a:r>
            <a:br>
              <a:rPr lang="de-DE" dirty="0"/>
            </a:br>
            <a:r>
              <a:rPr lang="de-DE" dirty="0"/>
              <a:t>R4=10M</a:t>
            </a:r>
            <a:r>
              <a:rPr lang="el-GR" dirty="0"/>
              <a:t>Ω</a:t>
            </a:r>
            <a:endParaRPr lang="de-DE" dirty="0"/>
          </a:p>
        </p:txBody>
      </p:sp>
      <p:sp>
        <p:nvSpPr>
          <p:cNvPr id="15" name="Inhaltsplatzhalter 1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rectification circuit with 2x multiplication</a:t>
            </a:r>
          </a:p>
          <a:p>
            <a:r>
              <a:rPr lang="en-US" dirty="0"/>
              <a:t>AC signal is inverted and applied to a transistor in parallel two one of the </a:t>
            </a:r>
            <a:r>
              <a:rPr lang="en-US" dirty="0" err="1"/>
              <a:t>Rofs</a:t>
            </a:r>
            <a:r>
              <a:rPr lang="en-US" dirty="0"/>
              <a:t> resistors</a:t>
            </a:r>
          </a:p>
          <a:p>
            <a:pPr lvl="1"/>
            <a:r>
              <a:rPr lang="en-US" dirty="0"/>
              <a:t>Inverter is supply by </a:t>
            </a:r>
            <a:r>
              <a:rPr lang="en-US" dirty="0" err="1"/>
              <a:t>Vpre</a:t>
            </a:r>
            <a:r>
              <a:rPr lang="en-US" dirty="0"/>
              <a:t> using a resistor instead of PMOS to avoid SEU issues</a:t>
            </a:r>
          </a:p>
        </p:txBody>
      </p:sp>
    </p:spTree>
    <p:extLst>
      <p:ext uri="{BB962C8B-B14F-4D97-AF65-F5344CB8AC3E}">
        <p14:creationId xmlns:p14="http://schemas.microsoft.com/office/powerpoint/2010/main" val="41817904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Measurement AC Rectifier interaction with </a:t>
            </a:r>
            <a:r>
              <a:rPr lang="en-US" dirty="0" err="1"/>
              <a:t>Vofs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4C1E3-23AD-4483-859E-0EE469E62DEE}" type="datetime1">
              <a:rPr lang="de-DE" smtClean="0"/>
              <a:t>11.02.2022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SLDO System </a:t>
            </a:r>
            <a:r>
              <a:rPr lang="de-DE" dirty="0" err="1"/>
              <a:t>Aspects</a:t>
            </a:r>
            <a:r>
              <a:rPr lang="de-DE" dirty="0"/>
              <a:t>| Serial Power System Meeting| michael.karagounis@fh-dortmund.de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40626A7F-4343-4E4D-B14D-5E7A03778B25}" type="slidenum">
              <a:rPr lang="de-DE" smtClean="0"/>
              <a:pPr/>
              <a:t>12</a:t>
            </a:fld>
            <a:endParaRPr lang="de-DE" dirty="0"/>
          </a:p>
        </p:txBody>
      </p:sp>
      <p:pic>
        <p:nvPicPr>
          <p:cNvPr id="8" name="Inhaltsplatzhalter 12">
            <a:extLst>
              <a:ext uri="{FF2B5EF4-FFF2-40B4-BE49-F238E27FC236}">
                <a16:creationId xmlns:a16="http://schemas.microsoft.com/office/drawing/2014/main" id="{F7AA0DF7-F8CE-455A-A259-F46F93443D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229840"/>
            <a:ext cx="6096000" cy="495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1599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133234-1815-4ED2-A181-3FF1EDA2C2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Known</a:t>
            </a:r>
            <a:r>
              <a:rPr lang="de-DE" dirty="0"/>
              <a:t> Problems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5DCB769-0931-4D33-A2A4-85F1B00494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current</a:t>
            </a:r>
            <a:r>
              <a:rPr lang="de-DE" dirty="0"/>
              <a:t> </a:t>
            </a:r>
            <a:r>
              <a:rPr lang="de-DE" dirty="0" err="1"/>
              <a:t>mirror</a:t>
            </a:r>
            <a:r>
              <a:rPr lang="de-DE" dirty="0"/>
              <a:t> </a:t>
            </a:r>
            <a:r>
              <a:rPr lang="de-DE" dirty="0" err="1"/>
              <a:t>factor</a:t>
            </a:r>
            <a:r>
              <a:rPr lang="de-DE" dirty="0"/>
              <a:t> k </a:t>
            </a:r>
            <a:r>
              <a:rPr lang="de-DE" dirty="0" err="1"/>
              <a:t>deviates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expected</a:t>
            </a:r>
            <a:r>
              <a:rPr lang="de-DE" dirty="0"/>
              <a:t> </a:t>
            </a:r>
            <a:r>
              <a:rPr lang="de-DE" dirty="0" err="1"/>
              <a:t>value</a:t>
            </a:r>
            <a:r>
              <a:rPr lang="de-DE" dirty="0"/>
              <a:t> (</a:t>
            </a:r>
            <a:r>
              <a:rPr lang="de-DE" dirty="0" err="1"/>
              <a:t>input</a:t>
            </a:r>
            <a:r>
              <a:rPr lang="de-DE" dirty="0"/>
              <a:t> </a:t>
            </a:r>
            <a:r>
              <a:rPr lang="de-DE" dirty="0" err="1"/>
              <a:t>impedance</a:t>
            </a:r>
            <a:r>
              <a:rPr lang="de-DE" dirty="0"/>
              <a:t>)</a:t>
            </a:r>
          </a:p>
          <a:p>
            <a:pPr lvl="1"/>
            <a:r>
              <a:rPr lang="de-DE" dirty="0"/>
              <a:t>Fixed: IR </a:t>
            </a:r>
            <a:r>
              <a:rPr lang="de-DE" dirty="0" err="1"/>
              <a:t>drop</a:t>
            </a:r>
            <a:r>
              <a:rPr lang="de-DE" dirty="0"/>
              <a:t> </a:t>
            </a:r>
            <a:r>
              <a:rPr lang="de-DE" dirty="0" err="1"/>
              <a:t>issues</a:t>
            </a:r>
            <a:r>
              <a:rPr lang="de-DE" dirty="0"/>
              <a:t> in </a:t>
            </a:r>
            <a:r>
              <a:rPr lang="de-DE" dirty="0" err="1"/>
              <a:t>layout</a:t>
            </a:r>
            <a:endParaRPr lang="de-DE" dirty="0"/>
          </a:p>
          <a:p>
            <a:r>
              <a:rPr lang="de-DE" dirty="0"/>
              <a:t>shunt </a:t>
            </a:r>
            <a:r>
              <a:rPr lang="de-DE" dirty="0" err="1"/>
              <a:t>current</a:t>
            </a:r>
            <a:r>
              <a:rPr lang="de-DE" dirty="0"/>
              <a:t> </a:t>
            </a:r>
            <a:r>
              <a:rPr lang="de-DE" dirty="0" err="1"/>
              <a:t>monitoring</a:t>
            </a:r>
            <a:r>
              <a:rPr lang="de-DE" dirty="0"/>
              <a:t> </a:t>
            </a:r>
            <a:r>
              <a:rPr lang="de-DE" dirty="0" err="1"/>
              <a:t>behaves</a:t>
            </a:r>
            <a:r>
              <a:rPr lang="de-DE" dirty="0"/>
              <a:t> </a:t>
            </a:r>
            <a:r>
              <a:rPr lang="de-DE" dirty="0" err="1"/>
              <a:t>nonlinear</a:t>
            </a:r>
            <a:endParaRPr lang="de-DE" dirty="0"/>
          </a:p>
          <a:p>
            <a:pPr lvl="1"/>
            <a:r>
              <a:rPr lang="de-DE" dirty="0"/>
              <a:t>Fixed: STI </a:t>
            </a:r>
            <a:r>
              <a:rPr lang="de-DE" dirty="0" err="1"/>
              <a:t>spacing</a:t>
            </a:r>
            <a:r>
              <a:rPr lang="de-DE" dirty="0"/>
              <a:t> </a:t>
            </a:r>
            <a:r>
              <a:rPr lang="de-DE" dirty="0" err="1"/>
              <a:t>issue</a:t>
            </a:r>
            <a:r>
              <a:rPr lang="de-DE" dirty="0"/>
              <a:t> in </a:t>
            </a:r>
            <a:r>
              <a:rPr lang="de-DE" dirty="0" err="1"/>
              <a:t>layout</a:t>
            </a:r>
            <a:endParaRPr lang="de-DE" dirty="0"/>
          </a:p>
          <a:p>
            <a:r>
              <a:rPr lang="de-DE" dirty="0" err="1"/>
              <a:t>preregulator</a:t>
            </a:r>
            <a:r>
              <a:rPr lang="de-DE" dirty="0"/>
              <a:t> non </a:t>
            </a:r>
            <a:r>
              <a:rPr lang="de-DE" dirty="0" err="1"/>
              <a:t>sufficiently</a:t>
            </a:r>
            <a:r>
              <a:rPr lang="de-DE" dirty="0"/>
              <a:t> </a:t>
            </a:r>
            <a:r>
              <a:rPr lang="de-DE" dirty="0" err="1"/>
              <a:t>damped</a:t>
            </a:r>
            <a:endParaRPr lang="de-DE" dirty="0"/>
          </a:p>
          <a:p>
            <a:pPr lvl="1"/>
            <a:r>
              <a:rPr lang="de-DE" dirty="0" err="1"/>
              <a:t>Modified</a:t>
            </a:r>
            <a:r>
              <a:rPr lang="de-DE" dirty="0"/>
              <a:t> shunt </a:t>
            </a:r>
            <a:r>
              <a:rPr lang="de-DE" dirty="0" err="1"/>
              <a:t>current</a:t>
            </a:r>
            <a:r>
              <a:rPr lang="de-DE" dirty="0"/>
              <a:t> </a:t>
            </a:r>
            <a:r>
              <a:rPr lang="de-DE" dirty="0" err="1"/>
              <a:t>monitoring</a:t>
            </a:r>
            <a:r>
              <a:rPr lang="de-DE" dirty="0"/>
              <a:t> </a:t>
            </a:r>
            <a:r>
              <a:rPr lang="de-DE" dirty="0" err="1"/>
              <a:t>current</a:t>
            </a:r>
            <a:r>
              <a:rPr lang="de-DE" dirty="0"/>
              <a:t> </a:t>
            </a:r>
            <a:r>
              <a:rPr lang="de-DE" dirty="0" err="1"/>
              <a:t>adds</a:t>
            </a:r>
            <a:r>
              <a:rPr lang="de-DE" dirty="0"/>
              <a:t> extra </a:t>
            </a:r>
            <a:r>
              <a:rPr lang="de-DE" dirty="0" err="1"/>
              <a:t>loads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preregulator</a:t>
            </a:r>
            <a:endParaRPr lang="de-DE" dirty="0"/>
          </a:p>
          <a:p>
            <a:pPr lvl="1"/>
            <a:r>
              <a:rPr lang="de-DE" dirty="0" err="1"/>
              <a:t>especially</a:t>
            </a:r>
            <a:r>
              <a:rPr lang="de-DE" dirty="0"/>
              <a:t> </a:t>
            </a:r>
            <a:r>
              <a:rPr lang="de-DE" dirty="0" err="1"/>
              <a:t>critical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CMS </a:t>
            </a:r>
            <a:r>
              <a:rPr lang="de-DE" dirty="0" err="1"/>
              <a:t>chip</a:t>
            </a:r>
            <a:endParaRPr lang="de-DE" dirty="0"/>
          </a:p>
          <a:p>
            <a:pPr lvl="1"/>
            <a:r>
              <a:rPr lang="de-DE" dirty="0"/>
              <a:t>WILL BE FIXED in </a:t>
            </a:r>
            <a:r>
              <a:rPr lang="de-DE" dirty="0" err="1"/>
              <a:t>upcoming</a:t>
            </a:r>
            <a:r>
              <a:rPr lang="de-DE" dirty="0"/>
              <a:t> </a:t>
            </a:r>
            <a:r>
              <a:rPr lang="de-DE" dirty="0" err="1"/>
              <a:t>submission</a:t>
            </a:r>
            <a:endParaRPr lang="de-DE" dirty="0"/>
          </a:p>
          <a:p>
            <a:r>
              <a:rPr lang="de-DE" dirty="0" err="1"/>
              <a:t>Overvoltage</a:t>
            </a:r>
            <a:r>
              <a:rPr lang="de-DE" dirty="0"/>
              <a:t> VOFS </a:t>
            </a:r>
            <a:r>
              <a:rPr lang="de-DE" dirty="0" err="1"/>
              <a:t>generation</a:t>
            </a:r>
            <a:r>
              <a:rPr lang="de-DE" dirty="0"/>
              <a:t> </a:t>
            </a:r>
            <a:r>
              <a:rPr lang="de-DE" dirty="0" err="1"/>
              <a:t>circuit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some</a:t>
            </a:r>
            <a:r>
              <a:rPr lang="de-DE" dirty="0"/>
              <a:t> VIN/VOFS </a:t>
            </a:r>
            <a:r>
              <a:rPr lang="de-DE" dirty="0" err="1"/>
              <a:t>combinations</a:t>
            </a:r>
            <a:endParaRPr lang="de-DE" dirty="0"/>
          </a:p>
          <a:p>
            <a:pPr lvl="1"/>
            <a:r>
              <a:rPr lang="de-DE" dirty="0"/>
              <a:t>WILL BE FIXED in </a:t>
            </a:r>
            <a:r>
              <a:rPr lang="de-DE" dirty="0" err="1"/>
              <a:t>upcoming</a:t>
            </a:r>
            <a:r>
              <a:rPr lang="de-DE" dirty="0"/>
              <a:t> </a:t>
            </a:r>
            <a:r>
              <a:rPr lang="de-DE" dirty="0" err="1"/>
              <a:t>submission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B7DE044-B885-4D08-9BF3-11FFDBAEA0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B0B0C-18F3-44E5-92C5-9AD960AF54BE}" type="datetime1">
              <a:rPr lang="de-DE" smtClean="0"/>
              <a:t>11.02.2022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6C0CC6E-97EE-4BE9-AF20-72154F0603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SLDO System Aspects| Serial Power System Meeting| michael.karagounis@fh-dortmund.de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E217FB2-CB87-4829-8D9C-900A9B7326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40626A7F-4343-4E4D-B14D-5E7A03778B25}" type="slidenum">
              <a:rPr lang="de-DE" smtClean="0"/>
              <a:pPr/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483889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3DB6D99-0E03-4BF9-9A0C-771314327E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Conclusion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327860E-5ABE-42A4-B9D5-F8AE7D5BA7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SLDO seems to work reliable</a:t>
            </a:r>
          </a:p>
          <a:p>
            <a:pPr lvl="1"/>
            <a:r>
              <a:rPr lang="en-GB" dirty="0"/>
              <a:t>weaknesses spotted and corrected</a:t>
            </a:r>
          </a:p>
          <a:p>
            <a:pPr lvl="1"/>
            <a:r>
              <a:rPr lang="en-GB" dirty="0"/>
              <a:t>improvements may introduce new problems with </a:t>
            </a:r>
            <a:r>
              <a:rPr lang="en-GB" dirty="0" err="1"/>
              <a:t>unsufficient</a:t>
            </a:r>
            <a:r>
              <a:rPr lang="en-GB" dirty="0"/>
              <a:t> verification</a:t>
            </a:r>
          </a:p>
          <a:p>
            <a:r>
              <a:rPr lang="en-GB" dirty="0"/>
              <a:t>If you observe potential problems please contact me asap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436D1EA-55F9-4565-BBCE-11D2D62C84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8B417-5D4F-4EA1-98F5-2E253FAF10A3}" type="datetime1">
              <a:rPr lang="de-DE" smtClean="0"/>
              <a:t>11.02.2022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72A95CA-FC53-4969-9E6D-7F136D6FE6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SLDO System Aspects| Serial Power System Meeting| michael.karagounis@fh-dortmund.de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84A9C09-E52E-4451-975A-F5244F2696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40626A7F-4343-4E4D-B14D-5E7A03778B25}" type="slidenum">
              <a:rPr lang="de-DE" smtClean="0"/>
              <a:pPr/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485601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4082" y="2531011"/>
            <a:ext cx="4529728" cy="3886812"/>
          </a:xfrm>
          <a:prstGeom prst="rect">
            <a:avLst/>
          </a:prstGeom>
        </p:spPr>
      </p:pic>
      <p:graphicFrame>
        <p:nvGraphicFramePr>
          <p:cNvPr id="7" name="Objekt 6"/>
          <p:cNvGraphicFramePr>
            <a:graphicFrameLocks/>
          </p:cNvGraphicFramePr>
          <p:nvPr>
            <p:extLst/>
          </p:nvPr>
        </p:nvGraphicFramePr>
        <p:xfrm>
          <a:off x="3926341" y="3658529"/>
          <a:ext cx="2771011" cy="267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1" name="Visio" r:id="rId4" imgW="1435757" imgH="1390515" progId="Visio.Drawing.11">
                  <p:embed/>
                </p:oleObj>
              </mc:Choice>
              <mc:Fallback>
                <p:oleObj name="Visio" r:id="rId4" imgW="1435757" imgH="1390515" progId="Visio.Drawing.11">
                  <p:embed/>
                  <p:pic>
                    <p:nvPicPr>
                      <p:cNvPr id="7" name="Objekt 6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926341" y="3658529"/>
                        <a:ext cx="2771011" cy="2679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kt 2"/>
          <p:cNvGraphicFramePr>
            <a:graphicFrameLocks noChangeAspect="1"/>
          </p:cNvGraphicFramePr>
          <p:nvPr>
            <p:extLst/>
          </p:nvPr>
        </p:nvGraphicFramePr>
        <p:xfrm>
          <a:off x="460798" y="2385824"/>
          <a:ext cx="7124486" cy="41256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2" name="Visio" r:id="rId6" imgW="3562243" imgH="2062804" progId="Visio.Drawing.11">
                  <p:embed/>
                </p:oleObj>
              </mc:Choice>
              <mc:Fallback>
                <p:oleObj name="Visio" r:id="rId6" imgW="3562243" imgH="2062804" progId="Visio.Drawing.11">
                  <p:embed/>
                  <p:pic>
                    <p:nvPicPr>
                      <p:cNvPr id="3" name="Objek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0798" y="2385824"/>
                        <a:ext cx="7124486" cy="412560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kt 1"/>
          <p:cNvGraphicFramePr>
            <a:graphicFrameLocks noChangeAspect="1"/>
          </p:cNvGraphicFramePr>
          <p:nvPr>
            <p:extLst/>
          </p:nvPr>
        </p:nvGraphicFramePr>
        <p:xfrm>
          <a:off x="460375" y="2370138"/>
          <a:ext cx="7124700" cy="4125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3" name="Visio" r:id="rId8" imgW="3549490" imgH="2051094" progId="Visio.Drawing.11">
                  <p:embed/>
                </p:oleObj>
              </mc:Choice>
              <mc:Fallback>
                <p:oleObj name="Visio" r:id="rId8" imgW="3549490" imgH="2051094" progId="Visio.Drawing.11">
                  <p:embed/>
                  <p:pic>
                    <p:nvPicPr>
                      <p:cNvPr id="2" name="Objekt 1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60375" y="2370138"/>
                        <a:ext cx="7124700" cy="41259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kt 7"/>
          <p:cNvGraphicFramePr>
            <a:graphicFrameLocks noChangeAspect="1"/>
          </p:cNvGraphicFramePr>
          <p:nvPr>
            <p:extLst/>
          </p:nvPr>
        </p:nvGraphicFramePr>
        <p:xfrm>
          <a:off x="600508" y="2383147"/>
          <a:ext cx="6861175" cy="4110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4" name="Visio" r:id="rId10" imgW="3562243" imgH="2062804" progId="Visio.Drawing.11">
                  <p:embed/>
                </p:oleObj>
              </mc:Choice>
              <mc:Fallback>
                <p:oleObj name="Visio" r:id="rId10" imgW="3562243" imgH="2062804" progId="Visio.Drawing.11">
                  <p:embed/>
                  <p:pic>
                    <p:nvPicPr>
                      <p:cNvPr id="8" name="Objek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0508" y="2383147"/>
                        <a:ext cx="6861175" cy="4110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kt 9"/>
          <p:cNvGraphicFramePr>
            <a:graphicFrameLocks noChangeAspect="1"/>
          </p:cNvGraphicFramePr>
          <p:nvPr>
            <p:extLst/>
          </p:nvPr>
        </p:nvGraphicFramePr>
        <p:xfrm>
          <a:off x="3921689" y="3683385"/>
          <a:ext cx="2771011" cy="26836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" name="Visio" r:id="rId12" imgW="1435757" imgH="1390515" progId="Visio.Drawing.11">
                  <p:embed/>
                </p:oleObj>
              </mc:Choice>
              <mc:Fallback>
                <p:oleObj name="Visio" r:id="rId12" imgW="1435757" imgH="1390515" progId="Visio.Drawing.11">
                  <p:embed/>
                  <p:pic>
                    <p:nvPicPr>
                      <p:cNvPr id="10" name="Objek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1689" y="3683385"/>
                        <a:ext cx="2771011" cy="268369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/>
              <a:t>Design </a:t>
            </a:r>
            <a:r>
              <a:rPr lang="de-DE" altLang="de-DE" dirty="0" err="1"/>
              <a:t>Concept</a:t>
            </a:r>
            <a:endParaRPr lang="de-DE" altLang="de-DE" sz="2400" dirty="0"/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80728"/>
            <a:ext cx="9144000" cy="1034066"/>
          </a:xfrm>
        </p:spPr>
        <p:txBody>
          <a:bodyPr/>
          <a:lstStyle/>
          <a:p>
            <a:r>
              <a:rPr lang="en-US" altLang="de-DE" dirty="0"/>
              <a:t>The Shunt-LDO regulator combines the functionality of an LDO voltage regulator with the capability of a shunt regulator to drain a constant current</a:t>
            </a:r>
          </a:p>
          <a:p>
            <a:r>
              <a:rPr lang="en-US" altLang="de-DE" dirty="0"/>
              <a:t>Two control loops: 1) constant output voltage 2) constant current flow through the regulator</a:t>
            </a:r>
          </a:p>
        </p:txBody>
      </p:sp>
      <p:sp>
        <p:nvSpPr>
          <p:cNvPr id="17" name="Rechteck 16"/>
          <p:cNvSpPr/>
          <p:nvPr/>
        </p:nvSpPr>
        <p:spPr>
          <a:xfrm>
            <a:off x="4725379" y="2881621"/>
            <a:ext cx="5741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altLang="de-DE" dirty="0"/>
              <a:t>k : 1</a:t>
            </a:r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feld 19"/>
              <p:cNvSpPr txBox="1"/>
              <p:nvPr/>
            </p:nvSpPr>
            <p:spPr>
              <a:xfrm>
                <a:off x="7359499" y="2768834"/>
                <a:ext cx="1714765" cy="6018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600" b="0" i="1" smtClean="0">
                              <a:latin typeface="Cambria Math"/>
                            </a:rPr>
                            <m:t>𝐼</m:t>
                          </m:r>
                        </m:e>
                        <m:sub>
                          <m:r>
                            <a:rPr lang="de-DE" sz="1600" b="0" i="1" smtClean="0">
                              <a:latin typeface="Cambria Math"/>
                            </a:rPr>
                            <m:t>𝑅𝑒𝑓</m:t>
                          </m:r>
                        </m:sub>
                      </m:sSub>
                      <m:r>
                        <a:rPr lang="de-DE" sz="1600" b="0" i="1" smtClean="0">
                          <a:latin typeface="Cambria Math"/>
                        </a:rPr>
                        <m:t>≈</m:t>
                      </m:r>
                      <m:f>
                        <m:fPr>
                          <m:ctrlPr>
                            <a:rPr lang="de-DE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1600" i="1">
                                  <a:latin typeface="Cambria Math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de-DE" sz="1600" b="0" i="1" smtClean="0">
                                  <a:latin typeface="Cambria Math"/>
                                </a:rPr>
                                <m:t>𝑖𝑛</m:t>
                              </m:r>
                            </m:sub>
                          </m:sSub>
                          <m:r>
                            <a:rPr lang="de-DE" sz="1600" i="1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de-DE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1600" i="1">
                                  <a:latin typeface="Cambria Math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de-DE" sz="1600" b="0" i="1" smtClean="0">
                                  <a:latin typeface="Cambria Math" panose="02040503050406030204" pitchFamily="18" charset="0"/>
                                </a:rPr>
                                <m:t>𝑜𝑓𝑠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de-DE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1600" b="0" i="1" smtClean="0">
                                  <a:latin typeface="Cambria Math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de-DE" sz="1600" b="0" i="1" smtClean="0">
                                  <a:latin typeface="Cambria Math"/>
                                </a:rPr>
                                <m:t>3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de-DE" b="0" dirty="0"/>
              </a:p>
            </p:txBody>
          </p:sp>
        </mc:Choice>
        <mc:Fallback xmlns="">
          <p:sp>
            <p:nvSpPr>
              <p:cNvPr id="20" name="Textfeld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59499" y="2768834"/>
                <a:ext cx="1714765" cy="601896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feld 21"/>
              <p:cNvSpPr txBox="1"/>
              <p:nvPr/>
            </p:nvSpPr>
            <p:spPr>
              <a:xfrm>
                <a:off x="997827" y="3919144"/>
                <a:ext cx="1486754" cy="3915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de-DE" b="0" i="1" smtClean="0">
                              <a:latin typeface="Cambria Math"/>
                            </a:rPr>
                            <m:t>𝑜𝑢𝑡</m:t>
                          </m:r>
                        </m:sub>
                      </m:sSub>
                      <m:r>
                        <a:rPr lang="de-DE" b="0" i="1" smtClean="0">
                          <a:latin typeface="Cambria Math"/>
                        </a:rPr>
                        <m:t>=2</m:t>
                      </m:r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i="1" smtClean="0"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de-DE" b="0" i="1" smtClean="0">
                              <a:latin typeface="Cambria Math"/>
                            </a:rPr>
                            <m:t>𝑟𝑒𝑓</m:t>
                          </m:r>
                        </m:sub>
                      </m:sSub>
                    </m:oMath>
                  </m:oMathPara>
                </a14:m>
                <a:endParaRPr lang="de-DE" b="0" dirty="0"/>
              </a:p>
            </p:txBody>
          </p:sp>
        </mc:Choice>
        <mc:Fallback xmlns="">
          <p:sp>
            <p:nvSpPr>
              <p:cNvPr id="22" name="Textfeld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7827" y="3919144"/>
                <a:ext cx="1486754" cy="391582"/>
              </a:xfrm>
              <a:prstGeom prst="rect">
                <a:avLst/>
              </a:prstGeom>
              <a:blipFill rotWithShape="1">
                <a:blip r:embed="rId16"/>
                <a:stretch>
                  <a:fillRect b="-9375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Gleichschenkliges Dreieck 23"/>
          <p:cNvSpPr>
            <a:spLocks noChangeAspect="1"/>
          </p:cNvSpPr>
          <p:nvPr/>
        </p:nvSpPr>
        <p:spPr>
          <a:xfrm rot="10800000">
            <a:off x="7313528" y="3080695"/>
            <a:ext cx="93610" cy="93610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Datumsplatzhalter 3"/>
          <p:cNvSpPr>
            <a:spLocks noGrp="1"/>
          </p:cNvSpPr>
          <p:nvPr>
            <p:ph type="dt" sz="half" idx="10"/>
          </p:nvPr>
        </p:nvSpPr>
        <p:spPr>
          <a:xfrm>
            <a:off x="25152" y="6520259"/>
            <a:ext cx="946448" cy="365125"/>
          </a:xfrm>
        </p:spPr>
        <p:txBody>
          <a:bodyPr/>
          <a:lstStyle/>
          <a:p>
            <a:fld id="{82E3C791-9E96-41B3-86CC-FA5FEE9AE304}" type="datetime1">
              <a:rPr lang="de-DE" smtClean="0"/>
              <a:t>11.02.2022</a:t>
            </a:fld>
            <a:endParaRPr lang="de-DE" dirty="0"/>
          </a:p>
        </p:txBody>
      </p:sp>
      <p:sp>
        <p:nvSpPr>
          <p:cNvPr id="19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043608" y="6520259"/>
            <a:ext cx="7128792" cy="365125"/>
          </a:xfrm>
        </p:spPr>
        <p:txBody>
          <a:bodyPr/>
          <a:lstStyle/>
          <a:p>
            <a:r>
              <a:rPr lang="de-DE" dirty="0"/>
              <a:t>SLDO System </a:t>
            </a:r>
            <a:r>
              <a:rPr lang="de-DE" dirty="0" err="1"/>
              <a:t>Aspects</a:t>
            </a:r>
            <a:r>
              <a:rPr lang="de-DE" dirty="0"/>
              <a:t>| Serial Power System Meeting| michael.karagounis@fh-dortmund.de</a:t>
            </a:r>
          </a:p>
        </p:txBody>
      </p:sp>
      <p:sp>
        <p:nvSpPr>
          <p:cNvPr id="21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244408" y="6515174"/>
            <a:ext cx="864096" cy="365125"/>
          </a:xfrm>
        </p:spPr>
        <p:txBody>
          <a:bodyPr/>
          <a:lstStyle/>
          <a:p>
            <a:r>
              <a:rPr lang="de-DE"/>
              <a:t>Folie </a:t>
            </a:r>
            <a:fld id="{40626A7F-4343-4E4D-B14D-5E7A03778B25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23" name="Gleichschenkliges Dreieck 22"/>
          <p:cNvSpPr>
            <a:spLocks noChangeAspect="1"/>
          </p:cNvSpPr>
          <p:nvPr/>
        </p:nvSpPr>
        <p:spPr>
          <a:xfrm rot="5400000">
            <a:off x="3131840" y="2509090"/>
            <a:ext cx="93610" cy="93610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feld 25"/>
              <p:cNvSpPr txBox="1"/>
              <p:nvPr/>
            </p:nvSpPr>
            <p:spPr>
              <a:xfrm>
                <a:off x="2782456" y="2083739"/>
                <a:ext cx="1192442" cy="35830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  <m:r>
                        <a:rPr lang="de-DE" sz="1600" b="0" i="1" smtClean="0">
                          <a:latin typeface="Cambria Math" panose="02040503050406030204" pitchFamily="18" charset="0"/>
                        </a:rPr>
                        <m:t>≈</m:t>
                      </m:r>
                      <m:r>
                        <a:rPr lang="de-DE" sz="1600" b="0" i="1" smtClean="0">
                          <a:latin typeface="Cambria Math" panose="02040503050406030204" pitchFamily="18" charset="0"/>
                        </a:rPr>
                        <m:t>𝑘</m:t>
                      </m:r>
                      <m:sSub>
                        <m:sSubPr>
                          <m:ctrlPr>
                            <a:rPr lang="de-DE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600" b="0" i="1" smtClean="0">
                              <a:latin typeface="Cambria Math"/>
                            </a:rPr>
                            <m:t>𝐼</m:t>
                          </m:r>
                        </m:e>
                        <m:sub>
                          <m:r>
                            <a:rPr lang="de-DE" sz="1600" b="0" i="1" smtClean="0">
                              <a:latin typeface="Cambria Math"/>
                            </a:rPr>
                            <m:t>𝑅𝑒𝑓</m:t>
                          </m:r>
                        </m:sub>
                      </m:sSub>
                    </m:oMath>
                  </m:oMathPara>
                </a14:m>
                <a:endParaRPr lang="de-DE" b="0" dirty="0"/>
              </a:p>
            </p:txBody>
          </p:sp>
        </mc:Choice>
        <mc:Fallback xmlns="">
          <p:sp>
            <p:nvSpPr>
              <p:cNvPr id="26" name="Textfeld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2456" y="2083739"/>
                <a:ext cx="1192442" cy="358303"/>
              </a:xfrm>
              <a:prstGeom prst="rect">
                <a:avLst/>
              </a:prstGeom>
              <a:blipFill>
                <a:blip r:embed="rId18"/>
                <a:stretch>
                  <a:fillRect b="-5085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hteck 3"/>
              <p:cNvSpPr/>
              <p:nvPr/>
            </p:nvSpPr>
            <p:spPr>
              <a:xfrm>
                <a:off x="-79570" y="2890135"/>
                <a:ext cx="2059282" cy="61087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de-DE" i="1">
                              <a:latin typeface="Cambria Math"/>
                              <a:ea typeface="Cambria Math"/>
                            </a:rPr>
                            <m:t>𝑉</m:t>
                          </m:r>
                        </m:e>
                        <m:sub>
                          <m:r>
                            <a:rPr lang="de-DE" i="1">
                              <a:latin typeface="Cambria Math"/>
                              <a:ea typeface="Cambria Math"/>
                            </a:rPr>
                            <m:t>𝑖𝑛</m:t>
                          </m:r>
                        </m:sub>
                      </m:sSub>
                      <m:r>
                        <a:rPr lang="de-DE" b="0" i="1" smtClean="0">
                          <a:latin typeface="Cambria Math" panose="02040503050406030204" pitchFamily="18" charset="0"/>
                          <a:ea typeface="Cambria Math"/>
                        </a:rPr>
                        <m:t>=</m:t>
                      </m:r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/>
                            </a:rPr>
                            <m:t>𝑉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/>
                            </a:rPr>
                            <m:t>𝑜𝑓𝑠</m:t>
                          </m:r>
                        </m:sub>
                      </m:sSub>
                      <m:r>
                        <a:rPr lang="de-DE" b="0" i="1" smtClean="0">
                          <a:latin typeface="Cambria Math" panose="02040503050406030204" pitchFamily="18" charset="0"/>
                          <a:ea typeface="Cambria Math"/>
                        </a:rPr>
                        <m:t>+</m:t>
                      </m:r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  <m:t>3</m:t>
                              </m:r>
                            </m:sub>
                          </m:sSub>
                        </m:num>
                        <m:den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/>
                            </a:rPr>
                            <m:t>𝑘</m:t>
                          </m:r>
                        </m:den>
                      </m:f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/>
                            </a:rPr>
                            <m:t>𝐼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/>
                            </a:rPr>
                            <m:t>𝑖𝑛</m:t>
                          </m:r>
                        </m:sub>
                      </m:sSub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4" name="Rechteck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79570" y="2890135"/>
                <a:ext cx="2059282" cy="610873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hteck 4"/>
              <p:cNvSpPr/>
              <p:nvPr/>
            </p:nvSpPr>
            <p:spPr>
              <a:xfrm>
                <a:off x="3763325" y="1922207"/>
                <a:ext cx="1622304" cy="66550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i="1" smtClean="0">
                          <a:latin typeface="Cambria Math"/>
                        </a:rPr>
                        <m:t>≈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𝑘</m:t>
                      </m:r>
                      <m:f>
                        <m:fPr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i="1">
                                  <a:latin typeface="Cambria Math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de-DE" i="1">
                                  <a:latin typeface="Cambria Math"/>
                                </a:rPr>
                                <m:t>𝑖𝑛</m:t>
                              </m:r>
                            </m:sub>
                          </m:sSub>
                          <m:r>
                            <a:rPr lang="de-DE" i="1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de-DE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i="1">
                                  <a:latin typeface="Cambria Math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𝑜𝑓𝑠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de-DE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i="1">
                                  <a:latin typeface="Cambria Math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de-DE" i="1">
                                  <a:latin typeface="Cambria Math"/>
                                </a:rPr>
                                <m:t>3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5" name="Rechteck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63325" y="1922207"/>
                <a:ext cx="1622304" cy="665503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Gleichschenkliges Dreieck 26"/>
          <p:cNvSpPr>
            <a:spLocks noChangeAspect="1"/>
          </p:cNvSpPr>
          <p:nvPr/>
        </p:nvSpPr>
        <p:spPr>
          <a:xfrm rot="10800000">
            <a:off x="5970844" y="2832316"/>
            <a:ext cx="93610" cy="93610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hteck 5"/>
              <p:cNvSpPr/>
              <p:nvPr/>
            </p:nvSpPr>
            <p:spPr>
              <a:xfrm>
                <a:off x="5986159" y="2655822"/>
                <a:ext cx="629211" cy="3915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i="1">
                              <a:latin typeface="Cambria Math"/>
                            </a:rPr>
                            <m:t>𝐼</m:t>
                          </m:r>
                        </m:e>
                        <m:sub>
                          <m:r>
                            <a:rPr lang="de-DE" i="1">
                              <a:latin typeface="Cambria Math"/>
                            </a:rPr>
                            <m:t>𝑅𝑒𝑓</m:t>
                          </m:r>
                        </m:sub>
                      </m:sSub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6" name="Rechteck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86159" y="2655822"/>
                <a:ext cx="629211" cy="391582"/>
              </a:xfrm>
              <a:prstGeom prst="rect">
                <a:avLst/>
              </a:prstGeom>
              <a:blipFill>
                <a:blip r:embed="rId21"/>
                <a:stretch>
                  <a:fillRect b="-9375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651265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V/I  Characteristic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D270D-4F78-45E6-87F7-E95555D88C7B}" type="datetime1">
              <a:rPr lang="de-DE" smtClean="0"/>
              <a:t>11.02.2022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SLDO System </a:t>
            </a:r>
            <a:r>
              <a:rPr lang="de-DE" dirty="0" err="1"/>
              <a:t>Aspects</a:t>
            </a:r>
            <a:r>
              <a:rPr lang="de-DE" dirty="0"/>
              <a:t>| Serial Power System Meeting| michael.karagounis@fh-dortmund.de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40626A7F-4343-4E4D-B14D-5E7A03778B25}" type="slidenum">
              <a:rPr lang="de-DE" smtClean="0"/>
              <a:pPr/>
              <a:t>3</a:t>
            </a:fld>
            <a:endParaRPr lang="de-DE" dirty="0"/>
          </a:p>
        </p:txBody>
      </p:sp>
      <p:graphicFrame>
        <p:nvGraphicFramePr>
          <p:cNvPr id="8" name="Objekt 7"/>
          <p:cNvGraphicFramePr>
            <a:graphicFrameLocks noChangeAspect="1"/>
          </p:cNvGraphicFramePr>
          <p:nvPr>
            <p:extLst/>
          </p:nvPr>
        </p:nvGraphicFramePr>
        <p:xfrm>
          <a:off x="-41012" y="1556792"/>
          <a:ext cx="6413212" cy="46014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" name="Visio" r:id="rId3" imgW="2832174" imgH="2032175" progId="Visio.Drawing.15">
                  <p:embed/>
                </p:oleObj>
              </mc:Choice>
              <mc:Fallback>
                <p:oleObj name="Visio" r:id="rId3" imgW="2832174" imgH="2032175" progId="Visio.Drawing.15">
                  <p:embed/>
                  <p:pic>
                    <p:nvPicPr>
                      <p:cNvPr id="8" name="Objekt 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41012" y="1556792"/>
                        <a:ext cx="6413212" cy="460140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hteck 8"/>
              <p:cNvSpPr/>
              <p:nvPr/>
            </p:nvSpPr>
            <p:spPr>
              <a:xfrm>
                <a:off x="6761190" y="1305959"/>
                <a:ext cx="2059282" cy="61087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de-DE" i="1">
                              <a:latin typeface="Cambria Math"/>
                              <a:ea typeface="Cambria Math"/>
                            </a:rPr>
                            <m:t>𝑉</m:t>
                          </m:r>
                        </m:e>
                        <m:sub>
                          <m:r>
                            <a:rPr lang="de-DE" i="1">
                              <a:latin typeface="Cambria Math"/>
                              <a:ea typeface="Cambria Math"/>
                            </a:rPr>
                            <m:t>𝑖𝑛</m:t>
                          </m:r>
                        </m:sub>
                      </m:sSub>
                      <m:r>
                        <a:rPr lang="de-DE" b="0" i="1" smtClean="0">
                          <a:latin typeface="Cambria Math" panose="02040503050406030204" pitchFamily="18" charset="0"/>
                          <a:ea typeface="Cambria Math"/>
                        </a:rPr>
                        <m:t>=</m:t>
                      </m:r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/>
                            </a:rPr>
                            <m:t>𝑉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/>
                            </a:rPr>
                            <m:t>𝑜𝑓𝑠</m:t>
                          </m:r>
                        </m:sub>
                      </m:sSub>
                      <m:r>
                        <a:rPr lang="de-DE" b="0" i="1" smtClean="0">
                          <a:latin typeface="Cambria Math" panose="02040503050406030204" pitchFamily="18" charset="0"/>
                          <a:ea typeface="Cambria Math"/>
                        </a:rPr>
                        <m:t>+</m:t>
                      </m:r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  <m:t>3</m:t>
                              </m:r>
                            </m:sub>
                          </m:sSub>
                        </m:num>
                        <m:den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/>
                            </a:rPr>
                            <m:t>𝑘</m:t>
                          </m:r>
                        </m:den>
                      </m:f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/>
                            </a:rPr>
                            <m:t>𝐼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/>
                            </a:rPr>
                            <m:t>𝑖𝑛</m:t>
                          </m:r>
                        </m:sub>
                      </m:sSub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9" name="Rechteck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61190" y="1305959"/>
                <a:ext cx="2059282" cy="61087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Ellipse 10"/>
          <p:cNvSpPr/>
          <p:nvPr/>
        </p:nvSpPr>
        <p:spPr>
          <a:xfrm>
            <a:off x="6605016" y="3150204"/>
            <a:ext cx="360040" cy="36004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2" name="Gerader Verbinder 11"/>
          <p:cNvCxnSpPr/>
          <p:nvPr/>
        </p:nvCxnSpPr>
        <p:spPr>
          <a:xfrm>
            <a:off x="6596855" y="3338520"/>
            <a:ext cx="353337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r Verbinder 12"/>
          <p:cNvCxnSpPr/>
          <p:nvPr/>
        </p:nvCxnSpPr>
        <p:spPr>
          <a:xfrm flipV="1">
            <a:off x="6793332" y="2564904"/>
            <a:ext cx="0" cy="57606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6793332" y="2564904"/>
            <a:ext cx="110782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r Verbinder 14"/>
          <p:cNvCxnSpPr/>
          <p:nvPr/>
        </p:nvCxnSpPr>
        <p:spPr>
          <a:xfrm flipV="1">
            <a:off x="7901160" y="2574140"/>
            <a:ext cx="0" cy="158417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hteck 15"/>
          <p:cNvSpPr/>
          <p:nvPr/>
        </p:nvSpPr>
        <p:spPr>
          <a:xfrm>
            <a:off x="7805364" y="2845284"/>
            <a:ext cx="205886" cy="34922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Ellipse 16"/>
          <p:cNvSpPr/>
          <p:nvPr/>
        </p:nvSpPr>
        <p:spPr>
          <a:xfrm>
            <a:off x="7729436" y="3438236"/>
            <a:ext cx="360040" cy="36004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8" name="Gerader Verbinder 17"/>
          <p:cNvCxnSpPr/>
          <p:nvPr/>
        </p:nvCxnSpPr>
        <p:spPr>
          <a:xfrm flipV="1">
            <a:off x="6802568" y="3510244"/>
            <a:ext cx="0" cy="64807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r Verbinder 18"/>
          <p:cNvCxnSpPr/>
          <p:nvPr/>
        </p:nvCxnSpPr>
        <p:spPr>
          <a:xfrm>
            <a:off x="6793332" y="4158316"/>
            <a:ext cx="110782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Gleichschenkliges Dreieck 19"/>
          <p:cNvSpPr/>
          <p:nvPr/>
        </p:nvSpPr>
        <p:spPr>
          <a:xfrm>
            <a:off x="6729750" y="2801280"/>
            <a:ext cx="130924" cy="103550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1" name="Gerade Verbindung mit Pfeil 20"/>
          <p:cNvCxnSpPr/>
          <p:nvPr/>
        </p:nvCxnSpPr>
        <p:spPr>
          <a:xfrm>
            <a:off x="8240883" y="3366228"/>
            <a:ext cx="0" cy="576064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feld 21"/>
              <p:cNvSpPr txBox="1"/>
              <p:nvPr/>
            </p:nvSpPr>
            <p:spPr>
              <a:xfrm>
                <a:off x="8261200" y="3438236"/>
                <a:ext cx="593817" cy="35830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𝑜𝑓𝑠</m:t>
                          </m:r>
                        </m:sub>
                      </m:sSub>
                    </m:oMath>
                  </m:oMathPara>
                </a14:m>
                <a:endParaRPr lang="de-DE" b="0" dirty="0"/>
              </a:p>
            </p:txBody>
          </p:sp>
        </mc:Choice>
        <mc:Fallback xmlns="">
          <p:sp>
            <p:nvSpPr>
              <p:cNvPr id="22" name="Textfeld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61200" y="3438236"/>
                <a:ext cx="593817" cy="358303"/>
              </a:xfrm>
              <a:prstGeom prst="rect">
                <a:avLst/>
              </a:prstGeom>
              <a:blipFill>
                <a:blip r:embed="rId6"/>
                <a:stretch>
                  <a:fillRect b="-67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feld 22"/>
              <p:cNvSpPr txBox="1"/>
              <p:nvPr/>
            </p:nvSpPr>
            <p:spPr>
              <a:xfrm>
                <a:off x="8045176" y="2863909"/>
                <a:ext cx="52084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</m:oMath>
                  </m:oMathPara>
                </a14:m>
                <a:endParaRPr lang="de-DE" b="0" dirty="0"/>
              </a:p>
            </p:txBody>
          </p:sp>
        </mc:Choice>
        <mc:Fallback xmlns="">
          <p:sp>
            <p:nvSpPr>
              <p:cNvPr id="23" name="Textfeld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45176" y="2863909"/>
                <a:ext cx="520848" cy="33855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feld 23"/>
              <p:cNvSpPr txBox="1"/>
              <p:nvPr/>
            </p:nvSpPr>
            <p:spPr>
              <a:xfrm>
                <a:off x="6228184" y="2646148"/>
                <a:ext cx="45948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</m:oMath>
                  </m:oMathPara>
                </a14:m>
                <a:endParaRPr lang="de-DE" b="0" dirty="0"/>
              </a:p>
            </p:txBody>
          </p:sp>
        </mc:Choice>
        <mc:Fallback xmlns="">
          <p:sp>
            <p:nvSpPr>
              <p:cNvPr id="24" name="Textfeld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8184" y="2646148"/>
                <a:ext cx="459485" cy="33855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5" name="Gerade Verbindung mit Pfeil 24"/>
          <p:cNvCxnSpPr/>
          <p:nvPr/>
        </p:nvCxnSpPr>
        <p:spPr>
          <a:xfrm>
            <a:off x="8765256" y="2574140"/>
            <a:ext cx="0" cy="144016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feld 25"/>
              <p:cNvSpPr txBox="1"/>
              <p:nvPr/>
            </p:nvSpPr>
            <p:spPr>
              <a:xfrm>
                <a:off x="8703386" y="2811650"/>
                <a:ext cx="49391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</m:oMath>
                  </m:oMathPara>
                </a14:m>
                <a:endParaRPr lang="de-DE" b="0" dirty="0"/>
              </a:p>
            </p:txBody>
          </p:sp>
        </mc:Choice>
        <mc:Fallback xmlns="">
          <p:sp>
            <p:nvSpPr>
              <p:cNvPr id="26" name="Textfeld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03386" y="2811650"/>
                <a:ext cx="493918" cy="338554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6" name="Ellipse 55"/>
          <p:cNvSpPr/>
          <p:nvPr/>
        </p:nvSpPr>
        <p:spPr>
          <a:xfrm>
            <a:off x="6605016" y="5085184"/>
            <a:ext cx="360040" cy="36004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57" name="Gerader Verbinder 56"/>
          <p:cNvCxnSpPr/>
          <p:nvPr/>
        </p:nvCxnSpPr>
        <p:spPr>
          <a:xfrm>
            <a:off x="6596855" y="5273500"/>
            <a:ext cx="353337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Gerader Verbinder 57"/>
          <p:cNvCxnSpPr/>
          <p:nvPr/>
        </p:nvCxnSpPr>
        <p:spPr>
          <a:xfrm flipV="1">
            <a:off x="6793332" y="4499884"/>
            <a:ext cx="0" cy="57606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Gerader Verbinder 58"/>
          <p:cNvCxnSpPr/>
          <p:nvPr/>
        </p:nvCxnSpPr>
        <p:spPr>
          <a:xfrm>
            <a:off x="6793332" y="4499884"/>
            <a:ext cx="110782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Gerader Verbinder 59"/>
          <p:cNvCxnSpPr/>
          <p:nvPr/>
        </p:nvCxnSpPr>
        <p:spPr>
          <a:xfrm flipV="1">
            <a:off x="7901160" y="4509120"/>
            <a:ext cx="0" cy="94634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hteck 60"/>
          <p:cNvSpPr/>
          <p:nvPr/>
        </p:nvSpPr>
        <p:spPr>
          <a:xfrm>
            <a:off x="7805364" y="4780264"/>
            <a:ext cx="205886" cy="34922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63" name="Gerader Verbinder 62"/>
          <p:cNvCxnSpPr/>
          <p:nvPr/>
        </p:nvCxnSpPr>
        <p:spPr>
          <a:xfrm flipV="1">
            <a:off x="6802568" y="5445224"/>
            <a:ext cx="0" cy="64807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Gerader Verbinder 63"/>
          <p:cNvCxnSpPr/>
          <p:nvPr/>
        </p:nvCxnSpPr>
        <p:spPr>
          <a:xfrm>
            <a:off x="6793332" y="6093296"/>
            <a:ext cx="110782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Gleichschenkliges Dreieck 64"/>
          <p:cNvSpPr/>
          <p:nvPr/>
        </p:nvSpPr>
        <p:spPr>
          <a:xfrm>
            <a:off x="6729750" y="4736260"/>
            <a:ext cx="130924" cy="103550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66" name="Gerade Verbindung mit Pfeil 65"/>
          <p:cNvCxnSpPr/>
          <p:nvPr/>
        </p:nvCxnSpPr>
        <p:spPr>
          <a:xfrm>
            <a:off x="8245773" y="5301208"/>
            <a:ext cx="0" cy="576064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feld 66"/>
              <p:cNvSpPr txBox="1"/>
              <p:nvPr/>
            </p:nvSpPr>
            <p:spPr>
              <a:xfrm>
                <a:off x="8261200" y="5373216"/>
                <a:ext cx="593817" cy="35830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𝑜𝑓𝑠</m:t>
                          </m:r>
                        </m:sub>
                      </m:sSub>
                    </m:oMath>
                  </m:oMathPara>
                </a14:m>
                <a:endParaRPr lang="de-DE" b="0" dirty="0"/>
              </a:p>
            </p:txBody>
          </p:sp>
        </mc:Choice>
        <mc:Fallback xmlns="">
          <p:sp>
            <p:nvSpPr>
              <p:cNvPr id="67" name="Textfeld 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61200" y="5373216"/>
                <a:ext cx="593817" cy="358303"/>
              </a:xfrm>
              <a:prstGeom prst="rect">
                <a:avLst/>
              </a:prstGeom>
              <a:blipFill>
                <a:blip r:embed="rId10"/>
                <a:stretch>
                  <a:fillRect b="-67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feld 67"/>
              <p:cNvSpPr txBox="1"/>
              <p:nvPr/>
            </p:nvSpPr>
            <p:spPr>
              <a:xfrm>
                <a:off x="8045176" y="4798889"/>
                <a:ext cx="52084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</m:oMath>
                  </m:oMathPara>
                </a14:m>
                <a:endParaRPr lang="de-DE" b="0" dirty="0"/>
              </a:p>
            </p:txBody>
          </p:sp>
        </mc:Choice>
        <mc:Fallback xmlns="">
          <p:sp>
            <p:nvSpPr>
              <p:cNvPr id="68" name="Textfeld 6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45176" y="4798889"/>
                <a:ext cx="520848" cy="338554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feld 68"/>
              <p:cNvSpPr txBox="1"/>
              <p:nvPr/>
            </p:nvSpPr>
            <p:spPr>
              <a:xfrm>
                <a:off x="6228184" y="4581128"/>
                <a:ext cx="45948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</m:oMath>
                  </m:oMathPara>
                </a14:m>
                <a:endParaRPr lang="de-DE" b="0" dirty="0"/>
              </a:p>
            </p:txBody>
          </p:sp>
        </mc:Choice>
        <mc:Fallback xmlns="">
          <p:sp>
            <p:nvSpPr>
              <p:cNvPr id="69" name="Textfeld 6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8184" y="4581128"/>
                <a:ext cx="459485" cy="338554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0" name="Gerade Verbindung mit Pfeil 69"/>
          <p:cNvCxnSpPr/>
          <p:nvPr/>
        </p:nvCxnSpPr>
        <p:spPr>
          <a:xfrm>
            <a:off x="8765256" y="4509120"/>
            <a:ext cx="0" cy="144016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1" name="Textfeld 70"/>
              <p:cNvSpPr txBox="1"/>
              <p:nvPr/>
            </p:nvSpPr>
            <p:spPr>
              <a:xfrm>
                <a:off x="8703386" y="4746630"/>
                <a:ext cx="49391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</m:oMath>
                  </m:oMathPara>
                </a14:m>
                <a:endParaRPr lang="de-DE" b="0" dirty="0"/>
              </a:p>
            </p:txBody>
          </p:sp>
        </mc:Choice>
        <mc:Fallback xmlns="">
          <p:sp>
            <p:nvSpPr>
              <p:cNvPr id="71" name="Textfeld 7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03386" y="4746630"/>
                <a:ext cx="493918" cy="338554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2" name="Gerader Verbinder 71"/>
          <p:cNvCxnSpPr/>
          <p:nvPr/>
        </p:nvCxnSpPr>
        <p:spPr>
          <a:xfrm>
            <a:off x="7726528" y="5455467"/>
            <a:ext cx="362572" cy="85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Gerader Verbinder 73"/>
          <p:cNvCxnSpPr/>
          <p:nvPr/>
        </p:nvCxnSpPr>
        <p:spPr>
          <a:xfrm>
            <a:off x="7742284" y="5732404"/>
            <a:ext cx="346816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Gerader Verbinder 74"/>
          <p:cNvCxnSpPr/>
          <p:nvPr/>
        </p:nvCxnSpPr>
        <p:spPr>
          <a:xfrm>
            <a:off x="7893025" y="5450424"/>
            <a:ext cx="196075" cy="28225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Gerader Verbinder 76"/>
          <p:cNvCxnSpPr/>
          <p:nvPr/>
        </p:nvCxnSpPr>
        <p:spPr>
          <a:xfrm flipH="1">
            <a:off x="7755317" y="5457335"/>
            <a:ext cx="151527" cy="268579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Gerader Verbinder 80"/>
          <p:cNvCxnSpPr/>
          <p:nvPr/>
        </p:nvCxnSpPr>
        <p:spPr>
          <a:xfrm flipV="1">
            <a:off x="7900316" y="5732404"/>
            <a:ext cx="0" cy="36089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feld 2"/>
          <p:cNvSpPr txBox="1"/>
          <p:nvPr/>
        </p:nvSpPr>
        <p:spPr>
          <a:xfrm>
            <a:off x="506352" y="6121343"/>
            <a:ext cx="5311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Ideal </a:t>
            </a:r>
            <a:r>
              <a:rPr lang="de-DE" dirty="0" err="1"/>
              <a:t>curve</a:t>
            </a:r>
            <a:r>
              <a:rPr lang="de-DE" dirty="0"/>
              <a:t> </a:t>
            </a:r>
            <a:r>
              <a:rPr lang="de-DE" dirty="0" err="1"/>
              <a:t>neglecting</a:t>
            </a:r>
            <a:r>
              <a:rPr lang="de-DE" dirty="0"/>
              <a:t> </a:t>
            </a:r>
            <a:r>
              <a:rPr lang="de-DE" dirty="0" err="1"/>
              <a:t>startup</a:t>
            </a:r>
            <a:r>
              <a:rPr lang="de-DE" dirty="0"/>
              <a:t> </a:t>
            </a:r>
            <a:r>
              <a:rPr lang="de-DE" dirty="0" err="1"/>
              <a:t>behavior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small</a:t>
            </a:r>
            <a:r>
              <a:rPr lang="de-DE" dirty="0"/>
              <a:t> </a:t>
            </a:r>
            <a:r>
              <a:rPr lang="de-DE" dirty="0" err="1"/>
              <a:t>Vofs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36285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D77449-6892-48CC-BB24-104CDA6D52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Forbidden</a:t>
            </a:r>
            <a:r>
              <a:rPr lang="de-DE" dirty="0"/>
              <a:t> Vin/</a:t>
            </a:r>
            <a:r>
              <a:rPr lang="de-DE" dirty="0" err="1"/>
              <a:t>Vofs</a:t>
            </a:r>
            <a:r>
              <a:rPr lang="de-DE" dirty="0"/>
              <a:t> </a:t>
            </a:r>
            <a:r>
              <a:rPr lang="de-DE" dirty="0" err="1"/>
              <a:t>Combinations</a:t>
            </a:r>
            <a:r>
              <a:rPr lang="de-DE" dirty="0"/>
              <a:t> (</a:t>
            </a:r>
            <a:r>
              <a:rPr lang="de-DE" dirty="0" err="1"/>
              <a:t>Worst</a:t>
            </a:r>
            <a:r>
              <a:rPr lang="de-DE" dirty="0"/>
              <a:t> Case)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08E619A-C205-4692-96A4-45B7F0BECF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FC2AD-45D1-4686-A3B1-A1E28CA29C1B}" type="datetime1">
              <a:rPr lang="de-DE" smtClean="0"/>
              <a:t>11.02.2022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7433939-14C7-417F-BB25-4EDEEA96D8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SLDO System </a:t>
            </a:r>
            <a:r>
              <a:rPr lang="de-DE" dirty="0" err="1"/>
              <a:t>Aspects</a:t>
            </a:r>
            <a:r>
              <a:rPr lang="de-DE" dirty="0"/>
              <a:t>| Serial Power System Meeting| michael.karagounis@fh-dortmund.de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DED40F-A4C2-4491-97E6-26B34C64C9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40626A7F-4343-4E4D-B14D-5E7A03778B25}" type="slidenum">
              <a:rPr lang="de-DE" smtClean="0"/>
              <a:pPr/>
              <a:t>4</a:t>
            </a:fld>
            <a:endParaRPr lang="de-DE" dirty="0"/>
          </a:p>
        </p:txBody>
      </p:sp>
      <p:pic>
        <p:nvPicPr>
          <p:cNvPr id="11" name="Inhaltsplatzhalter 10">
            <a:extLst>
              <a:ext uri="{FF2B5EF4-FFF2-40B4-BE49-F238E27FC236}">
                <a16:creationId xmlns:a16="http://schemas.microsoft.com/office/drawing/2014/main" id="{5E71E852-5A64-448D-A877-4AC0CA701AC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50" r="19368"/>
          <a:stretch/>
        </p:blipFill>
        <p:spPr>
          <a:xfrm>
            <a:off x="3009456" y="1556792"/>
            <a:ext cx="2822700" cy="2799052"/>
          </a:xfr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EB3A5EA9-2977-4E45-9B2D-663E1B7D798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4" r="19368"/>
          <a:stretch/>
        </p:blipFill>
        <p:spPr>
          <a:xfrm>
            <a:off x="1" y="1584980"/>
            <a:ext cx="2973937" cy="2799052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4553C02C-1A39-40A7-879E-9A0A0A34DDF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47" r="6798"/>
          <a:stretch/>
        </p:blipFill>
        <p:spPr>
          <a:xfrm>
            <a:off x="5867673" y="1584980"/>
            <a:ext cx="3276326" cy="2799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42094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Simulation at 1A/1s </a:t>
            </a:r>
            <a:r>
              <a:rPr lang="de-DE" dirty="0" err="1"/>
              <a:t>start-up</a:t>
            </a:r>
            <a:r>
              <a:rPr lang="de-DE" dirty="0"/>
              <a:t> </a:t>
            </a:r>
            <a:r>
              <a:rPr lang="de-DE" dirty="0" err="1"/>
              <a:t>ramp</a:t>
            </a:r>
            <a:r>
              <a:rPr lang="de-DE" dirty="0"/>
              <a:t> &amp; </a:t>
            </a:r>
            <a:r>
              <a:rPr lang="de-DE" dirty="0" err="1"/>
              <a:t>small</a:t>
            </a:r>
            <a:r>
              <a:rPr lang="de-DE" dirty="0"/>
              <a:t> </a:t>
            </a:r>
            <a:r>
              <a:rPr lang="de-DE" dirty="0" err="1"/>
              <a:t>load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658F1-81F9-422E-8E6C-647AF85872AC}" type="datetime1">
              <a:rPr lang="de-DE" smtClean="0"/>
              <a:t>11.02.2022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SLDO System Aspects| Serial Power System Meeting| michael.karagounis@fh-dortmund.de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40626A7F-4343-4E4D-B14D-5E7A03778B25}" type="slidenum">
              <a:rPr lang="de-DE" smtClean="0"/>
              <a:pPr/>
              <a:t>5</a:t>
            </a:fld>
            <a:endParaRPr lang="de-DE" dirty="0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72"/>
          <a:stretch/>
        </p:blipFill>
        <p:spPr>
          <a:xfrm>
            <a:off x="175370" y="1147589"/>
            <a:ext cx="8798956" cy="5367188"/>
          </a:xfrm>
          <a:prstGeom prst="rect">
            <a:avLst/>
          </a:prstGeom>
        </p:spPr>
      </p:pic>
      <p:cxnSp>
        <p:nvCxnSpPr>
          <p:cNvPr id="13" name="Gerader Verbinder 12"/>
          <p:cNvCxnSpPr/>
          <p:nvPr/>
        </p:nvCxnSpPr>
        <p:spPr>
          <a:xfrm>
            <a:off x="2157636" y="2492896"/>
            <a:ext cx="0" cy="3672408"/>
          </a:xfrm>
          <a:prstGeom prst="line">
            <a:avLst/>
          </a:prstGeom>
          <a:ln w="412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hteck 15"/>
          <p:cNvSpPr/>
          <p:nvPr/>
        </p:nvSpPr>
        <p:spPr>
          <a:xfrm>
            <a:off x="152153" y="5733256"/>
            <a:ext cx="1622945" cy="646331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US" dirty="0"/>
              <a:t>Startup at very </a:t>
            </a:r>
            <a:br>
              <a:rPr lang="en-US" dirty="0"/>
            </a:br>
            <a:r>
              <a:rPr lang="en-US" dirty="0"/>
              <a:t>low currents</a:t>
            </a:r>
          </a:p>
        </p:txBody>
      </p:sp>
      <p:cxnSp>
        <p:nvCxnSpPr>
          <p:cNvPr id="18" name="Gerade Verbindung mit Pfeil 17"/>
          <p:cNvCxnSpPr/>
          <p:nvPr/>
        </p:nvCxnSpPr>
        <p:spPr>
          <a:xfrm>
            <a:off x="1775098" y="5877272"/>
            <a:ext cx="382538" cy="7200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hteck 19"/>
          <p:cNvSpPr/>
          <p:nvPr/>
        </p:nvSpPr>
        <p:spPr>
          <a:xfrm>
            <a:off x="2119536" y="1268760"/>
            <a:ext cx="2884512" cy="5040560"/>
          </a:xfrm>
          <a:prstGeom prst="rect">
            <a:avLst/>
          </a:prstGeom>
          <a:solidFill>
            <a:srgbClr val="FFC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hteck 20"/>
          <p:cNvSpPr/>
          <p:nvPr/>
        </p:nvSpPr>
        <p:spPr>
          <a:xfrm>
            <a:off x="2883658" y="4077072"/>
            <a:ext cx="1549014" cy="646331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US" dirty="0"/>
              <a:t>startup-circuit</a:t>
            </a:r>
            <a:br>
              <a:rPr lang="en-US" dirty="0"/>
            </a:br>
            <a:r>
              <a:rPr lang="en-US" dirty="0"/>
              <a:t>active</a:t>
            </a:r>
          </a:p>
        </p:txBody>
      </p:sp>
      <p:sp>
        <p:nvSpPr>
          <p:cNvPr id="22" name="Rechteck 21"/>
          <p:cNvSpPr/>
          <p:nvPr/>
        </p:nvSpPr>
        <p:spPr>
          <a:xfrm>
            <a:off x="6610643" y="4005934"/>
            <a:ext cx="1530420" cy="646331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US" dirty="0"/>
              <a:t>startup-circuit</a:t>
            </a:r>
            <a:br>
              <a:rPr lang="en-US" dirty="0"/>
            </a:br>
            <a:r>
              <a:rPr lang="en-US" dirty="0"/>
              <a:t>switched-off</a:t>
            </a:r>
          </a:p>
        </p:txBody>
      </p:sp>
    </p:spTree>
    <p:extLst>
      <p:ext uri="{BB962C8B-B14F-4D97-AF65-F5344CB8AC3E}">
        <p14:creationId xmlns:p14="http://schemas.microsoft.com/office/powerpoint/2010/main" val="3262801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Grafik 26">
            <a:extLst>
              <a:ext uri="{FF2B5EF4-FFF2-40B4-BE49-F238E27FC236}">
                <a16:creationId xmlns:a16="http://schemas.microsoft.com/office/drawing/2014/main" id="{06B38B37-137E-4897-87F8-AB11D49D989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97"/>
          <a:stretch/>
        </p:blipFill>
        <p:spPr>
          <a:xfrm>
            <a:off x="0" y="1558533"/>
            <a:ext cx="9144000" cy="401045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517B6F2E-8821-4132-8251-3D2D510BC0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Startup </a:t>
            </a:r>
            <a:r>
              <a:rPr lang="de-DE" dirty="0" err="1"/>
              <a:t>behavior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3Ohm </a:t>
            </a:r>
            <a:r>
              <a:rPr lang="de-DE" dirty="0" err="1"/>
              <a:t>load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22FBEDB-994D-426E-8495-97ABA2F352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4853F-F26C-4217-A738-646EAB832BA1}" type="datetime1">
              <a:rPr lang="de-DE" smtClean="0"/>
              <a:t>11.02.2022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EB0F378-1D1F-4AC8-966E-5A5AF97CB3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SLDO System Aspects| Serial Power System Meeting| michael.karagounis@fh-dortmund.de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2EA3091-0040-4035-9D53-E0CC8AE01C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40626A7F-4343-4E4D-B14D-5E7A03778B25}" type="slidenum">
              <a:rPr lang="de-DE" smtClean="0"/>
              <a:pPr/>
              <a:t>6</a:t>
            </a:fld>
            <a:endParaRPr lang="de-DE" dirty="0"/>
          </a:p>
        </p:txBody>
      </p:sp>
      <p:cxnSp>
        <p:nvCxnSpPr>
          <p:cNvPr id="11" name="Gerader Verbinder 10">
            <a:extLst>
              <a:ext uri="{FF2B5EF4-FFF2-40B4-BE49-F238E27FC236}">
                <a16:creationId xmlns:a16="http://schemas.microsoft.com/office/drawing/2014/main" id="{D4663054-D8B7-48F4-9563-68FED788281E}"/>
              </a:ext>
            </a:extLst>
          </p:cNvPr>
          <p:cNvCxnSpPr>
            <a:cxnSpLocks/>
          </p:cNvCxnSpPr>
          <p:nvPr/>
        </p:nvCxnSpPr>
        <p:spPr>
          <a:xfrm flipH="1">
            <a:off x="1259632" y="3140968"/>
            <a:ext cx="288032" cy="792088"/>
          </a:xfrm>
          <a:prstGeom prst="line">
            <a:avLst/>
          </a:prstGeom>
          <a:ln w="254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feld 15">
            <a:extLst>
              <a:ext uri="{FF2B5EF4-FFF2-40B4-BE49-F238E27FC236}">
                <a16:creationId xmlns:a16="http://schemas.microsoft.com/office/drawing/2014/main" id="{F699367D-4659-4CBF-B8EE-B345CA1DCF0F}"/>
              </a:ext>
            </a:extLst>
          </p:cNvPr>
          <p:cNvSpPr txBox="1"/>
          <p:nvPr/>
        </p:nvSpPr>
        <p:spPr>
          <a:xfrm>
            <a:off x="1043608" y="2494637"/>
            <a:ext cx="12862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/>
              <a:t>pass-</a:t>
            </a:r>
            <a:r>
              <a:rPr lang="de-DE" dirty="0" err="1"/>
              <a:t>device</a:t>
            </a:r>
            <a:br>
              <a:rPr lang="de-DE" dirty="0"/>
            </a:br>
            <a:r>
              <a:rPr lang="de-DE" dirty="0" err="1"/>
              <a:t>threshold</a:t>
            </a:r>
            <a:endParaRPr lang="de-DE" dirty="0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B1400B32-9016-4013-A214-3A6325ED9603}"/>
              </a:ext>
            </a:extLst>
          </p:cNvPr>
          <p:cNvSpPr txBox="1"/>
          <p:nvPr/>
        </p:nvSpPr>
        <p:spPr>
          <a:xfrm>
            <a:off x="2915816" y="4653136"/>
            <a:ext cx="23848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/>
              <a:t>linear </a:t>
            </a:r>
            <a:r>
              <a:rPr lang="de-DE" dirty="0" err="1"/>
              <a:t>behavior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Vout</a:t>
            </a:r>
            <a:br>
              <a:rPr lang="de-DE" dirty="0"/>
            </a:br>
            <a:r>
              <a:rPr lang="de-DE" dirty="0"/>
              <a:t>due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ohmic</a:t>
            </a:r>
            <a:r>
              <a:rPr lang="de-DE" dirty="0"/>
              <a:t> </a:t>
            </a:r>
            <a:r>
              <a:rPr lang="de-DE" dirty="0" err="1"/>
              <a:t>load</a:t>
            </a:r>
            <a:endParaRPr lang="de-DE" dirty="0"/>
          </a:p>
        </p:txBody>
      </p:sp>
      <p:cxnSp>
        <p:nvCxnSpPr>
          <p:cNvPr id="18" name="Gerader Verbinder 17">
            <a:extLst>
              <a:ext uri="{FF2B5EF4-FFF2-40B4-BE49-F238E27FC236}">
                <a16:creationId xmlns:a16="http://schemas.microsoft.com/office/drawing/2014/main" id="{9C2A4622-8650-4390-9B50-C1B69573FAA9}"/>
              </a:ext>
            </a:extLst>
          </p:cNvPr>
          <p:cNvCxnSpPr>
            <a:cxnSpLocks/>
          </p:cNvCxnSpPr>
          <p:nvPr/>
        </p:nvCxnSpPr>
        <p:spPr>
          <a:xfrm flipH="1" flipV="1">
            <a:off x="1979712" y="3952292"/>
            <a:ext cx="1008112" cy="1060886"/>
          </a:xfrm>
          <a:prstGeom prst="line">
            <a:avLst/>
          </a:prstGeom>
          <a:ln w="254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hteck 20">
            <a:extLst>
              <a:ext uri="{FF2B5EF4-FFF2-40B4-BE49-F238E27FC236}">
                <a16:creationId xmlns:a16="http://schemas.microsoft.com/office/drawing/2014/main" id="{8D5AFC61-12B3-4FB6-A230-D651F1BA3D41}"/>
              </a:ext>
            </a:extLst>
          </p:cNvPr>
          <p:cNvSpPr/>
          <p:nvPr/>
        </p:nvSpPr>
        <p:spPr>
          <a:xfrm>
            <a:off x="2375756" y="2685739"/>
            <a:ext cx="1908212" cy="633809"/>
          </a:xfrm>
          <a:prstGeom prst="rect">
            <a:avLst/>
          </a:prstGeom>
          <a:solidFill>
            <a:srgbClr val="FFC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B1EE7F1F-8F28-4E9E-B827-D67BCFC85DF3}"/>
              </a:ext>
            </a:extLst>
          </p:cNvPr>
          <p:cNvSpPr txBox="1"/>
          <p:nvPr/>
        </p:nvSpPr>
        <p:spPr>
          <a:xfrm>
            <a:off x="2672039" y="2063574"/>
            <a:ext cx="1495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/>
              <a:t>pass-</a:t>
            </a:r>
            <a:r>
              <a:rPr lang="de-DE" dirty="0" err="1"/>
              <a:t>device</a:t>
            </a:r>
            <a:br>
              <a:rPr lang="de-DE" dirty="0"/>
            </a:br>
            <a:r>
              <a:rPr lang="de-DE" dirty="0"/>
              <a:t>non </a:t>
            </a:r>
            <a:r>
              <a:rPr lang="de-DE" dirty="0" err="1"/>
              <a:t>saturated</a:t>
            </a:r>
            <a:endParaRPr lang="de-DE" dirty="0"/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DE1991C2-D0B3-45B9-9A0D-0071014C70BD}"/>
              </a:ext>
            </a:extLst>
          </p:cNvPr>
          <p:cNvSpPr txBox="1"/>
          <p:nvPr/>
        </p:nvSpPr>
        <p:spPr>
          <a:xfrm>
            <a:off x="3310988" y="3333218"/>
            <a:ext cx="15945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 err="1"/>
              <a:t>startup</a:t>
            </a:r>
            <a:r>
              <a:rPr lang="de-DE" dirty="0"/>
              <a:t>–</a:t>
            </a:r>
            <a:r>
              <a:rPr lang="de-DE" dirty="0" err="1"/>
              <a:t>sircuit</a:t>
            </a:r>
            <a:r>
              <a:rPr lang="de-DE" dirty="0"/>
              <a:t> </a:t>
            </a:r>
            <a:br>
              <a:rPr lang="de-DE" dirty="0"/>
            </a:br>
            <a:r>
              <a:rPr lang="de-DE" dirty="0" err="1"/>
              <a:t>deactivated</a:t>
            </a:r>
            <a:endParaRPr lang="de-DE" dirty="0"/>
          </a:p>
        </p:txBody>
      </p:sp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1975D22D-183B-415A-A0EB-0BCE72969693}"/>
              </a:ext>
            </a:extLst>
          </p:cNvPr>
          <p:cNvCxnSpPr>
            <a:cxnSpLocks/>
          </p:cNvCxnSpPr>
          <p:nvPr/>
        </p:nvCxnSpPr>
        <p:spPr>
          <a:xfrm flipH="1" flipV="1">
            <a:off x="2551832" y="3343714"/>
            <a:ext cx="868040" cy="301310"/>
          </a:xfrm>
          <a:prstGeom prst="line">
            <a:avLst/>
          </a:prstGeom>
          <a:ln w="25400">
            <a:solidFill>
              <a:srgbClr val="66FF33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feld 31">
            <a:extLst>
              <a:ext uri="{FF2B5EF4-FFF2-40B4-BE49-F238E27FC236}">
                <a16:creationId xmlns:a16="http://schemas.microsoft.com/office/drawing/2014/main" id="{3CAFAEF5-682D-4180-8DCF-FEFE6F914C9E}"/>
              </a:ext>
            </a:extLst>
          </p:cNvPr>
          <p:cNvSpPr txBox="1"/>
          <p:nvPr/>
        </p:nvSpPr>
        <p:spPr>
          <a:xfrm>
            <a:off x="6036767" y="1023919"/>
            <a:ext cx="132061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 err="1"/>
              <a:t>overvoltage</a:t>
            </a:r>
            <a:br>
              <a:rPr lang="de-DE" dirty="0"/>
            </a:br>
            <a:r>
              <a:rPr lang="de-DE" dirty="0" err="1"/>
              <a:t>protection</a:t>
            </a:r>
            <a:r>
              <a:rPr lang="de-DE" dirty="0"/>
              <a:t> </a:t>
            </a:r>
            <a:br>
              <a:rPr lang="de-DE" dirty="0"/>
            </a:br>
            <a:r>
              <a:rPr lang="de-DE" dirty="0" err="1"/>
              <a:t>limit</a:t>
            </a:r>
            <a:endParaRPr lang="de-DE" dirty="0"/>
          </a:p>
        </p:txBody>
      </p:sp>
      <p:cxnSp>
        <p:nvCxnSpPr>
          <p:cNvPr id="34" name="Gerader Verbinder 33">
            <a:extLst>
              <a:ext uri="{FF2B5EF4-FFF2-40B4-BE49-F238E27FC236}">
                <a16:creationId xmlns:a16="http://schemas.microsoft.com/office/drawing/2014/main" id="{B3E79153-CCAB-48EC-B9FC-D61541A49D79}"/>
              </a:ext>
            </a:extLst>
          </p:cNvPr>
          <p:cNvCxnSpPr>
            <a:cxnSpLocks/>
          </p:cNvCxnSpPr>
          <p:nvPr/>
        </p:nvCxnSpPr>
        <p:spPr>
          <a:xfrm>
            <a:off x="7236296" y="1558533"/>
            <a:ext cx="936436" cy="281361"/>
          </a:xfrm>
          <a:prstGeom prst="line">
            <a:avLst/>
          </a:prstGeom>
          <a:ln w="254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12513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/>
              <a:t>Protection</a:t>
            </a:r>
            <a:r>
              <a:rPr lang="de-DE" dirty="0"/>
              <a:t> Feature:</a:t>
            </a:r>
            <a:br>
              <a:rPr lang="de-DE" dirty="0"/>
            </a:br>
            <a:r>
              <a:rPr lang="de-DE" dirty="0" err="1"/>
              <a:t>Overvoltage</a:t>
            </a:r>
            <a:r>
              <a:rPr lang="de-DE" dirty="0"/>
              <a:t> </a:t>
            </a:r>
            <a:r>
              <a:rPr lang="de-DE" dirty="0" err="1"/>
              <a:t>Protection</a:t>
            </a:r>
            <a:r>
              <a:rPr lang="de-DE" dirty="0"/>
              <a:t> </a:t>
            </a:r>
            <a:r>
              <a:rPr lang="de-DE" dirty="0" err="1"/>
              <a:t>Voltage</a:t>
            </a:r>
            <a:r>
              <a:rPr lang="de-DE" dirty="0"/>
              <a:t> </a:t>
            </a:r>
            <a:r>
              <a:rPr lang="de-DE" dirty="0" err="1"/>
              <a:t>Clamp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voltage clamp implemented as shunt regulator</a:t>
            </a:r>
          </a:p>
          <a:p>
            <a:pPr lvl="1"/>
            <a:r>
              <a:rPr lang="en-US" dirty="0"/>
              <a:t>operated in parallel to SLDO</a:t>
            </a:r>
          </a:p>
          <a:p>
            <a:r>
              <a:rPr lang="en-US" dirty="0"/>
              <a:t>takes all excess current in case Vin =&gt;2v</a:t>
            </a:r>
          </a:p>
          <a:p>
            <a:r>
              <a:rPr lang="en-US" dirty="0"/>
              <a:t>limits the voltage to 2V </a:t>
            </a:r>
          </a:p>
          <a:p>
            <a:r>
              <a:rPr lang="en-US" dirty="0"/>
              <a:t>can absorb up to 2A additional current per chip</a:t>
            </a:r>
          </a:p>
          <a:p>
            <a:r>
              <a:rPr lang="en-US" dirty="0"/>
              <a:t>OVP threshold defined by untrimmed bandgap</a:t>
            </a:r>
          </a:p>
          <a:p>
            <a:pPr lvl="1"/>
            <a:r>
              <a:rPr lang="en-US" dirty="0"/>
              <a:t>voltage limit can vary +/- 5%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D3A98-88DB-4C4B-8A93-821327019DCC}" type="datetime1">
              <a:rPr lang="de-DE" smtClean="0"/>
              <a:t>11.02.2022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SLDO System </a:t>
            </a:r>
            <a:r>
              <a:rPr lang="de-DE" dirty="0" err="1"/>
              <a:t>Aspects</a:t>
            </a:r>
            <a:r>
              <a:rPr lang="de-DE" dirty="0"/>
              <a:t>| Serial Power System Meeting| michael.karagounis@fh-dortmund.de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40626A7F-4343-4E4D-B14D-5E7A03778B25}" type="slidenum">
              <a:rPr lang="de-DE" smtClean="0"/>
              <a:pPr/>
              <a:t>7</a:t>
            </a:fld>
            <a:endParaRPr lang="de-DE" dirty="0"/>
          </a:p>
        </p:txBody>
      </p:sp>
      <p:graphicFrame>
        <p:nvGraphicFramePr>
          <p:cNvPr id="9" name="Objekt 8"/>
          <p:cNvGraphicFramePr>
            <a:graphicFrameLocks noChangeAspect="1"/>
          </p:cNvGraphicFramePr>
          <p:nvPr>
            <p:extLst/>
          </p:nvPr>
        </p:nvGraphicFramePr>
        <p:xfrm>
          <a:off x="1029856" y="1050246"/>
          <a:ext cx="6062424" cy="28364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4" name="Visio" r:id="rId3" imgW="3854487" imgH="1803575" progId="Visio.Drawing.15">
                  <p:embed/>
                </p:oleObj>
              </mc:Choice>
              <mc:Fallback>
                <p:oleObj name="Visio" r:id="rId3" imgW="3854487" imgH="1803575" progId="Visio.Drawing.15">
                  <p:embed/>
                  <p:pic>
                    <p:nvPicPr>
                      <p:cNvPr id="9" name="Objekt 8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29856" y="1050246"/>
                        <a:ext cx="6062424" cy="28364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kt 9"/>
          <p:cNvGraphicFramePr>
            <a:graphicFrameLocks noChangeAspect="1"/>
          </p:cNvGraphicFramePr>
          <p:nvPr>
            <p:extLst/>
          </p:nvPr>
        </p:nvGraphicFramePr>
        <p:xfrm>
          <a:off x="4932040" y="3936224"/>
          <a:ext cx="4752528" cy="32684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5" name="Visio" r:id="rId5" imgW="4135865" imgH="2984500" progId="Visio.Drawing.15">
                  <p:embed/>
                </p:oleObj>
              </mc:Choice>
              <mc:Fallback>
                <p:oleObj name="Visio" r:id="rId5" imgW="4135865" imgH="2984500" progId="Visio.Drawing.15">
                  <p:embed/>
                  <p:pic>
                    <p:nvPicPr>
                      <p:cNvPr id="10" name="Objekt 9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932040" y="3936224"/>
                        <a:ext cx="4752528" cy="32684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52990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Objekt 11"/>
          <p:cNvGraphicFramePr>
            <a:graphicFrameLocks noChangeAspect="1"/>
          </p:cNvGraphicFramePr>
          <p:nvPr>
            <p:extLst/>
          </p:nvPr>
        </p:nvGraphicFramePr>
        <p:xfrm>
          <a:off x="25152" y="970755"/>
          <a:ext cx="12244884" cy="83805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name="Visio" r:id="rId3" imgW="10160078" imgH="6477000" progId="Visio.Drawing.15">
                  <p:embed/>
                </p:oleObj>
              </mc:Choice>
              <mc:Fallback>
                <p:oleObj name="Visio" r:id="rId3" imgW="10160078" imgH="6477000" progId="Visio.Drawing.15">
                  <p:embed/>
                  <p:pic>
                    <p:nvPicPr>
                      <p:cNvPr id="12" name="Objekt 1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152" y="970755"/>
                        <a:ext cx="12244884" cy="83805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Protection</a:t>
            </a:r>
            <a:r>
              <a:rPr lang="de-DE" dirty="0"/>
              <a:t> Feature: </a:t>
            </a:r>
            <a:r>
              <a:rPr lang="de-DE" dirty="0" err="1"/>
              <a:t>Overload</a:t>
            </a:r>
            <a:r>
              <a:rPr lang="de-DE" dirty="0"/>
              <a:t> </a:t>
            </a:r>
            <a:r>
              <a:rPr lang="de-DE" dirty="0" err="1"/>
              <a:t>Protection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A42BD-DE40-40F1-BCDA-D917B4EAC3EC}" type="datetime1">
              <a:rPr lang="de-DE" smtClean="0"/>
              <a:t>11.02.2022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SLDO System </a:t>
            </a:r>
            <a:r>
              <a:rPr lang="de-DE" dirty="0" err="1"/>
              <a:t>Aspects</a:t>
            </a:r>
            <a:r>
              <a:rPr lang="de-DE" dirty="0"/>
              <a:t>| Serial Power System Meeting| michael.karagounis@fh-dortmund.de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40626A7F-4343-4E4D-B14D-5E7A03778B25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13" name="Textfeld 12"/>
          <p:cNvSpPr txBox="1"/>
          <p:nvPr/>
        </p:nvSpPr>
        <p:spPr>
          <a:xfrm>
            <a:off x="251520" y="3998843"/>
            <a:ext cx="873643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With RD53A overload currents lead to collapse of </a:t>
            </a:r>
            <a:r>
              <a:rPr lang="en-US" dirty="0" err="1"/>
              <a:t>regualtor</a:t>
            </a:r>
            <a:r>
              <a:rPr lang="en-US" dirty="0"/>
              <a:t> input voltage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This lead to </a:t>
            </a:r>
            <a:r>
              <a:rPr lang="en-US" dirty="0" err="1"/>
              <a:t>overvoltages</a:t>
            </a:r>
            <a:r>
              <a:rPr lang="en-US" dirty="0"/>
              <a:t> at other modules in the serial chain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RD53B protects against overloads which are considered as </a:t>
            </a:r>
            <a:r>
              <a:rPr lang="en-US" dirty="0" err="1"/>
              <a:t>undershunt</a:t>
            </a:r>
            <a:r>
              <a:rPr lang="en-US" dirty="0"/>
              <a:t> current scenarios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high load current reduces shunt current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 </a:t>
            </a:r>
            <a:r>
              <a:rPr lang="en-US" dirty="0" err="1"/>
              <a:t>undershunt</a:t>
            </a:r>
            <a:r>
              <a:rPr lang="en-US" dirty="0"/>
              <a:t> current case </a:t>
            </a:r>
            <a:r>
              <a:rPr lang="en-US" dirty="0" err="1"/>
              <a:t>Vout</a:t>
            </a:r>
            <a:r>
              <a:rPr lang="en-US" dirty="0"/>
              <a:t> is reduced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/>
              <a:t>Vout</a:t>
            </a:r>
            <a:r>
              <a:rPr lang="en-US" dirty="0"/>
              <a:t> is lowered by lowering </a:t>
            </a:r>
            <a:r>
              <a:rPr lang="en-US" dirty="0" err="1"/>
              <a:t>Vref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Activation Threshold </a:t>
            </a:r>
            <a:r>
              <a:rPr lang="en-US" dirty="0" err="1"/>
              <a:t>Ishunt</a:t>
            </a:r>
            <a:r>
              <a:rPr lang="en-US" dirty="0"/>
              <a:t> &lt; 10 mA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Vout</a:t>
            </a:r>
            <a:r>
              <a:rPr lang="en-US" dirty="0"/>
              <a:t> </a:t>
            </a:r>
            <a:r>
              <a:rPr lang="en-US" dirty="0" err="1"/>
              <a:t>minimimum</a:t>
            </a:r>
            <a:r>
              <a:rPr lang="en-US" dirty="0"/>
              <a:t> value 700mV  </a:t>
            </a:r>
            <a:r>
              <a:rPr lang="en-US" dirty="0">
                <a:sym typeface="Wingdings" panose="05000000000000000000" pitchFamily="2" charset="2"/>
              </a:rPr>
              <a:t>  </a:t>
            </a:r>
            <a:r>
              <a:rPr lang="en-US" dirty="0" err="1"/>
              <a:t>Vref</a:t>
            </a:r>
            <a:r>
              <a:rPr lang="en-US" dirty="0"/>
              <a:t> minimum value 350 mV</a:t>
            </a:r>
          </a:p>
        </p:txBody>
      </p:sp>
    </p:spTree>
    <p:extLst>
      <p:ext uri="{BB962C8B-B14F-4D97-AF65-F5344CB8AC3E}">
        <p14:creationId xmlns:p14="http://schemas.microsoft.com/office/powerpoint/2010/main" val="30321145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Measurement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Overload</a:t>
            </a:r>
            <a:r>
              <a:rPr lang="de-DE" dirty="0"/>
              <a:t>/</a:t>
            </a:r>
            <a:r>
              <a:rPr lang="de-DE" dirty="0" err="1"/>
              <a:t>Undershunt</a:t>
            </a:r>
            <a:r>
              <a:rPr lang="de-DE" dirty="0"/>
              <a:t> </a:t>
            </a:r>
            <a:r>
              <a:rPr lang="de-DE" dirty="0" err="1"/>
              <a:t>Protection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13BB-F039-40BA-9B78-98F54C3F45A6}" type="datetime1">
              <a:rPr lang="de-DE" smtClean="0"/>
              <a:t>11.02.2022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SLDO System </a:t>
            </a:r>
            <a:r>
              <a:rPr lang="de-DE" dirty="0" err="1"/>
              <a:t>Aspects</a:t>
            </a:r>
            <a:r>
              <a:rPr lang="de-DE" dirty="0"/>
              <a:t>| Serial Power System Meeting| michael.karagounis@fh-dortmund.de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40626A7F-4343-4E4D-B14D-5E7A03778B25}" type="slidenum">
              <a:rPr lang="de-DE" smtClean="0"/>
              <a:pPr/>
              <a:t>9</a:t>
            </a:fld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24586B1B-E513-4204-AEBF-0E591C0BCF9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88" y="1570526"/>
            <a:ext cx="4392204" cy="3568666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2AB3CBA4-9506-4F05-A67A-BE98ECA968B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628800"/>
            <a:ext cx="4320480" cy="3510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5963041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791</Words>
  <Application>Microsoft Office PowerPoint</Application>
  <PresentationFormat>Bildschirmpräsentation (4:3)</PresentationFormat>
  <Paragraphs>154</Paragraphs>
  <Slides>14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20" baseType="lpstr">
      <vt:lpstr>Arial</vt:lpstr>
      <vt:lpstr>Calibri</vt:lpstr>
      <vt:lpstr>Cambria Math</vt:lpstr>
      <vt:lpstr>Wingdings</vt:lpstr>
      <vt:lpstr>Larissa</vt:lpstr>
      <vt:lpstr>Visio</vt:lpstr>
      <vt:lpstr>Shunt-LDO Regulator</vt:lpstr>
      <vt:lpstr>Design Concept</vt:lpstr>
      <vt:lpstr>V/I  Characteristic</vt:lpstr>
      <vt:lpstr>Forbidden Vin/Vofs Combinations (Worst Case)</vt:lpstr>
      <vt:lpstr>Simulation at 1A/1s start-up ramp &amp; small load</vt:lpstr>
      <vt:lpstr>Startup behavior with 3Ohm load</vt:lpstr>
      <vt:lpstr>Protection Feature: Overvoltage Protection Voltage Clamp</vt:lpstr>
      <vt:lpstr>Protection Feature: Overload Protection</vt:lpstr>
      <vt:lpstr>Measurement of Overload/Undershunt Protection</vt:lpstr>
      <vt:lpstr>Low Power Mode</vt:lpstr>
      <vt:lpstr>Rectification Circuit and Low Power Mode Interface</vt:lpstr>
      <vt:lpstr>Measurement AC Rectifier interaction with Vofs</vt:lpstr>
      <vt:lpstr>Known Problems</vt:lpstr>
      <vt:lpstr>Conclusion</vt:lpstr>
    </vt:vector>
  </TitlesOfParts>
  <Company>Hochschule Hamm-Lippstadt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Prof. Dr. Karagounis, Michael</dc:creator>
  <cp:lastModifiedBy>Michael Karagounis</cp:lastModifiedBy>
  <cp:revision>1542</cp:revision>
  <cp:lastPrinted>2013-04-30T07:19:28Z</cp:lastPrinted>
  <dcterms:created xsi:type="dcterms:W3CDTF">2013-04-05T10:41:38Z</dcterms:created>
  <dcterms:modified xsi:type="dcterms:W3CDTF">2022-02-11T13:52:58Z</dcterms:modified>
</cp:coreProperties>
</file>