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4"/>
  </p:sldMasterIdLst>
  <p:notesMasterIdLst>
    <p:notesMasterId r:id="rId21"/>
  </p:notesMasterIdLst>
  <p:sldIdLst>
    <p:sldId id="256" r:id="rId5"/>
    <p:sldId id="257" r:id="rId6"/>
    <p:sldId id="291" r:id="rId7"/>
    <p:sldId id="294" r:id="rId8"/>
    <p:sldId id="292" r:id="rId9"/>
    <p:sldId id="293" r:id="rId10"/>
    <p:sldId id="296" r:id="rId11"/>
    <p:sldId id="297" r:id="rId12"/>
    <p:sldId id="298" r:id="rId13"/>
    <p:sldId id="302" r:id="rId14"/>
    <p:sldId id="303" r:id="rId15"/>
    <p:sldId id="300" r:id="rId16"/>
    <p:sldId id="304" r:id="rId17"/>
    <p:sldId id="258" r:id="rId18"/>
    <p:sldId id="259" r:id="rId19"/>
    <p:sldId id="295" r:id="rId20"/>
  </p:sldIdLst>
  <p:sldSz cx="9906000" cy="6858000" type="A4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F75BD"/>
    <a:srgbClr val="E4831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3793"/>
    <p:restoredTop sz="50000"/>
  </p:normalViewPr>
  <p:slideViewPr>
    <p:cSldViewPr snapToGrid="0" snapToObjects="1">
      <p:cViewPr varScale="1">
        <p:scale>
          <a:sx n="100" d="100"/>
          <a:sy n="100" d="100"/>
        </p:scale>
        <p:origin x="102" y="7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2E13BA0-58D0-408E-87F5-B5D4485CB8AC}" type="datetimeFigureOut">
              <a:rPr lang="en-US" smtClean="0"/>
              <a:t>2/11/2022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81075" y="1241425"/>
            <a:ext cx="48355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D35300-01C4-4EC5-A4B4-F523C25623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7628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D35300-01C4-4EC5-A4B4-F523C256238F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27965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6576" y="6405120"/>
            <a:ext cx="2228850" cy="365125"/>
          </a:xfrm>
          <a:prstGeom prst="rect">
            <a:avLst/>
          </a:prstGeom>
        </p:spPr>
        <p:txBody>
          <a:bodyPr/>
          <a:lstStyle>
            <a:lvl1pPr algn="l">
              <a:defRPr sz="2000">
                <a:solidFill>
                  <a:schemeClr val="bg1"/>
                </a:solidFill>
              </a:defRPr>
            </a:lvl1pPr>
          </a:lstStyle>
          <a:p>
            <a:fld id="{515FD98D-72B3-3D49-9BC1-B5043B0D15B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6780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/>
          <a:lstStyle/>
          <a:p>
            <a:fld id="{CD0000A3-C937-40F4-B5BC-9C5078C8BED8}" type="datetime1">
              <a:rPr lang="en-GB" smtClean="0"/>
              <a:t>11/02/2022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ATLAS Serial Power system and power supplies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/>
          <a:lstStyle/>
          <a:p>
            <a:fld id="{515FD98D-72B3-3D49-9BC1-B5043B0D15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5047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/>
          <a:lstStyle/>
          <a:p>
            <a:fld id="{A1EED4CE-E842-4B39-9780-54BB1A901860}" type="datetime1">
              <a:rPr lang="en-GB" smtClean="0"/>
              <a:t>11/02/2022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ATLAS Serial Power system and power supplies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/>
          <a:lstStyle/>
          <a:p>
            <a:fld id="{515FD98D-72B3-3D49-9BC1-B5043B0D15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56739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7748" y="153780"/>
            <a:ext cx="9173817" cy="671193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367748" y="1168400"/>
            <a:ext cx="9173817" cy="5008563"/>
          </a:xfrm>
        </p:spPr>
        <p:txBody>
          <a:bodyPr/>
          <a:lstStyle>
            <a:lvl1pPr>
              <a:buClr>
                <a:srgbClr val="0F75BD"/>
              </a:buClr>
              <a:defRPr/>
            </a:lvl1pPr>
            <a:lvl2pPr>
              <a:buClr>
                <a:srgbClr val="0F75BD"/>
              </a:buClr>
              <a:defRPr/>
            </a:lvl2pPr>
            <a:lvl3pPr>
              <a:buClr>
                <a:srgbClr val="0F75BD"/>
              </a:buClr>
              <a:defRPr/>
            </a:lvl3pPr>
            <a:lvl4pPr>
              <a:buClr>
                <a:srgbClr val="0F75BD"/>
              </a:buClr>
              <a:defRPr/>
            </a:lvl4pPr>
            <a:lvl5pPr>
              <a:buClr>
                <a:srgbClr val="0F75BD"/>
              </a:buClr>
              <a:defRPr/>
            </a:lvl5pPr>
          </a:lstStyle>
          <a:p>
            <a:pPr lvl="0"/>
            <a:r>
              <a:rPr lang="en-US" dirty="0"/>
              <a:t> 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2082ED0C-FBD0-EA44-8EF3-86B28E9C2D9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847028" y="6356351"/>
            <a:ext cx="1272209" cy="365125"/>
          </a:xfrm>
          <a:prstGeom prst="rect">
            <a:avLst/>
          </a:prstGeom>
        </p:spPr>
        <p:txBody>
          <a:bodyPr/>
          <a:lstStyle/>
          <a:p>
            <a:fld id="{28BE15DD-0EB0-4275-932B-F571D68A5FEE}" type="datetime1">
              <a:rPr lang="en-GB" smtClean="0"/>
              <a:t>11/02/2022</a:t>
            </a:fld>
            <a:endParaRPr lang="en-US" dirty="0"/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AD510443-D07A-8546-9047-91485FB8EB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630018" y="6356352"/>
            <a:ext cx="5039140" cy="3651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ATLAS Serial Power system and power supplies</a:t>
            </a:r>
            <a:endParaRPr lang="en-US" dirty="0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920466FF-7992-9047-B2A2-61DEE33527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67748" y="6356351"/>
            <a:ext cx="1084400" cy="365125"/>
          </a:xfrm>
          <a:prstGeom prst="rect">
            <a:avLst/>
          </a:prstGeom>
        </p:spPr>
        <p:txBody>
          <a:bodyPr/>
          <a:lstStyle/>
          <a:p>
            <a:fld id="{515FD98D-72B3-3D49-9BC1-B5043B0D15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36432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/>
          <a:lstStyle/>
          <a:p>
            <a:fld id="{DF83F3DF-8DAD-4203-BE36-2B1CB2AF5AFE}" type="datetime1">
              <a:rPr lang="en-GB" smtClean="0"/>
              <a:t>11/02/2022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ATLAS Serial Power system and power supplies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/>
          <a:lstStyle/>
          <a:p>
            <a:fld id="{515FD98D-72B3-3D49-9BC1-B5043B0D15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08197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>
            <a:lvl1pPr>
              <a:buClr>
                <a:srgbClr val="0F75BD"/>
              </a:buClr>
              <a:defRPr/>
            </a:lvl1pPr>
            <a:lvl2pPr>
              <a:buClr>
                <a:srgbClr val="0F75BD"/>
              </a:buClr>
              <a:defRPr/>
            </a:lvl2pPr>
            <a:lvl3pPr>
              <a:buClr>
                <a:srgbClr val="0F75BD"/>
              </a:buClr>
              <a:defRPr/>
            </a:lvl3pPr>
            <a:lvl4pPr>
              <a:buClr>
                <a:srgbClr val="0F75BD"/>
              </a:buClr>
              <a:defRPr/>
            </a:lvl4pPr>
            <a:lvl5pPr>
              <a:buClr>
                <a:srgbClr val="0F75BD"/>
              </a:buCl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>
            <a:lvl1pPr>
              <a:buClr>
                <a:srgbClr val="0F75BD"/>
              </a:buClr>
              <a:defRPr/>
            </a:lvl1pPr>
            <a:lvl2pPr>
              <a:buClr>
                <a:srgbClr val="0F75BD"/>
              </a:buClr>
              <a:defRPr/>
            </a:lvl2pPr>
            <a:lvl3pPr>
              <a:buClr>
                <a:srgbClr val="0F75BD"/>
              </a:buClr>
              <a:defRPr/>
            </a:lvl3pPr>
            <a:lvl4pPr>
              <a:buClr>
                <a:srgbClr val="0F75BD"/>
              </a:buClr>
              <a:defRPr/>
            </a:lvl4pPr>
            <a:lvl5pPr>
              <a:buClr>
                <a:srgbClr val="0F75BD"/>
              </a:buCl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27045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>
            <a:lvl1pPr>
              <a:buClr>
                <a:srgbClr val="0F75BD"/>
              </a:buClr>
              <a:defRPr/>
            </a:lvl1pPr>
            <a:lvl2pPr>
              <a:buClr>
                <a:srgbClr val="0F75BD"/>
              </a:buClr>
              <a:defRPr/>
            </a:lvl2pPr>
            <a:lvl3pPr>
              <a:buClr>
                <a:srgbClr val="0F75BD"/>
              </a:buClr>
              <a:defRPr/>
            </a:lvl3pPr>
            <a:lvl4pPr>
              <a:buClr>
                <a:srgbClr val="0F75BD"/>
              </a:buClr>
              <a:defRPr/>
            </a:lvl4pPr>
            <a:lvl5pPr>
              <a:buClr>
                <a:srgbClr val="0F75BD"/>
              </a:buCl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>
            <a:lvl1pPr>
              <a:buClr>
                <a:srgbClr val="0F75BD"/>
              </a:buClr>
              <a:defRPr/>
            </a:lvl1pPr>
            <a:lvl2pPr>
              <a:buClr>
                <a:srgbClr val="0F75BD"/>
              </a:buClr>
              <a:defRPr/>
            </a:lvl2pPr>
            <a:lvl3pPr>
              <a:buClr>
                <a:srgbClr val="0F75BD"/>
              </a:buClr>
              <a:defRPr/>
            </a:lvl3pPr>
            <a:lvl4pPr>
              <a:buClr>
                <a:srgbClr val="0F75BD"/>
              </a:buClr>
              <a:defRPr/>
            </a:lvl4pPr>
            <a:lvl5pPr>
              <a:buClr>
                <a:srgbClr val="0F75BD"/>
              </a:buCl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ATLAS Serial Power system and power supplies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/>
          <a:lstStyle/>
          <a:p>
            <a:fld id="{515FD98D-72B3-3D49-9BC1-B5043B0D15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26767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/>
          <a:lstStyle/>
          <a:p>
            <a:fld id="{081CA11A-2BC8-4F60-B196-D2FF563423D0}" type="datetime1">
              <a:rPr lang="en-GB" smtClean="0"/>
              <a:t>11/02/2022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ATLAS Serial Power system and power supplies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/>
          <a:lstStyle/>
          <a:p>
            <a:fld id="{515FD98D-72B3-3D49-9BC1-B5043B0D15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770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/>
          <a:lstStyle/>
          <a:p>
            <a:fld id="{9F179991-893C-4F90-B415-EDCC38D5C1E4}" type="datetime1">
              <a:rPr lang="en-GB" smtClean="0"/>
              <a:t>11/02/2022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ATLAS Serial Power system and power supplies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/>
          <a:lstStyle/>
          <a:p>
            <a:fld id="{515FD98D-72B3-3D49-9BC1-B5043B0D15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15477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buClr>
                <a:srgbClr val="0F75BD"/>
              </a:buClr>
              <a:defRPr sz="3200"/>
            </a:lvl1pPr>
            <a:lvl2pPr>
              <a:buClr>
                <a:srgbClr val="0F75BD"/>
              </a:buClr>
              <a:defRPr sz="2800"/>
            </a:lvl2pPr>
            <a:lvl3pPr>
              <a:buClr>
                <a:srgbClr val="0F75BD"/>
              </a:buClr>
              <a:defRPr sz="2400"/>
            </a:lvl3pPr>
            <a:lvl4pPr>
              <a:buClr>
                <a:srgbClr val="0F75BD"/>
              </a:buClr>
              <a:defRPr sz="2000"/>
            </a:lvl4pPr>
            <a:lvl5pPr>
              <a:buClr>
                <a:srgbClr val="0F75BD"/>
              </a:buCl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/>
          <a:lstStyle/>
          <a:p>
            <a:fld id="{DB7C68E1-BA13-4F6B-AE3B-3CD6E49527BD}" type="datetime1">
              <a:rPr lang="en-GB" smtClean="0"/>
              <a:t>11/02/2022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ATLAS Serial Power system and power supplies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/>
          <a:lstStyle/>
          <a:p>
            <a:fld id="{515FD98D-72B3-3D49-9BC1-B5043B0D15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88460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/>
          <a:lstStyle/>
          <a:p>
            <a:fld id="{80B4053A-3738-42EB-8654-F747FDAC8F05}" type="datetime1">
              <a:rPr lang="en-GB" smtClean="0"/>
              <a:t>11/02/2022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ATLAS Serial Power system and power supplies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/>
          <a:lstStyle/>
          <a:p>
            <a:fld id="{515FD98D-72B3-3D49-9BC1-B5043B0D15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56350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27990" y="172087"/>
            <a:ext cx="9213573" cy="60007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7991" y="1168400"/>
            <a:ext cx="9213573" cy="5008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-2" y="6268720"/>
            <a:ext cx="9906000" cy="58928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4" y="6353614"/>
            <a:ext cx="9902952" cy="501648"/>
          </a:xfrm>
          <a:prstGeom prst="rect">
            <a:avLst/>
          </a:prstGeom>
          <a:solidFill>
            <a:srgbClr val="0F75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" name="Straight Connector 9"/>
          <p:cNvCxnSpPr>
            <a:cxnSpLocks/>
          </p:cNvCxnSpPr>
          <p:nvPr userDrawn="1"/>
        </p:nvCxnSpPr>
        <p:spPr>
          <a:xfrm>
            <a:off x="-2" y="961292"/>
            <a:ext cx="9909364" cy="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41902" y="6267760"/>
            <a:ext cx="1767460" cy="594360"/>
          </a:xfrm>
          <a:prstGeom prst="rect">
            <a:avLst/>
          </a:prstGeom>
          <a:ln>
            <a:noFill/>
          </a:ln>
        </p:spPr>
      </p:pic>
      <p:sp>
        <p:nvSpPr>
          <p:cNvPr id="9" name="Fußzeilenplatzhalter 8">
            <a:extLst>
              <a:ext uri="{FF2B5EF4-FFF2-40B4-BE49-F238E27FC236}">
                <a16:creationId xmlns:a16="http://schemas.microsoft.com/office/drawing/2014/main" id="{95AE4578-1E36-CC44-A910-D09ADE94866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697460" y="6349493"/>
            <a:ext cx="492717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bg1"/>
                </a:solidFill>
              </a:defRPr>
            </a:lvl1pPr>
          </a:lstStyle>
          <a:p>
            <a:r>
              <a:rPr lang="en-GB"/>
              <a:t>ATLAS Serial Power system and power supplies</a:t>
            </a:r>
            <a:endParaRPr lang="en-GB" dirty="0"/>
          </a:p>
        </p:txBody>
      </p:sp>
      <p:sp>
        <p:nvSpPr>
          <p:cNvPr id="13" name="Datumsplatzhalter 12">
            <a:extLst>
              <a:ext uri="{FF2B5EF4-FFF2-40B4-BE49-F238E27FC236}">
                <a16:creationId xmlns:a16="http://schemas.microsoft.com/office/drawing/2014/main" id="{78133603-5F21-334C-90BE-A2B7FC99B90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749108" y="6345259"/>
            <a:ext cx="138943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bg1"/>
                </a:solidFill>
              </a:defRPr>
            </a:lvl1pPr>
          </a:lstStyle>
          <a:p>
            <a:fld id="{F8D13734-C3EB-43C6-A982-D4D0C926CB16}" type="datetime1">
              <a:rPr lang="en-GB" smtClean="0"/>
              <a:t>11/02/2022</a:t>
            </a:fld>
            <a:endParaRPr lang="en-GB"/>
          </a:p>
        </p:txBody>
      </p:sp>
      <p:sp>
        <p:nvSpPr>
          <p:cNvPr id="14" name="Foliennummernplatzhalter 13">
            <a:extLst>
              <a:ext uri="{FF2B5EF4-FFF2-40B4-BE49-F238E27FC236}">
                <a16:creationId xmlns:a16="http://schemas.microsoft.com/office/drawing/2014/main" id="{7636BDCF-4F36-4B41-94DA-659CFE79B11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327990" y="6349494"/>
            <a:ext cx="12683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chemeClr val="bg1"/>
                </a:solidFill>
              </a:defRPr>
            </a:lvl1pPr>
          </a:lstStyle>
          <a:p>
            <a:fld id="{BF6EDCA6-555B-DA45-9F0B-47085C7C1A1E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867999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2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2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2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2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hyperlink" Target="https://indico.cern.ch/event/881276/contributions/3791219/attachments/2005785/3349746/ITkPixelServicesPDR_25032020_SystemOverview_mhamer.pdf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04747" y="1122363"/>
            <a:ext cx="7096506" cy="2387600"/>
          </a:xfrm>
        </p:spPr>
        <p:txBody>
          <a:bodyPr>
            <a:normAutofit fontScale="90000"/>
          </a:bodyPr>
          <a:lstStyle/>
          <a:p>
            <a:r>
              <a:rPr lang="en-GB" dirty="0"/>
              <a:t>ATLAS Serial powering system and power supplies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2000" dirty="0"/>
              <a:t>Roy Wastie</a:t>
            </a:r>
          </a:p>
          <a:p>
            <a:r>
              <a:rPr lang="en-US" sz="2000" dirty="0"/>
              <a:t>University of Oxford</a:t>
            </a:r>
          </a:p>
          <a:p>
            <a:endParaRPr lang="en-US" sz="2000" dirty="0"/>
          </a:p>
          <a:p>
            <a:r>
              <a:rPr lang="en-US" dirty="0"/>
              <a:t>February 11</a:t>
            </a:r>
            <a:r>
              <a:rPr lang="en-US" baseline="30000" dirty="0"/>
              <a:t>th</a:t>
            </a:r>
            <a:r>
              <a:rPr lang="en-US" dirty="0"/>
              <a:t>, 2022</a:t>
            </a:r>
          </a:p>
        </p:txBody>
      </p:sp>
    </p:spTree>
    <p:extLst>
      <p:ext uri="{BB962C8B-B14F-4D97-AF65-F5344CB8AC3E}">
        <p14:creationId xmlns:p14="http://schemas.microsoft.com/office/powerpoint/2010/main" val="53372325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A55A9F-7590-4A18-84D2-304137898C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/>
              <a:t>Vbias Power Supply Specifications 1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91E56D7-10E3-48A9-B105-BF727E6FF3E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/>
              <a:t>Output Voltage Limit 5 to 750V precision 200mV resolution 100mV Settable per channel</a:t>
            </a:r>
          </a:p>
          <a:p>
            <a:r>
              <a:rPr lang="en-GB" dirty="0"/>
              <a:t>Parameters Configurable per channel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GB" dirty="0"/>
              <a:t>Current Limit 0.01mA to 24mA in 0.01mA steps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GB" dirty="0"/>
              <a:t>Hardware current limit 24mA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GB" dirty="0"/>
              <a:t>Current ramp Up rate 1V/s to 50V/s resolution 1V/s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GB" dirty="0"/>
              <a:t>Emergency ramp down rate 100V/s to 750V/s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GB" dirty="0"/>
              <a:t>Ripple noise BW &lt;= 20MHz  &lt; 20mV pp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GB" dirty="0"/>
              <a:t>Ripple noise BW &gt; 20MHz and &lt; 100MHz  &lt;1mV pp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GB" dirty="0"/>
              <a:t>Off-Mode low-Ohmic &lt; 10</a:t>
            </a:r>
            <a:r>
              <a:rPr lang="el-GR" dirty="0"/>
              <a:t>Ω</a:t>
            </a:r>
            <a:endParaRPr lang="en-GB" dirty="0"/>
          </a:p>
          <a:p>
            <a:r>
              <a:rPr lang="en-GB" dirty="0"/>
              <a:t>Output Power 0W to 18W per channel</a:t>
            </a:r>
          </a:p>
          <a:p>
            <a:r>
              <a:rPr lang="en-GB" dirty="0"/>
              <a:t>Efficiency min 80% (AC to DC), above 40% of nom. load Average per crate</a:t>
            </a:r>
          </a:p>
          <a:p>
            <a:r>
              <a:rPr lang="en-GB" dirty="0"/>
              <a:t>8,16,24 or 32 outputs per 3U crate</a:t>
            </a:r>
          </a:p>
          <a:p>
            <a:r>
              <a:rPr lang="en-GB" dirty="0"/>
              <a:t>OPC-UA Control and Monitoring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2E142B2-BD13-409A-A9E0-250D546F9E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5B8C3B-0793-475A-915C-8F1854679629}" type="datetime1">
              <a:rPr lang="en-GB" smtClean="0"/>
              <a:t>11/02/2022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65248C6-40A5-453C-BCAC-DC46E5C74D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ATLAS Serial Power system and power supplies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4BF9ED1-6DC4-489B-A344-DEC9D9AF5B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FD98D-72B3-3D49-9BC1-B5043B0D15BE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330197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CD67FF-E803-491F-9AE6-AD96E76CAF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/>
              <a:t>Vbias Power Supply Specifications 2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5BA6F8F-CE9B-477F-90CC-0A3660FF607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Long Term Stability 0.2% / K (output current) </a:t>
            </a:r>
          </a:p>
          <a:p>
            <a:r>
              <a:rPr lang="en-GB" dirty="0"/>
              <a:t>Protection all parameters software configurable:-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GB" dirty="0"/>
              <a:t>Over temperature</a:t>
            </a:r>
          </a:p>
          <a:p>
            <a:pPr lvl="2">
              <a:buFont typeface="Wingdings" panose="05000000000000000000" pitchFamily="2" charset="2"/>
              <a:buChar char="§"/>
            </a:pPr>
            <a:r>
              <a:rPr lang="en-GB" dirty="0"/>
              <a:t>Channel switches of if exceeds the threshold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GB" dirty="0"/>
              <a:t>Low Voltage Limit</a:t>
            </a:r>
          </a:p>
          <a:p>
            <a:pPr lvl="2">
              <a:buFont typeface="Wingdings" panose="05000000000000000000" pitchFamily="2" charset="2"/>
              <a:buChar char="§"/>
            </a:pPr>
            <a:r>
              <a:rPr lang="en-GB" dirty="0"/>
              <a:t>If the output voltage goes below that threshold due to the current </a:t>
            </a:r>
            <a:br>
              <a:rPr lang="en-GB" dirty="0"/>
            </a:br>
            <a:r>
              <a:rPr lang="en-GB" dirty="0"/>
              <a:t>limit, the channel should switch off automatically.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GB" dirty="0"/>
              <a:t>Over Current Limit</a:t>
            </a:r>
          </a:p>
          <a:p>
            <a:pPr lvl="2">
              <a:buFont typeface="Wingdings" panose="05000000000000000000" pitchFamily="2" charset="2"/>
              <a:buChar char="§"/>
            </a:pPr>
            <a:r>
              <a:rPr lang="en-GB" dirty="0"/>
              <a:t> If that current limit is reached, the power supply should changes its behaviour from a voltage source to a current source and reduce the output voltage until the output current stabilizes below said current limit.</a:t>
            </a:r>
          </a:p>
          <a:p>
            <a:r>
              <a:rPr lang="en-GB" dirty="0"/>
              <a:t>Warranty: 2 years  </a:t>
            </a:r>
          </a:p>
          <a:p>
            <a:r>
              <a:rPr lang="en-GB" dirty="0"/>
              <a:t>Maintenance: 15 years	</a:t>
            </a:r>
          </a:p>
          <a:p>
            <a:pPr lvl="1">
              <a:buFont typeface="Wingdings" panose="05000000000000000000" pitchFamily="2" charset="2"/>
              <a:buChar char="Ø"/>
            </a:pP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43CAA11-A43C-4417-9E6D-4C6FFC0E01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0E202B-9692-48D1-8D87-AB7FC25AD03F}" type="datetime1">
              <a:rPr lang="en-GB" smtClean="0"/>
              <a:t>11/02/2022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7D40E0C-1C99-4410-A018-6870300DEE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ATLAS Serial Power system and power supplies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14A173A-0788-4F5E-9796-9F4CF0F447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FD98D-72B3-3D49-9BC1-B5043B0D15BE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230098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53C1A7-6507-4395-BE9F-FE741382B6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>
                <a:cs typeface="Calibri Light"/>
              </a:rPr>
              <a:t>Important features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7B1D80-031B-40A0-BA7D-E65B5B50730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HV safety loop is mandatory with 24mA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GB" dirty="0"/>
              <a:t>Hard wired in the output supply cables</a:t>
            </a:r>
          </a:p>
          <a:p>
            <a:r>
              <a:rPr lang="en-GB" dirty="0"/>
              <a:t>Interlock in per channel and Global Interlock per crate</a:t>
            </a:r>
          </a:p>
          <a:p>
            <a:r>
              <a:rPr lang="en-GB" dirty="0"/>
              <a:t>Vbias power supplies must provide an outgoing signal to the DCS. A single signal per module or crate is sufficient</a:t>
            </a:r>
          </a:p>
          <a:p>
            <a:r>
              <a:rPr lang="en-GB" dirty="0"/>
              <a:t>Low ohmic off mode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D596E25-C083-4B2C-9333-42B26DC271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18EAC9-917A-4D87-B321-46427E16DB9B}" type="datetime1">
              <a:rPr lang="en-GB" smtClean="0"/>
              <a:t>11/02/2022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368AE1C-70EC-47D3-925E-057C347DBC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ATLAS Serial Power system and power supplies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16FE4DC-17E3-4FAD-B4AD-5B19880EC6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FD98D-72B3-3D49-9BC1-B5043B0D15BE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374566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ITk</a:t>
            </a:r>
            <a:r>
              <a:rPr lang="en-US" dirty="0"/>
              <a:t> Pixel Grounding Scheme</a:t>
            </a:r>
            <a:endParaRPr lang="de-D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6256" y="1168400"/>
            <a:ext cx="9659388" cy="5008563"/>
          </a:xfrm>
        </p:spPr>
        <p:txBody>
          <a:bodyPr>
            <a:normAutofit lnSpcReduction="10000"/>
          </a:bodyPr>
          <a:lstStyle/>
          <a:p>
            <a:r>
              <a:rPr lang="en-US" dirty="0"/>
              <a:t>ATLAS G&amp;S requirements are summarized in a long document</a:t>
            </a:r>
          </a:p>
          <a:p>
            <a:r>
              <a:rPr lang="en-US" dirty="0"/>
              <a:t>highlighting a few of the key requirements for the </a:t>
            </a:r>
            <a:r>
              <a:rPr lang="en-US" dirty="0" err="1"/>
              <a:t>ITk</a:t>
            </a:r>
            <a:r>
              <a:rPr lang="en-US" dirty="0"/>
              <a:t> pixel system here:</a:t>
            </a:r>
          </a:p>
          <a:p>
            <a:pPr lvl="1"/>
            <a:endParaRPr lang="en-US" dirty="0"/>
          </a:p>
          <a:p>
            <a:pPr lvl="1"/>
            <a:r>
              <a:rPr lang="en-US" dirty="0"/>
              <a:t>the </a:t>
            </a:r>
            <a:r>
              <a:rPr lang="en-US" dirty="0" err="1"/>
              <a:t>ITk</a:t>
            </a:r>
            <a:r>
              <a:rPr lang="en-US" dirty="0"/>
              <a:t> is connected to the ATLAS ground through a single tie, establishing the ‘</a:t>
            </a:r>
            <a:r>
              <a:rPr lang="en-US" dirty="0" err="1"/>
              <a:t>ITk</a:t>
            </a:r>
            <a:r>
              <a:rPr lang="en-US" dirty="0"/>
              <a:t> reference voltage’ at PP1</a:t>
            </a:r>
          </a:p>
          <a:p>
            <a:pPr lvl="1"/>
            <a:r>
              <a:rPr lang="en-US" dirty="0"/>
              <a:t>all power supplies must have individual floating channels</a:t>
            </a:r>
          </a:p>
          <a:p>
            <a:pPr lvl="1"/>
            <a:r>
              <a:rPr lang="en-US" dirty="0"/>
              <a:t>the return lines of all power supplies must be DC tied to the </a:t>
            </a:r>
            <a:r>
              <a:rPr lang="en-US" dirty="0" err="1"/>
              <a:t>ITk</a:t>
            </a:r>
            <a:r>
              <a:rPr lang="en-US" dirty="0"/>
              <a:t> reference voltage</a:t>
            </a:r>
          </a:p>
          <a:p>
            <a:pPr lvl="1"/>
            <a:r>
              <a:rPr lang="en-US" dirty="0"/>
              <a:t>unused wires and pins must be connected to a well defined potential, nothing can be left floating</a:t>
            </a:r>
          </a:p>
          <a:p>
            <a:pPr lvl="1"/>
            <a:r>
              <a:rPr lang="en-US" dirty="0"/>
              <a:t>cable shields must be tied to the </a:t>
            </a:r>
            <a:r>
              <a:rPr lang="en-US" dirty="0" err="1"/>
              <a:t>ITk</a:t>
            </a:r>
            <a:r>
              <a:rPr lang="en-US" dirty="0"/>
              <a:t> reference voltage at PP1, and they must not be connected to the ATLAS ground through the chassis of the power supplies in the service caverns</a:t>
            </a:r>
          </a:p>
          <a:p>
            <a:r>
              <a:rPr lang="en-US" dirty="0"/>
              <a:t>this has some relevant consequences for serial powering</a:t>
            </a:r>
          </a:p>
          <a:p>
            <a:pPr lvl="1"/>
            <a:r>
              <a:rPr lang="en-US" dirty="0"/>
              <a:t>LV and HV return lines need to be tied together at a common grounding point (PP0)</a:t>
            </a:r>
          </a:p>
          <a:p>
            <a:pPr lvl="1"/>
            <a:r>
              <a:rPr lang="en-US" dirty="0"/>
              <a:t>the </a:t>
            </a:r>
            <a:r>
              <a:rPr lang="en-US" dirty="0" err="1"/>
              <a:t>optoboards</a:t>
            </a:r>
            <a:r>
              <a:rPr lang="en-US" dirty="0"/>
              <a:t> are tied to the same </a:t>
            </a:r>
            <a:r>
              <a:rPr lang="en-US" dirty="0" err="1"/>
              <a:t>ITk</a:t>
            </a:r>
            <a:r>
              <a:rPr lang="en-US" dirty="0"/>
              <a:t> reference voltage outside of the detector</a:t>
            </a:r>
          </a:p>
          <a:p>
            <a:pPr lvl="1"/>
            <a:r>
              <a:rPr lang="en-US" dirty="0"/>
              <a:t>FE chips from different modules are connected to the same </a:t>
            </a:r>
            <a:r>
              <a:rPr lang="en-US" dirty="0" err="1"/>
              <a:t>optoboards</a:t>
            </a:r>
            <a:r>
              <a:rPr lang="en-US" dirty="0"/>
              <a:t> in many cases </a:t>
            </a:r>
          </a:p>
          <a:p>
            <a:pPr marL="457200" lvl="1" indent="0">
              <a:buNone/>
            </a:pPr>
            <a:r>
              <a:rPr lang="en-US" dirty="0"/>
              <a:t>	</a:t>
            </a:r>
            <a:r>
              <a:rPr lang="en-US" dirty="0">
                <a:sym typeface="Wingdings" panose="05000000000000000000" pitchFamily="2" charset="2"/>
              </a:rPr>
              <a:t> the data transmission lines must be AC coupled to the readout chips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9DAED4-1AF8-49AF-A18C-57A1E7EA64BD}" type="datetime1">
              <a:rPr lang="en-GB" smtClean="0"/>
              <a:t>11/02/2022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ATLAS Serial Power system and power supplies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FD98D-72B3-3D49-9BC1-B5043B0D15BE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81570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ITk</a:t>
            </a:r>
            <a:r>
              <a:rPr lang="en-US" dirty="0"/>
              <a:t> Pixel Grounding Scheme</a:t>
            </a:r>
            <a:endParaRPr lang="de-DE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B1F5BD-8620-4C15-839D-CDC6CAF1EE90}" type="datetime1">
              <a:rPr lang="en-GB" smtClean="0"/>
              <a:t>11/02/2022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ATLAS Serial Power system and power supplies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FD98D-72B3-3D49-9BC1-B5043B0D15BE}" type="slidenum">
              <a:rPr lang="en-US" smtClean="0"/>
              <a:t>14</a:t>
            </a:fld>
            <a:endParaRPr lang="en-US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3841" y="1230072"/>
            <a:ext cx="6978509" cy="5153885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7620000" y="2753083"/>
            <a:ext cx="20193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C00000"/>
                </a:solidFill>
              </a:rPr>
              <a:t>drawing is not entirely up to date, some details require updates</a:t>
            </a:r>
            <a:endParaRPr lang="de-DE" b="1" dirty="0">
              <a:solidFill>
                <a:srgbClr val="C0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813300" y="1562100"/>
            <a:ext cx="1670050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/>
              <a:t>all return lines tied together</a:t>
            </a:r>
            <a:endParaRPr lang="de-DE" b="1" dirty="0"/>
          </a:p>
        </p:txBody>
      </p:sp>
      <p:cxnSp>
        <p:nvCxnSpPr>
          <p:cNvPr id="14" name="Straight Arrow Connector 13"/>
          <p:cNvCxnSpPr>
            <a:stCxn id="12" idx="2"/>
          </p:cNvCxnSpPr>
          <p:nvPr/>
        </p:nvCxnSpPr>
        <p:spPr>
          <a:xfrm flipH="1">
            <a:off x="5549900" y="2208431"/>
            <a:ext cx="98425" cy="1506319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7423150" y="1023034"/>
            <a:ext cx="1670050" cy="147732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 err="1"/>
              <a:t>ITk</a:t>
            </a:r>
            <a:r>
              <a:rPr lang="en-US" b="1" dirty="0"/>
              <a:t> reference connected to </a:t>
            </a:r>
            <a:r>
              <a:rPr lang="en-US" b="1" dirty="0" err="1"/>
              <a:t>0V</a:t>
            </a:r>
            <a:r>
              <a:rPr lang="en-US" b="1" dirty="0"/>
              <a:t> plane on PP0 through </a:t>
            </a:r>
            <a:r>
              <a:rPr lang="en-US" b="1" dirty="0" err="1"/>
              <a:t>twinax</a:t>
            </a:r>
            <a:r>
              <a:rPr lang="en-US" b="1" dirty="0"/>
              <a:t> shields</a:t>
            </a:r>
            <a:endParaRPr lang="de-DE" b="1" dirty="0"/>
          </a:p>
        </p:txBody>
      </p:sp>
      <p:cxnSp>
        <p:nvCxnSpPr>
          <p:cNvPr id="16" name="Straight Arrow Connector 15"/>
          <p:cNvCxnSpPr>
            <a:stCxn id="15" idx="1"/>
          </p:cNvCxnSpPr>
          <p:nvPr/>
        </p:nvCxnSpPr>
        <p:spPr>
          <a:xfrm flipH="1">
            <a:off x="6292850" y="1761698"/>
            <a:ext cx="1130300" cy="738664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>
            <a:stCxn id="15" idx="1"/>
          </p:cNvCxnSpPr>
          <p:nvPr/>
        </p:nvCxnSpPr>
        <p:spPr>
          <a:xfrm flipH="1">
            <a:off x="4159250" y="1761698"/>
            <a:ext cx="3263900" cy="2911902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7620000" y="4354234"/>
            <a:ext cx="2167490" cy="175432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/>
              <a:t>Type-2 and Type-3 Cable shields connected to </a:t>
            </a:r>
            <a:r>
              <a:rPr lang="en-US" b="1" dirty="0" err="1"/>
              <a:t>ITk</a:t>
            </a:r>
            <a:r>
              <a:rPr lang="en-US" b="1" dirty="0"/>
              <a:t> reference at PP1 and floating in service caverns or PP3</a:t>
            </a:r>
            <a:endParaRPr lang="de-DE" b="1" dirty="0"/>
          </a:p>
        </p:txBody>
      </p:sp>
      <p:cxnSp>
        <p:nvCxnSpPr>
          <p:cNvPr id="23" name="Straight Arrow Connector 22"/>
          <p:cNvCxnSpPr>
            <a:stCxn id="22" idx="1"/>
          </p:cNvCxnSpPr>
          <p:nvPr/>
        </p:nvCxnSpPr>
        <p:spPr>
          <a:xfrm flipH="1" flipV="1">
            <a:off x="6648050" y="4550401"/>
            <a:ext cx="971950" cy="680996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>
            <a:stCxn id="22" idx="1"/>
          </p:cNvCxnSpPr>
          <p:nvPr/>
        </p:nvCxnSpPr>
        <p:spPr>
          <a:xfrm flipH="1" flipV="1">
            <a:off x="6800450" y="5132291"/>
            <a:ext cx="819550" cy="99106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>
            <a:stCxn id="22" idx="1"/>
          </p:cNvCxnSpPr>
          <p:nvPr/>
        </p:nvCxnSpPr>
        <p:spPr>
          <a:xfrm flipH="1">
            <a:off x="5367890" y="5231397"/>
            <a:ext cx="2252110" cy="304800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Multiply 34"/>
          <p:cNvSpPr/>
          <p:nvPr/>
        </p:nvSpPr>
        <p:spPr>
          <a:xfrm>
            <a:off x="6589860" y="3795470"/>
            <a:ext cx="116379" cy="157942"/>
          </a:xfrm>
          <a:prstGeom prst="mathMultiply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6" name="Multiply 35"/>
          <p:cNvSpPr/>
          <p:nvPr/>
        </p:nvSpPr>
        <p:spPr>
          <a:xfrm>
            <a:off x="6698565" y="3795470"/>
            <a:ext cx="116379" cy="157942"/>
          </a:xfrm>
          <a:prstGeom prst="mathMultiply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7" name="TextBox 36"/>
          <p:cNvSpPr txBox="1"/>
          <p:nvPr/>
        </p:nvSpPr>
        <p:spPr>
          <a:xfrm>
            <a:off x="179543" y="4797533"/>
            <a:ext cx="2545209" cy="147732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/>
              <a:t>no dedicated HV return line, but a shared LV/HV return line (strictly speaking, LV in is the HV return line)</a:t>
            </a:r>
            <a:endParaRPr lang="de-DE" b="1" dirty="0"/>
          </a:p>
        </p:txBody>
      </p:sp>
      <p:cxnSp>
        <p:nvCxnSpPr>
          <p:cNvPr id="38" name="Straight Arrow Connector 37"/>
          <p:cNvCxnSpPr>
            <a:stCxn id="37" idx="0"/>
          </p:cNvCxnSpPr>
          <p:nvPr/>
        </p:nvCxnSpPr>
        <p:spPr>
          <a:xfrm flipH="1" flipV="1">
            <a:off x="872836" y="3150524"/>
            <a:ext cx="579312" cy="1647009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Box 43"/>
          <p:cNvSpPr txBox="1"/>
          <p:nvPr/>
        </p:nvSpPr>
        <p:spPr>
          <a:xfrm>
            <a:off x="665018" y="699868"/>
            <a:ext cx="3817813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/>
              <a:t>local module grounds are AC coupled to </a:t>
            </a:r>
            <a:r>
              <a:rPr lang="en-US" b="1" dirty="0" err="1"/>
              <a:t>0V</a:t>
            </a:r>
            <a:r>
              <a:rPr lang="en-US" b="1" dirty="0"/>
              <a:t> plane on Type-0 services</a:t>
            </a:r>
            <a:endParaRPr lang="de-DE" b="1" dirty="0"/>
          </a:p>
        </p:txBody>
      </p:sp>
      <p:cxnSp>
        <p:nvCxnSpPr>
          <p:cNvPr id="45" name="Straight Arrow Connector 44"/>
          <p:cNvCxnSpPr>
            <a:stCxn id="44" idx="2"/>
          </p:cNvCxnSpPr>
          <p:nvPr/>
        </p:nvCxnSpPr>
        <p:spPr>
          <a:xfrm flipH="1">
            <a:off x="2252749" y="1346199"/>
            <a:ext cx="321176" cy="215901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Box 47"/>
          <p:cNvSpPr txBox="1"/>
          <p:nvPr/>
        </p:nvSpPr>
        <p:spPr>
          <a:xfrm>
            <a:off x="2851265" y="5397698"/>
            <a:ext cx="1962035" cy="95410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b="1" dirty="0"/>
              <a:t>chassis and some cable shields are tied to the ATLAS ground in the service caverns</a:t>
            </a:r>
            <a:endParaRPr lang="de-DE" sz="1400" b="1" dirty="0"/>
          </a:p>
        </p:txBody>
      </p:sp>
      <p:cxnSp>
        <p:nvCxnSpPr>
          <p:cNvPr id="49" name="Straight Arrow Connector 48"/>
          <p:cNvCxnSpPr>
            <a:stCxn id="48" idx="3"/>
          </p:cNvCxnSpPr>
          <p:nvPr/>
        </p:nvCxnSpPr>
        <p:spPr>
          <a:xfrm>
            <a:off x="4813300" y="5874752"/>
            <a:ext cx="481907" cy="151975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TextBox 51"/>
          <p:cNvSpPr txBox="1"/>
          <p:nvPr/>
        </p:nvSpPr>
        <p:spPr>
          <a:xfrm>
            <a:off x="1592907" y="4034041"/>
            <a:ext cx="1962035" cy="73866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b="1" dirty="0"/>
              <a:t>all signals are AC coupled upon entry into the Faraday Cage at PP1</a:t>
            </a:r>
            <a:endParaRPr lang="de-DE" sz="1400" b="1" dirty="0"/>
          </a:p>
        </p:txBody>
      </p:sp>
      <p:cxnSp>
        <p:nvCxnSpPr>
          <p:cNvPr id="53" name="Straight Arrow Connector 52"/>
          <p:cNvCxnSpPr>
            <a:stCxn id="52" idx="3"/>
          </p:cNvCxnSpPr>
          <p:nvPr/>
        </p:nvCxnSpPr>
        <p:spPr>
          <a:xfrm>
            <a:off x="3554942" y="4403373"/>
            <a:ext cx="1994958" cy="68874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8510807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ITk</a:t>
            </a:r>
            <a:r>
              <a:rPr lang="en-US" dirty="0"/>
              <a:t> Pixel Grounding Scheme</a:t>
            </a:r>
            <a:endParaRPr lang="de-DE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EDC467-B964-401E-B02F-81DB284F956C}" type="datetime1">
              <a:rPr lang="en-GB" smtClean="0"/>
              <a:t>11/02/2022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ATLAS Serial Power system and power supplies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FD98D-72B3-3D49-9BC1-B5043B0D15BE}" type="slidenum">
              <a:rPr lang="en-US" smtClean="0"/>
              <a:t>15</a:t>
            </a:fld>
            <a:endParaRPr lang="en-US"/>
          </a:p>
        </p:txBody>
      </p:sp>
      <p:sp>
        <p:nvSpPr>
          <p:cNvPr id="27" name="Content Placeholder 2"/>
          <p:cNvSpPr>
            <a:spLocks noGrp="1"/>
          </p:cNvSpPr>
          <p:nvPr>
            <p:ph idx="1"/>
          </p:nvPr>
        </p:nvSpPr>
        <p:spPr>
          <a:xfrm>
            <a:off x="166256" y="1168400"/>
            <a:ext cx="9659388" cy="5008563"/>
          </a:xfrm>
        </p:spPr>
        <p:txBody>
          <a:bodyPr>
            <a:normAutofit/>
          </a:bodyPr>
          <a:lstStyle/>
          <a:p>
            <a:r>
              <a:rPr lang="en-US" dirty="0"/>
              <a:t>the three subsystems have different G&amp;S implementations</a:t>
            </a:r>
          </a:p>
          <a:p>
            <a:pPr lvl="1"/>
            <a:r>
              <a:rPr lang="en-US" dirty="0"/>
              <a:t>Inner System:</a:t>
            </a:r>
          </a:p>
          <a:p>
            <a:pPr lvl="2"/>
            <a:r>
              <a:rPr lang="en-US" dirty="0" err="1"/>
              <a:t>L0</a:t>
            </a:r>
            <a:r>
              <a:rPr lang="en-US" dirty="0"/>
              <a:t> HV lines are not tied to the </a:t>
            </a:r>
            <a:r>
              <a:rPr lang="en-US" dirty="0" err="1"/>
              <a:t>ITk</a:t>
            </a:r>
            <a:r>
              <a:rPr lang="en-US" dirty="0"/>
              <a:t> reference other than through the connecting modules</a:t>
            </a:r>
          </a:p>
          <a:p>
            <a:pPr lvl="2"/>
            <a:r>
              <a:rPr lang="en-US" dirty="0"/>
              <a:t>dedicated HV return lines, but no direct referencing of HV supplies</a:t>
            </a:r>
          </a:p>
          <a:p>
            <a:pPr lvl="2"/>
            <a:r>
              <a:rPr lang="en-US" dirty="0"/>
              <a:t>in some cases, multiple SP chains share a common referencing point on PP0</a:t>
            </a:r>
          </a:p>
          <a:p>
            <a:pPr lvl="1"/>
            <a:r>
              <a:rPr lang="en-US" dirty="0"/>
              <a:t>Outer Endcaps:</a:t>
            </a:r>
          </a:p>
          <a:p>
            <a:pPr lvl="2"/>
            <a:r>
              <a:rPr lang="en-US" dirty="0"/>
              <a:t>PP0 is referenced through Type-1 </a:t>
            </a:r>
            <a:r>
              <a:rPr lang="en-US" dirty="0" err="1"/>
              <a:t>CANbus</a:t>
            </a:r>
            <a:r>
              <a:rPr lang="en-US" dirty="0"/>
              <a:t> cable shields, not through the </a:t>
            </a:r>
            <a:r>
              <a:rPr lang="en-US" dirty="0" err="1"/>
              <a:t>twinax</a:t>
            </a:r>
            <a:r>
              <a:rPr lang="en-US" dirty="0"/>
              <a:t> shields</a:t>
            </a:r>
          </a:p>
          <a:p>
            <a:pPr lvl="2"/>
            <a:r>
              <a:rPr lang="en-US" dirty="0"/>
              <a:t>there is a dedicated data PP0 that aggregates the electrical data transmission lines from several modules</a:t>
            </a:r>
          </a:p>
          <a:p>
            <a:pPr lvl="2"/>
            <a:r>
              <a:rPr lang="en-US" dirty="0"/>
              <a:t>local supports are referenced through the electrical services mounted on those local supports</a:t>
            </a:r>
          </a:p>
          <a:p>
            <a:pPr lvl="1"/>
            <a:r>
              <a:rPr lang="en-US" dirty="0"/>
              <a:t>Outer Barrel:</a:t>
            </a:r>
          </a:p>
          <a:p>
            <a:pPr lvl="2"/>
            <a:r>
              <a:rPr lang="en-US" dirty="0"/>
              <a:t>local supports are fully isolated from the electrical components mounted on them</a:t>
            </a:r>
          </a:p>
          <a:p>
            <a:pPr lvl="2"/>
            <a:r>
              <a:rPr lang="en-US" dirty="0"/>
              <a:t>all carbon structures are tied together and connected to the </a:t>
            </a:r>
            <a:r>
              <a:rPr lang="en-US" dirty="0" err="1"/>
              <a:t>ITk</a:t>
            </a:r>
            <a:r>
              <a:rPr lang="en-US" dirty="0"/>
              <a:t> reference on </a:t>
            </a:r>
            <a:r>
              <a:rPr lang="en-US"/>
              <a:t>one side</a:t>
            </a:r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736272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3AEABF-B733-485E-B706-7A193BF5A4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References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D09E41A-1287-414D-B25B-4B786EFF614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>
                <a:hlinkClick r:id="rId2"/>
              </a:rPr>
              <a:t>https://indico.cern.ch/event/881276/contributions/3791219/attachments/2005785/3349746/ITkPixelServicesPDR_25032020_SystemOverview_mhamer.pdf</a:t>
            </a:r>
            <a:endParaRPr lang="en-GB" dirty="0"/>
          </a:p>
          <a:p>
            <a:pPr marL="0" indent="0">
              <a:buNone/>
            </a:pPr>
            <a:r>
              <a:rPr lang="en-GB" dirty="0"/>
              <a:t>EDMS No. AT2-IP-CD-0015 Group Code: EP/ATLAS </a:t>
            </a:r>
          </a:p>
          <a:p>
            <a:pPr marL="0" indent="0">
              <a:buNone/>
            </a:pPr>
            <a:r>
              <a:rPr lang="en-GB" dirty="0"/>
              <a:t>DO-32328/EP/ATLAS </a:t>
            </a:r>
          </a:p>
          <a:p>
            <a:pPr marL="0" indent="0">
              <a:buNone/>
            </a:pPr>
            <a:r>
              <a:rPr lang="en-GB" dirty="0"/>
              <a:t>The ATLAS Phase II Upgrade Project </a:t>
            </a:r>
          </a:p>
          <a:p>
            <a:pPr marL="0" indent="0">
              <a:buNone/>
            </a:pPr>
            <a:r>
              <a:rPr lang="en-GB" dirty="0"/>
              <a:t>Price Enquiry  </a:t>
            </a:r>
          </a:p>
          <a:p>
            <a:pPr marL="0" indent="0">
              <a:buNone/>
            </a:pPr>
            <a:r>
              <a:rPr lang="en-GB" dirty="0"/>
              <a:t>Technical Specification </a:t>
            </a:r>
          </a:p>
          <a:p>
            <a:pPr marL="0" indent="0">
              <a:buNone/>
            </a:pPr>
            <a:r>
              <a:rPr lang="en-GB" dirty="0"/>
              <a:t>Supply of extra low and low voltage power supply prototypes </a:t>
            </a:r>
          </a:p>
          <a:p>
            <a:pPr marL="0" indent="0">
              <a:buNone/>
            </a:pPr>
            <a:r>
              <a:rPr lang="en-GB" dirty="0"/>
              <a:t>for the ATLAS Inner Tracker Phase II Upgrade Project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7B7FB6B-73D9-4494-AD5C-CA4068E472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0A80C7-37D1-4F79-8925-32EAECCEB1A2}" type="datetime1">
              <a:rPr lang="en-GB" smtClean="0"/>
              <a:t>11/02/2022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454FDD5-5AA6-4C70-9B7B-F705D0F39A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ATLAS Serial Power system and power supplies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BF65868-4C19-48C6-8E83-F95EB0110E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FD98D-72B3-3D49-9BC1-B5043B0D15BE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94584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3D9165-3E8E-40BB-9562-4754BCA42C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/>
              <a:t>Services Overview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D492C3B-F8D9-4929-8445-12D03A836D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22381F-55E7-4063-8E8C-CD3EBCAD6563}" type="datetime1">
              <a:rPr lang="en-GB" smtClean="0"/>
              <a:t>11/02/2022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21E959B-D410-4A36-870C-32A27A3799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ATLAS Serial Power system and power supplies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1EE5318-DBF7-4008-9452-C414072DD8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FD98D-72B3-3D49-9BC1-B5043B0D15BE}" type="slidenum">
              <a:rPr lang="en-US" smtClean="0"/>
              <a:t>2</a:t>
            </a:fld>
            <a:endParaRPr lang="en-US"/>
          </a:p>
        </p:txBody>
      </p:sp>
      <p:pic>
        <p:nvPicPr>
          <p:cNvPr id="7" name="Grafik 20">
            <a:extLst>
              <a:ext uri="{FF2B5EF4-FFF2-40B4-BE49-F238E27FC236}">
                <a16:creationId xmlns:a16="http://schemas.microsoft.com/office/drawing/2014/main" id="{1A233970-D694-413B-9336-C7F511FD1F4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8897" t="11840" r="13294" b="5876"/>
          <a:stretch/>
        </p:blipFill>
        <p:spPr bwMode="auto">
          <a:xfrm>
            <a:off x="1603143" y="1168400"/>
            <a:ext cx="6702889" cy="5008563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8" name="Oval 7">
            <a:extLst>
              <a:ext uri="{FF2B5EF4-FFF2-40B4-BE49-F238E27FC236}">
                <a16:creationId xmlns:a16="http://schemas.microsoft.com/office/drawing/2014/main" id="{F9069419-9DFE-4FAE-9E16-CC432172B05F}"/>
              </a:ext>
            </a:extLst>
          </p:cNvPr>
          <p:cNvSpPr/>
          <p:nvPr/>
        </p:nvSpPr>
        <p:spPr>
          <a:xfrm>
            <a:off x="6669158" y="1428750"/>
            <a:ext cx="446017" cy="66675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38F7F1D-2B6E-443A-AD35-DFBE0AB633D2}"/>
              </a:ext>
            </a:extLst>
          </p:cNvPr>
          <p:cNvSpPr txBox="1"/>
          <p:nvPr/>
        </p:nvSpPr>
        <p:spPr>
          <a:xfrm>
            <a:off x="7934318" y="1922561"/>
            <a:ext cx="7434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No PP4</a:t>
            </a:r>
          </a:p>
        </p:txBody>
      </p:sp>
    </p:spTree>
    <p:extLst>
      <p:ext uri="{BB962C8B-B14F-4D97-AF65-F5344CB8AC3E}">
        <p14:creationId xmlns:p14="http://schemas.microsoft.com/office/powerpoint/2010/main" val="23605401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/>
              <a:t>Detector Overview – Powering Concept</a:t>
            </a:r>
            <a:endParaRPr lang="de-D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032" y="1127618"/>
            <a:ext cx="9773651" cy="5104932"/>
          </a:xfrm>
        </p:spPr>
        <p:txBody>
          <a:bodyPr>
            <a:normAutofit/>
          </a:bodyPr>
          <a:lstStyle/>
          <a:p>
            <a:r>
              <a:rPr lang="en-US" dirty="0">
                <a:sym typeface="Wingdings" panose="05000000000000000000" pitchFamily="2" charset="2"/>
              </a:rPr>
              <a:t>Detector Layout features 7976 quad chip modules and 396 triplets</a:t>
            </a:r>
          </a:p>
          <a:p>
            <a:pPr lvl="1"/>
            <a:r>
              <a:rPr lang="en-US" dirty="0">
                <a:sym typeface="Wingdings" panose="05000000000000000000" pitchFamily="2" charset="2"/>
              </a:rPr>
              <a:t> assuming 5 A per quad chip module: parallel powering of FE chips not reasonable:                       &gt; 250 kW power dissipation on LV cables (assuming AWG 14 from module to services cavern)</a:t>
            </a:r>
          </a:p>
          <a:p>
            <a:pPr lvl="1"/>
            <a:r>
              <a:rPr lang="en-US" dirty="0">
                <a:sym typeface="Wingdings" panose="05000000000000000000" pitchFamily="2" charset="2"/>
              </a:rPr>
              <a:t>Serial Powering concept of choice: modules on one local support are connected in series</a:t>
            </a:r>
          </a:p>
          <a:p>
            <a:pPr lvl="2"/>
            <a:r>
              <a:rPr lang="en-US" sz="1400" dirty="0">
                <a:sym typeface="Wingdings" panose="05000000000000000000" pitchFamily="2" charset="2"/>
              </a:rPr>
              <a:t>FE chips on the same module are powered in parallel</a:t>
            </a:r>
          </a:p>
          <a:p>
            <a:pPr lvl="2"/>
            <a:r>
              <a:rPr lang="en-US" sz="1400" dirty="0">
                <a:sym typeface="Wingdings" panose="05000000000000000000" pitchFamily="2" charset="2"/>
              </a:rPr>
              <a:t>either one bias voltage line for a single module or one bias line distributed to several modules in parallel</a:t>
            </a:r>
          </a:p>
          <a:p>
            <a:pPr lvl="2"/>
            <a:r>
              <a:rPr lang="en-US" sz="1400" dirty="0">
                <a:sym typeface="Wingdings" panose="05000000000000000000" pitchFamily="2" charset="2"/>
              </a:rPr>
              <a:t>all readout lines need to be AC-coupled</a:t>
            </a:r>
          </a:p>
          <a:p>
            <a:pPr lvl="2"/>
            <a:r>
              <a:rPr lang="en-US" sz="1400" dirty="0">
                <a:sym typeface="Wingdings" panose="05000000000000000000" pitchFamily="2" charset="2"/>
              </a:rPr>
              <a:t>on-detector Monitoring of Pixel System: voltage drops and temperature of individual modules measured</a:t>
            </a:r>
          </a:p>
          <a:p>
            <a:pPr lvl="2"/>
            <a:endParaRPr lang="en-US" dirty="0">
              <a:sym typeface="Wingdings" panose="05000000000000000000" pitchFamily="2" charset="2"/>
            </a:endParaRPr>
          </a:p>
          <a:p>
            <a:pPr lvl="2"/>
            <a:endParaRPr lang="en-US" dirty="0">
              <a:sym typeface="Wingdings" panose="05000000000000000000" pitchFamily="2" charset="2"/>
            </a:endParaRPr>
          </a:p>
          <a:p>
            <a:pPr lvl="2"/>
            <a:endParaRPr lang="en-US" dirty="0">
              <a:sym typeface="Wingdings" panose="05000000000000000000" pitchFamily="2" charset="2"/>
            </a:endParaRPr>
          </a:p>
          <a:p>
            <a:pPr lvl="2"/>
            <a:endParaRPr lang="en-US" dirty="0">
              <a:sym typeface="Wingdings" panose="05000000000000000000" pitchFamily="2" charset="2"/>
            </a:endParaRPr>
          </a:p>
          <a:p>
            <a:pPr lvl="2"/>
            <a:endParaRPr lang="en-US" dirty="0">
              <a:sym typeface="Wingdings" panose="05000000000000000000" pitchFamily="2" charset="2"/>
            </a:endParaRPr>
          </a:p>
          <a:p>
            <a:pPr lvl="2"/>
            <a:endParaRPr lang="en-US" dirty="0">
              <a:sym typeface="Wingdings" panose="05000000000000000000" pitchFamily="2" charset="2"/>
            </a:endParaRPr>
          </a:p>
          <a:p>
            <a:pPr lvl="2"/>
            <a:endParaRPr lang="en-US" dirty="0">
              <a:sym typeface="Wingdings" panose="05000000000000000000" pitchFamily="2" charset="2"/>
            </a:endParaRPr>
          </a:p>
          <a:p>
            <a:pPr lvl="2"/>
            <a:endParaRPr lang="en-US" dirty="0">
              <a:sym typeface="Wingdings" panose="05000000000000000000" pitchFamily="2" charset="2"/>
            </a:endParaRPr>
          </a:p>
          <a:p>
            <a:pPr lvl="2"/>
            <a:endParaRPr lang="en-US" dirty="0">
              <a:sym typeface="Wingdings" panose="05000000000000000000" pitchFamily="2" charset="2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ATLAS Serial Power system and power supplies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FD98D-72B3-3D49-9BC1-B5043B0D15BE}" type="slidenum">
              <a:rPr lang="en-US" smtClean="0"/>
              <a:t>3</a:t>
            </a:fld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6517178" y="6356351"/>
            <a:ext cx="1602059" cy="365125"/>
          </a:xfrm>
        </p:spPr>
        <p:txBody>
          <a:bodyPr/>
          <a:lstStyle/>
          <a:p>
            <a:fld id="{EC1B53EB-5E5F-46FC-B3E8-CB4BDFDA3215}" type="datetime1">
              <a:rPr lang="en-GB" smtClean="0"/>
              <a:t>11/02/2022</a:t>
            </a:fld>
            <a:endParaRPr lang="en-US" dirty="0"/>
          </a:p>
        </p:txBody>
      </p:sp>
      <p:pic>
        <p:nvPicPr>
          <p:cNvPr id="8" name="Grafik 3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7836" y="3620905"/>
            <a:ext cx="8510041" cy="2553184"/>
          </a:xfrm>
          <a:prstGeom prst="rect">
            <a:avLst/>
          </a:prstGeom>
          <a:ln w="28575">
            <a:solidFill>
              <a:srgbClr val="0F75BD"/>
            </a:solidFill>
          </a:ln>
        </p:spPr>
      </p:pic>
    </p:spTree>
    <p:extLst>
      <p:ext uri="{BB962C8B-B14F-4D97-AF65-F5344CB8AC3E}">
        <p14:creationId xmlns:p14="http://schemas.microsoft.com/office/powerpoint/2010/main" val="19241428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/>
              <a:t>Detector Overview – Powering Numerology</a:t>
            </a:r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ATLAS Serial Power system and power supplies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FD98D-72B3-3D49-9BC1-B5043B0D15BE}" type="slidenum">
              <a:rPr lang="en-US" smtClean="0"/>
              <a:t>4</a:t>
            </a:fld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6517178" y="6356351"/>
            <a:ext cx="1602059" cy="365125"/>
          </a:xfrm>
        </p:spPr>
        <p:txBody>
          <a:bodyPr/>
          <a:lstStyle/>
          <a:p>
            <a:fld id="{AC5EB2EF-2183-4D1B-B47E-19A12392CA41}" type="datetime1">
              <a:rPr lang="en-GB" smtClean="0"/>
              <a:t>11/02/2022</a:t>
            </a:fld>
            <a:endParaRPr lang="en-US" dirty="0"/>
          </a:p>
        </p:txBody>
      </p:sp>
      <p:graphicFrame>
        <p:nvGraphicFramePr>
          <p:cNvPr id="9" name="Table 8"/>
          <p:cNvGraphicFramePr>
            <a:graphicFrameLocks noGrp="1"/>
          </p:cNvGraphicFramePr>
          <p:nvPr/>
        </p:nvGraphicFramePr>
        <p:xfrm>
          <a:off x="4611314" y="1045379"/>
          <a:ext cx="5232400" cy="32385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80538">
                  <a:extLst>
                    <a:ext uri="{9D8B030D-6E8A-4147-A177-3AD203B41FA5}">
                      <a16:colId xmlns:a16="http://schemas.microsoft.com/office/drawing/2014/main" val="648722317"/>
                    </a:ext>
                  </a:extLst>
                </a:gridCol>
                <a:gridCol w="827671">
                  <a:extLst>
                    <a:ext uri="{9D8B030D-6E8A-4147-A177-3AD203B41FA5}">
                      <a16:colId xmlns:a16="http://schemas.microsoft.com/office/drawing/2014/main" val="1439975245"/>
                    </a:ext>
                  </a:extLst>
                </a:gridCol>
                <a:gridCol w="608861">
                  <a:extLst>
                    <a:ext uri="{9D8B030D-6E8A-4147-A177-3AD203B41FA5}">
                      <a16:colId xmlns:a16="http://schemas.microsoft.com/office/drawing/2014/main" val="1948577876"/>
                    </a:ext>
                  </a:extLst>
                </a:gridCol>
                <a:gridCol w="1128930">
                  <a:extLst>
                    <a:ext uri="{9D8B030D-6E8A-4147-A177-3AD203B41FA5}">
                      <a16:colId xmlns:a16="http://schemas.microsoft.com/office/drawing/2014/main" val="2940831788"/>
                    </a:ext>
                  </a:extLst>
                </a:gridCol>
                <a:gridCol w="1550693">
                  <a:extLst>
                    <a:ext uri="{9D8B030D-6E8A-4147-A177-3AD203B41FA5}">
                      <a16:colId xmlns:a16="http://schemas.microsoft.com/office/drawing/2014/main" val="2748458298"/>
                    </a:ext>
                  </a:extLst>
                </a:gridCol>
                <a:gridCol w="735707">
                  <a:extLst>
                    <a:ext uri="{9D8B030D-6E8A-4147-A177-3AD203B41FA5}">
                      <a16:colId xmlns:a16="http://schemas.microsoft.com/office/drawing/2014/main" val="1345307486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dirty="0">
                          <a:effectLst/>
                        </a:rPr>
                        <a:t>Layer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>
                          <a:effectLst/>
                        </a:rPr>
                        <a:t>Section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>
                          <a:effectLst/>
                        </a:rPr>
                        <a:t>SP chains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>
                          <a:effectLst/>
                        </a:rPr>
                        <a:t>FE per Power Unit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Power Units per SP chain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>
                          <a:effectLst/>
                        </a:rPr>
                        <a:t># FE chips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7332402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dirty="0">
                          <a:effectLst/>
                        </a:rPr>
                        <a:t>L0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dirty="0">
                          <a:effectLst/>
                        </a:rPr>
                        <a:t>Barrel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dirty="0">
                          <a:effectLst/>
                        </a:rPr>
                        <a:t>24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dirty="0">
                          <a:effectLst/>
                        </a:rPr>
                        <a:t>3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100" u="none" strike="noStrike">
                          <a:effectLst/>
                        </a:rPr>
                        <a:t>4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100" u="none" strike="noStrike">
                          <a:effectLst/>
                        </a:rPr>
                        <a:t>288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820199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>
                          <a:effectLst/>
                        </a:rPr>
                        <a:t>L1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dirty="0">
                          <a:effectLst/>
                        </a:rPr>
                        <a:t>Barrel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>
                          <a:effectLst/>
                        </a:rPr>
                        <a:t>40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dirty="0">
                          <a:effectLst/>
                        </a:rPr>
                        <a:t>4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100" u="none" strike="noStrike" dirty="0">
                          <a:effectLst/>
                        </a:rPr>
                        <a:t>6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100" u="none" strike="noStrike" dirty="0">
                          <a:effectLst/>
                        </a:rPr>
                        <a:t>960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2097902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dirty="0">
                          <a:effectLst/>
                        </a:rPr>
                        <a:t>L2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dirty="0">
                          <a:effectLst/>
                        </a:rPr>
                        <a:t>Barrel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dirty="0">
                          <a:effectLst/>
                        </a:rPr>
                        <a:t>64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>
                          <a:effectLst/>
                        </a:rPr>
                        <a:t>4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100" u="none" strike="noStrike" dirty="0">
                          <a:effectLst/>
                        </a:rPr>
                        <a:t>6 or 12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100" u="none" strike="noStrike">
                          <a:effectLst/>
                        </a:rPr>
                        <a:t>2,304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0487743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>
                          <a:effectLst/>
                        </a:rPr>
                        <a:t>L3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dirty="0">
                          <a:effectLst/>
                        </a:rPr>
                        <a:t>Barrel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dirty="0">
                          <a:effectLst/>
                        </a:rPr>
                        <a:t>88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dirty="0">
                          <a:effectLst/>
                        </a:rPr>
                        <a:t>4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100" u="none" strike="noStrike" dirty="0">
                          <a:effectLst/>
                        </a:rPr>
                        <a:t>6 or 12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100" u="none" strike="noStrike" dirty="0">
                          <a:effectLst/>
                        </a:rPr>
                        <a:t>3,168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6066835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>
                          <a:effectLst/>
                        </a:rPr>
                        <a:t>L4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>
                          <a:effectLst/>
                        </a:rPr>
                        <a:t>Barrel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dirty="0">
                          <a:effectLst/>
                        </a:rPr>
                        <a:t>112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dirty="0">
                          <a:effectLst/>
                        </a:rPr>
                        <a:t>4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100" u="none" strike="noStrike">
                          <a:effectLst/>
                        </a:rPr>
                        <a:t>6 or 12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100" u="none" strike="noStrike" dirty="0">
                          <a:effectLst/>
                        </a:rPr>
                        <a:t>4,032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8314395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dirty="0">
                          <a:effectLst/>
                        </a:rPr>
                        <a:t>L0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dirty="0">
                          <a:effectLst/>
                        </a:rPr>
                        <a:t>Barrel Rings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>
                          <a:effectLst/>
                        </a:rPr>
                        <a:t>60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dirty="0">
                          <a:effectLst/>
                        </a:rPr>
                        <a:t>3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100" u="none" strike="noStrike">
                          <a:effectLst/>
                        </a:rPr>
                        <a:t>3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100" u="none" strike="noStrike">
                          <a:effectLst/>
                        </a:rPr>
                        <a:t>540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440544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dirty="0">
                          <a:effectLst/>
                        </a:rPr>
                        <a:t>L1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dirty="0">
                          <a:effectLst/>
                        </a:rPr>
                        <a:t>Barrel Rings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dirty="0">
                          <a:effectLst/>
                        </a:rPr>
                        <a:t>60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dirty="0">
                          <a:effectLst/>
                        </a:rPr>
                        <a:t>4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100" u="none" strike="noStrike" dirty="0">
                          <a:effectLst/>
                        </a:rPr>
                        <a:t>10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100" u="none" strike="noStrike" dirty="0">
                          <a:effectLst/>
                        </a:rPr>
                        <a:t>2,400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70163248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dirty="0">
                          <a:effectLst/>
                        </a:rPr>
                        <a:t>L2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>
                          <a:effectLst/>
                        </a:rPr>
                        <a:t>Inclined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dirty="0">
                          <a:effectLst/>
                        </a:rPr>
                        <a:t>48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dirty="0">
                          <a:effectLst/>
                        </a:rPr>
                        <a:t>4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100" u="none" strike="noStrike" dirty="0">
                          <a:effectLst/>
                        </a:rPr>
                        <a:t>8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100" u="none" strike="noStrike">
                          <a:effectLst/>
                        </a:rPr>
                        <a:t>1,536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34924119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dirty="0">
                          <a:effectLst/>
                        </a:rPr>
                        <a:t>L3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dirty="0">
                          <a:effectLst/>
                        </a:rPr>
                        <a:t>Inclined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dirty="0">
                          <a:effectLst/>
                        </a:rPr>
                        <a:t>64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dirty="0">
                          <a:effectLst/>
                        </a:rPr>
                        <a:t>4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100" u="none" strike="noStrike" dirty="0">
                          <a:effectLst/>
                        </a:rPr>
                        <a:t>11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100" u="none" strike="noStrike">
                          <a:effectLst/>
                        </a:rPr>
                        <a:t>2,816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6301125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>
                          <a:effectLst/>
                        </a:rPr>
                        <a:t>L4 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>
                          <a:effectLst/>
                        </a:rPr>
                        <a:t>Inclined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>
                          <a:effectLst/>
                        </a:rPr>
                        <a:t>72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>
                          <a:effectLst/>
                        </a:rPr>
                        <a:t>4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100" u="none" strike="noStrike" dirty="0">
                          <a:effectLst/>
                        </a:rPr>
                        <a:t>14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100" u="none" strike="noStrike" dirty="0">
                          <a:effectLst/>
                        </a:rPr>
                        <a:t>4,032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92345097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dirty="0">
                          <a:effectLst/>
                        </a:rPr>
                        <a:t>L0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dirty="0">
                          <a:effectLst/>
                        </a:rPr>
                        <a:t>Rings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dirty="0">
                          <a:effectLst/>
                        </a:rPr>
                        <a:t>24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dirty="0">
                          <a:effectLst/>
                        </a:rPr>
                        <a:t>3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100" u="none" strike="noStrike" dirty="0">
                          <a:effectLst/>
                        </a:rPr>
                        <a:t>5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100" u="none" strike="noStrike">
                          <a:effectLst/>
                        </a:rPr>
                        <a:t>360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756269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>
                          <a:effectLst/>
                        </a:rPr>
                        <a:t>L1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>
                          <a:effectLst/>
                        </a:rPr>
                        <a:t>Rings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>
                          <a:effectLst/>
                        </a:rPr>
                        <a:t>32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dirty="0">
                          <a:effectLst/>
                        </a:rPr>
                        <a:t>4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100" u="none" strike="noStrike" dirty="0">
                          <a:effectLst/>
                        </a:rPr>
                        <a:t>10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100" u="none" strike="noStrike" dirty="0">
                          <a:effectLst/>
                        </a:rPr>
                        <a:t>1,280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6404551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dirty="0">
                          <a:effectLst/>
                        </a:rPr>
                        <a:t>L2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dirty="0">
                          <a:effectLst/>
                        </a:rPr>
                        <a:t>Rings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dirty="0">
                          <a:effectLst/>
                        </a:rPr>
                        <a:t>88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dirty="0">
                          <a:effectLst/>
                        </a:rPr>
                        <a:t>4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100" u="none" strike="noStrike" dirty="0">
                          <a:effectLst/>
                        </a:rPr>
                        <a:t>8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100" u="none" strike="noStrike">
                          <a:effectLst/>
                        </a:rPr>
                        <a:t>2,816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6851918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>
                          <a:effectLst/>
                        </a:rPr>
                        <a:t>L3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>
                          <a:effectLst/>
                        </a:rPr>
                        <a:t>Rings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>
                          <a:effectLst/>
                        </a:rPr>
                        <a:t>64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dirty="0">
                          <a:effectLst/>
                        </a:rPr>
                        <a:t>4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100" u="none" strike="noStrike" dirty="0">
                          <a:effectLst/>
                        </a:rPr>
                        <a:t>11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100" u="none" strike="noStrike">
                          <a:effectLst/>
                        </a:rPr>
                        <a:t>2,816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8917002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>
                          <a:effectLst/>
                        </a:rPr>
                        <a:t>L4 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>
                          <a:effectLst/>
                        </a:rPr>
                        <a:t>Rings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>
                          <a:effectLst/>
                        </a:rPr>
                        <a:t>72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>
                          <a:effectLst/>
                        </a:rPr>
                        <a:t>4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100" u="none" strike="noStrike" dirty="0">
                          <a:effectLst/>
                        </a:rPr>
                        <a:t>13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100" u="none" strike="noStrike" dirty="0">
                          <a:effectLst/>
                        </a:rPr>
                        <a:t>3,744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8714480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endParaRPr lang="de-DE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1" u="none" strike="noStrike">
                          <a:effectLst/>
                        </a:rPr>
                        <a:t>Full Detector</a:t>
                      </a:r>
                      <a:endParaRPr lang="de-DE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1" u="none" strike="noStrike" dirty="0">
                          <a:effectLst/>
                        </a:rPr>
                        <a:t>912</a:t>
                      </a:r>
                      <a:endParaRPr lang="de-DE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de-DE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Average: 9.2</a:t>
                      </a:r>
                      <a:endParaRPr lang="de-DE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100" b="1" u="none" strike="noStrike" dirty="0">
                          <a:effectLst/>
                        </a:rPr>
                        <a:t>33,092</a:t>
                      </a:r>
                      <a:endParaRPr lang="de-DE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26627621"/>
                  </a:ext>
                </a:extLst>
              </a:tr>
            </a:tbl>
          </a:graphicData>
        </a:graphic>
      </p:graphicFrame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36031" y="1127618"/>
            <a:ext cx="4798362" cy="5106205"/>
          </a:xfrm>
        </p:spPr>
        <p:txBody>
          <a:bodyPr>
            <a:normAutofit/>
          </a:bodyPr>
          <a:lstStyle/>
          <a:p>
            <a:r>
              <a:rPr lang="en-US" dirty="0">
                <a:sym typeface="Wingdings" panose="05000000000000000000" pitchFamily="2" charset="2"/>
              </a:rPr>
              <a:t>Layout of Local Supports dictates  Serial Powering Chain Modularity </a:t>
            </a:r>
          </a:p>
          <a:p>
            <a:r>
              <a:rPr lang="en-US" dirty="0">
                <a:sym typeface="Wingdings" panose="05000000000000000000" pitchFamily="2" charset="2"/>
              </a:rPr>
              <a:t>SP chains do not cross z = 0</a:t>
            </a:r>
          </a:p>
          <a:p>
            <a:r>
              <a:rPr lang="en-US" dirty="0">
                <a:sym typeface="Wingdings" panose="05000000000000000000" pitchFamily="2" charset="2"/>
              </a:rPr>
              <a:t>maximum permissible length of SP chain: 16 (availability of detector       and monitoring capabilities)</a:t>
            </a:r>
          </a:p>
          <a:p>
            <a:r>
              <a:rPr lang="en-US" dirty="0">
                <a:sym typeface="Wingdings" panose="05000000000000000000" pitchFamily="2" charset="2"/>
              </a:rPr>
              <a:t>Barrel Section:</a:t>
            </a:r>
          </a:p>
          <a:p>
            <a:pPr lvl="1"/>
            <a:r>
              <a:rPr lang="en-US" dirty="0" err="1">
                <a:sym typeface="Wingdings" panose="05000000000000000000" pitchFamily="2" charset="2"/>
              </a:rPr>
              <a:t>L0</a:t>
            </a:r>
            <a:r>
              <a:rPr lang="en-US" dirty="0">
                <a:sym typeface="Wingdings" panose="05000000000000000000" pitchFamily="2" charset="2"/>
              </a:rPr>
              <a:t> and </a:t>
            </a:r>
            <a:r>
              <a:rPr lang="en-US" dirty="0" err="1">
                <a:sym typeface="Wingdings" panose="05000000000000000000" pitchFamily="2" charset="2"/>
              </a:rPr>
              <a:t>L1</a:t>
            </a:r>
            <a:r>
              <a:rPr lang="en-US" dirty="0">
                <a:sym typeface="Wingdings" panose="05000000000000000000" pitchFamily="2" charset="2"/>
              </a:rPr>
              <a:t>: 1 SP chain per half-stave</a:t>
            </a:r>
          </a:p>
          <a:p>
            <a:pPr lvl="1"/>
            <a:r>
              <a:rPr lang="en-US" dirty="0">
                <a:sym typeface="Wingdings" panose="05000000000000000000" pitchFamily="2" charset="2"/>
              </a:rPr>
              <a:t>L2-L4: 2 SP chains per half-</a:t>
            </a:r>
            <a:r>
              <a:rPr lang="en-US" dirty="0" err="1">
                <a:sym typeface="Wingdings" panose="05000000000000000000" pitchFamily="2" charset="2"/>
              </a:rPr>
              <a:t>longeron</a:t>
            </a:r>
            <a:endParaRPr lang="en-US" dirty="0">
              <a:sym typeface="Wingdings" panose="05000000000000000000" pitchFamily="2" charset="2"/>
            </a:endParaRPr>
          </a:p>
          <a:p>
            <a:r>
              <a:rPr lang="en-US" dirty="0">
                <a:sym typeface="Wingdings" panose="05000000000000000000" pitchFamily="2" charset="2"/>
              </a:rPr>
              <a:t>Inclined Section:</a:t>
            </a:r>
          </a:p>
          <a:p>
            <a:pPr lvl="1"/>
            <a:r>
              <a:rPr lang="en-US" dirty="0">
                <a:sym typeface="Wingdings" panose="05000000000000000000" pitchFamily="2" charset="2"/>
              </a:rPr>
              <a:t>1 SP chain (2 faces) of half of a half-ring</a:t>
            </a:r>
          </a:p>
          <a:p>
            <a:r>
              <a:rPr lang="en-US" dirty="0">
                <a:sym typeface="Wingdings" panose="05000000000000000000" pitchFamily="2" charset="2"/>
              </a:rPr>
              <a:t>Rings</a:t>
            </a:r>
          </a:p>
          <a:p>
            <a:pPr lvl="1"/>
            <a:r>
              <a:rPr lang="en-US" dirty="0">
                <a:sym typeface="Wingdings" panose="05000000000000000000" pitchFamily="2" charset="2"/>
              </a:rPr>
              <a:t>1 SP chain per face of the ring in </a:t>
            </a:r>
            <a:r>
              <a:rPr lang="en-US" dirty="0" err="1">
                <a:sym typeface="Wingdings" panose="05000000000000000000" pitchFamily="2" charset="2"/>
              </a:rPr>
              <a:t>L0</a:t>
            </a:r>
            <a:r>
              <a:rPr lang="en-US" dirty="0">
                <a:sym typeface="Wingdings" panose="05000000000000000000" pitchFamily="2" charset="2"/>
              </a:rPr>
              <a:t> and </a:t>
            </a:r>
            <a:r>
              <a:rPr lang="en-US" dirty="0" err="1">
                <a:sym typeface="Wingdings" panose="05000000000000000000" pitchFamily="2" charset="2"/>
              </a:rPr>
              <a:t>L1</a:t>
            </a:r>
            <a:endParaRPr lang="en-US" dirty="0">
              <a:sym typeface="Wingdings" panose="05000000000000000000" pitchFamily="2" charset="2"/>
            </a:endParaRPr>
          </a:p>
          <a:p>
            <a:pPr lvl="1"/>
            <a:r>
              <a:rPr lang="en-US" dirty="0">
                <a:sym typeface="Wingdings" panose="05000000000000000000" pitchFamily="2" charset="2"/>
              </a:rPr>
              <a:t>1 SP chain per face of half-ring in L2-L4</a:t>
            </a:r>
          </a:p>
          <a:p>
            <a:endParaRPr lang="en-US" dirty="0">
              <a:sym typeface="Wingdings" panose="05000000000000000000" pitchFamily="2" charset="2"/>
            </a:endParaRPr>
          </a:p>
          <a:p>
            <a:endParaRPr lang="en-US" dirty="0">
              <a:sym typeface="Wingdings" panose="05000000000000000000" pitchFamily="2" charset="2"/>
            </a:endParaRPr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6054140" y="4420551"/>
            <a:ext cx="3376108" cy="1729538"/>
          </a:xfrm>
          <a:prstGeom prst="rect">
            <a:avLst/>
          </a:prstGeom>
          <a:ln>
            <a:solidFill>
              <a:srgbClr val="FF0000"/>
            </a:solidFill>
          </a:ln>
        </p:spPr>
        <p:txBody>
          <a:bodyPr vert="horz" lIns="91440" tIns="45720" rIns="91440" bIns="45720" rtlCol="0"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0F75BD"/>
              </a:buClr>
              <a:buFont typeface="Arial" panose="020B0604020202020204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F75BD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F75BD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F75BD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F75BD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ym typeface="Wingdings" panose="05000000000000000000" pitchFamily="2" charset="2"/>
              </a:rPr>
              <a:t>A total of 912 SP chains</a:t>
            </a:r>
          </a:p>
          <a:p>
            <a:pPr lvl="1"/>
            <a:r>
              <a:rPr lang="en-US" dirty="0">
                <a:sym typeface="Wingdings" panose="05000000000000000000" pitchFamily="2" charset="2"/>
              </a:rPr>
              <a:t>comparing to parallel powering: significantly lower power dissipation on LV cables </a:t>
            </a:r>
          </a:p>
          <a:p>
            <a:pPr lvl="1"/>
            <a:r>
              <a:rPr lang="en-US" dirty="0">
                <a:sym typeface="Wingdings" panose="05000000000000000000" pitchFamily="2" charset="2"/>
              </a:rPr>
              <a:t>30 kW compared to 250 kW in naive model</a:t>
            </a:r>
          </a:p>
          <a:p>
            <a:endParaRPr lang="en-US" dirty="0">
              <a:sym typeface="Wingdings" panose="05000000000000000000" pitchFamily="2" charset="2"/>
            </a:endParaRPr>
          </a:p>
          <a:p>
            <a:endParaRPr lang="en-US" dirty="0"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3244880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032" y="1127618"/>
            <a:ext cx="9773651" cy="5104932"/>
          </a:xfrm>
        </p:spPr>
        <p:txBody>
          <a:bodyPr>
            <a:normAutofit/>
          </a:bodyPr>
          <a:lstStyle/>
          <a:p>
            <a:r>
              <a:rPr lang="en-US" dirty="0">
                <a:sym typeface="Wingdings" panose="05000000000000000000" pitchFamily="2" charset="2"/>
              </a:rPr>
              <a:t>Serial Powering Chains in </a:t>
            </a:r>
            <a:r>
              <a:rPr lang="en-US" dirty="0" err="1">
                <a:sym typeface="Wingdings" panose="05000000000000000000" pitchFamily="2" charset="2"/>
              </a:rPr>
              <a:t>L1</a:t>
            </a:r>
            <a:r>
              <a:rPr lang="en-US" dirty="0">
                <a:sym typeface="Wingdings" panose="05000000000000000000" pitchFamily="2" charset="2"/>
              </a:rPr>
              <a:t> to </a:t>
            </a:r>
            <a:r>
              <a:rPr lang="en-US" dirty="0" err="1">
                <a:sym typeface="Wingdings" panose="05000000000000000000" pitchFamily="2" charset="2"/>
              </a:rPr>
              <a:t>L4</a:t>
            </a:r>
            <a:r>
              <a:rPr lang="en-US" dirty="0">
                <a:sym typeface="Wingdings" panose="05000000000000000000" pitchFamily="2" charset="2"/>
              </a:rPr>
              <a:t> consist of modules with planar sensors</a:t>
            </a:r>
          </a:p>
          <a:p>
            <a:pPr lvl="1"/>
            <a:r>
              <a:rPr lang="en-US" dirty="0">
                <a:sym typeface="Wingdings" panose="05000000000000000000" pitchFamily="2" charset="2"/>
              </a:rPr>
              <a:t>low-</a:t>
            </a:r>
            <a:r>
              <a:rPr lang="en-US" dirty="0" err="1">
                <a:sym typeface="Wingdings" panose="05000000000000000000" pitchFamily="2" charset="2"/>
              </a:rPr>
              <a:t>ohmic</a:t>
            </a:r>
            <a:r>
              <a:rPr lang="en-US" dirty="0">
                <a:sym typeface="Wingdings" panose="05000000000000000000" pitchFamily="2" charset="2"/>
              </a:rPr>
              <a:t> HV PSU when off  effective reverse bias on all sensors when LV is on, HV is off</a:t>
            </a:r>
          </a:p>
          <a:p>
            <a:pPr lvl="1"/>
            <a:r>
              <a:rPr lang="en-US" dirty="0">
                <a:sym typeface="Wingdings" panose="05000000000000000000" pitchFamily="2" charset="2"/>
              </a:rPr>
              <a:t>for planar sensors, can accept this bias as long as it is small (detector safety for unstable beams)</a:t>
            </a:r>
          </a:p>
          <a:p>
            <a:pPr lvl="1"/>
            <a:r>
              <a:rPr lang="en-US" dirty="0">
                <a:sym typeface="Wingdings" panose="05000000000000000000" pitchFamily="2" charset="2"/>
              </a:rPr>
              <a:t>sensors connected in parallel  high leakage current that needs to be supplied from HV modules at the end of life-time</a:t>
            </a:r>
          </a:p>
          <a:p>
            <a:pPr lvl="1"/>
            <a:r>
              <a:rPr lang="en-US" dirty="0">
                <a:sym typeface="Wingdings" panose="05000000000000000000" pitchFamily="2" charset="2"/>
              </a:rPr>
              <a:t>limited space in services gaps and in services caverns</a:t>
            </a:r>
          </a:p>
          <a:p>
            <a:pPr lvl="1"/>
            <a:r>
              <a:rPr lang="en-US" dirty="0">
                <a:sym typeface="Wingdings" panose="05000000000000000000" pitchFamily="2" charset="2"/>
              </a:rPr>
              <a:t>using 2 HV lines per serial powering chain in L1-L4</a:t>
            </a:r>
          </a:p>
          <a:p>
            <a:pPr lvl="1"/>
            <a:r>
              <a:rPr lang="en-US" dirty="0">
                <a:sym typeface="Wingdings" panose="05000000000000000000" pitchFamily="2" charset="2"/>
              </a:rPr>
              <a:t>common return line for HV and LV</a:t>
            </a:r>
          </a:p>
          <a:p>
            <a:pPr lvl="2"/>
            <a:endParaRPr lang="en-US" dirty="0">
              <a:sym typeface="Wingdings" panose="05000000000000000000" pitchFamily="2" charset="2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1268" y="3814382"/>
            <a:ext cx="5894180" cy="2281618"/>
          </a:xfrm>
          <a:prstGeom prst="rect">
            <a:avLst/>
          </a:prstGeom>
          <a:ln w="38100">
            <a:solidFill>
              <a:srgbClr val="0F75BD"/>
            </a:solidFill>
          </a:ln>
        </p:spPr>
      </p:pic>
      <p:sp>
        <p:nvSpPr>
          <p:cNvPr id="12" name="Rectangle 11"/>
          <p:cNvSpPr/>
          <p:nvPr/>
        </p:nvSpPr>
        <p:spPr>
          <a:xfrm>
            <a:off x="1296642" y="4000500"/>
            <a:ext cx="729007" cy="1212850"/>
          </a:xfrm>
          <a:prstGeom prst="rect">
            <a:avLst/>
          </a:prstGeom>
          <a:solidFill>
            <a:schemeClr val="accent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3" name="Rectangle 12"/>
          <p:cNvSpPr/>
          <p:nvPr/>
        </p:nvSpPr>
        <p:spPr>
          <a:xfrm>
            <a:off x="2025649" y="4348766"/>
            <a:ext cx="450851" cy="864584"/>
          </a:xfrm>
          <a:prstGeom prst="rect">
            <a:avLst/>
          </a:prstGeom>
          <a:solidFill>
            <a:schemeClr val="accent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Detector Overview – Serial Powering Architecture in </a:t>
            </a:r>
            <a:r>
              <a:rPr lang="en-US" dirty="0" err="1"/>
              <a:t>L1</a:t>
            </a:r>
            <a:r>
              <a:rPr lang="en-US" dirty="0"/>
              <a:t> to </a:t>
            </a:r>
            <a:r>
              <a:rPr lang="en-US" dirty="0" err="1"/>
              <a:t>L4</a:t>
            </a:r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ATLAS Serial Power system and power supplies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FD98D-72B3-3D49-9BC1-B5043B0D15BE}" type="slidenum">
              <a:rPr lang="en-US" smtClean="0"/>
              <a:t>5</a:t>
            </a:fld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6517178" y="6356351"/>
            <a:ext cx="1602059" cy="365125"/>
          </a:xfrm>
        </p:spPr>
        <p:txBody>
          <a:bodyPr/>
          <a:lstStyle/>
          <a:p>
            <a:fld id="{930950ED-36CB-481B-A61D-B094B2A94E84}" type="datetime1">
              <a:rPr lang="en-GB" smtClean="0"/>
              <a:t>11/02/2022</a:t>
            </a:fld>
            <a:endParaRPr lang="en-US" dirty="0"/>
          </a:p>
        </p:txBody>
      </p:sp>
      <p:pic>
        <p:nvPicPr>
          <p:cNvPr id="11" name="Grafik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70041" y="3814382"/>
            <a:ext cx="3539642" cy="2281618"/>
          </a:xfrm>
          <a:prstGeom prst="rect">
            <a:avLst/>
          </a:prstGeom>
          <a:ln w="38100">
            <a:solidFill>
              <a:srgbClr val="0F75BD"/>
            </a:solidFill>
          </a:ln>
        </p:spPr>
      </p:pic>
      <p:sp>
        <p:nvSpPr>
          <p:cNvPr id="4" name="Rectangle 3"/>
          <p:cNvSpPr/>
          <p:nvPr/>
        </p:nvSpPr>
        <p:spPr>
          <a:xfrm>
            <a:off x="1314450" y="4000500"/>
            <a:ext cx="666750" cy="311150"/>
          </a:xfrm>
          <a:prstGeom prst="rect">
            <a:avLst/>
          </a:prstGeom>
          <a:solidFill>
            <a:srgbClr val="FFFF00">
              <a:alpha val="40000"/>
            </a:srgbClr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" name="Rectangle 9"/>
          <p:cNvSpPr/>
          <p:nvPr/>
        </p:nvSpPr>
        <p:spPr>
          <a:xfrm>
            <a:off x="1847850" y="4435452"/>
            <a:ext cx="323850" cy="695348"/>
          </a:xfrm>
          <a:prstGeom prst="rect">
            <a:avLst/>
          </a:prstGeom>
          <a:solidFill>
            <a:schemeClr val="bg1">
              <a:lumMod val="65000"/>
              <a:alpha val="40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482669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Detector Overview – Serial Powering Architecture in </a:t>
            </a:r>
            <a:r>
              <a:rPr lang="en-US" dirty="0" err="1"/>
              <a:t>L0</a:t>
            </a:r>
            <a:endParaRPr lang="de-D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032" y="1127618"/>
            <a:ext cx="9773651" cy="5104932"/>
          </a:xfrm>
        </p:spPr>
        <p:txBody>
          <a:bodyPr>
            <a:normAutofit/>
          </a:bodyPr>
          <a:lstStyle/>
          <a:p>
            <a:r>
              <a:rPr lang="en-US" dirty="0">
                <a:sym typeface="Wingdings" panose="05000000000000000000" pitchFamily="2" charset="2"/>
              </a:rPr>
              <a:t>Serial Powering Chains in </a:t>
            </a:r>
            <a:r>
              <a:rPr lang="en-US" dirty="0" err="1">
                <a:sym typeface="Wingdings" panose="05000000000000000000" pitchFamily="2" charset="2"/>
              </a:rPr>
              <a:t>L0</a:t>
            </a:r>
            <a:r>
              <a:rPr lang="en-US" dirty="0">
                <a:sym typeface="Wingdings" panose="05000000000000000000" pitchFamily="2" charset="2"/>
              </a:rPr>
              <a:t> consist of modules with 3D sensors</a:t>
            </a:r>
          </a:p>
          <a:p>
            <a:pPr lvl="1"/>
            <a:r>
              <a:rPr lang="en-US" dirty="0">
                <a:sym typeface="Wingdings" panose="05000000000000000000" pitchFamily="2" charset="2"/>
              </a:rPr>
              <a:t>same architecture as in L1-L4 would lead to reverse bias on 3D sensors when HV is off</a:t>
            </a:r>
          </a:p>
          <a:p>
            <a:pPr lvl="1"/>
            <a:r>
              <a:rPr lang="en-US" dirty="0">
                <a:sym typeface="Wingdings" panose="05000000000000000000" pitchFamily="2" charset="2"/>
              </a:rPr>
              <a:t>potentially fully depleted sensors in </a:t>
            </a:r>
            <a:r>
              <a:rPr lang="en-US" dirty="0" err="1">
                <a:sym typeface="Wingdings" panose="05000000000000000000" pitchFamily="2" charset="2"/>
              </a:rPr>
              <a:t>L0</a:t>
            </a:r>
            <a:r>
              <a:rPr lang="en-US" dirty="0">
                <a:sym typeface="Wingdings" panose="05000000000000000000" pitchFamily="2" charset="2"/>
              </a:rPr>
              <a:t> with unstable beams</a:t>
            </a:r>
          </a:p>
          <a:p>
            <a:pPr lvl="1"/>
            <a:r>
              <a:rPr lang="en-US" dirty="0">
                <a:sym typeface="Wingdings" panose="05000000000000000000" pitchFamily="2" charset="2"/>
              </a:rPr>
              <a:t>potential issues with bias voltage exceeding breakdown voltage at beginning of life-time</a:t>
            </a:r>
          </a:p>
          <a:p>
            <a:pPr lvl="1"/>
            <a:r>
              <a:rPr lang="en-US" dirty="0">
                <a:sym typeface="Wingdings" panose="05000000000000000000" pitchFamily="2" charset="2"/>
              </a:rPr>
              <a:t>small number of serial powering chains and small number of power units per serial powering chain  can afford to have a single HV line per triplet in </a:t>
            </a:r>
            <a:r>
              <a:rPr lang="en-US" dirty="0" err="1">
                <a:sym typeface="Wingdings" panose="05000000000000000000" pitchFamily="2" charset="2"/>
              </a:rPr>
              <a:t>L0</a:t>
            </a:r>
            <a:endParaRPr lang="en-US" dirty="0">
              <a:sym typeface="Wingdings" panose="05000000000000000000" pitchFamily="2" charset="2"/>
            </a:endParaRPr>
          </a:p>
          <a:p>
            <a:pPr lvl="2"/>
            <a:endParaRPr lang="en-US" dirty="0">
              <a:sym typeface="Wingdings" panose="05000000000000000000" pitchFamily="2" charset="2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ATLAS Serial Power system and power supplies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FD98D-72B3-3D49-9BC1-B5043B0D15BE}" type="slidenum">
              <a:rPr lang="en-US" smtClean="0"/>
              <a:t>6</a:t>
            </a:fld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6517178" y="6356351"/>
            <a:ext cx="1602059" cy="365125"/>
          </a:xfrm>
        </p:spPr>
        <p:txBody>
          <a:bodyPr/>
          <a:lstStyle/>
          <a:p>
            <a:fld id="{A189245B-42FB-43A9-A8B8-7FF651BCC50E}" type="datetime1">
              <a:rPr lang="en-GB" smtClean="0"/>
              <a:t>11/02/2022</a:t>
            </a:fld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9817" y="3106750"/>
            <a:ext cx="4424839" cy="2895600"/>
          </a:xfrm>
          <a:prstGeom prst="rect">
            <a:avLst/>
          </a:prstGeom>
          <a:ln w="38100">
            <a:solidFill>
              <a:srgbClr val="0F75BD"/>
            </a:solidFill>
          </a:ln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9105" y="3584932"/>
            <a:ext cx="4360256" cy="1814003"/>
          </a:xfrm>
          <a:prstGeom prst="rect">
            <a:avLst/>
          </a:prstGeom>
          <a:ln w="38100">
            <a:solidFill>
              <a:srgbClr val="0F75BD"/>
            </a:solidFill>
          </a:ln>
        </p:spPr>
      </p:pic>
    </p:spTree>
    <p:extLst>
      <p:ext uri="{BB962C8B-B14F-4D97-AF65-F5344CB8AC3E}">
        <p14:creationId xmlns:p14="http://schemas.microsoft.com/office/powerpoint/2010/main" val="100586892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A55A9F-7590-4A18-84D2-304137898C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/>
              <a:t>Serial Power Supply Specifications 1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91E56D7-10E3-48A9-B105-BF727E6FF3E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Current Parameters Configurable per channel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GB" dirty="0"/>
              <a:t>Set Current 0.3 to 10.0A resolution 0.5% / 8bit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GB" dirty="0"/>
              <a:t>Current ramp rate 1A/s to 10000A/s resolution 1A/s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GB" dirty="0"/>
              <a:t>Separate configuration for ramp up and down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GB" dirty="0"/>
              <a:t>Lower Current Limit for Channel switch Off 0.03A to 10A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GB" dirty="0"/>
              <a:t>Ripple noise BW &lt;= 20MHz  &lt; 4mA pp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GB" dirty="0"/>
              <a:t>Ripple noise BW &gt; 20MHz and &lt; 100MHz  &lt;150uA pp</a:t>
            </a:r>
          </a:p>
          <a:p>
            <a:r>
              <a:rPr lang="en-GB" dirty="0"/>
              <a:t>Output Voltage Limit 0 to 48V resolution 0.5% / 8bits Settable per channel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GB" dirty="0"/>
              <a:t>Maximum Overvoltage for fast Load Change -&gt; 400 mV for a change of 0.3 Ohms over 5µs, independent of output voltage </a:t>
            </a:r>
          </a:p>
          <a:p>
            <a:r>
              <a:rPr lang="en-GB" dirty="0"/>
              <a:t>Output Power 300W per channel</a:t>
            </a:r>
          </a:p>
          <a:p>
            <a:r>
              <a:rPr lang="en-GB" dirty="0"/>
              <a:t>Efficiency min 80% (AC to DC), above 40% of nom. load Average per crate</a:t>
            </a:r>
          </a:p>
          <a:p>
            <a:r>
              <a:rPr lang="en-GB" dirty="0"/>
              <a:t>10-12 outputs per 3U crate</a:t>
            </a:r>
          </a:p>
          <a:p>
            <a:r>
              <a:rPr lang="en-GB" dirty="0"/>
              <a:t>OPC-UA Control and Monitoring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2E142B2-BD13-409A-A9E0-250D546F9E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9F20A6-A9CB-47E3-B6D2-CBC7F80C12D1}" type="datetime1">
              <a:rPr lang="en-GB" smtClean="0"/>
              <a:t>11/02/2022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65248C6-40A5-453C-BCAC-DC46E5C74D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ATLAS Serial Power system and power supplies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4BF9ED1-6DC4-489B-A344-DEC9D9AF5B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FD98D-72B3-3D49-9BC1-B5043B0D15BE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308021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CD67FF-E803-491F-9AE6-AD96E76CAF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/>
              <a:t>Serial Power Supply Specifications 2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5BA6F8F-CE9B-477F-90CC-0A3660FF607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Long Term Stability 0.2% / K (output current) </a:t>
            </a:r>
          </a:p>
          <a:p>
            <a:r>
              <a:rPr lang="en-GB" dirty="0"/>
              <a:t>Protection all parameters software configurable:-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GB" dirty="0"/>
              <a:t>Over temperature</a:t>
            </a:r>
          </a:p>
          <a:p>
            <a:pPr lvl="2">
              <a:buFont typeface="Wingdings" panose="05000000000000000000" pitchFamily="2" charset="2"/>
              <a:buChar char="§"/>
            </a:pPr>
            <a:r>
              <a:rPr lang="en-GB" dirty="0"/>
              <a:t>Channel switches of if exceeds the threshold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GB" dirty="0"/>
              <a:t>Over Voltage</a:t>
            </a:r>
          </a:p>
          <a:p>
            <a:pPr lvl="2">
              <a:buFont typeface="Wingdings" panose="05000000000000000000" pitchFamily="2" charset="2"/>
              <a:buChar char="§"/>
            </a:pPr>
            <a:r>
              <a:rPr lang="en-GB" dirty="0"/>
              <a:t>Channel switches to constant voltage source if exceeds the threshold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GB" dirty="0"/>
              <a:t>Over Current </a:t>
            </a:r>
          </a:p>
          <a:p>
            <a:pPr lvl="2">
              <a:buFont typeface="Wingdings" panose="05000000000000000000" pitchFamily="2" charset="2"/>
              <a:buChar char="§"/>
            </a:pPr>
            <a:r>
              <a:rPr lang="en-GB" dirty="0"/>
              <a:t>Channel switches of if exceeds the threshold</a:t>
            </a:r>
          </a:p>
          <a:p>
            <a:r>
              <a:rPr lang="en-GB" dirty="0"/>
              <a:t>Warranty: 2 years  </a:t>
            </a:r>
          </a:p>
          <a:p>
            <a:r>
              <a:rPr lang="en-GB" dirty="0"/>
              <a:t>Maintenance: 15 years	</a:t>
            </a:r>
          </a:p>
          <a:p>
            <a:pPr lvl="1">
              <a:buFont typeface="Wingdings" panose="05000000000000000000" pitchFamily="2" charset="2"/>
              <a:buChar char="Ø"/>
            </a:pP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43CAA11-A43C-4417-9E6D-4C6FFC0E01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2B6A85-121C-451B-AC58-DDCEBFF8829C}" type="datetime1">
              <a:rPr lang="en-GB" smtClean="0"/>
              <a:t>11/02/2022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7D40E0C-1C99-4410-A018-6870300DEE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ATLAS Serial Power system and power supplies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14A173A-0788-4F5E-9796-9F4CF0F447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FD98D-72B3-3D49-9BC1-B5043B0D15BE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74294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02235A-991C-44F8-B8A2-90699298DD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/>
              <a:t>Open Issues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2486029-E762-4DE3-B712-BB24DE8FADB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Specifications that do require further testing: </a:t>
            </a:r>
          </a:p>
          <a:p>
            <a:pPr lvl="1"/>
            <a:r>
              <a:rPr lang="en-GB" dirty="0"/>
              <a:t>Set Current and Lower Current Limit for Channel Switch-Off</a:t>
            </a:r>
          </a:p>
          <a:p>
            <a:pPr lvl="1"/>
            <a:r>
              <a:rPr lang="en-GB" dirty="0"/>
              <a:t>Current Ramping</a:t>
            </a:r>
          </a:p>
          <a:p>
            <a:pPr lvl="1"/>
            <a:r>
              <a:rPr lang="en-GB" dirty="0"/>
              <a:t>Ripple and noise requirements</a:t>
            </a:r>
          </a:p>
          <a:p>
            <a:pPr lvl="1"/>
            <a:r>
              <a:rPr lang="en-GB" dirty="0"/>
              <a:t>Maximum Overvoltage for fast Load Change</a:t>
            </a:r>
          </a:p>
          <a:p>
            <a:pPr marL="457200" lvl="1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Further details see ATLAS ITK-Pixel Project AT2-IP-ER-0007 Section 2.3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64766EA-AD73-4D7C-A90C-C4B65AE2D6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912722-0E67-4CE7-8B82-5306A66B13CE}" type="datetime1">
              <a:rPr lang="en-GB" smtClean="0"/>
              <a:t>11/02/2022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E719E77-BFFC-4BD0-B884-CE7972C388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ATLAS Serial Power system and power supplies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6F76495-2C9D-411D-9ACD-D15F8BC80F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FD98D-72B3-3D49-9BC1-B5043B0D15BE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765181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Tk template" id="{CB4CCF66-E21E-384B-801F-70CBF84763F1}" vid="{A6F0C29C-CE97-DF4B-8689-011D334943C9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F7B963D9821514B9E6C41573FBC4F36" ma:contentTypeVersion="11" ma:contentTypeDescription="Create a new document." ma:contentTypeScope="" ma:versionID="3cdbc39f87d525641f884ec8f79de84f">
  <xsd:schema xmlns:xsd="http://www.w3.org/2001/XMLSchema" xmlns:xs="http://www.w3.org/2001/XMLSchema" xmlns:p="http://schemas.microsoft.com/office/2006/metadata/properties" xmlns:ns3="4df06c9e-d9da-4bb3-a18b-5ea881c94774" xmlns:ns4="314f32be-0282-43e0-adde-cfd1ab3d35a5" targetNamespace="http://schemas.microsoft.com/office/2006/metadata/properties" ma:root="true" ma:fieldsID="adb85e13f5a594eb3adddbe1349a2364" ns3:_="" ns4:_="">
    <xsd:import namespace="4df06c9e-d9da-4bb3-a18b-5ea881c94774"/>
    <xsd:import namespace="314f32be-0282-43e0-adde-cfd1ab3d35a5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  <xsd:element ref="ns3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df06c9e-d9da-4bb3-a18b-5ea881c9477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14f32be-0282-43e0-adde-cfd1ab3d35a5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2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81524B65-8C03-4FD4-9C65-8042D29954F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BEDB1730-2A50-4DC4-BA89-460D50B361F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df06c9e-d9da-4bb3-a18b-5ea881c94774"/>
    <ds:schemaRef ds:uri="314f32be-0282-43e0-adde-cfd1ab3d35a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AC5B0276-ABB6-4AB2-A8B2-1061E9D43B52}">
  <ds:schemaRefs>
    <ds:schemaRef ds:uri="http://purl.org/dc/elements/1.1/"/>
    <ds:schemaRef ds:uri="http://schemas.microsoft.com/office/2006/metadata/properties"/>
    <ds:schemaRef ds:uri="http://purl.org/dc/terms/"/>
    <ds:schemaRef ds:uri="http://schemas.microsoft.com/office/2006/documentManagement/types"/>
    <ds:schemaRef ds:uri="4df06c9e-d9da-4bb3-a18b-5ea881c94774"/>
    <ds:schemaRef ds:uri="http://purl.org/dc/dcmitype/"/>
    <ds:schemaRef ds:uri="http://schemas.microsoft.com/office/infopath/2007/PartnerControls"/>
    <ds:schemaRef ds:uri="http://schemas.openxmlformats.org/package/2006/metadata/core-properties"/>
    <ds:schemaRef ds:uri="314f32be-0282-43e0-adde-cfd1ab3d35a5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ITk template</Template>
  <TotalTime>783</TotalTime>
  <Words>1745</Words>
  <Application>Microsoft Office PowerPoint</Application>
  <PresentationFormat>A4 Paper (210x297 mm)</PresentationFormat>
  <Paragraphs>306</Paragraphs>
  <Slides>16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1" baseType="lpstr">
      <vt:lpstr>Arial</vt:lpstr>
      <vt:lpstr>Calibri</vt:lpstr>
      <vt:lpstr>Calibri Light</vt:lpstr>
      <vt:lpstr>Wingdings</vt:lpstr>
      <vt:lpstr>Office Theme</vt:lpstr>
      <vt:lpstr>ATLAS Serial powering system and power supplies</vt:lpstr>
      <vt:lpstr>Services Overview </vt:lpstr>
      <vt:lpstr>Detector Overview – Powering Concept</vt:lpstr>
      <vt:lpstr>Detector Overview – Powering Numerology</vt:lpstr>
      <vt:lpstr>Detector Overview – Serial Powering Architecture in L1 to L4</vt:lpstr>
      <vt:lpstr>Detector Overview – Serial Powering Architecture in L0</vt:lpstr>
      <vt:lpstr>Serial Power Supply Specifications 1 </vt:lpstr>
      <vt:lpstr>Serial Power Supply Specifications 2</vt:lpstr>
      <vt:lpstr>Open Issues</vt:lpstr>
      <vt:lpstr>Vbias Power Supply Specifications 1 </vt:lpstr>
      <vt:lpstr>Vbias Power Supply Specifications 2</vt:lpstr>
      <vt:lpstr>Important features</vt:lpstr>
      <vt:lpstr>ITk Pixel Grounding Scheme</vt:lpstr>
      <vt:lpstr>ITk Pixel Grounding Scheme</vt:lpstr>
      <vt:lpstr>ITk Pixel Grounding Scheme</vt:lpstr>
      <vt:lpstr>References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</dc:title>
  <dc:creator>Roy Wastie</dc:creator>
  <cp:lastModifiedBy>Roy Wastie</cp:lastModifiedBy>
  <cp:revision>59</cp:revision>
  <cp:lastPrinted>2022-02-11T14:03:26Z</cp:lastPrinted>
  <dcterms:created xsi:type="dcterms:W3CDTF">2022-02-04T12:47:58Z</dcterms:created>
  <dcterms:modified xsi:type="dcterms:W3CDTF">2022-02-11T16:05:39Z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0x010100CF7B963D9821514B9E6C41573FBC4F36</vt:lpwstr>
  </property>
</Properties>
</file>