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Default Extension="doc" ContentType="application/msword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5"/>
  </p:notesMasterIdLst>
  <p:handoutMasterIdLst>
    <p:handoutMasterId r:id="rId106"/>
  </p:handoutMasterIdLst>
  <p:sldIdLst>
    <p:sldId id="257" r:id="rId2"/>
    <p:sldId id="256" r:id="rId3"/>
    <p:sldId id="260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9" r:id="rId30"/>
    <p:sldId id="310" r:id="rId31"/>
    <p:sldId id="396" r:id="rId32"/>
    <p:sldId id="311" r:id="rId33"/>
    <p:sldId id="395" r:id="rId34"/>
    <p:sldId id="312" r:id="rId35"/>
    <p:sldId id="313" r:id="rId36"/>
    <p:sldId id="314" r:id="rId37"/>
    <p:sldId id="315" r:id="rId38"/>
    <p:sldId id="316" r:id="rId39"/>
    <p:sldId id="388" r:id="rId40"/>
    <p:sldId id="389" r:id="rId41"/>
    <p:sldId id="390" r:id="rId42"/>
    <p:sldId id="391" r:id="rId43"/>
    <p:sldId id="392" r:id="rId44"/>
    <p:sldId id="317" r:id="rId45"/>
    <p:sldId id="343" r:id="rId46"/>
    <p:sldId id="344" r:id="rId47"/>
    <p:sldId id="345" r:id="rId48"/>
    <p:sldId id="346" r:id="rId49"/>
    <p:sldId id="347" r:id="rId50"/>
    <p:sldId id="348" r:id="rId51"/>
    <p:sldId id="349" r:id="rId52"/>
    <p:sldId id="350" r:id="rId53"/>
    <p:sldId id="271" r:id="rId54"/>
    <p:sldId id="272" r:id="rId55"/>
    <p:sldId id="273" r:id="rId56"/>
    <p:sldId id="274" r:id="rId57"/>
    <p:sldId id="275" r:id="rId58"/>
    <p:sldId id="383" r:id="rId59"/>
    <p:sldId id="384" r:id="rId60"/>
    <p:sldId id="385" r:id="rId61"/>
    <p:sldId id="393" r:id="rId62"/>
    <p:sldId id="394" r:id="rId63"/>
    <p:sldId id="351" r:id="rId64"/>
    <p:sldId id="398" r:id="rId65"/>
    <p:sldId id="399" r:id="rId66"/>
    <p:sldId id="400" r:id="rId67"/>
    <p:sldId id="401" r:id="rId68"/>
    <p:sldId id="402" r:id="rId69"/>
    <p:sldId id="403" r:id="rId70"/>
    <p:sldId id="404" r:id="rId71"/>
    <p:sldId id="405" r:id="rId72"/>
    <p:sldId id="406" r:id="rId73"/>
    <p:sldId id="397" r:id="rId74"/>
    <p:sldId id="352" r:id="rId75"/>
    <p:sldId id="353" r:id="rId76"/>
    <p:sldId id="354" r:id="rId77"/>
    <p:sldId id="357" r:id="rId78"/>
    <p:sldId id="355" r:id="rId79"/>
    <p:sldId id="356" r:id="rId80"/>
    <p:sldId id="358" r:id="rId81"/>
    <p:sldId id="359" r:id="rId82"/>
    <p:sldId id="360" r:id="rId83"/>
    <p:sldId id="361" r:id="rId84"/>
    <p:sldId id="362" r:id="rId85"/>
    <p:sldId id="368" r:id="rId86"/>
    <p:sldId id="369" r:id="rId87"/>
    <p:sldId id="370" r:id="rId88"/>
    <p:sldId id="371" r:id="rId89"/>
    <p:sldId id="372" r:id="rId90"/>
    <p:sldId id="373" r:id="rId91"/>
    <p:sldId id="374" r:id="rId92"/>
    <p:sldId id="375" r:id="rId93"/>
    <p:sldId id="376" r:id="rId94"/>
    <p:sldId id="377" r:id="rId95"/>
    <p:sldId id="378" r:id="rId96"/>
    <p:sldId id="379" r:id="rId97"/>
    <p:sldId id="380" r:id="rId98"/>
    <p:sldId id="381" r:id="rId99"/>
    <p:sldId id="364" r:id="rId100"/>
    <p:sldId id="365" r:id="rId101"/>
    <p:sldId id="366" r:id="rId102"/>
    <p:sldId id="367" r:id="rId103"/>
    <p:sldId id="382" r:id="rId10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3" autoAdjust="0"/>
    <p:restoredTop sz="94660"/>
  </p:normalViewPr>
  <p:slideViewPr>
    <p:cSldViewPr>
      <p:cViewPr>
        <p:scale>
          <a:sx n="60" d="100"/>
          <a:sy n="60" d="100"/>
        </p:scale>
        <p:origin x="-156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118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png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wmf"/><Relationship Id="rId2" Type="http://schemas.openxmlformats.org/officeDocument/2006/relationships/image" Target="../media/image111.wmf"/><Relationship Id="rId1" Type="http://schemas.openxmlformats.org/officeDocument/2006/relationships/image" Target="../media/image110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0.png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wmf"/><Relationship Id="rId1" Type="http://schemas.openxmlformats.org/officeDocument/2006/relationships/image" Target="../media/image151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4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7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emf"/><Relationship Id="rId2" Type="http://schemas.openxmlformats.org/officeDocument/2006/relationships/image" Target="../media/image174.emf"/><Relationship Id="rId1" Type="http://schemas.openxmlformats.org/officeDocument/2006/relationships/image" Target="../media/image173.emf"/><Relationship Id="rId4" Type="http://schemas.openxmlformats.org/officeDocument/2006/relationships/image" Target="../media/image176.e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8.wmf"/><Relationship Id="rId1" Type="http://schemas.openxmlformats.org/officeDocument/2006/relationships/image" Target="../media/image177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4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8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0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3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image" Target="../media/image47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F5DE7E8-DD2D-47F1-8358-723CBBC5864F}" type="datetimeFigureOut">
              <a:rPr lang="en-US"/>
              <a:pPr>
                <a:defRPr/>
              </a:pPr>
              <a:t>1/30/2011</a:t>
            </a:fld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29637F3-EFE5-4487-BDA3-20002C0316D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F40E977-134F-4869-B268-BEDE129BDC00}" type="datetimeFigureOut">
              <a:rPr lang="en-GB"/>
              <a:pPr>
                <a:defRPr/>
              </a:pPr>
              <a:t>30/01/2011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23BE503-6587-4C39-BB2F-94BAEB18035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42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48163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97BE367-EFC5-4C86-8327-11558E2DAA84}" type="slidenum">
              <a:rPr lang="en-GB" sz="1200">
                <a:latin typeface="Calibri" pitchFamily="34" charset="0"/>
              </a:rPr>
              <a:pPr algn="r"/>
              <a:t>96</a:t>
            </a:fld>
            <a:endParaRPr lang="en-GB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63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4A4EF04-9EF2-42CA-89D7-A05FAE810A7B}" type="slidenum">
              <a:rPr lang="en-GB" sz="1200">
                <a:cs typeface="Arial" pitchFamily="34" charset="0"/>
              </a:rPr>
              <a:pPr algn="r"/>
              <a:t>74</a:t>
            </a:fld>
            <a:endParaRPr lang="en-GB" sz="1200">
              <a:cs typeface="Arial" pitchFamily="34" charset="0"/>
            </a:endParaRPr>
          </a:p>
        </p:txBody>
      </p:sp>
      <p:sp>
        <p:nvSpPr>
          <p:cNvPr id="31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1538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4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8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8BD7649-AD23-4A09-B524-FEA1CBD58636}" type="slidenum">
              <a:rPr lang="de-DE" sz="1200">
                <a:cs typeface="Arial" pitchFamily="34" charset="0"/>
              </a:rPr>
              <a:pPr algn="r"/>
              <a:t>79</a:t>
            </a:fld>
            <a:endParaRPr lang="de-DE" sz="1200">
              <a:cs typeface="Arial" pitchFamily="34" charset="0"/>
            </a:endParaRPr>
          </a:p>
        </p:txBody>
      </p:sp>
      <p:sp>
        <p:nvSpPr>
          <p:cNvPr id="31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3586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91CC3E9-8022-4F69-B28D-ED4A5AD03A26}" type="slidenum">
              <a:rPr lang="de-DE" sz="1200">
                <a:cs typeface="Arial" pitchFamily="34" charset="0"/>
              </a:rPr>
              <a:pPr algn="r"/>
              <a:t>82</a:t>
            </a:fld>
            <a:endParaRPr lang="de-DE" sz="1200">
              <a:cs typeface="Arial" pitchFamily="34" charset="0"/>
            </a:endParaRPr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DE4A9A4-A6CF-48C1-A15E-BB0652DF8C34}" type="slidenum">
              <a:rPr lang="de-DE" sz="1200">
                <a:cs typeface="Arial" pitchFamily="34" charset="0"/>
              </a:rPr>
              <a:pPr algn="r"/>
              <a:t>83</a:t>
            </a:fld>
            <a:endParaRPr lang="de-DE" sz="1200">
              <a:cs typeface="Arial" pitchFamily="34" charset="0"/>
            </a:endParaRPr>
          </a:p>
        </p:txBody>
      </p:sp>
      <p:sp>
        <p:nvSpPr>
          <p:cNvPr id="32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47A02-29AD-423E-971F-3B3B1D4A5695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F459-C48E-44A4-B3B9-95B8999BC6C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3503A-0010-4B61-88C0-24D5FE7A6A65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DA858-A55D-4533-BF68-3FC0DF145A8B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03A6A-A099-4831-AA62-38AB4033E89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E961E-BF83-4AC2-8C42-A0B0F2C2205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6B16F-5E06-45E2-9454-8E809879B281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60509-CFCD-4E59-8405-C3FE1A60AF91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animg.s3.amazonaws.com/psl-stripes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115888"/>
            <a:ext cx="9286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5"/>
          <p:cNvSpPr txBox="1"/>
          <p:nvPr userDrawn="1"/>
        </p:nvSpPr>
        <p:spPr>
          <a:xfrm>
            <a:off x="7831138" y="620713"/>
            <a:ext cx="1366837" cy="304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latin typeface="Calibri" pitchFamily="34" charset="0"/>
              </a:rPr>
              <a:t>Photo-detection</a:t>
            </a:r>
            <a:endParaRPr lang="en-GB" sz="1400">
              <a:latin typeface="Calibri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 userDrawn="1"/>
        </p:nvSpPr>
        <p:spPr bwMode="auto">
          <a:xfrm rot="16200000">
            <a:off x="7650163" y="161925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prstClr val="white"/>
                </a:solidFill>
                <a:latin typeface="+mn-lt"/>
              </a:rPr>
              <a:t>EDIT </a:t>
            </a:r>
          </a:p>
        </p:txBody>
      </p:sp>
      <p:pic>
        <p:nvPicPr>
          <p:cNvPr id="5" name="Picture 4" descr="http://mickhunt1.files.wordpress.com/2010/11/cern_logo_white.gif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115888"/>
            <a:ext cx="7429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Connecteur droit 5"/>
          <p:cNvCxnSpPr/>
          <p:nvPr userDrawn="1"/>
        </p:nvCxnSpPr>
        <p:spPr>
          <a:xfrm flipV="1">
            <a:off x="0" y="908050"/>
            <a:ext cx="9144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468313" y="6608763"/>
            <a:ext cx="1366837" cy="249237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EDIT 2011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8175" y="6608763"/>
            <a:ext cx="5976938" cy="249237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N. Dinu, T. Gys, C. Joram, S. Korpar, Y. Musienko, V. Puill, D. Renker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550" y="6597650"/>
            <a:ext cx="730250" cy="260350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ECD9703-74DB-4268-9D1A-2BAD583DA8B8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D451F-DEB6-4601-A5A0-759A9286F6D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FE947-2A1F-47DC-968E-A760C0BFC31F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BFD1F2-68A6-4298-9EE6-F7B0D6AC0F9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60" r:id="rId7"/>
    <p:sldLayoutId id="2147483653" r:id="rId8"/>
    <p:sldLayoutId id="2147483652" r:id="rId9"/>
    <p:sldLayoutId id="2147483651" r:id="rId10"/>
    <p:sldLayoutId id="214748365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6.png"/><Relationship Id="rId2" Type="http://schemas.openxmlformats.org/officeDocument/2006/relationships/image" Target="../media/image2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9.jpeg"/><Relationship Id="rId5" Type="http://schemas.openxmlformats.org/officeDocument/2006/relationships/image" Target="../media/image238.png"/><Relationship Id="rId4" Type="http://schemas.openxmlformats.org/officeDocument/2006/relationships/image" Target="../media/image237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3.png"/><Relationship Id="rId4" Type="http://schemas.openxmlformats.org/officeDocument/2006/relationships/image" Target="../media/image242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5.png"/><Relationship Id="rId2" Type="http://schemas.openxmlformats.org/officeDocument/2006/relationships/image" Target="../media/image2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7.jpeg"/><Relationship Id="rId4" Type="http://schemas.openxmlformats.org/officeDocument/2006/relationships/image" Target="../media/image246.png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euille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lhcb.physik.unizh.ch/time05/icons/Hamamatsu-logo.jpg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Document_Microsoft_Office_Word_97_-_20032.doc"/><Relationship Id="rId4" Type="http://schemas.openxmlformats.org/officeDocument/2006/relationships/oleObject" Target="../embeddings/oleObject6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oleObject" Target="../embeddings/oleObject8.bin"/><Relationship Id="rId7" Type="http://schemas.openxmlformats.org/officeDocument/2006/relationships/image" Target="../media/image6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1.png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66.jpeg"/><Relationship Id="rId4" Type="http://schemas.openxmlformats.org/officeDocument/2006/relationships/image" Target="../media/image6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68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71.png"/><Relationship Id="rId4" Type="http://schemas.openxmlformats.org/officeDocument/2006/relationships/oleObject" Target="../embeddings/oleObject14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png"/><Relationship Id="rId5" Type="http://schemas.openxmlformats.org/officeDocument/2006/relationships/image" Target="../media/image104.wmf"/><Relationship Id="rId4" Type="http://schemas.openxmlformats.org/officeDocument/2006/relationships/image" Target="../media/image103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9.jpeg"/><Relationship Id="rId4" Type="http://schemas.openxmlformats.org/officeDocument/2006/relationships/image" Target="../media/image11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2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eg"/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e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8.jpeg"/><Relationship Id="rId4" Type="http://schemas.openxmlformats.org/officeDocument/2006/relationships/image" Target="../media/image137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44.jpeg"/><Relationship Id="rId2" Type="http://schemas.openxmlformats.org/officeDocument/2006/relationships/tags" Target="../tags/tag1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43.wmf"/><Relationship Id="rId5" Type="http://schemas.openxmlformats.org/officeDocument/2006/relationships/image" Target="../media/image142.png"/><Relationship Id="rId4" Type="http://schemas.openxmlformats.org/officeDocument/2006/relationships/image" Target="../media/image141.png"/><Relationship Id="rId9" Type="http://schemas.openxmlformats.org/officeDocument/2006/relationships/oleObject" Target="../embeddings/oleObject22.bin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7.jpeg"/><Relationship Id="rId4" Type="http://schemas.openxmlformats.org/officeDocument/2006/relationships/image" Target="../media/image156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0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jpeg"/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66.png"/><Relationship Id="rId5" Type="http://schemas.openxmlformats.org/officeDocument/2006/relationships/oleObject" Target="../embeddings/oleObject25.bin"/><Relationship Id="rId4" Type="http://schemas.openxmlformats.org/officeDocument/2006/relationships/image" Target="../media/image165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26.bin"/><Relationship Id="rId4" Type="http://schemas.openxmlformats.org/officeDocument/2006/relationships/image" Target="../media/image168.jpe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72.jpeg"/><Relationship Id="rId4" Type="http://schemas.openxmlformats.org/officeDocument/2006/relationships/oleObject" Target="../embeddings/oleObject27.bin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euille_Microsoft_Office_Excel_97-2003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Feuille_Microsoft_Office_Excel_97-20036.xls"/><Relationship Id="rId5" Type="http://schemas.openxmlformats.org/officeDocument/2006/relationships/oleObject" Target="../embeddings/Feuille_Microsoft_Office_Excel_97-20035.xls"/><Relationship Id="rId4" Type="http://schemas.openxmlformats.org/officeDocument/2006/relationships/oleObject" Target="../embeddings/Feuille_Microsoft_Office_Excel_97-20034.xls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180.jpeg"/><Relationship Id="rId4" Type="http://schemas.openxmlformats.org/officeDocument/2006/relationships/image" Target="../media/image179.jpe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3.jpeg"/><Relationship Id="rId4" Type="http://schemas.openxmlformats.org/officeDocument/2006/relationships/image" Target="../media/image182.jpe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euille_Microsoft_Office_Excel_97-20037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186.jpeg"/><Relationship Id="rId4" Type="http://schemas.openxmlformats.org/officeDocument/2006/relationships/image" Target="../media/image185.jpe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7.png"/><Relationship Id="rId13" Type="http://schemas.openxmlformats.org/officeDocument/2006/relationships/image" Target="../media/image202.jpeg"/><Relationship Id="rId18" Type="http://schemas.openxmlformats.org/officeDocument/2006/relationships/image" Target="../media/image207.jpeg"/><Relationship Id="rId3" Type="http://schemas.openxmlformats.org/officeDocument/2006/relationships/image" Target="../media/image192.jpeg"/><Relationship Id="rId7" Type="http://schemas.openxmlformats.org/officeDocument/2006/relationships/image" Target="../media/image196.png"/><Relationship Id="rId12" Type="http://schemas.openxmlformats.org/officeDocument/2006/relationships/image" Target="../media/image201.jpeg"/><Relationship Id="rId17" Type="http://schemas.openxmlformats.org/officeDocument/2006/relationships/image" Target="../media/image206.png"/><Relationship Id="rId2" Type="http://schemas.openxmlformats.org/officeDocument/2006/relationships/image" Target="../media/image191.png"/><Relationship Id="rId16" Type="http://schemas.openxmlformats.org/officeDocument/2006/relationships/image" Target="../media/image20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5.png"/><Relationship Id="rId11" Type="http://schemas.openxmlformats.org/officeDocument/2006/relationships/image" Target="../media/image200.jpeg"/><Relationship Id="rId5" Type="http://schemas.openxmlformats.org/officeDocument/2006/relationships/image" Target="../media/image194.png"/><Relationship Id="rId15" Type="http://schemas.openxmlformats.org/officeDocument/2006/relationships/image" Target="../media/image204.png"/><Relationship Id="rId10" Type="http://schemas.openxmlformats.org/officeDocument/2006/relationships/image" Target="../media/image199.jpeg"/><Relationship Id="rId4" Type="http://schemas.openxmlformats.org/officeDocument/2006/relationships/image" Target="../media/image193.png"/><Relationship Id="rId9" Type="http://schemas.openxmlformats.org/officeDocument/2006/relationships/image" Target="../media/image198.png"/><Relationship Id="rId14" Type="http://schemas.openxmlformats.org/officeDocument/2006/relationships/image" Target="../media/image203.jpe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oleObject30.bin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5" Type="http://schemas.openxmlformats.org/officeDocument/2006/relationships/oleObject" Target="../embeddings/Feuille_Microsoft_Office_Excel_97-20038.xls"/><Relationship Id="rId4" Type="http://schemas.openxmlformats.org/officeDocument/2006/relationships/image" Target="../media/image212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215.jpeg"/><Relationship Id="rId4" Type="http://schemas.openxmlformats.org/officeDocument/2006/relationships/image" Target="../media/image214.wmf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wmf"/><Relationship Id="rId2" Type="http://schemas.openxmlformats.org/officeDocument/2006/relationships/image" Target="../media/image21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8.jpe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220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3.png"/><Relationship Id="rId4" Type="http://schemas.openxmlformats.org/officeDocument/2006/relationships/image" Target="../media/image222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5.png"/><Relationship Id="rId2" Type="http://schemas.openxmlformats.org/officeDocument/2006/relationships/image" Target="../media/image2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6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png"/><Relationship Id="rId2" Type="http://schemas.openxmlformats.org/officeDocument/2006/relationships/image" Target="../media/image2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0.png"/><Relationship Id="rId4" Type="http://schemas.openxmlformats.org/officeDocument/2006/relationships/image" Target="../media/image229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jpeg"/><Relationship Id="rId2" Type="http://schemas.openxmlformats.org/officeDocument/2006/relationships/image" Target="../media/image2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4.jpeg"/><Relationship Id="rId4" Type="http://schemas.openxmlformats.org/officeDocument/2006/relationships/image" Target="../media/image2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536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B75748-7D0C-4FB0-AC7F-3DBF63748040}" type="slidenum">
              <a:rPr lang="en-GB"/>
              <a:pPr>
                <a:defRPr/>
              </a:pPr>
              <a:t>1</a:t>
            </a:fld>
            <a:endParaRPr lang="en-GB"/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1042988" y="1989138"/>
            <a:ext cx="67516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latin typeface="Calibri" pitchFamily="34" charset="0"/>
              </a:rPr>
              <a:t>Photo-detection </a:t>
            </a:r>
          </a:p>
          <a:p>
            <a:r>
              <a:rPr lang="en-US" sz="3200">
                <a:latin typeface="Calibri" pitchFamily="34" charset="0"/>
              </a:rPr>
              <a:t>Principles, Performance and Limitations</a:t>
            </a:r>
            <a:endParaRPr lang="en-GB" sz="3200">
              <a:latin typeface="Calibri" pitchFamily="34" charset="0"/>
            </a:endParaRP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1116013" y="3644900"/>
            <a:ext cx="4824412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Nicoleta Dinu (LAL Orsay)</a:t>
            </a:r>
          </a:p>
          <a:p>
            <a:r>
              <a:rPr lang="en-US">
                <a:latin typeface="Calibri" pitchFamily="34" charset="0"/>
              </a:rPr>
              <a:t>Thierry Gys (CERN)</a:t>
            </a:r>
          </a:p>
          <a:p>
            <a:r>
              <a:rPr lang="en-US">
                <a:latin typeface="Calibri" pitchFamily="34" charset="0"/>
              </a:rPr>
              <a:t>Christian Joram (CERN)</a:t>
            </a:r>
          </a:p>
          <a:p>
            <a:r>
              <a:rPr lang="en-US">
                <a:latin typeface="Calibri" pitchFamily="34" charset="0"/>
              </a:rPr>
              <a:t>Samo Korpar (JSI Ljubljana)</a:t>
            </a:r>
          </a:p>
          <a:p>
            <a:r>
              <a:rPr lang="en-US">
                <a:latin typeface="Calibri" pitchFamily="34" charset="0"/>
              </a:rPr>
              <a:t>Yuri Musienko (Fermilab/INR)</a:t>
            </a:r>
          </a:p>
          <a:p>
            <a:r>
              <a:rPr lang="en-US">
                <a:latin typeface="Calibri" pitchFamily="34" charset="0"/>
              </a:rPr>
              <a:t>Veronique Puill (LAL, Orsay)</a:t>
            </a:r>
          </a:p>
          <a:p>
            <a:r>
              <a:rPr lang="en-US">
                <a:latin typeface="Calibri" pitchFamily="34" charset="0"/>
              </a:rPr>
              <a:t>Dieter Renker (TU Munich) </a:t>
            </a:r>
            <a:endParaRPr lang="en-GB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5017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AA692-51FB-4BA3-842A-48663EEA49AC}" type="slidenum">
              <a:rPr lang="en-GB"/>
              <a:pPr>
                <a:defRPr/>
              </a:pPr>
              <a:t>10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55650" y="4076700"/>
            <a:ext cx="6624638" cy="18780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0500" indent="-1905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Weak points</a:t>
            </a:r>
          </a:p>
          <a:p>
            <a:pPr marL="180975" indent="-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Modest sensitivity: 500 to 900 photons must arrive at the eye every second for our brain to register a conscious signal </a:t>
            </a:r>
          </a:p>
          <a:p>
            <a:pPr marL="190500" indent="-190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Modest speed. Data taking rate ~ 10Hz (incl. processing)</a:t>
            </a:r>
          </a:p>
          <a:p>
            <a:pPr marL="190500" indent="-190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Trigger capability is very poor.  “Look now’’ </a:t>
            </a:r>
            <a:r>
              <a:rPr lang="en-US" sz="1600" dirty="0">
                <a:latin typeface="+mn-lt"/>
                <a:sym typeface="Wingdings" pitchFamily="2" charset="2"/>
              </a:rPr>
              <a:t> Time jitter ~1 s.</a:t>
            </a:r>
          </a:p>
          <a:p>
            <a:pPr marL="190500" indent="-190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050" dirty="0">
              <a:latin typeface="+mn-lt"/>
              <a:sym typeface="Wingdings" pitchFamily="2" charset="2"/>
            </a:endParaRPr>
          </a:p>
          <a:p>
            <a:pPr marL="190500" indent="-1905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  <a:sym typeface="Wingdings" pitchFamily="2" charset="2"/>
              </a:rPr>
              <a:t> There is room for improvement</a:t>
            </a:r>
            <a:endParaRPr lang="en-GB" sz="2400" dirty="0">
              <a:latin typeface="+mn-lt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684213" y="1196975"/>
            <a:ext cx="7920037" cy="26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After having built it many billion times,  the eye can be considered as a very successful and reliable photo-detector.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 sz="1600">
                <a:latin typeface="Calibri" pitchFamily="34" charset="0"/>
              </a:rPr>
              <a:t>It provides…</a:t>
            </a:r>
          </a:p>
          <a:p>
            <a:pPr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Good spatial resolution. &lt;1 mm, with certain accessories even &lt;0.01 mm</a:t>
            </a:r>
          </a:p>
          <a:p>
            <a:pPr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Very large dynamic range (1:10</a:t>
            </a:r>
            <a:r>
              <a:rPr lang="en-US" sz="1600" baseline="30000">
                <a:latin typeface="Calibri" pitchFamily="34" charset="0"/>
              </a:rPr>
              <a:t>6</a:t>
            </a:r>
            <a:r>
              <a:rPr lang="en-US" sz="1600">
                <a:latin typeface="Calibri" pitchFamily="34" charset="0"/>
              </a:rPr>
              <a:t>)</a:t>
            </a:r>
          </a:p>
          <a:p>
            <a:r>
              <a:rPr lang="en-US" sz="1600">
                <a:latin typeface="Calibri" pitchFamily="34" charset="0"/>
              </a:rPr>
              <a:t>	        + automatic threshold adaptation</a:t>
            </a:r>
          </a:p>
          <a:p>
            <a:pPr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Energy (wavelength) discrimination </a:t>
            </a:r>
            <a:r>
              <a:rPr lang="en-US" sz="1600">
                <a:latin typeface="Calibri" pitchFamily="34" charset="0"/>
                <a:sym typeface="Wingdings" pitchFamily="2" charset="2"/>
              </a:rPr>
              <a:t> colours</a:t>
            </a:r>
          </a:p>
          <a:p>
            <a:pPr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  <a:sym typeface="Wingdings" pitchFamily="2" charset="2"/>
              </a:rPr>
              <a:t>Long lifetime. Performance degradation in second half of lifecycle </a:t>
            </a:r>
          </a:p>
          <a:p>
            <a:r>
              <a:rPr lang="en-US" sz="1600">
                <a:latin typeface="Calibri" pitchFamily="34" charset="0"/>
                <a:sym typeface="Wingdings" pitchFamily="2" charset="2"/>
              </a:rPr>
              <a:t>	</a:t>
            </a:r>
            <a:r>
              <a:rPr lang="en-US" sz="1600">
                <a:latin typeface="Calibri" pitchFamily="34" charset="0"/>
              </a:rPr>
              <a:t>can be easily mitigated.</a:t>
            </a:r>
          </a:p>
        </p:txBody>
      </p:sp>
      <p:pic>
        <p:nvPicPr>
          <p:cNvPr id="50182" name="Picture 2" descr="C:\Documents and Settings\joram\Local Settings\Temporary Internet Files\Content.IE5\GM0EFZKL\MC90043387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8813" y="1773238"/>
            <a:ext cx="1308100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2" descr="C:\Documents and Settings\joram\Local Settings\Temporary Internet Files\Content.IE5\GM0EFZKL\MC9003357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9713" y="3206750"/>
            <a:ext cx="1366837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5225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E034C7-2C15-4230-AD42-D9377B500028}" type="slidenum">
              <a:rPr lang="en-GB"/>
              <a:pPr>
                <a:defRPr/>
              </a:pPr>
              <a:t>100</a:t>
            </a:fld>
            <a:endParaRPr lang="en-GB"/>
          </a:p>
        </p:txBody>
      </p:sp>
      <p:sp>
        <p:nvSpPr>
          <p:cNvPr id="352260" name="Rectangle 41"/>
          <p:cNvSpPr>
            <a:spLocks noChangeArrowheads="1"/>
          </p:cNvSpPr>
          <p:nvPr/>
        </p:nvSpPr>
        <p:spPr bwMode="auto">
          <a:xfrm>
            <a:off x="214313" y="6381750"/>
            <a:ext cx="4572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IEEE Nuclear Science Symposium, Oct. 30th - Nov. 6th, 2010, Knoxville, TN, USA</a:t>
            </a:r>
          </a:p>
        </p:txBody>
      </p:sp>
      <p:grpSp>
        <p:nvGrpSpPr>
          <p:cNvPr id="352261" name="Groupe 46"/>
          <p:cNvGrpSpPr>
            <a:grpSpLocks/>
          </p:cNvGrpSpPr>
          <p:nvPr/>
        </p:nvGrpSpPr>
        <p:grpSpPr bwMode="auto">
          <a:xfrm>
            <a:off x="5072063" y="2428875"/>
            <a:ext cx="3648075" cy="2990850"/>
            <a:chOff x="4643438" y="2643182"/>
            <a:chExt cx="3648075" cy="2990852"/>
          </a:xfrm>
        </p:grpSpPr>
        <p:pic>
          <p:nvPicPr>
            <p:cNvPr id="35227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43438" y="2928934"/>
              <a:ext cx="3648075" cy="270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2279" name="Rectangle 44"/>
            <p:cNvSpPr>
              <a:spLocks noChangeArrowheads="1"/>
            </p:cNvSpPr>
            <p:nvPr/>
          </p:nvSpPr>
          <p:spPr bwMode="auto">
            <a:xfrm>
              <a:off x="5000628" y="2643182"/>
              <a:ext cx="240578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DESY 3 GeV electron testbeam</a:t>
              </a:r>
            </a:p>
          </p:txBody>
        </p:sp>
      </p:grpSp>
      <p:sp>
        <p:nvSpPr>
          <p:cNvPr id="352262" name="Rectangle 45"/>
          <p:cNvSpPr>
            <a:spLocks noChangeArrowheads="1"/>
          </p:cNvSpPr>
          <p:nvPr/>
        </p:nvSpPr>
        <p:spPr bwMode="auto">
          <a:xfrm>
            <a:off x="5072063" y="5429250"/>
            <a:ext cx="378618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- Channel energy calibration by ~3 GeV electrons,</a:t>
            </a:r>
          </a:p>
          <a:p>
            <a:r>
              <a:rPr lang="en-US" sz="1400">
                <a:latin typeface="Calibri" pitchFamily="34" charset="0"/>
              </a:rPr>
              <a:t>which are minimum ionizing particles (MIPs).</a:t>
            </a:r>
          </a:p>
          <a:p>
            <a:endParaRPr lang="en-US" sz="1400">
              <a:latin typeface="Calibri" pitchFamily="34" charset="0"/>
            </a:endParaRPr>
          </a:p>
          <a:p>
            <a:r>
              <a:rPr lang="en-US" sz="1400">
                <a:latin typeface="Calibri" pitchFamily="34" charset="0"/>
              </a:rPr>
              <a:t>- Crosstalk determination.</a:t>
            </a:r>
          </a:p>
        </p:txBody>
      </p:sp>
      <p:sp>
        <p:nvSpPr>
          <p:cNvPr id="352263" name="ZoneTexte 26"/>
          <p:cNvSpPr txBox="1">
            <a:spLocks noChangeArrowheads="1"/>
          </p:cNvSpPr>
          <p:nvPr/>
        </p:nvSpPr>
        <p:spPr bwMode="auto">
          <a:xfrm>
            <a:off x="142875" y="1714500"/>
            <a:ext cx="36750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Different SiPM couplings to scintillator tile</a:t>
            </a:r>
          </a:p>
        </p:txBody>
      </p:sp>
      <p:grpSp>
        <p:nvGrpSpPr>
          <p:cNvPr id="352264" name="Groupe 29"/>
          <p:cNvGrpSpPr>
            <a:grpSpLocks/>
          </p:cNvGrpSpPr>
          <p:nvPr/>
        </p:nvGrpSpPr>
        <p:grpSpPr bwMode="auto">
          <a:xfrm>
            <a:off x="285750" y="2143125"/>
            <a:ext cx="4214813" cy="3857625"/>
            <a:chOff x="285720" y="1785926"/>
            <a:chExt cx="3253047" cy="3420271"/>
          </a:xfrm>
        </p:grpSpPr>
        <p:sp>
          <p:nvSpPr>
            <p:cNvPr id="352269" name="ZoneTexte 27"/>
            <p:cNvSpPr txBox="1">
              <a:spLocks noChangeArrowheads="1"/>
            </p:cNvSpPr>
            <p:nvPr/>
          </p:nvSpPr>
          <p:spPr bwMode="auto">
            <a:xfrm>
              <a:off x="642910" y="1785926"/>
              <a:ext cx="289585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with WLS fiber (for MEPHI SiPM)</a:t>
              </a:r>
            </a:p>
          </p:txBody>
        </p:sp>
        <p:pic>
          <p:nvPicPr>
            <p:cNvPr id="352270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43030" y="3786190"/>
              <a:ext cx="1476402" cy="96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2271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57344" y="2214554"/>
              <a:ext cx="1534463" cy="999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2272" name="ZoneTexte 28"/>
            <p:cNvSpPr txBox="1">
              <a:spLocks noChangeArrowheads="1"/>
            </p:cNvSpPr>
            <p:nvPr/>
          </p:nvSpPr>
          <p:spPr bwMode="auto">
            <a:xfrm>
              <a:off x="714348" y="3357562"/>
              <a:ext cx="2370457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direct coupling (for MPPC)</a:t>
              </a:r>
            </a:p>
            <a:p>
              <a:endParaRPr lang="en-US" sz="1600">
                <a:latin typeface="Calibri" pitchFamily="34" charset="0"/>
              </a:endParaRPr>
            </a:p>
          </p:txBody>
        </p:sp>
        <p:pic>
          <p:nvPicPr>
            <p:cNvPr id="352273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5720" y="3786190"/>
              <a:ext cx="1285884" cy="975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2274" name="Picture 8" descr="til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8596" y="2214554"/>
              <a:ext cx="1252558" cy="939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7" name="Connecteur droit avec flèche 36"/>
            <p:cNvCxnSpPr/>
            <p:nvPr/>
          </p:nvCxnSpPr>
          <p:spPr>
            <a:xfrm rot="5400000">
              <a:off x="821780" y="2178851"/>
              <a:ext cx="643236" cy="42883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2276" name="ZoneTexte 37"/>
            <p:cNvSpPr txBox="1">
              <a:spLocks noChangeArrowheads="1"/>
            </p:cNvSpPr>
            <p:nvPr/>
          </p:nvSpPr>
          <p:spPr bwMode="auto">
            <a:xfrm>
              <a:off x="571472" y="4929198"/>
              <a:ext cx="19511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hole to integrate the SiPM</a:t>
              </a:r>
            </a:p>
          </p:txBody>
        </p:sp>
        <p:cxnSp>
          <p:nvCxnSpPr>
            <p:cNvPr id="39" name="Connecteur droit avec flèche 38"/>
            <p:cNvCxnSpPr/>
            <p:nvPr/>
          </p:nvCxnSpPr>
          <p:spPr>
            <a:xfrm rot="5400000" flipH="1" flipV="1">
              <a:off x="571215" y="4642936"/>
              <a:ext cx="643236" cy="7229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ZoneTexte 40"/>
          <p:cNvSpPr txBox="1"/>
          <p:nvPr/>
        </p:nvSpPr>
        <p:spPr>
          <a:xfrm>
            <a:off x="1071563" y="1071563"/>
            <a:ext cx="15192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+mj-lt"/>
              </a:rPr>
              <a:t>On-going R&amp;D</a:t>
            </a:r>
            <a:endParaRPr lang="en-US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5929313" y="1071563"/>
            <a:ext cx="12033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+mj-lt"/>
              </a:rPr>
              <a:t>Calibration</a:t>
            </a:r>
            <a:endParaRPr lang="en-US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5072063" y="1500188"/>
            <a:ext cx="2630487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+mn-lt"/>
              </a:rPr>
              <a:t>2 ways: </a:t>
            </a:r>
          </a:p>
          <a:p>
            <a:pPr marL="361950">
              <a:buFont typeface="Courier New" pitchFamily="49" charset="0"/>
              <a:buChar char="o"/>
              <a:defRPr/>
            </a:pPr>
            <a:r>
              <a:rPr lang="en-US" sz="1600" dirty="0">
                <a:latin typeface="+mn-lt"/>
              </a:rPr>
              <a:t> LED monitoring system</a:t>
            </a:r>
          </a:p>
          <a:p>
            <a:pPr marL="361950">
              <a:buFont typeface="Courier New" pitchFamily="49" charset="0"/>
              <a:buChar char="o"/>
              <a:defRPr/>
            </a:pPr>
            <a:r>
              <a:rPr lang="en-US" sz="1600" dirty="0">
                <a:latin typeface="+mn-lt"/>
              </a:rPr>
              <a:t> test beam</a:t>
            </a:r>
            <a:endParaRPr lang="en-US" sz="1600" dirty="0">
              <a:latin typeface="+mn-lt"/>
            </a:endParaRPr>
          </a:p>
        </p:txBody>
      </p:sp>
      <p:sp>
        <p:nvSpPr>
          <p:cNvPr id="44" name="ZoneTexte 6"/>
          <p:cNvSpPr txBox="1">
            <a:spLocks noChangeArrowheads="1"/>
          </p:cNvSpPr>
          <p:nvPr/>
        </p:nvSpPr>
        <p:spPr bwMode="auto">
          <a:xfrm>
            <a:off x="2786063" y="214313"/>
            <a:ext cx="2827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>
                <a:latin typeface="+mj-lt"/>
              </a:rPr>
              <a:t>SiPM</a:t>
            </a:r>
            <a:r>
              <a:rPr lang="en-US" sz="2400" dirty="0">
                <a:latin typeface="+mj-lt"/>
              </a:rPr>
              <a:t> in the ILC HCAL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5328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766733-148B-4BBD-9B20-5E8D774264B5}" type="slidenum">
              <a:rPr lang="en-GB"/>
              <a:pPr>
                <a:defRPr/>
              </a:pPr>
              <a:t>101</a:t>
            </a:fld>
            <a:endParaRPr lang="en-GB"/>
          </a:p>
        </p:txBody>
      </p:sp>
      <p:sp>
        <p:nvSpPr>
          <p:cNvPr id="353284" name="Rectangle 7"/>
          <p:cNvSpPr>
            <a:spLocks noChangeArrowheads="1"/>
          </p:cNvSpPr>
          <p:nvPr/>
        </p:nvSpPr>
        <p:spPr bwMode="auto">
          <a:xfrm>
            <a:off x="1071563" y="214313"/>
            <a:ext cx="3644900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b="1">
                <a:latin typeface="Calibri" pitchFamily="34" charset="0"/>
              </a:rPr>
              <a:t>Example: Tokai to Kamioka (T2K)</a:t>
            </a:r>
            <a:endParaRPr lang="fr-FR" sz="2000">
              <a:latin typeface="Calibri" pitchFamily="34" charset="0"/>
            </a:endParaRPr>
          </a:p>
        </p:txBody>
      </p:sp>
      <p:sp>
        <p:nvSpPr>
          <p:cNvPr id="353285" name="Rectangle 8"/>
          <p:cNvSpPr>
            <a:spLocks noChangeArrowheads="1"/>
          </p:cNvSpPr>
          <p:nvPr/>
        </p:nvSpPr>
        <p:spPr bwMode="auto">
          <a:xfrm>
            <a:off x="5572125" y="214313"/>
            <a:ext cx="2192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study of </a:t>
            </a:r>
            <a:r>
              <a:rPr lang="el-GR">
                <a:latin typeface="Calibri" pitchFamily="34" charset="0"/>
              </a:rPr>
              <a:t>ν </a:t>
            </a:r>
            <a:r>
              <a:rPr lang="en-US">
                <a:latin typeface="Calibri" pitchFamily="34" charset="0"/>
              </a:rPr>
              <a:t>oscillations</a:t>
            </a:r>
          </a:p>
        </p:txBody>
      </p:sp>
      <p:pic>
        <p:nvPicPr>
          <p:cNvPr id="35328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052513"/>
            <a:ext cx="8174037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328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4214813"/>
            <a:ext cx="248602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3288" name="Rectangle 11"/>
          <p:cNvSpPr>
            <a:spLocks noChangeArrowheads="1"/>
          </p:cNvSpPr>
          <p:nvPr/>
        </p:nvSpPr>
        <p:spPr bwMode="auto">
          <a:xfrm>
            <a:off x="214313" y="3500438"/>
            <a:ext cx="3714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FFC000"/>
                </a:solidFill>
                <a:latin typeface="Calibri" pitchFamily="34" charset="0"/>
              </a:rPr>
              <a:t>ND280</a:t>
            </a:r>
            <a:r>
              <a:rPr lang="en-US" sz="1600">
                <a:latin typeface="Calibri" pitchFamily="34" charset="0"/>
              </a:rPr>
              <a:t> : off axis neutrino beam flux and SuperK backgrounds measurements</a:t>
            </a:r>
          </a:p>
        </p:txBody>
      </p:sp>
      <p:pic>
        <p:nvPicPr>
          <p:cNvPr id="35328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0" y="4357688"/>
            <a:ext cx="14303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329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0" y="4643438"/>
            <a:ext cx="36576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3291" name="Rectangle 14"/>
          <p:cNvSpPr>
            <a:spLocks noChangeArrowheads="1"/>
          </p:cNvSpPr>
          <p:nvPr/>
        </p:nvSpPr>
        <p:spPr bwMode="auto">
          <a:xfrm>
            <a:off x="4071938" y="3429000"/>
            <a:ext cx="5072062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Two Fine Grain Detectors (FGDs):</a:t>
            </a:r>
          </a:p>
          <a:p>
            <a:r>
              <a:rPr lang="en-US" sz="1400">
                <a:latin typeface="Calibri" pitchFamily="34" charset="0"/>
              </a:rPr>
              <a:t>- X,Y planes of fine segmented scintillator bars</a:t>
            </a:r>
          </a:p>
          <a:p>
            <a:pPr>
              <a:buFontTx/>
              <a:buChar char="-"/>
            </a:pPr>
            <a:r>
              <a:rPr lang="en-US" sz="1400">
                <a:latin typeface="Calibri" pitchFamily="34" charset="0"/>
              </a:rPr>
              <a:t> wavelength shifting fibers  collect the light from scintillators</a:t>
            </a:r>
          </a:p>
          <a:p>
            <a:pPr>
              <a:buFontTx/>
              <a:buChar char="-"/>
            </a:pPr>
            <a:r>
              <a:rPr lang="en-US" sz="1400">
                <a:solidFill>
                  <a:srgbClr val="FFFF00"/>
                </a:solidFill>
                <a:latin typeface="Calibri" pitchFamily="34" charset="0"/>
              </a:rPr>
              <a:t> MPPC’s detectors read-out the light from fibers</a:t>
            </a:r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2428875" y="5286375"/>
            <a:ext cx="1295400" cy="1588"/>
          </a:xfrm>
          <a:prstGeom prst="straightConnector1">
            <a:avLst/>
          </a:prstGeom>
          <a:ln w="254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rot="5400000">
            <a:off x="3303587" y="4248151"/>
            <a:ext cx="1312863" cy="36036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294" name="Rectangle 17"/>
          <p:cNvSpPr>
            <a:spLocks noChangeArrowheads="1"/>
          </p:cNvSpPr>
          <p:nvPr/>
        </p:nvSpPr>
        <p:spPr bwMode="auto">
          <a:xfrm>
            <a:off x="5830888" y="6099175"/>
            <a:ext cx="2955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FFFF00"/>
                </a:solidFill>
                <a:latin typeface="Calibri" pitchFamily="34" charset="0"/>
              </a:rPr>
              <a:t>8448ch of MPPC were installed</a:t>
            </a:r>
            <a:endParaRPr lang="en-US" sz="1400" i="1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5430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DA8048-6D1B-4EF7-A995-C5D5C5E6C5AD}" type="slidenum">
              <a:rPr lang="en-GB"/>
              <a:pPr>
                <a:defRPr/>
              </a:pPr>
              <a:t>102</a:t>
            </a:fld>
            <a:endParaRPr lang="en-GB"/>
          </a:p>
        </p:txBody>
      </p:sp>
      <p:sp>
        <p:nvSpPr>
          <p:cNvPr id="354308" name="Rectangle 5"/>
          <p:cNvSpPr>
            <a:spLocks noChangeArrowheads="1"/>
          </p:cNvSpPr>
          <p:nvPr/>
        </p:nvSpPr>
        <p:spPr bwMode="auto">
          <a:xfrm>
            <a:off x="1643063" y="214313"/>
            <a:ext cx="6072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Light produced in scintillator bar is readout using a Y11 WaveLength Shifting (WLS) fibre coupled to a SiPM. </a:t>
            </a:r>
          </a:p>
        </p:txBody>
      </p:sp>
      <p:sp>
        <p:nvSpPr>
          <p:cNvPr id="354309" name="Rectangle 6"/>
          <p:cNvSpPr>
            <a:spLocks noChangeArrowheads="1"/>
          </p:cNvSpPr>
          <p:nvPr/>
        </p:nvSpPr>
        <p:spPr bwMode="auto">
          <a:xfrm>
            <a:off x="500063" y="3857625"/>
            <a:ext cx="8643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Total number of SiPMs in T2K = 56000  </a:t>
            </a:r>
            <a:r>
              <a:rPr lang="en-US">
                <a:latin typeface="Calibri" pitchFamily="34" charset="0"/>
                <a:sym typeface="Wingdings" pitchFamily="2" charset="2"/>
              </a:rPr>
              <a:t></a:t>
            </a:r>
            <a:r>
              <a:rPr lang="en-US">
                <a:latin typeface="Calibri" pitchFamily="34" charset="0"/>
              </a:rPr>
              <a:t>first large experiment to use this type of sensor.</a:t>
            </a:r>
          </a:p>
        </p:txBody>
      </p:sp>
      <p:pic>
        <p:nvPicPr>
          <p:cNvPr id="3543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5850" y="4292600"/>
            <a:ext cx="4691063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4311" name="Groupe 16"/>
          <p:cNvGrpSpPr>
            <a:grpSpLocks/>
          </p:cNvGrpSpPr>
          <p:nvPr/>
        </p:nvGrpSpPr>
        <p:grpSpPr bwMode="auto">
          <a:xfrm>
            <a:off x="714375" y="1008063"/>
            <a:ext cx="6851650" cy="2786062"/>
            <a:chOff x="785786" y="1052662"/>
            <a:chExt cx="5814059" cy="1857389"/>
          </a:xfrm>
        </p:grpSpPr>
        <p:grpSp>
          <p:nvGrpSpPr>
            <p:cNvPr id="354318" name="Groupe 17"/>
            <p:cNvGrpSpPr>
              <a:grpSpLocks/>
            </p:cNvGrpSpPr>
            <p:nvPr/>
          </p:nvGrpSpPr>
          <p:grpSpPr bwMode="auto">
            <a:xfrm>
              <a:off x="785786" y="1052662"/>
              <a:ext cx="4572031" cy="1857389"/>
              <a:chOff x="714349" y="1195538"/>
              <a:chExt cx="4572031" cy="1857389"/>
            </a:xfrm>
          </p:grpSpPr>
          <p:pic>
            <p:nvPicPr>
              <p:cNvPr id="35432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28926" y="1195538"/>
                <a:ext cx="2357454" cy="18573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54326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14349" y="1212218"/>
                <a:ext cx="2143140" cy="18376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54319" name="Groupe 20"/>
            <p:cNvGrpSpPr>
              <a:grpSpLocks/>
            </p:cNvGrpSpPr>
            <p:nvPr/>
          </p:nvGrpSpPr>
          <p:grpSpPr bwMode="auto">
            <a:xfrm>
              <a:off x="5634910" y="1238235"/>
              <a:ext cx="964935" cy="731505"/>
              <a:chOff x="5918125" y="1160779"/>
              <a:chExt cx="1247686" cy="823932"/>
            </a:xfrm>
          </p:grpSpPr>
          <p:grpSp>
            <p:nvGrpSpPr>
              <p:cNvPr id="354321" name="Groupe 15"/>
              <p:cNvGrpSpPr>
                <a:grpSpLocks/>
              </p:cNvGrpSpPr>
              <p:nvPr/>
            </p:nvGrpSpPr>
            <p:grpSpPr bwMode="auto">
              <a:xfrm>
                <a:off x="5918125" y="1160779"/>
                <a:ext cx="1097257" cy="823932"/>
                <a:chOff x="7489761" y="3018167"/>
                <a:chExt cx="1097257" cy="823932"/>
              </a:xfrm>
            </p:grpSpPr>
            <p:pic>
              <p:nvPicPr>
                <p:cNvPr id="354323" name="Picture 5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9761" y="3018167"/>
                  <a:ext cx="1097257" cy="8239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3" name="Connecteur droit avec flèche 12"/>
                <p:cNvCxnSpPr/>
                <p:nvPr/>
              </p:nvCxnSpPr>
              <p:spPr>
                <a:xfrm rot="5400000" flipH="1" flipV="1">
                  <a:off x="7810578" y="3303962"/>
                  <a:ext cx="286096" cy="142830"/>
                </a:xfrm>
                <a:prstGeom prst="straightConnector1">
                  <a:avLst/>
                </a:prstGeom>
                <a:ln>
                  <a:solidFill>
                    <a:srgbClr val="FFFF00"/>
                  </a:solidFill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4322" name="Rectangle 10"/>
              <p:cNvSpPr>
                <a:spLocks noChangeArrowheads="1"/>
              </p:cNvSpPr>
              <p:nvPr/>
            </p:nvSpPr>
            <p:spPr bwMode="auto">
              <a:xfrm>
                <a:off x="6545128" y="1589923"/>
                <a:ext cx="620683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100">
                    <a:solidFill>
                      <a:srgbClr val="FFFF00"/>
                    </a:solidFill>
                    <a:latin typeface="Calibri" pitchFamily="34" charset="0"/>
                  </a:rPr>
                  <a:t>1.3 mm</a:t>
                </a:r>
              </a:p>
            </p:txBody>
          </p:sp>
        </p:grpSp>
        <p:cxnSp>
          <p:nvCxnSpPr>
            <p:cNvPr id="23" name="Connecteur droit avec flèche 22"/>
            <p:cNvCxnSpPr/>
            <p:nvPr/>
          </p:nvCxnSpPr>
          <p:spPr>
            <a:xfrm>
              <a:off x="4241083" y="1563841"/>
              <a:ext cx="1572059" cy="105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4312" name="Rectangle 21"/>
          <p:cNvSpPr>
            <a:spLocks noChangeArrowheads="1"/>
          </p:cNvSpPr>
          <p:nvPr/>
        </p:nvSpPr>
        <p:spPr bwMode="auto">
          <a:xfrm>
            <a:off x="1000125" y="214313"/>
            <a:ext cx="7048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ECAL :</a:t>
            </a:r>
          </a:p>
        </p:txBody>
      </p:sp>
      <p:sp>
        <p:nvSpPr>
          <p:cNvPr id="354313" name="ZoneTexte 18"/>
          <p:cNvSpPr txBox="1">
            <a:spLocks noChangeArrowheads="1"/>
          </p:cNvSpPr>
          <p:nvPr/>
        </p:nvSpPr>
        <p:spPr bwMode="auto">
          <a:xfrm>
            <a:off x="428625" y="4559300"/>
            <a:ext cx="3044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Electromagnetic calorimeter</a:t>
            </a:r>
          </a:p>
        </p:txBody>
      </p:sp>
      <p:sp>
        <p:nvSpPr>
          <p:cNvPr id="354314" name="ZoneTexte 19"/>
          <p:cNvSpPr txBox="1">
            <a:spLocks noChangeArrowheads="1"/>
          </p:cNvSpPr>
          <p:nvPr/>
        </p:nvSpPr>
        <p:spPr bwMode="auto">
          <a:xfrm>
            <a:off x="471488" y="4910138"/>
            <a:ext cx="28384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Side</a:t>
            </a:r>
            <a:r>
              <a:rPr lang="fr-FR"/>
              <a:t> muon range detector</a:t>
            </a:r>
          </a:p>
        </p:txBody>
      </p:sp>
      <p:sp>
        <p:nvSpPr>
          <p:cNvPr id="354315" name="ZoneTexte 20"/>
          <p:cNvSpPr txBox="1">
            <a:spLocks noChangeArrowheads="1"/>
          </p:cNvSpPr>
          <p:nvPr/>
        </p:nvSpPr>
        <p:spPr bwMode="auto">
          <a:xfrm>
            <a:off x="468313" y="5229225"/>
            <a:ext cx="1800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Pi </a:t>
            </a:r>
            <a:r>
              <a:rPr lang="en-US"/>
              <a:t>zero</a:t>
            </a:r>
            <a:r>
              <a:rPr lang="fr-FR"/>
              <a:t> detector</a:t>
            </a:r>
          </a:p>
        </p:txBody>
      </p:sp>
      <p:sp>
        <p:nvSpPr>
          <p:cNvPr id="354316" name="ZoneTexte 21"/>
          <p:cNvSpPr txBox="1">
            <a:spLocks noChangeArrowheads="1"/>
          </p:cNvSpPr>
          <p:nvPr/>
        </p:nvSpPr>
        <p:spPr bwMode="auto">
          <a:xfrm>
            <a:off x="468313" y="5580063"/>
            <a:ext cx="2108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Fine grain detector</a:t>
            </a:r>
          </a:p>
        </p:txBody>
      </p:sp>
      <p:sp>
        <p:nvSpPr>
          <p:cNvPr id="354317" name="ZoneTexte 23"/>
          <p:cNvSpPr txBox="1">
            <a:spLocks noChangeArrowheads="1"/>
          </p:cNvSpPr>
          <p:nvPr/>
        </p:nvSpPr>
        <p:spPr bwMode="auto">
          <a:xfrm>
            <a:off x="482600" y="5924550"/>
            <a:ext cx="18780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On-axis detector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2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5533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DC3EB-18AE-4D2E-A8EF-9E63B1DCFDB9}" type="slidenum">
              <a:rPr lang="en-GB"/>
              <a:pPr>
                <a:defRPr/>
              </a:pPr>
              <a:t>103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5120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7D461F-3F3E-438D-9952-6A53EB1BD6EA}" type="slidenum">
              <a:rPr lang="en-GB"/>
              <a:pPr>
                <a:defRPr/>
              </a:pPr>
              <a:t>11</a:t>
            </a:fld>
            <a:endParaRPr lang="en-GB"/>
          </a:p>
        </p:txBody>
      </p:sp>
      <p:sp>
        <p:nvSpPr>
          <p:cNvPr id="51204" name="Rectangle 1"/>
          <p:cNvSpPr>
            <a:spLocks noChangeArrowheads="1"/>
          </p:cNvSpPr>
          <p:nvPr/>
        </p:nvSpPr>
        <p:spPr bwMode="auto">
          <a:xfrm>
            <a:off x="827088" y="1431925"/>
            <a:ext cx="7888287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 Requirements on photo-detectors</a:t>
            </a:r>
          </a:p>
          <a:p>
            <a:r>
              <a:rPr lang="en-US" sz="16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					</a:t>
            </a: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Sensitivity	</a:t>
            </a:r>
            <a:endParaRPr lang="en-US" sz="16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Linearity	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Signal fluctuations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Time response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Rate capability</a:t>
            </a:r>
            <a:r>
              <a:rPr lang="en-US" sz="1600"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>
                <a:latin typeface="Calibri" pitchFamily="34" charset="0"/>
                <a:sym typeface="Wingdings" pitchFamily="2" charset="2"/>
              </a:rPr>
              <a:t>/ aging</a:t>
            </a:r>
            <a:endParaRPr lang="en-US" sz="24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Dark count rate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Operation in magnetic fields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Radiation tolerance</a:t>
            </a:r>
            <a:endParaRPr lang="en-US" sz="160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38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9833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B40B28-D548-47DC-876F-988648ED75BB}" type="slidenum">
              <a:rPr lang="en-GB"/>
              <a:pPr>
                <a:defRPr/>
              </a:pPr>
              <a:t>12</a:t>
            </a:fld>
            <a:endParaRPr lang="en-GB"/>
          </a:p>
        </p:txBody>
      </p:sp>
      <p:sp>
        <p:nvSpPr>
          <p:cNvPr id="8" name="ZoneTexte 7"/>
          <p:cNvSpPr txBox="1"/>
          <p:nvPr/>
        </p:nvSpPr>
        <p:spPr>
          <a:xfrm>
            <a:off x="3143250" y="142875"/>
            <a:ext cx="235743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atin typeface="+mj-lt"/>
              </a:rPr>
              <a:t>2.1. Sensitivity</a:t>
            </a:r>
          </a:p>
        </p:txBody>
      </p:sp>
      <p:grpSp>
        <p:nvGrpSpPr>
          <p:cNvPr id="98342" name="Groupe 8"/>
          <p:cNvGrpSpPr>
            <a:grpSpLocks/>
          </p:cNvGrpSpPr>
          <p:nvPr/>
        </p:nvGrpSpPr>
        <p:grpSpPr bwMode="auto">
          <a:xfrm>
            <a:off x="500063" y="1143000"/>
            <a:ext cx="2428875" cy="2079625"/>
            <a:chOff x="1214410" y="1357298"/>
            <a:chExt cx="2428891" cy="2079855"/>
          </a:xfrm>
        </p:grpSpPr>
        <p:sp>
          <p:nvSpPr>
            <p:cNvPr id="10" name="ZoneTexte 9"/>
            <p:cNvSpPr txBox="1"/>
            <p:nvPr/>
          </p:nvSpPr>
          <p:spPr>
            <a:xfrm>
              <a:off x="1928790" y="1357298"/>
              <a:ext cx="500065" cy="3381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Nγ</a:t>
              </a:r>
            </a:p>
          </p:txBody>
        </p:sp>
        <p:grpSp>
          <p:nvGrpSpPr>
            <p:cNvPr id="98363" name="Groupe 36"/>
            <p:cNvGrpSpPr>
              <a:grpSpLocks/>
            </p:cNvGrpSpPr>
            <p:nvPr/>
          </p:nvGrpSpPr>
          <p:grpSpPr bwMode="auto">
            <a:xfrm>
              <a:off x="1214410" y="1500174"/>
              <a:ext cx="2428891" cy="1936979"/>
              <a:chOff x="7215207" y="142852"/>
              <a:chExt cx="1958784" cy="1936979"/>
            </a:xfrm>
          </p:grpSpPr>
          <p:sp>
            <p:nvSpPr>
              <p:cNvPr id="12" name="Cube 11"/>
              <p:cNvSpPr/>
              <p:nvPr/>
            </p:nvSpPr>
            <p:spPr>
              <a:xfrm>
                <a:off x="7358595" y="696966"/>
                <a:ext cx="1499173" cy="565212"/>
              </a:xfrm>
              <a:prstGeom prst="cube">
                <a:avLst/>
              </a:prstGeom>
              <a:solidFill>
                <a:srgbClr val="66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>
                    <a:solidFill>
                      <a:schemeClr val="bg1"/>
                    </a:solidFill>
                    <a:latin typeface="+mj-lt"/>
                  </a:rPr>
                  <a:t>photodet</a:t>
                </a:r>
              </a:p>
            </p:txBody>
          </p:sp>
          <p:cxnSp>
            <p:nvCxnSpPr>
              <p:cNvPr id="13" name="Connecteur droit avec flèche 12"/>
              <p:cNvCxnSpPr/>
              <p:nvPr/>
            </p:nvCxnSpPr>
            <p:spPr>
              <a:xfrm rot="5400000">
                <a:off x="7546791" y="1479203"/>
                <a:ext cx="522346" cy="256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avec flèche 13"/>
              <p:cNvCxnSpPr/>
              <p:nvPr/>
            </p:nvCxnSpPr>
            <p:spPr>
              <a:xfrm rot="5400000">
                <a:off x="7697860" y="1434748"/>
                <a:ext cx="522346" cy="256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avec flèche 14"/>
              <p:cNvCxnSpPr/>
              <p:nvPr/>
            </p:nvCxnSpPr>
            <p:spPr>
              <a:xfrm rot="5400000">
                <a:off x="7847649" y="1479203"/>
                <a:ext cx="522346" cy="256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ZoneTexte 15"/>
              <p:cNvSpPr txBox="1"/>
              <p:nvPr/>
            </p:nvSpPr>
            <p:spPr>
              <a:xfrm>
                <a:off x="7215207" y="1741657"/>
                <a:ext cx="1958784" cy="33817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>
                    <a:latin typeface="+mj-lt"/>
                  </a:rPr>
                  <a:t>Sensitivity x Gain x Npe</a:t>
                </a:r>
              </a:p>
            </p:txBody>
          </p:sp>
          <p:cxnSp>
            <p:nvCxnSpPr>
              <p:cNvPr id="17" name="Connecteur en arc 16"/>
              <p:cNvCxnSpPr/>
              <p:nvPr/>
            </p:nvCxnSpPr>
            <p:spPr>
              <a:xfrm rot="5400000">
                <a:off x="7715107" y="357347"/>
                <a:ext cx="714454" cy="285496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en arc 17"/>
              <p:cNvCxnSpPr/>
              <p:nvPr/>
            </p:nvCxnSpPr>
            <p:spPr>
              <a:xfrm rot="5400000">
                <a:off x="8251533" y="321499"/>
                <a:ext cx="714454" cy="35719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en arc 18"/>
              <p:cNvCxnSpPr/>
              <p:nvPr/>
            </p:nvCxnSpPr>
            <p:spPr>
              <a:xfrm rot="16200000" flipH="1">
                <a:off x="7572876" y="357222"/>
                <a:ext cx="643008" cy="35719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en arc 19"/>
              <p:cNvCxnSpPr/>
              <p:nvPr/>
            </p:nvCxnSpPr>
            <p:spPr>
              <a:xfrm rot="16200000" flipH="1">
                <a:off x="7215685" y="357223"/>
                <a:ext cx="643008" cy="35719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8343" name="Groupe 20"/>
          <p:cNvGrpSpPr>
            <a:grpSpLocks/>
          </p:cNvGrpSpPr>
          <p:nvPr/>
        </p:nvGrpSpPr>
        <p:grpSpPr bwMode="auto">
          <a:xfrm>
            <a:off x="3000375" y="1357313"/>
            <a:ext cx="1214438" cy="1760537"/>
            <a:chOff x="3643306" y="1195208"/>
            <a:chExt cx="1214446" cy="2234775"/>
          </a:xfrm>
        </p:grpSpPr>
        <p:sp>
          <p:nvSpPr>
            <p:cNvPr id="22" name="ZoneTexte 21"/>
            <p:cNvSpPr txBox="1"/>
            <p:nvPr/>
          </p:nvSpPr>
          <p:spPr>
            <a:xfrm>
              <a:off x="3714744" y="1195208"/>
              <a:ext cx="642941" cy="429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P(W)</a:t>
              </a:r>
            </a:p>
          </p:txBody>
        </p:sp>
        <p:sp>
          <p:nvSpPr>
            <p:cNvPr id="23" name="Cube 22"/>
            <p:cNvSpPr/>
            <p:nvPr/>
          </p:nvSpPr>
          <p:spPr>
            <a:xfrm>
              <a:off x="3643306" y="1999243"/>
              <a:ext cx="1214446" cy="566251"/>
            </a:xfrm>
            <a:prstGeom prst="cube">
              <a:avLst/>
            </a:prstGeom>
            <a:solidFill>
              <a:srgbClr val="66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solidFill>
                    <a:schemeClr val="bg1"/>
                  </a:solidFill>
                  <a:latin typeface="+mj-lt"/>
                </a:rPr>
                <a:t>photodet</a:t>
              </a:r>
            </a:p>
          </p:txBody>
        </p:sp>
        <p:cxnSp>
          <p:nvCxnSpPr>
            <p:cNvPr id="24" name="Connecteur en arc 23"/>
            <p:cNvCxnSpPr/>
            <p:nvPr/>
          </p:nvCxnSpPr>
          <p:spPr>
            <a:xfrm rot="16200000" flipH="1">
              <a:off x="3829104" y="1657885"/>
              <a:ext cx="642825" cy="442916"/>
            </a:xfrm>
            <a:prstGeom prst="curvedConnector3">
              <a:avLst>
                <a:gd name="adj1" fmla="val 50000"/>
              </a:avLst>
            </a:prstGeom>
            <a:ln w="38100">
              <a:solidFill>
                <a:srgbClr val="0033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/>
            <p:nvPr/>
          </p:nvCxnSpPr>
          <p:spPr>
            <a:xfrm rot="5400000">
              <a:off x="3930563" y="2713819"/>
              <a:ext cx="427207" cy="158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ZoneTexte 25"/>
            <p:cNvSpPr txBox="1"/>
            <p:nvPr/>
          </p:nvSpPr>
          <p:spPr>
            <a:xfrm>
              <a:off x="3929058" y="3000762"/>
              <a:ext cx="642942" cy="429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I(A)</a:t>
              </a:r>
            </a:p>
          </p:txBody>
        </p:sp>
      </p:grpSp>
      <p:sp>
        <p:nvSpPr>
          <p:cNvPr id="27" name="Rectangle 26"/>
          <p:cNvSpPr/>
          <p:nvPr/>
        </p:nvSpPr>
        <p:spPr>
          <a:xfrm>
            <a:off x="323850" y="908050"/>
            <a:ext cx="7643813" cy="3381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</a:rPr>
              <a:t>Probability that the incident photon (</a:t>
            </a:r>
            <a:r>
              <a:rPr lang="en-US" sz="1600" dirty="0" err="1">
                <a:latin typeface="+mj-lt"/>
              </a:rPr>
              <a:t>Nγ</a:t>
            </a:r>
            <a:r>
              <a:rPr lang="en-US" sz="1600" dirty="0">
                <a:latin typeface="+mj-lt"/>
              </a:rPr>
              <a:t>) generates a photoelectron (</a:t>
            </a:r>
            <a:r>
              <a:rPr lang="en-US" sz="1600" dirty="0" err="1">
                <a:latin typeface="+mj-lt"/>
              </a:rPr>
              <a:t>Npe</a:t>
            </a:r>
            <a:r>
              <a:rPr lang="en-US" sz="1600" dirty="0">
                <a:latin typeface="+mj-lt"/>
              </a:rPr>
              <a:t>)</a:t>
            </a:r>
          </a:p>
        </p:txBody>
      </p:sp>
      <p:grpSp>
        <p:nvGrpSpPr>
          <p:cNvPr id="98345" name="Groupe 27"/>
          <p:cNvGrpSpPr>
            <a:grpSpLocks/>
          </p:cNvGrpSpPr>
          <p:nvPr/>
        </p:nvGrpSpPr>
        <p:grpSpPr bwMode="auto">
          <a:xfrm>
            <a:off x="5786438" y="1214438"/>
            <a:ext cx="2357437" cy="946150"/>
            <a:chOff x="2143108" y="1714488"/>
            <a:chExt cx="2357454" cy="1236427"/>
          </a:xfrm>
        </p:grpSpPr>
        <p:sp>
          <p:nvSpPr>
            <p:cNvPr id="30" name="Rectangle 29"/>
            <p:cNvSpPr/>
            <p:nvPr/>
          </p:nvSpPr>
          <p:spPr>
            <a:xfrm>
              <a:off x="2143108" y="1807842"/>
              <a:ext cx="2214578" cy="1143073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98355" name="Groupe 52"/>
            <p:cNvGrpSpPr>
              <a:grpSpLocks/>
            </p:cNvGrpSpPr>
            <p:nvPr/>
          </p:nvGrpSpPr>
          <p:grpSpPr bwMode="auto">
            <a:xfrm>
              <a:off x="2357422" y="1714488"/>
              <a:ext cx="2143140" cy="1129374"/>
              <a:chOff x="2357422" y="1714488"/>
              <a:chExt cx="2143140" cy="1129374"/>
            </a:xfrm>
          </p:grpSpPr>
          <p:sp>
            <p:nvSpPr>
              <p:cNvPr id="31" name="Rectangle 4"/>
              <p:cNvSpPr/>
              <p:nvPr/>
            </p:nvSpPr>
            <p:spPr>
              <a:xfrm>
                <a:off x="2357422" y="1714488"/>
                <a:ext cx="2143140" cy="41075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190500" indent="-190500" fontAlgn="auto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defRPr/>
                </a:pPr>
                <a:r>
                  <a:rPr lang="en-US" sz="1600" b="1" dirty="0">
                    <a:solidFill>
                      <a:schemeClr val="bg1"/>
                    </a:solidFill>
                    <a:latin typeface="+mj-lt"/>
                  </a:rPr>
                  <a:t>Quantum efficiency</a:t>
                </a:r>
              </a:p>
            </p:txBody>
          </p:sp>
          <p:graphicFrame>
            <p:nvGraphicFramePr>
              <p:cNvPr id="98333" name="Object 46"/>
              <p:cNvGraphicFramePr>
                <a:graphicFrameLocks noChangeAspect="1"/>
              </p:cNvGraphicFramePr>
              <p:nvPr/>
            </p:nvGraphicFramePr>
            <p:xfrm>
              <a:off x="2643174" y="2181583"/>
              <a:ext cx="1285884" cy="662279"/>
            </p:xfrm>
            <a:graphic>
              <a:graphicData uri="http://schemas.openxmlformats.org/presentationml/2006/ole">
                <p:oleObj spid="_x0000_s98333" name="Équation" r:id="rId3" imgW="914400" imgH="469800" progId="Equation.3">
                  <p:embed/>
                </p:oleObj>
              </a:graphicData>
            </a:graphic>
          </p:graphicFrame>
        </p:grpSp>
      </p:grpSp>
      <p:grpSp>
        <p:nvGrpSpPr>
          <p:cNvPr id="98346" name="Groupe 32"/>
          <p:cNvGrpSpPr>
            <a:grpSpLocks/>
          </p:cNvGrpSpPr>
          <p:nvPr/>
        </p:nvGrpSpPr>
        <p:grpSpPr bwMode="auto">
          <a:xfrm>
            <a:off x="4429125" y="2357438"/>
            <a:ext cx="4429125" cy="1071562"/>
            <a:chOff x="3857620" y="2928934"/>
            <a:chExt cx="4429156" cy="1143008"/>
          </a:xfrm>
        </p:grpSpPr>
        <p:sp>
          <p:nvSpPr>
            <p:cNvPr id="35" name="Rectangle 34"/>
            <p:cNvSpPr/>
            <p:nvPr/>
          </p:nvSpPr>
          <p:spPr>
            <a:xfrm>
              <a:off x="3857620" y="2928934"/>
              <a:ext cx="4429156" cy="1143008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98352" name="Groupe 53"/>
            <p:cNvGrpSpPr>
              <a:grpSpLocks/>
            </p:cNvGrpSpPr>
            <p:nvPr/>
          </p:nvGrpSpPr>
          <p:grpSpPr bwMode="auto">
            <a:xfrm>
              <a:off x="3929058" y="3000372"/>
              <a:ext cx="4286281" cy="901861"/>
              <a:chOff x="3929058" y="3000372"/>
              <a:chExt cx="4286281" cy="901861"/>
            </a:xfrm>
          </p:grpSpPr>
          <p:graphicFrame>
            <p:nvGraphicFramePr>
              <p:cNvPr id="98337" name="Object 47"/>
              <p:cNvGraphicFramePr>
                <a:graphicFrameLocks noChangeAspect="1"/>
              </p:cNvGraphicFramePr>
              <p:nvPr/>
            </p:nvGraphicFramePr>
            <p:xfrm>
              <a:off x="4143372" y="3357562"/>
              <a:ext cx="4071967" cy="544671"/>
            </p:xfrm>
            <a:graphic>
              <a:graphicData uri="http://schemas.openxmlformats.org/presentationml/2006/ole">
                <p:oleObj spid="_x0000_s98337" name="Équation" r:id="rId4" imgW="2895480" imgH="393480" progId="Equation.3">
                  <p:embed/>
                </p:oleObj>
              </a:graphicData>
            </a:graphic>
          </p:graphicFrame>
          <p:sp>
            <p:nvSpPr>
              <p:cNvPr id="37" name="Rectangle 36"/>
              <p:cNvSpPr/>
              <p:nvPr/>
            </p:nvSpPr>
            <p:spPr>
              <a:xfrm>
                <a:off x="3929058" y="3000054"/>
                <a:ext cx="1797063" cy="360682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b="1">
                    <a:solidFill>
                      <a:schemeClr val="bg1"/>
                    </a:solidFill>
                    <a:latin typeface="+mj-lt"/>
                  </a:rPr>
                  <a:t>Radiant sensitivity </a:t>
                </a:r>
                <a:endParaRPr lang="en-US" sz="160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98347" name="Groupe 37"/>
          <p:cNvGrpSpPr>
            <a:grpSpLocks/>
          </p:cNvGrpSpPr>
          <p:nvPr/>
        </p:nvGrpSpPr>
        <p:grpSpPr bwMode="auto">
          <a:xfrm>
            <a:off x="285750" y="3571875"/>
            <a:ext cx="8505825" cy="1692275"/>
            <a:chOff x="357158" y="4357694"/>
            <a:chExt cx="8505277" cy="1692771"/>
          </a:xfrm>
        </p:grpSpPr>
        <p:sp>
          <p:nvSpPr>
            <p:cNvPr id="39" name="Rectangle 38"/>
            <p:cNvSpPr/>
            <p:nvPr/>
          </p:nvSpPr>
          <p:spPr>
            <a:xfrm>
              <a:off x="357158" y="4357694"/>
              <a:ext cx="8505277" cy="1692771"/>
            </a:xfrm>
            <a:prstGeom prst="rect">
              <a:avLst/>
            </a:prstGeom>
            <a:ln w="19050">
              <a:solidFill>
                <a:srgbClr val="CC0099"/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i="1" dirty="0">
                <a:latin typeface="+mj-lt"/>
                <a:cs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i="1" dirty="0">
                <a:latin typeface="+mj-lt"/>
                <a:cs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i="1" dirty="0">
                  <a:latin typeface="+mj-lt"/>
                  <a:cs typeface="Times New Roman" pitchFamily="18" charset="0"/>
                </a:rPr>
                <a:t>PDE[%] = </a:t>
              </a:r>
              <a:r>
                <a:rPr lang="en-US" sz="2400" i="1" dirty="0">
                  <a:latin typeface="+mj-lt"/>
                  <a:cs typeface="Times New Roman" pitchFamily="18" charset="0"/>
                  <a:sym typeface="Symbol"/>
                </a:rPr>
                <a:t></a:t>
              </a:r>
              <a:r>
                <a:rPr lang="en-US" sz="1400" i="1" dirty="0" err="1">
                  <a:latin typeface="+mj-lt"/>
                  <a:cs typeface="Times New Roman" pitchFamily="18" charset="0"/>
                </a:rPr>
                <a:t>geom</a:t>
              </a:r>
              <a:r>
                <a:rPr lang="en-US" sz="1600" i="1" dirty="0">
                  <a:latin typeface="+mj-lt"/>
                  <a:cs typeface="Times New Roman" pitchFamily="18" charset="0"/>
                </a:rPr>
                <a:t>[%]× QE[%]×</a:t>
              </a:r>
              <a:r>
                <a:rPr lang="en-US" sz="1600" i="1" dirty="0" err="1">
                  <a:latin typeface="+mj-lt"/>
                  <a:cs typeface="Times New Roman" pitchFamily="18" charset="0"/>
                </a:rPr>
                <a:t>P</a:t>
              </a:r>
              <a:r>
                <a:rPr lang="en-US" sz="1400" i="1" dirty="0" err="1">
                  <a:latin typeface="+mj-lt"/>
                  <a:cs typeface="Times New Roman" pitchFamily="18" charset="0"/>
                </a:rPr>
                <a:t>trig</a:t>
              </a:r>
              <a:r>
                <a:rPr lang="en-US" sz="1600" i="1" dirty="0">
                  <a:latin typeface="+mj-lt"/>
                  <a:cs typeface="Times New Roman" pitchFamily="18" charset="0"/>
                </a:rPr>
                <a:t> [%]   </a:t>
              </a:r>
              <a:r>
                <a:rPr lang="en-US" sz="1600" dirty="0">
                  <a:latin typeface="+mj-lt"/>
                  <a:cs typeface="Times New Roman" pitchFamily="18" charset="0"/>
                </a:rPr>
                <a:t>for a </a:t>
              </a:r>
              <a:r>
                <a:rPr lang="en-US" sz="1600" dirty="0" err="1">
                  <a:latin typeface="+mj-lt"/>
                  <a:cs typeface="Times New Roman" pitchFamily="18" charset="0"/>
                </a:rPr>
                <a:t>SiPM</a:t>
              </a:r>
              <a:r>
                <a:rPr lang="en-US" sz="1600" dirty="0">
                  <a:latin typeface="+mj-lt"/>
                  <a:cs typeface="Times New Roman" pitchFamily="18" charset="0"/>
                </a:rPr>
                <a:t>  (</a:t>
              </a:r>
              <a:r>
                <a:rPr lang="en-US" sz="2400" i="1" dirty="0">
                  <a:latin typeface="+mj-lt"/>
                  <a:cs typeface="Times New Roman" pitchFamily="18" charset="0"/>
                  <a:sym typeface="Symbol"/>
                </a:rPr>
                <a:t></a:t>
              </a:r>
              <a:r>
                <a:rPr lang="en-US" sz="1400" i="1" dirty="0" err="1">
                  <a:latin typeface="+mj-lt"/>
                  <a:cs typeface="Times New Roman" pitchFamily="18" charset="0"/>
                </a:rPr>
                <a:t>geom</a:t>
              </a:r>
              <a:r>
                <a:rPr lang="en-US" sz="1600" i="1" dirty="0">
                  <a:latin typeface="+mj-lt"/>
                  <a:cs typeface="Times New Roman" pitchFamily="18" charset="0"/>
                </a:rPr>
                <a:t>: </a:t>
              </a:r>
              <a:r>
                <a:rPr lang="en-US" sz="1600" dirty="0">
                  <a:latin typeface="+mj-lt"/>
                  <a:cs typeface="Times New Roman" pitchFamily="18" charset="0"/>
                </a:rPr>
                <a:t>geometrical factor, </a:t>
              </a:r>
              <a:r>
                <a:rPr lang="en-US" sz="1600" dirty="0" err="1">
                  <a:latin typeface="+mj-lt"/>
                  <a:cs typeface="Times New Roman" pitchFamily="18" charset="0"/>
                </a:rPr>
                <a:t>P</a:t>
              </a:r>
              <a:r>
                <a:rPr lang="en-US" sz="1400" dirty="0" err="1">
                  <a:latin typeface="+mj-lt"/>
                  <a:cs typeface="Times New Roman" pitchFamily="18" charset="0"/>
                </a:rPr>
                <a:t>trig</a:t>
              </a:r>
              <a:r>
                <a:rPr lang="en-US" sz="1600" dirty="0">
                  <a:latin typeface="+mj-lt"/>
                  <a:cs typeface="Times New Roman" pitchFamily="18" charset="0"/>
                </a:rPr>
                <a:t>: triggering probability)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i="1" dirty="0">
                <a:latin typeface="+mj-lt"/>
                <a:cs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i="1" dirty="0">
                  <a:latin typeface="+mj-lt"/>
                  <a:cs typeface="Times New Roman" pitchFamily="18" charset="0"/>
                </a:rPr>
                <a:t>PDE[%] = QE[%]×CE [%]   </a:t>
              </a:r>
              <a:r>
                <a:rPr lang="en-US" sz="1600" dirty="0">
                  <a:latin typeface="+mj-lt"/>
                  <a:cs typeface="Times New Roman" pitchFamily="18" charset="0"/>
                </a:rPr>
                <a:t>for a PMT  (CE: collection efficiency)</a:t>
              </a:r>
              <a:endParaRPr lang="en-US" sz="1600" i="1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28591" y="4500611"/>
              <a:ext cx="8143350" cy="33823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latin typeface="+mj-lt"/>
                </a:rPr>
                <a:t>Photo detection efficiency </a:t>
              </a:r>
              <a:r>
                <a:rPr lang="en-US" sz="1600" dirty="0">
                  <a:latin typeface="+mj-lt"/>
                </a:rPr>
                <a:t>: combined probability to produce a photoelectron and to detect it</a:t>
              </a:r>
            </a:p>
          </p:txBody>
        </p:sp>
      </p:grpSp>
      <p:sp>
        <p:nvSpPr>
          <p:cNvPr id="41" name="ZoneTexte 40"/>
          <p:cNvSpPr txBox="1"/>
          <p:nvPr/>
        </p:nvSpPr>
        <p:spPr>
          <a:xfrm>
            <a:off x="214313" y="5357813"/>
            <a:ext cx="8199437" cy="10779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u="sng" dirty="0">
                <a:latin typeface="+mj-lt"/>
              </a:rPr>
              <a:t>High sensitivity required in: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</a:rPr>
              <a:t>UV- blue : water Cherenkov telescope, Imaging Atmospheric Cherenkov Telescopes (HESS II, CTA)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</a:rPr>
              <a:t>Blue-green : HEP calorimeters (CMS, ILC HCAL)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70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9937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3286F-7082-4336-9960-5FEAFA398148}" type="slidenum">
              <a:rPr lang="en-GB"/>
              <a:pPr>
                <a:defRPr/>
              </a:pPr>
              <a:t>13</a:t>
            </a:fld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2643188" y="214313"/>
            <a:ext cx="2357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j-lt"/>
              </a:rPr>
              <a:t>2.2  Linearity</a:t>
            </a:r>
          </a:p>
        </p:txBody>
      </p:sp>
      <p:sp>
        <p:nvSpPr>
          <p:cNvPr id="99374" name="Rectangle 8"/>
          <p:cNvSpPr>
            <a:spLocks noChangeArrowheads="1"/>
          </p:cNvSpPr>
          <p:nvPr/>
        </p:nvSpPr>
        <p:spPr bwMode="auto">
          <a:xfrm>
            <a:off x="142875" y="928688"/>
            <a:ext cx="60007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600" b="1" u="sng">
                <a:latin typeface="Calibri" pitchFamily="34" charset="0"/>
              </a:rPr>
              <a:t>Requirement: </a:t>
            </a:r>
            <a:r>
              <a:rPr lang="en-US" sz="1600">
                <a:latin typeface="Calibri" pitchFamily="34" charset="0"/>
              </a:rPr>
              <a:t>Photocurrent response of the photo-detector is linear with incident radiation  over a wide range. Any variation in responsivity with incident radiation represents a variation in the linearity of the detector </a:t>
            </a:r>
          </a:p>
        </p:txBody>
      </p:sp>
      <p:grpSp>
        <p:nvGrpSpPr>
          <p:cNvPr id="99375" name="Groupe 9"/>
          <p:cNvGrpSpPr>
            <a:grpSpLocks/>
          </p:cNvGrpSpPr>
          <p:nvPr/>
        </p:nvGrpSpPr>
        <p:grpSpPr bwMode="auto">
          <a:xfrm>
            <a:off x="6300788" y="836613"/>
            <a:ext cx="2449512" cy="1608137"/>
            <a:chOff x="839576" y="1342186"/>
            <a:chExt cx="3498975" cy="2041251"/>
          </a:xfrm>
        </p:grpSpPr>
        <p:grpSp>
          <p:nvGrpSpPr>
            <p:cNvPr id="99409" name="Groupe 38"/>
            <p:cNvGrpSpPr>
              <a:grpSpLocks/>
            </p:cNvGrpSpPr>
            <p:nvPr/>
          </p:nvGrpSpPr>
          <p:grpSpPr bwMode="auto">
            <a:xfrm>
              <a:off x="839576" y="1342186"/>
              <a:ext cx="3498975" cy="2041251"/>
              <a:chOff x="339461" y="1148964"/>
              <a:chExt cx="5495917" cy="3165161"/>
            </a:xfrm>
          </p:grpSpPr>
          <p:cxnSp>
            <p:nvCxnSpPr>
              <p:cNvPr id="13" name="Connecteur droit avec flèche 12"/>
              <p:cNvCxnSpPr/>
              <p:nvPr/>
            </p:nvCxnSpPr>
            <p:spPr>
              <a:xfrm rot="5400000" flipH="1" flipV="1">
                <a:off x="35326" y="2750072"/>
                <a:ext cx="1787239" cy="35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avec flèche 13"/>
              <p:cNvCxnSpPr/>
              <p:nvPr/>
            </p:nvCxnSpPr>
            <p:spPr>
              <a:xfrm>
                <a:off x="927163" y="3642349"/>
                <a:ext cx="3572526" cy="312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ZoneTexte 14"/>
              <p:cNvSpPr txBox="1"/>
              <p:nvPr/>
            </p:nvSpPr>
            <p:spPr>
              <a:xfrm rot="16200000">
                <a:off x="-499680" y="1988105"/>
                <a:ext cx="2362154" cy="68387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200" dirty="0">
                    <a:latin typeface="+mj-lt"/>
                  </a:rPr>
                  <a:t>Flux (photons/s</a:t>
                </a:r>
                <a:r>
                  <a:rPr lang="fr-FR" sz="1400" dirty="0">
                    <a:latin typeface="+mj-lt"/>
                  </a:rPr>
                  <a:t>)</a:t>
                </a: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4214742" y="3714213"/>
                <a:ext cx="1620636" cy="59991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400" dirty="0" err="1">
                    <a:latin typeface="+mj-lt"/>
                  </a:rPr>
                  <a:t>Idet</a:t>
                </a:r>
                <a:r>
                  <a:rPr lang="fr-FR" sz="1400" dirty="0">
                    <a:latin typeface="+mj-lt"/>
                  </a:rPr>
                  <a:t> (A)</a:t>
                </a:r>
              </a:p>
            </p:txBody>
          </p:sp>
          <p:cxnSp>
            <p:nvCxnSpPr>
              <p:cNvPr id="17" name="Connecteur droit 16"/>
              <p:cNvCxnSpPr/>
              <p:nvPr/>
            </p:nvCxnSpPr>
            <p:spPr>
              <a:xfrm flipV="1">
                <a:off x="927163" y="2570630"/>
                <a:ext cx="3145105" cy="107171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1621723" y="2105074"/>
                <a:ext cx="2436298" cy="5999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400" dirty="0" err="1">
                    <a:latin typeface="+mj-lt"/>
                  </a:rPr>
                  <a:t>Idet</a:t>
                </a:r>
                <a:r>
                  <a:rPr lang="fr-FR" sz="1400" dirty="0">
                    <a:latin typeface="+mj-lt"/>
                  </a:rPr>
                  <a:t> = </a:t>
                </a:r>
                <a:r>
                  <a:rPr lang="fr-FR" sz="1400" dirty="0">
                    <a:latin typeface="+mj-lt"/>
                    <a:sym typeface="Symbol"/>
                  </a:rPr>
                  <a:t> Flux</a:t>
                </a:r>
                <a:endParaRPr lang="fr-FR" sz="1400" dirty="0">
                  <a:latin typeface="+mj-lt"/>
                </a:endParaRPr>
              </a:p>
            </p:txBody>
          </p:sp>
        </p:grpSp>
        <p:sp>
          <p:nvSpPr>
            <p:cNvPr id="12" name="ZoneTexte 11"/>
            <p:cNvSpPr txBox="1"/>
            <p:nvPr/>
          </p:nvSpPr>
          <p:spPr>
            <a:xfrm>
              <a:off x="1572025" y="1499360"/>
              <a:ext cx="861705" cy="3868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dirty="0">
                  <a:solidFill>
                    <a:srgbClr val="FFFF00"/>
                  </a:solidFill>
                  <a:latin typeface="+mj-lt"/>
                </a:rPr>
                <a:t>IDEAL</a:t>
              </a:r>
            </a:p>
          </p:txBody>
        </p:sp>
      </p:grpSp>
      <p:graphicFrame>
        <p:nvGraphicFramePr>
          <p:cNvPr id="19" name="Tableau 18"/>
          <p:cNvGraphicFramePr>
            <a:graphicFrameLocks noGrp="1"/>
          </p:cNvGraphicFramePr>
          <p:nvPr/>
        </p:nvGraphicFramePr>
        <p:xfrm>
          <a:off x="357188" y="5429250"/>
          <a:ext cx="4071937" cy="1036638"/>
        </p:xfrm>
        <a:graphic>
          <a:graphicData uri="http://schemas.openxmlformats.org/drawingml/2006/table">
            <a:tbl>
              <a:tblPr/>
              <a:tblGrid>
                <a:gridCol w="857250"/>
                <a:gridCol w="642937"/>
                <a:gridCol w="571500"/>
                <a:gridCol w="714375"/>
                <a:gridCol w="658813"/>
                <a:gridCol w="627062"/>
              </a:tblGrid>
              <a:tr h="153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PMT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HPD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MCP-PMT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APD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SiPM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Dynamic 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pSp>
        <p:nvGrpSpPr>
          <p:cNvPr id="99399" name="Groupe 26"/>
          <p:cNvGrpSpPr>
            <a:grpSpLocks/>
          </p:cNvGrpSpPr>
          <p:nvPr/>
        </p:nvGrpSpPr>
        <p:grpSpPr bwMode="auto">
          <a:xfrm>
            <a:off x="214313" y="2143125"/>
            <a:ext cx="4143375" cy="3175000"/>
            <a:chOff x="428564" y="785794"/>
            <a:chExt cx="4143404" cy="3175179"/>
          </a:xfrm>
        </p:grpSpPr>
        <p:grpSp>
          <p:nvGrpSpPr>
            <p:cNvPr id="99406" name="Groupe 5"/>
            <p:cNvGrpSpPr>
              <a:grpSpLocks/>
            </p:cNvGrpSpPr>
            <p:nvPr/>
          </p:nvGrpSpPr>
          <p:grpSpPr bwMode="auto">
            <a:xfrm>
              <a:off x="428564" y="1071546"/>
              <a:ext cx="4143404" cy="2889427"/>
              <a:chOff x="428564" y="1000108"/>
              <a:chExt cx="4143404" cy="2889427"/>
            </a:xfrm>
          </p:grpSpPr>
          <p:graphicFrame>
            <p:nvGraphicFramePr>
              <p:cNvPr id="99369" name="Object 41"/>
              <p:cNvGraphicFramePr>
                <a:graphicFrameLocks noChangeAspect="1"/>
              </p:cNvGraphicFramePr>
              <p:nvPr/>
            </p:nvGraphicFramePr>
            <p:xfrm>
              <a:off x="428564" y="1000108"/>
              <a:ext cx="4143404" cy="2685062"/>
            </p:xfrm>
            <a:graphic>
              <a:graphicData uri="http://schemas.openxmlformats.org/presentationml/2006/ole">
                <p:oleObj spid="_x0000_s99369" name="Worksheet" r:id="rId3" imgW="7086552" imgH="4518565" progId="Excel.Sheet.8">
                  <p:embed/>
                </p:oleObj>
              </a:graphicData>
            </a:graphic>
          </p:graphicFrame>
          <p:sp>
            <p:nvSpPr>
              <p:cNvPr id="8" name="Text Box 8"/>
              <p:cNvSpPr txBox="1">
                <a:spLocks noChangeArrowheads="1"/>
              </p:cNvSpPr>
              <p:nvPr/>
            </p:nvSpPr>
            <p:spPr bwMode="auto">
              <a:xfrm>
                <a:off x="428564" y="3643459"/>
                <a:ext cx="1501786" cy="246076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latin typeface="+mj-lt"/>
                  </a:rPr>
                  <a:t>at UCLA PMT Test Facility</a:t>
                </a:r>
              </a:p>
            </p:txBody>
          </p:sp>
        </p:grpSp>
        <p:sp>
          <p:nvSpPr>
            <p:cNvPr id="23" name="ZoneTexte 22"/>
            <p:cNvSpPr txBox="1"/>
            <p:nvPr/>
          </p:nvSpPr>
          <p:spPr>
            <a:xfrm>
              <a:off x="500001" y="785794"/>
              <a:ext cx="3387749" cy="33815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FFFF00"/>
                  </a:solidFill>
                  <a:latin typeface="+mj-lt"/>
                </a:rPr>
                <a:t>Example for PMT : non linearity curves</a:t>
              </a:r>
            </a:p>
          </p:txBody>
        </p:sp>
      </p:grpSp>
      <p:grpSp>
        <p:nvGrpSpPr>
          <p:cNvPr id="99400" name="Groupe 24"/>
          <p:cNvGrpSpPr>
            <a:grpSpLocks/>
          </p:cNvGrpSpPr>
          <p:nvPr/>
        </p:nvGrpSpPr>
        <p:grpSpPr bwMode="auto">
          <a:xfrm>
            <a:off x="4859338" y="2276475"/>
            <a:ext cx="3262312" cy="3035300"/>
            <a:chOff x="5286380" y="1428736"/>
            <a:chExt cx="3262310" cy="3106991"/>
          </a:xfrm>
        </p:grpSpPr>
        <p:sp>
          <p:nvSpPr>
            <p:cNvPr id="24" name="ZoneTexte 23"/>
            <p:cNvSpPr txBox="1"/>
            <p:nvPr/>
          </p:nvSpPr>
          <p:spPr>
            <a:xfrm>
              <a:off x="6143629" y="1428736"/>
              <a:ext cx="1635124" cy="3444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dirty="0" err="1">
                  <a:solidFill>
                    <a:srgbClr val="FFFF00"/>
                  </a:solidFill>
                  <a:latin typeface="+mj-lt"/>
                </a:rPr>
                <a:t>Example</a:t>
              </a:r>
              <a:r>
                <a:rPr lang="fr-FR" sz="1600" dirty="0">
                  <a:solidFill>
                    <a:srgbClr val="FFFF00"/>
                  </a:solidFill>
                  <a:latin typeface="+mj-lt"/>
                </a:rPr>
                <a:t> for </a:t>
              </a:r>
              <a:r>
                <a:rPr lang="fr-FR" sz="1600" dirty="0" err="1">
                  <a:solidFill>
                    <a:srgbClr val="FFFF00"/>
                  </a:solidFill>
                  <a:latin typeface="+mj-lt"/>
                </a:rPr>
                <a:t>SiPM</a:t>
              </a:r>
              <a:endParaRPr lang="fr-FR" sz="1600" dirty="0">
                <a:solidFill>
                  <a:srgbClr val="FFFF00"/>
                </a:solidFill>
                <a:latin typeface="+mj-lt"/>
              </a:endParaRPr>
            </a:p>
          </p:txBody>
        </p:sp>
        <p:pic>
          <p:nvPicPr>
            <p:cNvPr id="99404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86380" y="1794341"/>
              <a:ext cx="3262310" cy="25154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99405" name="Rectangle 25"/>
            <p:cNvSpPr>
              <a:spLocks noChangeArrowheads="1"/>
            </p:cNvSpPr>
            <p:nvPr/>
          </p:nvSpPr>
          <p:spPr bwMode="auto">
            <a:xfrm>
              <a:off x="5643567" y="4285478"/>
              <a:ext cx="2714623" cy="250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000">
                  <a:latin typeface="Calibri" pitchFamily="34" charset="0"/>
                </a:rPr>
                <a:t>arXiv:0902.2848v1 [physics.ins-det] 17 Feb 2009</a:t>
              </a:r>
            </a:p>
          </p:txBody>
        </p:sp>
      </p:grpSp>
      <p:sp>
        <p:nvSpPr>
          <p:cNvPr id="99401" name="Rectangle 27"/>
          <p:cNvSpPr>
            <a:spLocks noChangeArrowheads="1"/>
          </p:cNvSpPr>
          <p:nvPr/>
        </p:nvSpPr>
        <p:spPr bwMode="auto">
          <a:xfrm>
            <a:off x="4714875" y="5357813"/>
            <a:ext cx="43449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latin typeface="Calibri" pitchFamily="34" charset="0"/>
              </a:rPr>
              <a:t>Example of dynamic range required </a:t>
            </a:r>
            <a:r>
              <a:rPr lang="en-US" sz="1600">
                <a:latin typeface="Calibri" pitchFamily="34" charset="0"/>
              </a:rPr>
              <a:t>: HCAL of ILC </a:t>
            </a:r>
          </a:p>
          <a:p>
            <a:r>
              <a:rPr lang="en-US" sz="1600">
                <a:latin typeface="Calibri" pitchFamily="34" charset="0"/>
              </a:rPr>
              <a:t>Min: 20 photons/mm² (µ for calibration)</a:t>
            </a:r>
          </a:p>
          <a:p>
            <a:r>
              <a:rPr lang="en-US" sz="1600">
                <a:latin typeface="Calibri" pitchFamily="34" charset="0"/>
              </a:rPr>
              <a:t>Max: 5.10</a:t>
            </a:r>
            <a:r>
              <a:rPr lang="en-US" sz="1600" baseline="30000">
                <a:latin typeface="Calibri" pitchFamily="34" charset="0"/>
              </a:rPr>
              <a:t>3</a:t>
            </a:r>
            <a:r>
              <a:rPr lang="en-US" sz="1600">
                <a:latin typeface="Calibri" pitchFamily="34" charset="0"/>
              </a:rPr>
              <a:t> photons/mm² (high-energy jet)</a:t>
            </a:r>
          </a:p>
          <a:p>
            <a:endParaRPr lang="en-US" sz="1600">
              <a:latin typeface="Calibri" pitchFamily="34" charset="0"/>
            </a:endParaRPr>
          </a:p>
        </p:txBody>
      </p:sp>
      <p:sp>
        <p:nvSpPr>
          <p:cNvPr id="99402" name="Rectangle 28"/>
          <p:cNvSpPr>
            <a:spLocks noChangeArrowheads="1"/>
          </p:cNvSpPr>
          <p:nvPr/>
        </p:nvSpPr>
        <p:spPr bwMode="auto">
          <a:xfrm>
            <a:off x="5357813" y="6143625"/>
            <a:ext cx="24352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>
                <a:latin typeface="Calibri" pitchFamily="34" charset="0"/>
              </a:rPr>
              <a:t>(C. Cheshkov et al., NIM A440(2000)38)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035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23C20-D321-40EA-BA79-AAD47E06F638}" type="slidenum">
              <a:rPr lang="en-GB"/>
              <a:pPr>
                <a:defRPr/>
              </a:pPr>
              <a:t>14</a:t>
            </a:fld>
            <a:endParaRPr lang="en-GB"/>
          </a:p>
        </p:txBody>
      </p:sp>
      <p:sp>
        <p:nvSpPr>
          <p:cNvPr id="6" name="ZoneTexte 5"/>
          <p:cNvSpPr txBox="1"/>
          <p:nvPr/>
        </p:nvSpPr>
        <p:spPr>
          <a:xfrm>
            <a:off x="2928938" y="214313"/>
            <a:ext cx="33575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j-lt"/>
              </a:rPr>
              <a:t>2.3  Signal fluctuations</a:t>
            </a:r>
          </a:p>
        </p:txBody>
      </p:sp>
      <p:sp>
        <p:nvSpPr>
          <p:cNvPr id="100357" name="Rectangle 14"/>
          <p:cNvSpPr>
            <a:spLocks noChangeArrowheads="1"/>
          </p:cNvSpPr>
          <p:nvPr/>
        </p:nvSpPr>
        <p:spPr bwMode="auto">
          <a:xfrm>
            <a:off x="2916238" y="981075"/>
            <a:ext cx="3382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Calibri" pitchFamily="34" charset="0"/>
              </a:rPr>
              <a:t>Photo-detectors with internal gain</a:t>
            </a:r>
          </a:p>
        </p:txBody>
      </p:sp>
      <p:grpSp>
        <p:nvGrpSpPr>
          <p:cNvPr id="100358" name="Groupe 35"/>
          <p:cNvGrpSpPr>
            <a:grpSpLocks/>
          </p:cNvGrpSpPr>
          <p:nvPr/>
        </p:nvGrpSpPr>
        <p:grpSpPr bwMode="auto">
          <a:xfrm>
            <a:off x="142875" y="908050"/>
            <a:ext cx="9001125" cy="3070225"/>
            <a:chOff x="114282" y="571480"/>
            <a:chExt cx="9291451" cy="3070460"/>
          </a:xfrm>
        </p:grpSpPr>
        <p:sp>
          <p:nvSpPr>
            <p:cNvPr id="9" name="Flèche droite 8"/>
            <p:cNvSpPr/>
            <p:nvPr/>
          </p:nvSpPr>
          <p:spPr>
            <a:xfrm>
              <a:off x="4471596" y="3214870"/>
              <a:ext cx="321186" cy="177814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FFFF00"/>
                </a:solidFill>
              </a:endParaRPr>
            </a:p>
          </p:txBody>
        </p:sp>
        <p:pic>
          <p:nvPicPr>
            <p:cNvPr id="100364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282" y="883728"/>
              <a:ext cx="2600330" cy="1709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0365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43701" y="887882"/>
              <a:ext cx="2357455" cy="1721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0366" name="Rectangle 20"/>
            <p:cNvSpPr>
              <a:spLocks noChangeArrowheads="1"/>
            </p:cNvSpPr>
            <p:nvPr/>
          </p:nvSpPr>
          <p:spPr bwMode="auto">
            <a:xfrm>
              <a:off x="3063949" y="1071581"/>
              <a:ext cx="3465859" cy="2014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statistical fluctuation of the</a:t>
              </a:r>
            </a:p>
            <a:p>
              <a:r>
                <a:rPr lang="en-US">
                  <a:latin typeface="Calibri" pitchFamily="34" charset="0"/>
                </a:rPr>
                <a:t>avalanche multiplication widen the response of a photo-detector  to a given photon signal beyond what would be expected from simple photoelectron statistics (Poissonian distribution)</a:t>
              </a:r>
            </a:p>
          </p:txBody>
        </p:sp>
        <p:cxnSp>
          <p:nvCxnSpPr>
            <p:cNvPr id="23" name="Connecteur droit avec flèche 22"/>
            <p:cNvCxnSpPr/>
            <p:nvPr/>
          </p:nvCxnSpPr>
          <p:spPr>
            <a:xfrm rot="10800000" flipV="1">
              <a:off x="1643193" y="1357353"/>
              <a:ext cx="1643619" cy="24766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/>
            <p:cNvCxnSpPr/>
            <p:nvPr/>
          </p:nvCxnSpPr>
          <p:spPr>
            <a:xfrm>
              <a:off x="6185680" y="1357353"/>
              <a:ext cx="1171673" cy="57154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369" name="Rectangle 29"/>
            <p:cNvSpPr>
              <a:spLocks noChangeArrowheads="1"/>
            </p:cNvSpPr>
            <p:nvPr/>
          </p:nvSpPr>
          <p:spPr bwMode="auto">
            <a:xfrm>
              <a:off x="4900936" y="3000541"/>
              <a:ext cx="4504797" cy="641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FFFF"/>
                  </a:solidFill>
                  <a:latin typeface="Calibri" pitchFamily="34" charset="0"/>
                </a:rPr>
                <a:t>fluctuations in the collected charge</a:t>
              </a:r>
            </a:p>
            <a:p>
              <a:r>
                <a:rPr lang="en-US">
                  <a:latin typeface="Calibri" pitchFamily="34" charset="0"/>
                </a:rPr>
                <a:t>characterized by the </a:t>
              </a:r>
              <a:r>
                <a:rPr lang="en-US" b="1">
                  <a:solidFill>
                    <a:srgbClr val="FF00FF"/>
                  </a:solidFill>
                  <a:latin typeface="Calibri" pitchFamily="34" charset="0"/>
                </a:rPr>
                <a:t>excess noise factor ENF</a:t>
              </a:r>
              <a:r>
                <a:rPr lang="en-US">
                  <a:solidFill>
                    <a:srgbClr val="FFFFFF"/>
                  </a:solidFill>
                  <a:latin typeface="Calibri" pitchFamily="34" charset="0"/>
                </a:rPr>
                <a:t> </a:t>
              </a:r>
              <a:endParaRPr lang="en-US">
                <a:latin typeface="Calibri" pitchFamily="34" charset="0"/>
              </a:endParaRPr>
            </a:p>
          </p:txBody>
        </p:sp>
        <p:sp>
          <p:nvSpPr>
            <p:cNvPr id="100370" name="ZoneTexte 30"/>
            <p:cNvSpPr txBox="1">
              <a:spLocks noChangeArrowheads="1"/>
            </p:cNvSpPr>
            <p:nvPr/>
          </p:nvSpPr>
          <p:spPr bwMode="auto">
            <a:xfrm>
              <a:off x="1185994" y="571480"/>
              <a:ext cx="532579" cy="304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FFFF00"/>
                  </a:solidFill>
                  <a:latin typeface="Calibri" pitchFamily="34" charset="0"/>
                </a:rPr>
                <a:t>PMT</a:t>
              </a:r>
            </a:p>
          </p:txBody>
        </p:sp>
        <p:sp>
          <p:nvSpPr>
            <p:cNvPr id="100371" name="ZoneTexte 31"/>
            <p:cNvSpPr txBox="1">
              <a:spLocks noChangeArrowheads="1"/>
            </p:cNvSpPr>
            <p:nvPr/>
          </p:nvSpPr>
          <p:spPr bwMode="auto">
            <a:xfrm>
              <a:off x="7257392" y="571480"/>
              <a:ext cx="504721" cy="304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FFFF00"/>
                  </a:solidFill>
                  <a:latin typeface="Calibri" pitchFamily="34" charset="0"/>
                </a:rPr>
                <a:t>APD</a:t>
              </a:r>
            </a:p>
          </p:txBody>
        </p:sp>
      </p:grpSp>
      <p:grpSp>
        <p:nvGrpSpPr>
          <p:cNvPr id="100359" name="Groupe 24"/>
          <p:cNvGrpSpPr>
            <a:grpSpLocks/>
          </p:cNvGrpSpPr>
          <p:nvPr/>
        </p:nvGrpSpPr>
        <p:grpSpPr bwMode="auto">
          <a:xfrm>
            <a:off x="428625" y="3929063"/>
            <a:ext cx="8429625" cy="646112"/>
            <a:chOff x="428596" y="3357562"/>
            <a:chExt cx="8429684" cy="646331"/>
          </a:xfrm>
        </p:grpSpPr>
        <p:sp>
          <p:nvSpPr>
            <p:cNvPr id="100361" name="Rectangle 7"/>
            <p:cNvSpPr>
              <a:spLocks noChangeArrowheads="1"/>
            </p:cNvSpPr>
            <p:nvPr/>
          </p:nvSpPr>
          <p:spPr bwMode="auto">
            <a:xfrm>
              <a:off x="1071538" y="3357562"/>
              <a:ext cx="778674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Wingdings" pitchFamily="2" charset="2"/>
                <a:buChar char="v"/>
              </a:pPr>
              <a:r>
                <a:rPr lang="en-US">
                  <a:latin typeface="Calibri" pitchFamily="34" charset="0"/>
                </a:rPr>
                <a:t>  impacts the photon counting capability for low light measurements</a:t>
              </a:r>
            </a:p>
            <a:p>
              <a:pPr>
                <a:buFont typeface="Wingdings" pitchFamily="2" charset="2"/>
                <a:buChar char="v"/>
              </a:pPr>
              <a:r>
                <a:rPr lang="en-US">
                  <a:latin typeface="Calibri" pitchFamily="34" charset="0"/>
                </a:rPr>
                <a:t>  deteriorates the stochastic term in the energy resolution of a calorimeter </a:t>
              </a:r>
            </a:p>
          </p:txBody>
        </p:sp>
        <p:sp>
          <p:nvSpPr>
            <p:cNvPr id="100362" name="ZoneTexte 19"/>
            <p:cNvSpPr txBox="1">
              <a:spLocks noChangeArrowheads="1"/>
            </p:cNvSpPr>
            <p:nvPr/>
          </p:nvSpPr>
          <p:spPr bwMode="auto">
            <a:xfrm>
              <a:off x="428596" y="3429000"/>
              <a:ext cx="51328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FFFF00"/>
                  </a:solidFill>
                  <a:latin typeface="Calibri" pitchFamily="34" charset="0"/>
                </a:rPr>
                <a:t>ENF</a:t>
              </a:r>
            </a:p>
          </p:txBody>
        </p:sp>
      </p:grpSp>
      <p:graphicFrame>
        <p:nvGraphicFramePr>
          <p:cNvPr id="22" name="Tableau 21"/>
          <p:cNvGraphicFramePr>
            <a:graphicFrameLocks noGrp="1"/>
          </p:cNvGraphicFramePr>
          <p:nvPr/>
        </p:nvGraphicFramePr>
        <p:xfrm>
          <a:off x="2428860" y="4786322"/>
          <a:ext cx="3643338" cy="152019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628307"/>
                <a:gridCol w="2015031"/>
              </a:tblGrid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detector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ENF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PMT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1 - 1,5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APD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2 </a:t>
                      </a:r>
                      <a:r>
                        <a:rPr lang="fr-FR" sz="1600" u="none" strike="noStrike" dirty="0" smtClean="0"/>
                        <a:t>@</a:t>
                      </a:r>
                      <a:r>
                        <a:rPr lang="fr-FR" sz="1600" u="none" strike="noStrike" baseline="0" dirty="0" smtClean="0"/>
                        <a:t> </a:t>
                      </a:r>
                      <a:r>
                        <a:rPr lang="fr-FR" sz="1600" u="none" strike="noStrike" dirty="0" smtClean="0"/>
                        <a:t>gain=50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HPD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1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SiPM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1 - 1,5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MCP-PMT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1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137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0EE75-94C0-435C-A67B-668C2B7D0808}" type="slidenum">
              <a:rPr lang="en-GB"/>
              <a:pPr>
                <a:defRPr/>
              </a:pPr>
              <a:t>15</a:t>
            </a:fld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2786063" y="142875"/>
            <a:ext cx="31432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atin typeface="+mj-lt"/>
              </a:rPr>
              <a:t>2.4  Time response</a:t>
            </a:r>
          </a:p>
        </p:txBody>
      </p:sp>
      <p:grpSp>
        <p:nvGrpSpPr>
          <p:cNvPr id="101381" name="Groupe 25"/>
          <p:cNvGrpSpPr>
            <a:grpSpLocks/>
          </p:cNvGrpSpPr>
          <p:nvPr/>
        </p:nvGrpSpPr>
        <p:grpSpPr bwMode="auto">
          <a:xfrm>
            <a:off x="500063" y="785813"/>
            <a:ext cx="2106612" cy="1706562"/>
            <a:chOff x="3357554" y="928670"/>
            <a:chExt cx="2105966" cy="1706652"/>
          </a:xfrm>
        </p:grpSpPr>
        <p:grpSp>
          <p:nvGrpSpPr>
            <p:cNvPr id="101403" name="Groupe 9"/>
            <p:cNvGrpSpPr>
              <a:grpSpLocks/>
            </p:cNvGrpSpPr>
            <p:nvPr/>
          </p:nvGrpSpPr>
          <p:grpSpPr bwMode="auto">
            <a:xfrm>
              <a:off x="3357554" y="928670"/>
              <a:ext cx="1785950" cy="1706652"/>
              <a:chOff x="1214410" y="1159216"/>
              <a:chExt cx="2428891" cy="2366081"/>
            </a:xfrm>
          </p:grpSpPr>
          <p:sp>
            <p:nvSpPr>
              <p:cNvPr id="11" name="ZoneTexte 10"/>
              <p:cNvSpPr txBox="1"/>
              <p:nvPr/>
            </p:nvSpPr>
            <p:spPr>
              <a:xfrm>
                <a:off x="1797161" y="1159216"/>
                <a:ext cx="1070535" cy="42699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>
                    <a:latin typeface="+mj-lt"/>
                  </a:rPr>
                  <a:t>photons</a:t>
                </a:r>
              </a:p>
            </p:txBody>
          </p:sp>
          <p:grpSp>
            <p:nvGrpSpPr>
              <p:cNvPr id="101407" name="Groupe 36"/>
              <p:cNvGrpSpPr>
                <a:grpSpLocks/>
              </p:cNvGrpSpPr>
              <p:nvPr/>
            </p:nvGrpSpPr>
            <p:grpSpPr bwMode="auto">
              <a:xfrm>
                <a:off x="1214410" y="1500174"/>
                <a:ext cx="2428891" cy="2025123"/>
                <a:chOff x="7215207" y="142852"/>
                <a:chExt cx="1958784" cy="2025123"/>
              </a:xfrm>
            </p:grpSpPr>
            <p:sp>
              <p:nvSpPr>
                <p:cNvPr id="13" name="Cube 12"/>
                <p:cNvSpPr/>
                <p:nvPr/>
              </p:nvSpPr>
              <p:spPr>
                <a:xfrm>
                  <a:off x="7371861" y="693301"/>
                  <a:ext cx="1500393" cy="565659"/>
                </a:xfrm>
                <a:prstGeom prst="cube">
                  <a:avLst/>
                </a:prstGeom>
                <a:solidFill>
                  <a:srgbClr val="66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dirty="0" err="1">
                      <a:solidFill>
                        <a:schemeClr val="bg1"/>
                      </a:solidFill>
                      <a:latin typeface="+mj-lt"/>
                    </a:rPr>
                    <a:t>photodet</a:t>
                  </a:r>
                  <a:endParaRPr lang="en-US" sz="1400" dirty="0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  <p:cxnSp>
              <p:nvCxnSpPr>
                <p:cNvPr id="14" name="Connecteur droit avec flèche 13"/>
                <p:cNvCxnSpPr/>
                <p:nvPr/>
              </p:nvCxnSpPr>
              <p:spPr>
                <a:xfrm rot="5400000">
                  <a:off x="7547060" y="1479291"/>
                  <a:ext cx="521638" cy="174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cteur droit avec flèche 14"/>
                <p:cNvCxnSpPr/>
                <p:nvPr/>
              </p:nvCxnSpPr>
              <p:spPr>
                <a:xfrm rot="5400000">
                  <a:off x="7698492" y="1435271"/>
                  <a:ext cx="521638" cy="174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cteur droit avec flèche 15"/>
                <p:cNvCxnSpPr/>
                <p:nvPr/>
              </p:nvCxnSpPr>
              <p:spPr>
                <a:xfrm rot="5400000">
                  <a:off x="7848183" y="1479291"/>
                  <a:ext cx="521638" cy="174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ZoneTexte 16"/>
                <p:cNvSpPr txBox="1"/>
                <p:nvPr/>
              </p:nvSpPr>
              <p:spPr>
                <a:xfrm>
                  <a:off x="7215207" y="1740980"/>
                  <a:ext cx="1958169" cy="42699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>
                      <a:latin typeface="+mj-lt"/>
                    </a:rPr>
                    <a:t>Electrical signal</a:t>
                  </a:r>
                </a:p>
              </p:txBody>
            </p:sp>
            <p:cxnSp>
              <p:nvCxnSpPr>
                <p:cNvPr id="18" name="Connecteur en arc 17"/>
                <p:cNvCxnSpPr/>
                <p:nvPr/>
              </p:nvCxnSpPr>
              <p:spPr>
                <a:xfrm rot="5400000">
                  <a:off x="7713916" y="357984"/>
                  <a:ext cx="715328" cy="285458"/>
                </a:xfrm>
                <a:prstGeom prst="curvedConnector3">
                  <a:avLst>
                    <a:gd name="adj1" fmla="val 50000"/>
                  </a:avLst>
                </a:prstGeom>
                <a:ln w="19050">
                  <a:solidFill>
                    <a:srgbClr val="0033CC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cteur en arc 18"/>
                <p:cNvCxnSpPr/>
                <p:nvPr/>
              </p:nvCxnSpPr>
              <p:spPr>
                <a:xfrm rot="5400000">
                  <a:off x="8250019" y="321431"/>
                  <a:ext cx="715328" cy="358563"/>
                </a:xfrm>
                <a:prstGeom prst="curvedConnector3">
                  <a:avLst>
                    <a:gd name="adj1" fmla="val 50000"/>
                  </a:avLst>
                </a:prstGeom>
                <a:ln w="19050">
                  <a:solidFill>
                    <a:srgbClr val="0033CC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eur en arc 19"/>
                <p:cNvCxnSpPr/>
                <p:nvPr/>
              </p:nvCxnSpPr>
              <p:spPr>
                <a:xfrm rot="16200000" flipH="1">
                  <a:off x="7570721" y="357518"/>
                  <a:ext cx="644896" cy="356823"/>
                </a:xfrm>
                <a:prstGeom prst="curvedConnector3">
                  <a:avLst>
                    <a:gd name="adj1" fmla="val 50000"/>
                  </a:avLst>
                </a:prstGeom>
                <a:ln w="19050">
                  <a:solidFill>
                    <a:srgbClr val="0033CC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cteur en arc 20"/>
                <p:cNvCxnSpPr/>
                <p:nvPr/>
              </p:nvCxnSpPr>
              <p:spPr>
                <a:xfrm rot="16200000" flipH="1">
                  <a:off x="7213899" y="357517"/>
                  <a:ext cx="644896" cy="356821"/>
                </a:xfrm>
                <a:prstGeom prst="curvedConnector3">
                  <a:avLst>
                    <a:gd name="adj1" fmla="val 50000"/>
                  </a:avLst>
                </a:prstGeom>
                <a:ln w="19050">
                  <a:solidFill>
                    <a:srgbClr val="0033CC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3" name="Connecteur droit avec flèche 22"/>
            <p:cNvCxnSpPr/>
            <p:nvPr/>
          </p:nvCxnSpPr>
          <p:spPr>
            <a:xfrm rot="5400000">
              <a:off x="4643699" y="1928054"/>
              <a:ext cx="714413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405" name="ZoneTexte 24"/>
            <p:cNvSpPr txBox="1">
              <a:spLocks noChangeArrowheads="1"/>
            </p:cNvSpPr>
            <p:nvPr/>
          </p:nvSpPr>
          <p:spPr bwMode="auto">
            <a:xfrm>
              <a:off x="5072066" y="1785926"/>
              <a:ext cx="3914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Δt</a:t>
              </a:r>
            </a:p>
          </p:txBody>
        </p:sp>
      </p:grpSp>
      <p:sp>
        <p:nvSpPr>
          <p:cNvPr id="101382" name="Rectangle 30"/>
          <p:cNvSpPr>
            <a:spLocks noChangeArrowheads="1"/>
          </p:cNvSpPr>
          <p:nvPr/>
        </p:nvSpPr>
        <p:spPr bwMode="auto">
          <a:xfrm>
            <a:off x="3132138" y="549275"/>
            <a:ext cx="19891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FF00"/>
                </a:solidFill>
                <a:latin typeface="Calibri" pitchFamily="34" charset="0"/>
                <a:sym typeface="Wingdings" pitchFamily="2" charset="2"/>
              </a:rPr>
              <a:t> </a:t>
            </a:r>
            <a:r>
              <a:rPr lang="en-US" sz="1200">
                <a:latin typeface="Calibri" pitchFamily="34" charset="0"/>
              </a:rPr>
              <a:t>light travels 300μm in 1 ps</a:t>
            </a:r>
          </a:p>
        </p:txBody>
      </p:sp>
      <p:grpSp>
        <p:nvGrpSpPr>
          <p:cNvPr id="101383" name="Groupe 56"/>
          <p:cNvGrpSpPr>
            <a:grpSpLocks/>
          </p:cNvGrpSpPr>
          <p:nvPr/>
        </p:nvGrpSpPr>
        <p:grpSpPr bwMode="auto">
          <a:xfrm>
            <a:off x="5072063" y="1143000"/>
            <a:ext cx="3929062" cy="1384300"/>
            <a:chOff x="5072066" y="1142984"/>
            <a:chExt cx="3929090" cy="1384995"/>
          </a:xfrm>
        </p:grpSpPr>
        <p:sp>
          <p:nvSpPr>
            <p:cNvPr id="101401" name="Rectangle 5"/>
            <p:cNvSpPr>
              <a:spLocks noChangeArrowheads="1"/>
            </p:cNvSpPr>
            <p:nvPr/>
          </p:nvSpPr>
          <p:spPr bwMode="auto">
            <a:xfrm>
              <a:off x="5072066" y="1142984"/>
              <a:ext cx="3929090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en-US" sz="1400">
                  <a:latin typeface="Calibri" pitchFamily="34" charset="0"/>
                </a:rPr>
                <a:t> Rise time, fall time (or decay time)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sz="1400">
                  <a:latin typeface="Calibri" pitchFamily="34" charset="0"/>
                </a:rPr>
                <a:t> Duration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sz="1400">
                  <a:latin typeface="Calibri" pitchFamily="34" charset="0"/>
                </a:rPr>
                <a:t> Transit time (Δt): time between the arrival of the photon  and the electrical signal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sz="1400">
                  <a:latin typeface="Calibri" pitchFamily="34" charset="0"/>
                </a:rPr>
                <a:t> Transit time spread (TTS): transit time variation between different events             timing  resolution</a:t>
              </a:r>
            </a:p>
          </p:txBody>
        </p:sp>
        <p:sp>
          <p:nvSpPr>
            <p:cNvPr id="8" name="Flèche droite 7"/>
            <p:cNvSpPr/>
            <p:nvPr/>
          </p:nvSpPr>
          <p:spPr>
            <a:xfrm>
              <a:off x="7215206" y="2286558"/>
              <a:ext cx="214314" cy="142947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01384" name="Groupe 37"/>
          <p:cNvGrpSpPr>
            <a:grpSpLocks/>
          </p:cNvGrpSpPr>
          <p:nvPr/>
        </p:nvGrpSpPr>
        <p:grpSpPr bwMode="auto">
          <a:xfrm>
            <a:off x="2643188" y="1071563"/>
            <a:ext cx="2286000" cy="1428750"/>
            <a:chOff x="142844" y="3065116"/>
            <a:chExt cx="3000396" cy="1294886"/>
          </a:xfrm>
        </p:grpSpPr>
        <p:pic>
          <p:nvPicPr>
            <p:cNvPr id="101398" name="Image 38" descr="risetime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2844" y="3071810"/>
              <a:ext cx="3000396" cy="128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1399" name="ZoneTexte 39"/>
            <p:cNvSpPr txBox="1">
              <a:spLocks noChangeArrowheads="1"/>
            </p:cNvSpPr>
            <p:nvPr/>
          </p:nvSpPr>
          <p:spPr bwMode="auto">
            <a:xfrm>
              <a:off x="236606" y="3065116"/>
              <a:ext cx="83227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latin typeface="Calibri" pitchFamily="34" charset="0"/>
                </a:rPr>
                <a:t>Dirac light</a:t>
              </a:r>
            </a:p>
          </p:txBody>
        </p:sp>
        <p:sp>
          <p:nvSpPr>
            <p:cNvPr id="101400" name="ZoneTexte 40"/>
            <p:cNvSpPr txBox="1">
              <a:spLocks noChangeArrowheads="1"/>
            </p:cNvSpPr>
            <p:nvPr/>
          </p:nvSpPr>
          <p:spPr bwMode="auto">
            <a:xfrm>
              <a:off x="236606" y="4019603"/>
              <a:ext cx="1611820" cy="27565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b="1">
                  <a:solidFill>
                    <a:schemeClr val="bg1"/>
                  </a:solidFill>
                  <a:latin typeface="Calibri" pitchFamily="34" charset="0"/>
                </a:rPr>
                <a:t>TRANSIT TIME Δt</a:t>
              </a:r>
            </a:p>
          </p:txBody>
        </p:sp>
      </p:grpSp>
      <p:sp>
        <p:nvSpPr>
          <p:cNvPr id="101385" name="ZoneTexte 36"/>
          <p:cNvSpPr txBox="1">
            <a:spLocks noChangeArrowheads="1"/>
          </p:cNvSpPr>
          <p:nvPr/>
        </p:nvSpPr>
        <p:spPr bwMode="auto">
          <a:xfrm>
            <a:off x="357188" y="3071813"/>
            <a:ext cx="1285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solidFill>
                  <a:srgbClr val="FFFF00"/>
                </a:solidFill>
                <a:latin typeface="Calibri" pitchFamily="34" charset="0"/>
              </a:rPr>
              <a:t>standard PMT</a:t>
            </a:r>
          </a:p>
        </p:txBody>
      </p:sp>
      <p:sp>
        <p:nvSpPr>
          <p:cNvPr id="101386" name="ZoneTexte 42"/>
          <p:cNvSpPr txBox="1">
            <a:spLocks noChangeArrowheads="1"/>
          </p:cNvSpPr>
          <p:nvPr/>
        </p:nvSpPr>
        <p:spPr bwMode="auto">
          <a:xfrm>
            <a:off x="1928813" y="3071813"/>
            <a:ext cx="9858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solidFill>
                  <a:srgbClr val="FFFF00"/>
                </a:solidFill>
                <a:latin typeface="Calibri" pitchFamily="34" charset="0"/>
              </a:rPr>
              <a:t>MCP- PMT</a:t>
            </a:r>
          </a:p>
        </p:txBody>
      </p:sp>
      <p:grpSp>
        <p:nvGrpSpPr>
          <p:cNvPr id="101387" name="Groupe 55"/>
          <p:cNvGrpSpPr>
            <a:grpSpLocks/>
          </p:cNvGrpSpPr>
          <p:nvPr/>
        </p:nvGrpSpPr>
        <p:grpSpPr bwMode="auto">
          <a:xfrm>
            <a:off x="3429000" y="3000375"/>
            <a:ext cx="1357313" cy="1471613"/>
            <a:chOff x="4812160" y="3021211"/>
            <a:chExt cx="1545795" cy="1765108"/>
          </a:xfrm>
        </p:grpSpPr>
        <p:pic>
          <p:nvPicPr>
            <p:cNvPr id="10139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12160" y="3392197"/>
              <a:ext cx="1545795" cy="1394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1397" name="ZoneTexte 43"/>
            <p:cNvSpPr txBox="1">
              <a:spLocks noChangeArrowheads="1"/>
            </p:cNvSpPr>
            <p:nvPr/>
          </p:nvSpPr>
          <p:spPr bwMode="auto">
            <a:xfrm>
              <a:off x="5218945" y="3021211"/>
              <a:ext cx="65312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400">
                  <a:solidFill>
                    <a:srgbClr val="FFFF00"/>
                  </a:solidFill>
                  <a:latin typeface="Calibri" pitchFamily="34" charset="0"/>
                </a:rPr>
                <a:t>SiPM</a:t>
              </a:r>
            </a:p>
          </p:txBody>
        </p:sp>
      </p:grpSp>
      <p:sp>
        <p:nvSpPr>
          <p:cNvPr id="101388" name="ZoneTexte 50"/>
          <p:cNvSpPr txBox="1">
            <a:spLocks noChangeArrowheads="1"/>
          </p:cNvSpPr>
          <p:nvPr/>
        </p:nvSpPr>
        <p:spPr bwMode="auto">
          <a:xfrm>
            <a:off x="142875" y="2786063"/>
            <a:ext cx="3000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>
                <a:solidFill>
                  <a:srgbClr val="FFFF00"/>
                </a:solidFill>
                <a:latin typeface="Calibri" pitchFamily="34" charset="0"/>
              </a:rPr>
              <a:t>Example of signal shapes</a:t>
            </a:r>
          </a:p>
        </p:txBody>
      </p:sp>
      <p:pic>
        <p:nvPicPr>
          <p:cNvPr id="101389" name="Image 51" descr="timing resolution photode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0" y="3143250"/>
            <a:ext cx="3429000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Rectangle 58"/>
          <p:cNvSpPr/>
          <p:nvPr/>
        </p:nvSpPr>
        <p:spPr>
          <a:xfrm>
            <a:off x="3929063" y="3786188"/>
            <a:ext cx="357187" cy="2143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1391" name="ZoneTexte 59"/>
          <p:cNvSpPr txBox="1">
            <a:spLocks noChangeArrowheads="1"/>
          </p:cNvSpPr>
          <p:nvPr/>
        </p:nvSpPr>
        <p:spPr bwMode="auto">
          <a:xfrm>
            <a:off x="250825" y="4581525"/>
            <a:ext cx="471487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u="sng">
                <a:latin typeface="Calibri" pitchFamily="34" charset="0"/>
              </a:rPr>
              <a:t>Good time resolution required in :</a:t>
            </a:r>
          </a:p>
          <a:p>
            <a:endParaRPr lang="en-US" sz="1600">
              <a:latin typeface="Calibri" pitchFamily="34" charset="0"/>
            </a:endParaRPr>
          </a:p>
          <a:p>
            <a:r>
              <a:rPr lang="en-US" sz="1600">
                <a:latin typeface="Calibri" pitchFamily="34" charset="0"/>
              </a:rPr>
              <a:t>Particle identification </a:t>
            </a:r>
            <a:r>
              <a:rPr lang="en-US" sz="1600">
                <a:latin typeface="Calibri" pitchFamily="34" charset="0"/>
                <a:sym typeface="Symbol" pitchFamily="18" charset="2"/>
              </a:rPr>
              <a:t>in SuperB  </a:t>
            </a:r>
            <a:r>
              <a:rPr lang="en-US" sz="1600">
                <a:latin typeface="Calibri" pitchFamily="34" charset="0"/>
              </a:rPr>
              <a:t>: 30 ps for the </a:t>
            </a:r>
            <a:r>
              <a:rPr lang="en-US" sz="1600">
                <a:latin typeface="Calibri" pitchFamily="34" charset="0"/>
                <a:sym typeface="Symbol" pitchFamily="18" charset="2"/>
              </a:rPr>
              <a:t>/K separation </a:t>
            </a:r>
            <a:r>
              <a:rPr lang="en-US" sz="1100">
                <a:latin typeface="Calibri" pitchFamily="34" charset="0"/>
                <a:sym typeface="Symbol" pitchFamily="18" charset="2"/>
              </a:rPr>
              <a:t>(</a:t>
            </a:r>
            <a:r>
              <a:rPr lang="en-US" sz="1100">
                <a:latin typeface="Calibri" pitchFamily="34" charset="0"/>
              </a:rPr>
              <a:t>arXiv:1007.4241v1 [physics.ins-det] 24 Jul 2010</a:t>
            </a:r>
            <a:r>
              <a:rPr lang="en-US" sz="1100">
                <a:latin typeface="Calibri" pitchFamily="34" charset="0"/>
                <a:sym typeface="Symbol" pitchFamily="18" charset="2"/>
              </a:rPr>
              <a:t>)</a:t>
            </a:r>
          </a:p>
          <a:p>
            <a:endParaRPr lang="en-US" sz="1600">
              <a:latin typeface="Calibri" pitchFamily="34" charset="0"/>
              <a:sym typeface="Symbol" pitchFamily="18" charset="2"/>
            </a:endParaRPr>
          </a:p>
          <a:p>
            <a:r>
              <a:rPr lang="en-US" sz="1600">
                <a:latin typeface="Calibri" pitchFamily="34" charset="0"/>
              </a:rPr>
              <a:t>Diffractive physics at the LHC (search for the Higgs Boson at low mass) : 15 ps  </a:t>
            </a:r>
            <a:r>
              <a:rPr lang="en-US" sz="1100">
                <a:latin typeface="Calibri" pitchFamily="34" charset="0"/>
              </a:rPr>
              <a:t>(B. Cox, F. Loebinger, A. Pilkington, JHEP 0710 (2007) 090)</a:t>
            </a:r>
          </a:p>
          <a:p>
            <a:endParaRPr lang="fr-FR" sz="1600">
              <a:latin typeface="Calibri" pitchFamily="34" charset="0"/>
            </a:endParaRPr>
          </a:p>
          <a:p>
            <a:endParaRPr lang="en-US" sz="1600">
              <a:latin typeface="Calibri" pitchFamily="34" charset="0"/>
              <a:sym typeface="Symbol" pitchFamily="18" charset="2"/>
            </a:endParaRPr>
          </a:p>
        </p:txBody>
      </p:sp>
      <p:pic>
        <p:nvPicPr>
          <p:cNvPr id="101392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3357563"/>
            <a:ext cx="1552575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93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7375" y="3357563"/>
            <a:ext cx="142875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9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4938" y="2643188"/>
            <a:ext cx="39052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95" name="ZoneTexte 44"/>
          <p:cNvSpPr txBox="1">
            <a:spLocks noChangeArrowheads="1"/>
          </p:cNvSpPr>
          <p:nvPr/>
        </p:nvSpPr>
        <p:spPr bwMode="auto">
          <a:xfrm>
            <a:off x="5643563" y="2643188"/>
            <a:ext cx="256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to the readout electronics used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240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023498-F685-4337-9705-2A1DB3F7F599}" type="slidenum">
              <a:rPr lang="en-GB"/>
              <a:pPr>
                <a:defRPr/>
              </a:pPr>
              <a:t>16</a:t>
            </a:fld>
            <a:endParaRPr lang="en-GB"/>
          </a:p>
        </p:txBody>
      </p:sp>
      <p:sp>
        <p:nvSpPr>
          <p:cNvPr id="3" name="Espace réservé du pied de page 2"/>
          <p:cNvSpPr txBox="1">
            <a:spLocks noGrp="1"/>
          </p:cNvSpPr>
          <p:nvPr/>
        </p:nvSpPr>
        <p:spPr>
          <a:xfrm>
            <a:off x="3143250" y="6357938"/>
            <a:ext cx="3500438" cy="285750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chemeClr val="tx1">
                    <a:tint val="75000"/>
                  </a:schemeClr>
                </a:solidFill>
                <a:latin typeface="+mn-lt"/>
              </a:rPr>
              <a:t>I.Adachi</a:t>
            </a:r>
            <a:r>
              <a:rPr lang="en-US" sz="10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, et al., </a:t>
            </a:r>
            <a:r>
              <a:rPr lang="en-US" sz="1000" b="1" dirty="0">
                <a:solidFill>
                  <a:schemeClr val="tx1">
                    <a:tint val="75000"/>
                  </a:schemeClr>
                </a:solidFill>
                <a:latin typeface="+mn-lt"/>
              </a:rPr>
              <a:t>Nagoya University, </a:t>
            </a:r>
            <a:r>
              <a:rPr lang="en-US" sz="1000" b="1" dirty="0" err="1">
                <a:solidFill>
                  <a:schemeClr val="tx1">
                    <a:tint val="75000"/>
                  </a:schemeClr>
                </a:solidFill>
                <a:latin typeface="+mn-lt"/>
              </a:rPr>
              <a:t>SuperB</a:t>
            </a:r>
            <a:r>
              <a:rPr lang="en-US" sz="1000" b="1" dirty="0">
                <a:solidFill>
                  <a:schemeClr val="tx1">
                    <a:tint val="75000"/>
                  </a:schemeClr>
                </a:solidFill>
                <a:latin typeface="+mn-lt"/>
              </a:rPr>
              <a:t> workshop at SLAC</a:t>
            </a:r>
            <a:endParaRPr lang="en-GB" sz="10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500313" y="214313"/>
            <a:ext cx="3429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j-lt"/>
              </a:rPr>
              <a:t>2.5  Rate capability/aging</a:t>
            </a:r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214313" y="928688"/>
            <a:ext cx="8929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u="sng">
                <a:latin typeface="Calibri" pitchFamily="34" charset="0"/>
              </a:rPr>
              <a:t>Rate capability</a:t>
            </a:r>
            <a:r>
              <a:rPr lang="en-US" sz="1600">
                <a:latin typeface="Calibri" pitchFamily="34" charset="0"/>
              </a:rPr>
              <a:t>: inversely proportional to the time needed, after the arrival of one photon, to get ready to receive the next</a:t>
            </a:r>
            <a:endParaRPr lang="fr-FR" sz="1600">
              <a:latin typeface="Calibri" pitchFamily="34" charset="0"/>
            </a:endParaRPr>
          </a:p>
        </p:txBody>
      </p:sp>
      <p:grpSp>
        <p:nvGrpSpPr>
          <p:cNvPr id="102407" name="Groupe 13"/>
          <p:cNvGrpSpPr>
            <a:grpSpLocks/>
          </p:cNvGrpSpPr>
          <p:nvPr/>
        </p:nvGrpSpPr>
        <p:grpSpPr bwMode="auto">
          <a:xfrm>
            <a:off x="6286500" y="1428750"/>
            <a:ext cx="2500313" cy="2143125"/>
            <a:chOff x="4572000" y="3192987"/>
            <a:chExt cx="3786214" cy="2794122"/>
          </a:xfrm>
        </p:grpSpPr>
        <p:pic>
          <p:nvPicPr>
            <p:cNvPr id="102421" name="Image 10" descr="counr rate of mcppmt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3571876"/>
              <a:ext cx="3786214" cy="2415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22" name="ZoneTexte 11"/>
            <p:cNvSpPr txBox="1">
              <a:spLocks noChangeArrowheads="1"/>
            </p:cNvSpPr>
            <p:nvPr/>
          </p:nvSpPr>
          <p:spPr bwMode="auto">
            <a:xfrm>
              <a:off x="5978308" y="3192987"/>
              <a:ext cx="92845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>
                  <a:solidFill>
                    <a:srgbClr val="FFFF00"/>
                  </a:solidFill>
                  <a:latin typeface="Calibri" pitchFamily="34" charset="0"/>
                </a:rPr>
                <a:t>MCP-PMT</a:t>
              </a:r>
            </a:p>
          </p:txBody>
        </p:sp>
        <p:sp>
          <p:nvSpPr>
            <p:cNvPr id="102423" name="ZoneTexte 12"/>
            <p:cNvSpPr txBox="1">
              <a:spLocks noChangeArrowheads="1"/>
            </p:cNvSpPr>
            <p:nvPr/>
          </p:nvSpPr>
          <p:spPr bwMode="auto">
            <a:xfrm>
              <a:off x="4788355" y="3844948"/>
              <a:ext cx="235801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chemeClr val="bg1"/>
                  </a:solidFill>
                  <a:latin typeface="Calibri" pitchFamily="34" charset="0"/>
                </a:rPr>
                <a:t>Single photoe- events Gain = 5x10</a:t>
              </a:r>
              <a:r>
                <a:rPr lang="fr-FR" sz="1200" baseline="30000">
                  <a:solidFill>
                    <a:schemeClr val="bg1"/>
                  </a:solidFill>
                  <a:latin typeface="Calibri" pitchFamily="34" charset="0"/>
                </a:rPr>
                <a:t>5</a:t>
              </a:r>
            </a:p>
          </p:txBody>
        </p:sp>
      </p:grpSp>
      <p:grpSp>
        <p:nvGrpSpPr>
          <p:cNvPr id="102408" name="Groupe 18"/>
          <p:cNvGrpSpPr>
            <a:grpSpLocks/>
          </p:cNvGrpSpPr>
          <p:nvPr/>
        </p:nvGrpSpPr>
        <p:grpSpPr bwMode="auto">
          <a:xfrm>
            <a:off x="3500438" y="1428750"/>
            <a:ext cx="2500312" cy="2214563"/>
            <a:chOff x="714348" y="3258354"/>
            <a:chExt cx="3314700" cy="3075462"/>
          </a:xfrm>
        </p:grpSpPr>
        <p:grpSp>
          <p:nvGrpSpPr>
            <p:cNvPr id="102416" name="Groupe 16"/>
            <p:cNvGrpSpPr>
              <a:grpSpLocks/>
            </p:cNvGrpSpPr>
            <p:nvPr/>
          </p:nvGrpSpPr>
          <p:grpSpPr bwMode="auto">
            <a:xfrm>
              <a:off x="714348" y="3258354"/>
              <a:ext cx="3314700" cy="2818598"/>
              <a:chOff x="785786" y="3329792"/>
              <a:chExt cx="3314700" cy="2818598"/>
            </a:xfrm>
          </p:grpSpPr>
          <p:pic>
            <p:nvPicPr>
              <p:cNvPr id="102418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85786" y="3786190"/>
                <a:ext cx="3314700" cy="2362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2419" name="Rectangle 14"/>
              <p:cNvSpPr>
                <a:spLocks noChangeArrowheads="1"/>
              </p:cNvSpPr>
              <p:nvPr/>
            </p:nvSpPr>
            <p:spPr bwMode="auto">
              <a:xfrm>
                <a:off x="1571604" y="3857628"/>
                <a:ext cx="2286017" cy="363307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1100">
                    <a:solidFill>
                      <a:schemeClr val="bg1"/>
                    </a:solidFill>
                    <a:latin typeface="Calibri" pitchFamily="34" charset="0"/>
                  </a:rPr>
                  <a:t>MPPC S10362-33-050C</a:t>
                </a:r>
              </a:p>
            </p:txBody>
          </p:sp>
          <p:sp>
            <p:nvSpPr>
              <p:cNvPr id="102420" name="ZoneTexte 15"/>
              <p:cNvSpPr txBox="1">
                <a:spLocks noChangeArrowheads="1"/>
              </p:cNvSpPr>
              <p:nvPr/>
            </p:nvSpPr>
            <p:spPr bwMode="auto">
              <a:xfrm>
                <a:off x="2111666" y="3329792"/>
                <a:ext cx="567784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400" b="1">
                    <a:solidFill>
                      <a:srgbClr val="FFFF00"/>
                    </a:solidFill>
                    <a:latin typeface="Calibri" pitchFamily="34" charset="0"/>
                  </a:rPr>
                  <a:t>SiPM</a:t>
                </a:r>
              </a:p>
            </p:txBody>
          </p:sp>
        </p:grpSp>
        <p:sp>
          <p:nvSpPr>
            <p:cNvPr id="102417" name="ZoneTexte 17"/>
            <p:cNvSpPr txBox="1">
              <a:spLocks noChangeArrowheads="1"/>
            </p:cNvSpPr>
            <p:nvPr/>
          </p:nvSpPr>
          <p:spPr bwMode="auto">
            <a:xfrm>
              <a:off x="1357290" y="6072206"/>
              <a:ext cx="141897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100">
                  <a:latin typeface="Calibri" pitchFamily="34" charset="0"/>
                </a:rPr>
                <a:t>A. Stoykov, µSR at PSI</a:t>
              </a:r>
            </a:p>
          </p:txBody>
        </p:sp>
      </p:grpSp>
      <p:sp>
        <p:nvSpPr>
          <p:cNvPr id="102409" name="ZoneTexte 19"/>
          <p:cNvSpPr txBox="1">
            <a:spLocks noChangeArrowheads="1"/>
          </p:cNvSpPr>
          <p:nvPr/>
        </p:nvSpPr>
        <p:spPr bwMode="auto">
          <a:xfrm>
            <a:off x="214313" y="3714750"/>
            <a:ext cx="89296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u="sng">
                <a:latin typeface="Calibri" pitchFamily="34" charset="0"/>
              </a:rPr>
              <a:t>Aging</a:t>
            </a:r>
            <a:r>
              <a:rPr lang="en-US" sz="1600" u="sng">
                <a:latin typeface="Calibri" pitchFamily="34" charset="0"/>
              </a:rPr>
              <a:t> (</a:t>
            </a:r>
            <a:r>
              <a:rPr lang="en-US" sz="1600">
                <a:latin typeface="Calibri" pitchFamily="34" charset="0"/>
              </a:rPr>
              <a:t>long-term operation at high counting rates): how is the photo-detector behavior changed when operated at high counting rate during several years ?  </a:t>
            </a:r>
          </a:p>
        </p:txBody>
      </p:sp>
      <p:pic>
        <p:nvPicPr>
          <p:cNvPr id="1024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4429125"/>
            <a:ext cx="2781300" cy="2000250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</p:spPr>
      </p:pic>
      <p:pic>
        <p:nvPicPr>
          <p:cNvPr id="1024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8" y="4357688"/>
            <a:ext cx="2571750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2" name="ZoneTexte 21"/>
          <p:cNvSpPr txBox="1">
            <a:spLocks noChangeArrowheads="1"/>
          </p:cNvSpPr>
          <p:nvPr/>
        </p:nvSpPr>
        <p:spPr bwMode="auto">
          <a:xfrm>
            <a:off x="428625" y="1928813"/>
            <a:ext cx="2690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Requirements in calorimeters:</a:t>
            </a:r>
          </a:p>
          <a:p>
            <a:r>
              <a:rPr lang="en-US" sz="1600">
                <a:latin typeface="Calibri" pitchFamily="34" charset="0"/>
              </a:rPr>
              <a:t>100 kHz </a:t>
            </a:r>
            <a:r>
              <a:rPr lang="en-US" sz="1600">
                <a:latin typeface="Calibri" pitchFamily="34" charset="0"/>
                <a:sym typeface="Wingdings" pitchFamily="2" charset="2"/>
              </a:rPr>
              <a:t> few MHz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102413" name="ZoneTexte 23"/>
          <p:cNvSpPr txBox="1">
            <a:spLocks noChangeArrowheads="1"/>
          </p:cNvSpPr>
          <p:nvPr/>
        </p:nvSpPr>
        <p:spPr bwMode="auto">
          <a:xfrm>
            <a:off x="4500563" y="4429125"/>
            <a:ext cx="9286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>
                <a:solidFill>
                  <a:schemeClr val="bg1"/>
                </a:solidFill>
                <a:latin typeface="Calibri" pitchFamily="34" charset="0"/>
              </a:rPr>
              <a:t>MCP-PMT</a:t>
            </a:r>
          </a:p>
        </p:txBody>
      </p:sp>
      <p:sp>
        <p:nvSpPr>
          <p:cNvPr id="102414" name="ZoneTexte 24"/>
          <p:cNvSpPr txBox="1">
            <a:spLocks noChangeArrowheads="1"/>
          </p:cNvSpPr>
          <p:nvPr/>
        </p:nvSpPr>
        <p:spPr bwMode="auto">
          <a:xfrm>
            <a:off x="1000125" y="5572125"/>
            <a:ext cx="5254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PMT</a:t>
            </a:r>
          </a:p>
        </p:txBody>
      </p:sp>
      <p:sp>
        <p:nvSpPr>
          <p:cNvPr id="102415" name="ZoneTexte 25"/>
          <p:cNvSpPr txBox="1">
            <a:spLocks noChangeArrowheads="1"/>
          </p:cNvSpPr>
          <p:nvPr/>
        </p:nvSpPr>
        <p:spPr bwMode="auto">
          <a:xfrm>
            <a:off x="6286500" y="4429125"/>
            <a:ext cx="2714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Parameter affected (generally in a negative way):</a:t>
            </a:r>
          </a:p>
          <a:p>
            <a:endParaRPr lang="en-US" sz="160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600">
                <a:latin typeface="Calibri" pitchFamily="34" charset="0"/>
              </a:rPr>
              <a:t> gain</a:t>
            </a:r>
          </a:p>
          <a:p>
            <a:pPr>
              <a:buFont typeface="Wingdings" pitchFamily="2" charset="2"/>
              <a:buChar char="§"/>
            </a:pPr>
            <a:r>
              <a:rPr lang="en-US" sz="1600">
                <a:latin typeface="Calibri" pitchFamily="34" charset="0"/>
              </a:rPr>
              <a:t> quantum efficiency</a:t>
            </a:r>
          </a:p>
          <a:p>
            <a:pPr>
              <a:buFont typeface="Wingdings" pitchFamily="2" charset="2"/>
              <a:buChar char="§"/>
            </a:pPr>
            <a:r>
              <a:rPr lang="en-US" sz="1600">
                <a:latin typeface="Calibri" pitchFamily="34" charset="0"/>
              </a:rPr>
              <a:t> dark current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34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B52CFC-3D3E-4F2F-BE7E-00052E71207E}" type="slidenum">
              <a:rPr lang="en-GB"/>
              <a:pPr>
                <a:defRPr/>
              </a:pPr>
              <a:t>17</a:t>
            </a:fld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2500313" y="142875"/>
            <a:ext cx="435768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atin typeface="+mj-lt"/>
              </a:rPr>
              <a:t>2.6  Dark count rate (DCR)</a:t>
            </a:r>
          </a:p>
        </p:txBody>
      </p:sp>
      <p:sp>
        <p:nvSpPr>
          <p:cNvPr id="103429" name="Rectangle 6"/>
          <p:cNvSpPr>
            <a:spLocks noChangeArrowheads="1"/>
          </p:cNvSpPr>
          <p:nvPr/>
        </p:nvSpPr>
        <p:spPr bwMode="auto">
          <a:xfrm>
            <a:off x="3357563" y="5929313"/>
            <a:ext cx="46434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>
                <a:latin typeface="Calibri" pitchFamily="34" charset="0"/>
              </a:rPr>
              <a:t>The most efficient way to keep the DCR low is cooling</a:t>
            </a:r>
            <a:r>
              <a:rPr lang="en-US" sz="1600">
                <a:latin typeface="Calibri" pitchFamily="34" charset="0"/>
              </a:rPr>
              <a:t>. </a:t>
            </a:r>
          </a:p>
        </p:txBody>
      </p:sp>
      <p:sp>
        <p:nvSpPr>
          <p:cNvPr id="103430" name="Rectangle 7"/>
          <p:cNvSpPr>
            <a:spLocks noChangeArrowheads="1"/>
          </p:cNvSpPr>
          <p:nvPr/>
        </p:nvSpPr>
        <p:spPr bwMode="auto">
          <a:xfrm>
            <a:off x="971550" y="908050"/>
            <a:ext cx="6500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Dark noise: the electrical signal when there is no photon</a:t>
            </a:r>
          </a:p>
        </p:txBody>
      </p:sp>
      <p:grpSp>
        <p:nvGrpSpPr>
          <p:cNvPr id="103431" name="Groupe 26"/>
          <p:cNvGrpSpPr>
            <a:grpSpLocks/>
          </p:cNvGrpSpPr>
          <p:nvPr/>
        </p:nvGrpSpPr>
        <p:grpSpPr bwMode="auto">
          <a:xfrm>
            <a:off x="6715125" y="1071563"/>
            <a:ext cx="2286000" cy="2857500"/>
            <a:chOff x="5929322" y="1071546"/>
            <a:chExt cx="2462209" cy="3072561"/>
          </a:xfrm>
        </p:grpSpPr>
        <p:grpSp>
          <p:nvGrpSpPr>
            <p:cNvPr id="103445" name="Groupe 13"/>
            <p:cNvGrpSpPr>
              <a:grpSpLocks/>
            </p:cNvGrpSpPr>
            <p:nvPr/>
          </p:nvGrpSpPr>
          <p:grpSpPr bwMode="auto">
            <a:xfrm>
              <a:off x="5929322" y="1071546"/>
              <a:ext cx="2462209" cy="3072561"/>
              <a:chOff x="1071538" y="285728"/>
              <a:chExt cx="2462209" cy="3072561"/>
            </a:xfrm>
          </p:grpSpPr>
          <p:pic>
            <p:nvPicPr>
              <p:cNvPr id="103447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071538" y="571480"/>
                <a:ext cx="2462209" cy="27868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448" name="ZoneTexte 15"/>
              <p:cNvSpPr txBox="1">
                <a:spLocks noChangeArrowheads="1"/>
              </p:cNvSpPr>
              <p:nvPr/>
            </p:nvSpPr>
            <p:spPr bwMode="auto">
              <a:xfrm>
                <a:off x="1285852" y="285728"/>
                <a:ext cx="2157835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Calibri" pitchFamily="34" charset="0"/>
                  </a:rPr>
                  <a:t>DCR of different photocathodes</a:t>
                </a:r>
              </a:p>
            </p:txBody>
          </p:sp>
        </p:grpSp>
        <p:sp>
          <p:nvSpPr>
            <p:cNvPr id="17" name="Ellipse 16"/>
            <p:cNvSpPr/>
            <p:nvPr/>
          </p:nvSpPr>
          <p:spPr>
            <a:xfrm>
              <a:off x="7572505" y="2857045"/>
              <a:ext cx="357362" cy="57183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03432" name="Groupe 21"/>
          <p:cNvGrpSpPr>
            <a:grpSpLocks/>
          </p:cNvGrpSpPr>
          <p:nvPr/>
        </p:nvGrpSpPr>
        <p:grpSpPr bwMode="auto">
          <a:xfrm>
            <a:off x="285750" y="3357563"/>
            <a:ext cx="2428875" cy="2817812"/>
            <a:chOff x="5214943" y="3571877"/>
            <a:chExt cx="2857520" cy="2817988"/>
          </a:xfrm>
        </p:grpSpPr>
        <p:grpSp>
          <p:nvGrpSpPr>
            <p:cNvPr id="103441" name="Groupe 19"/>
            <p:cNvGrpSpPr>
              <a:grpSpLocks/>
            </p:cNvGrpSpPr>
            <p:nvPr/>
          </p:nvGrpSpPr>
          <p:grpSpPr bwMode="auto">
            <a:xfrm>
              <a:off x="5214943" y="3571877"/>
              <a:ext cx="2857520" cy="2571768"/>
              <a:chOff x="5214942" y="3571876"/>
              <a:chExt cx="2898479" cy="2823119"/>
            </a:xfrm>
          </p:grpSpPr>
          <p:pic>
            <p:nvPicPr>
              <p:cNvPr id="103443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214942" y="3571876"/>
                <a:ext cx="2898479" cy="2823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444" name="ZoneTexte 18"/>
              <p:cNvSpPr txBox="1">
                <a:spLocks noChangeArrowheads="1"/>
              </p:cNvSpPr>
              <p:nvPr/>
            </p:nvSpPr>
            <p:spPr bwMode="auto">
              <a:xfrm>
                <a:off x="5786446" y="3571876"/>
                <a:ext cx="2011662" cy="28717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100">
                    <a:solidFill>
                      <a:schemeClr val="bg1"/>
                    </a:solidFill>
                    <a:latin typeface="Calibri" pitchFamily="34" charset="0"/>
                  </a:rPr>
                  <a:t>DCR of a SiPM (S10362-11-050)</a:t>
                </a:r>
              </a:p>
            </p:txBody>
          </p:sp>
        </p:grpSp>
        <p:sp>
          <p:nvSpPr>
            <p:cNvPr id="103442" name="ZoneTexte 20"/>
            <p:cNvSpPr txBox="1">
              <a:spLocks noChangeArrowheads="1"/>
            </p:cNvSpPr>
            <p:nvPr/>
          </p:nvSpPr>
          <p:spPr bwMode="auto">
            <a:xfrm>
              <a:off x="5929322" y="6143644"/>
              <a:ext cx="137409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latin typeface="Calibri" pitchFamily="34" charset="0"/>
                </a:rPr>
                <a:t>N. Dinu, IEEE NSS 2010</a:t>
              </a:r>
            </a:p>
          </p:txBody>
        </p:sp>
      </p:grpSp>
      <p:grpSp>
        <p:nvGrpSpPr>
          <p:cNvPr id="103433" name="Groupe 24"/>
          <p:cNvGrpSpPr>
            <a:grpSpLocks/>
          </p:cNvGrpSpPr>
          <p:nvPr/>
        </p:nvGrpSpPr>
        <p:grpSpPr bwMode="auto">
          <a:xfrm>
            <a:off x="0" y="1214438"/>
            <a:ext cx="4214813" cy="1927225"/>
            <a:chOff x="142844" y="1142984"/>
            <a:chExt cx="4214842" cy="1926850"/>
          </a:xfrm>
        </p:grpSpPr>
        <p:sp>
          <p:nvSpPr>
            <p:cNvPr id="103439" name="Rectangle 5"/>
            <p:cNvSpPr>
              <a:spLocks noChangeArrowheads="1"/>
            </p:cNvSpPr>
            <p:nvPr/>
          </p:nvSpPr>
          <p:spPr bwMode="auto">
            <a:xfrm>
              <a:off x="214282" y="1500174"/>
              <a:ext cx="4143404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600">
                  <a:latin typeface="Calibri" pitchFamily="34" charset="0"/>
                </a:rPr>
                <a:t>  depends on the cathode type, the cathode </a:t>
              </a:r>
            </a:p>
            <a:p>
              <a:r>
                <a:rPr lang="en-US" sz="1600">
                  <a:latin typeface="Calibri" pitchFamily="34" charset="0"/>
                </a:rPr>
                <a:t>area, and the temperature.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>
                  <a:latin typeface="Calibri" pitchFamily="34" charset="0"/>
                </a:rPr>
                <a:t> few kHz (threshold = 1 p.e)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>
                  <a:latin typeface="Calibri" pitchFamily="34" charset="0"/>
                </a:rPr>
                <a:t>  is highest for cathodes with high sensitivity </a:t>
              </a:r>
            </a:p>
            <a:p>
              <a:r>
                <a:rPr lang="en-US" sz="1600">
                  <a:latin typeface="Calibri" pitchFamily="34" charset="0"/>
                </a:rPr>
                <a:t>at long wavelengths. 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>
                  <a:latin typeface="Calibri" pitchFamily="34" charset="0"/>
                </a:rPr>
                <a:t>  increases considerably if exposed to daylight</a:t>
              </a:r>
            </a:p>
          </p:txBody>
        </p:sp>
        <p:sp>
          <p:nvSpPr>
            <p:cNvPr id="103440" name="Rectangle 22"/>
            <p:cNvSpPr>
              <a:spLocks noChangeArrowheads="1"/>
            </p:cNvSpPr>
            <p:nvPr/>
          </p:nvSpPr>
          <p:spPr bwMode="auto">
            <a:xfrm>
              <a:off x="142844" y="1142984"/>
              <a:ext cx="13211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sng">
                  <a:solidFill>
                    <a:srgbClr val="FFFF00"/>
                  </a:solidFill>
                  <a:latin typeface="Calibri" pitchFamily="34" charset="0"/>
                </a:rPr>
                <a:t>DCR of a PMT</a:t>
              </a:r>
              <a:endParaRPr lang="en-US" u="sng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  <p:grpSp>
        <p:nvGrpSpPr>
          <p:cNvPr id="103434" name="Groupe 30"/>
          <p:cNvGrpSpPr>
            <a:grpSpLocks/>
          </p:cNvGrpSpPr>
          <p:nvPr/>
        </p:nvGrpSpPr>
        <p:grpSpPr bwMode="auto">
          <a:xfrm>
            <a:off x="2857500" y="3429000"/>
            <a:ext cx="3786188" cy="1435100"/>
            <a:chOff x="2928926" y="3714752"/>
            <a:chExt cx="3357586" cy="1434408"/>
          </a:xfrm>
        </p:grpSpPr>
        <p:sp>
          <p:nvSpPr>
            <p:cNvPr id="103437" name="Rectangle 12"/>
            <p:cNvSpPr>
              <a:spLocks noChangeArrowheads="1"/>
            </p:cNvSpPr>
            <p:nvPr/>
          </p:nvSpPr>
          <p:spPr bwMode="auto">
            <a:xfrm>
              <a:off x="2928926" y="4071942"/>
              <a:ext cx="3357586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600">
                  <a:latin typeface="Calibri" pitchFamily="34" charset="0"/>
                </a:rPr>
                <a:t> depends on the pixel size, the bias voltage, the temperature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600">
                  <a:latin typeface="Calibri" pitchFamily="34" charset="0"/>
                </a:rPr>
                <a:t> quite high (0.3–2MHz/mm² at room temp, threshold = 1 p.e)</a:t>
              </a:r>
            </a:p>
          </p:txBody>
        </p:sp>
        <p:sp>
          <p:nvSpPr>
            <p:cNvPr id="103438" name="Rectangle 27"/>
            <p:cNvSpPr>
              <a:spLocks noChangeArrowheads="1"/>
            </p:cNvSpPr>
            <p:nvPr/>
          </p:nvSpPr>
          <p:spPr bwMode="auto">
            <a:xfrm>
              <a:off x="3000364" y="3714752"/>
              <a:ext cx="136287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sng">
                  <a:solidFill>
                    <a:srgbClr val="FFFF00"/>
                  </a:solidFill>
                  <a:latin typeface="Calibri" pitchFamily="34" charset="0"/>
                </a:rPr>
                <a:t>DCR of a SiPM</a:t>
              </a:r>
              <a:endParaRPr lang="en-US" u="sng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  <p:pic>
        <p:nvPicPr>
          <p:cNvPr id="103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8" y="1428750"/>
            <a:ext cx="242411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36" name="ZoneTexte 31"/>
          <p:cNvSpPr txBox="1">
            <a:spLocks noChangeArrowheads="1"/>
          </p:cNvSpPr>
          <p:nvPr/>
        </p:nvSpPr>
        <p:spPr bwMode="auto">
          <a:xfrm>
            <a:off x="2928938" y="5072063"/>
            <a:ext cx="5857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DCR depends a lot on the threshold </a:t>
            </a:r>
            <a:r>
              <a:rPr lang="en-US" sz="1600">
                <a:latin typeface="Calibri" pitchFamily="34" charset="0"/>
                <a:sym typeface="Wingdings" pitchFamily="2" charset="2"/>
              </a:rPr>
              <a:t> not a big issue when we want to detect hundreds or thousands of photons.</a:t>
            </a:r>
            <a:endParaRPr lang="en-US" sz="1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445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8503E2-F336-4F2E-B59F-514C0F2645DB}" type="slidenum">
              <a:rPr lang="en-GB"/>
              <a:pPr>
                <a:defRPr/>
              </a:pPr>
              <a:t>18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071688" y="214313"/>
            <a:ext cx="460375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indent="355600" eaLnBrk="0" hangingPunct="0">
              <a:defRPr/>
            </a:pPr>
            <a:r>
              <a:rPr lang="en-US" sz="2400" b="1" dirty="0">
                <a:latin typeface="+mj-lt"/>
                <a:ea typeface="Calibri" pitchFamily="34" charset="0"/>
                <a:cs typeface="Times New Roman" pitchFamily="18" charset="0"/>
                <a:sym typeface="Wingdings" pitchFamily="2" charset="2"/>
              </a:rPr>
              <a:t>2.7 Operation in magnetic fields</a:t>
            </a:r>
            <a:endParaRPr lang="en-GB" sz="2400" b="1" dirty="0">
              <a:latin typeface="+mj-lt"/>
              <a:sym typeface="Wingdings" pitchFamily="2" charset="2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61925" y="6000750"/>
            <a:ext cx="898207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u="sng" dirty="0">
                <a:latin typeface="+mj-lt"/>
              </a:rPr>
              <a:t>Requirements </a:t>
            </a:r>
            <a:r>
              <a:rPr lang="en-US" sz="1600" dirty="0">
                <a:latin typeface="+mj-lt"/>
              </a:rPr>
              <a:t>: detection in magnetic fields up to 2T (PANDA, </a:t>
            </a:r>
            <a:r>
              <a:rPr lang="en-US" sz="1600" dirty="0" err="1">
                <a:latin typeface="+mj-lt"/>
              </a:rPr>
              <a:t>SuperB</a:t>
            </a:r>
            <a:r>
              <a:rPr lang="en-US" sz="1600" dirty="0">
                <a:latin typeface="+mj-lt"/>
              </a:rPr>
              <a:t> factory) or more (4 T in CMS ECAL,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</a:rPr>
              <a:t>ILC HCAL)</a:t>
            </a:r>
          </a:p>
        </p:txBody>
      </p:sp>
      <p:grpSp>
        <p:nvGrpSpPr>
          <p:cNvPr id="104454" name="Groupe 26"/>
          <p:cNvGrpSpPr>
            <a:grpSpLocks/>
          </p:cNvGrpSpPr>
          <p:nvPr/>
        </p:nvGrpSpPr>
        <p:grpSpPr bwMode="auto">
          <a:xfrm>
            <a:off x="214313" y="1000125"/>
            <a:ext cx="8613775" cy="1220788"/>
            <a:chOff x="240370" y="1000108"/>
            <a:chExt cx="8614049" cy="1220094"/>
          </a:xfrm>
        </p:grpSpPr>
        <p:sp>
          <p:nvSpPr>
            <p:cNvPr id="12" name="Flèche droite 11"/>
            <p:cNvSpPr/>
            <p:nvPr/>
          </p:nvSpPr>
          <p:spPr>
            <a:xfrm>
              <a:off x="572168" y="1428489"/>
              <a:ext cx="285759" cy="214191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+mj-lt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4001277" y="1142902"/>
              <a:ext cx="2197170" cy="10773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separate the particles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+mj-lt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reduce the detector size</a:t>
              </a:r>
            </a:p>
          </p:txBody>
        </p:sp>
        <p:pic>
          <p:nvPicPr>
            <p:cNvPr id="10447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00100" y="1000108"/>
              <a:ext cx="1143008" cy="1157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4477" name="Groupe 20"/>
            <p:cNvGrpSpPr>
              <a:grpSpLocks/>
            </p:cNvGrpSpPr>
            <p:nvPr/>
          </p:nvGrpSpPr>
          <p:grpSpPr bwMode="auto">
            <a:xfrm>
              <a:off x="240370" y="1357298"/>
              <a:ext cx="360445" cy="338554"/>
              <a:chOff x="240370" y="1357298"/>
              <a:chExt cx="360445" cy="338554"/>
            </a:xfrm>
          </p:grpSpPr>
          <p:sp>
            <p:nvSpPr>
              <p:cNvPr id="11" name="ZoneTexte 10"/>
              <p:cNvSpPr txBox="1"/>
              <p:nvPr/>
            </p:nvSpPr>
            <p:spPr>
              <a:xfrm>
                <a:off x="240370" y="1357093"/>
                <a:ext cx="360373" cy="33953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>
                    <a:latin typeface="+mj-lt"/>
                  </a:rPr>
                  <a:t>B</a:t>
                </a:r>
              </a:p>
            </p:txBody>
          </p:sp>
          <p:cxnSp>
            <p:nvCxnSpPr>
              <p:cNvPr id="17" name="Connecteur droit avec flèche 16"/>
              <p:cNvCxnSpPr/>
              <p:nvPr/>
            </p:nvCxnSpPr>
            <p:spPr>
              <a:xfrm>
                <a:off x="286408" y="1357093"/>
                <a:ext cx="214320" cy="15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Rectangle 17"/>
            <p:cNvSpPr/>
            <p:nvPr/>
          </p:nvSpPr>
          <p:spPr>
            <a:xfrm>
              <a:off x="2286722" y="1142902"/>
              <a:ext cx="1214477" cy="10773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curves the trajectory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of charges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particles </a:t>
              </a:r>
            </a:p>
          </p:txBody>
        </p:sp>
        <p:grpSp>
          <p:nvGrpSpPr>
            <p:cNvPr id="104479" name="Groupe 21"/>
            <p:cNvGrpSpPr>
              <a:grpSpLocks/>
            </p:cNvGrpSpPr>
            <p:nvPr/>
          </p:nvGrpSpPr>
          <p:grpSpPr bwMode="auto">
            <a:xfrm>
              <a:off x="3428992" y="1285860"/>
              <a:ext cx="500066" cy="785818"/>
              <a:chOff x="3643306" y="1285860"/>
              <a:chExt cx="503545" cy="700074"/>
            </a:xfrm>
          </p:grpSpPr>
          <p:sp>
            <p:nvSpPr>
              <p:cNvPr id="14" name="Flèche droite 13"/>
              <p:cNvSpPr/>
              <p:nvPr/>
            </p:nvSpPr>
            <p:spPr>
              <a:xfrm rot="19565482">
                <a:off x="3644077" y="1285713"/>
                <a:ext cx="500361" cy="214849"/>
              </a:xfrm>
              <a:prstGeom prst="rightArrow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>
                  <a:latin typeface="+mj-lt"/>
                </a:endParaRPr>
              </a:p>
            </p:txBody>
          </p:sp>
          <p:sp>
            <p:nvSpPr>
              <p:cNvPr id="20" name="Flèche droite 19"/>
              <p:cNvSpPr/>
              <p:nvPr/>
            </p:nvSpPr>
            <p:spPr>
              <a:xfrm rot="1722976">
                <a:off x="3647275" y="1770536"/>
                <a:ext cx="500361" cy="214849"/>
              </a:xfrm>
              <a:prstGeom prst="rightArrow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>
                  <a:latin typeface="+mj-lt"/>
                </a:endParaRPr>
              </a:p>
            </p:txBody>
          </p:sp>
        </p:grpSp>
        <p:sp>
          <p:nvSpPr>
            <p:cNvPr id="104480" name="Rectangle 22"/>
            <p:cNvSpPr>
              <a:spLocks noChangeArrowheads="1"/>
            </p:cNvSpPr>
            <p:nvPr/>
          </p:nvSpPr>
          <p:spPr bwMode="auto">
            <a:xfrm>
              <a:off x="6500826" y="1785926"/>
              <a:ext cx="235359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reduce the detector  price</a:t>
              </a:r>
            </a:p>
          </p:txBody>
        </p:sp>
        <p:sp>
          <p:nvSpPr>
            <p:cNvPr id="104481" name="Rectangle 23"/>
            <p:cNvSpPr>
              <a:spLocks noChangeArrowheads="1"/>
            </p:cNvSpPr>
            <p:nvPr/>
          </p:nvSpPr>
          <p:spPr bwMode="auto">
            <a:xfrm>
              <a:off x="6429388" y="1142984"/>
              <a:ext cx="138018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easier analysis</a:t>
              </a:r>
            </a:p>
          </p:txBody>
        </p:sp>
        <p:sp>
          <p:nvSpPr>
            <p:cNvPr id="25" name="Flèche droite 24"/>
            <p:cNvSpPr/>
            <p:nvPr/>
          </p:nvSpPr>
          <p:spPr>
            <a:xfrm>
              <a:off x="6071442" y="1214299"/>
              <a:ext cx="285759" cy="214190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+mj-lt"/>
              </a:endParaRPr>
            </a:p>
          </p:txBody>
        </p:sp>
        <p:sp>
          <p:nvSpPr>
            <p:cNvPr id="26" name="Flèche droite 25"/>
            <p:cNvSpPr/>
            <p:nvPr/>
          </p:nvSpPr>
          <p:spPr>
            <a:xfrm>
              <a:off x="6142883" y="1928268"/>
              <a:ext cx="285759" cy="214190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+mj-lt"/>
              </a:endParaRPr>
            </a:p>
          </p:txBody>
        </p:sp>
      </p:grpSp>
      <p:grpSp>
        <p:nvGrpSpPr>
          <p:cNvPr id="104455" name="Groupe 33"/>
          <p:cNvGrpSpPr>
            <a:grpSpLocks/>
          </p:cNvGrpSpPr>
          <p:nvPr/>
        </p:nvGrpSpPr>
        <p:grpSpPr bwMode="auto">
          <a:xfrm>
            <a:off x="3143250" y="2428875"/>
            <a:ext cx="2362200" cy="3389313"/>
            <a:chOff x="5929322" y="2857496"/>
            <a:chExt cx="2362200" cy="3389493"/>
          </a:xfrm>
        </p:grpSpPr>
        <p:grpSp>
          <p:nvGrpSpPr>
            <p:cNvPr id="104470" name="Groupe 28"/>
            <p:cNvGrpSpPr>
              <a:grpSpLocks/>
            </p:cNvGrpSpPr>
            <p:nvPr/>
          </p:nvGrpSpPr>
          <p:grpSpPr bwMode="auto">
            <a:xfrm>
              <a:off x="5929322" y="2857496"/>
              <a:ext cx="2362200" cy="3389493"/>
              <a:chOff x="5929322" y="2857496"/>
              <a:chExt cx="2362200" cy="3389493"/>
            </a:xfrm>
          </p:grpSpPr>
          <p:pic>
            <p:nvPicPr>
              <p:cNvPr id="104472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929322" y="2857496"/>
                <a:ext cx="2362200" cy="3133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4473" name="Rectangle 27"/>
              <p:cNvSpPr>
                <a:spLocks noChangeArrowheads="1"/>
              </p:cNvSpPr>
              <p:nvPr/>
            </p:nvSpPr>
            <p:spPr bwMode="auto">
              <a:xfrm>
                <a:off x="6286512" y="6000768"/>
                <a:ext cx="185738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 b="1">
                    <a:latin typeface="Calibri" pitchFamily="34" charset="0"/>
                  </a:rPr>
                  <a:t>Albert Lehmann RICH 2010</a:t>
                </a:r>
                <a:endParaRPr lang="fr-FR" sz="1000">
                  <a:latin typeface="Calibri" pitchFamily="34" charset="0"/>
                </a:endParaRPr>
              </a:p>
            </p:txBody>
          </p:sp>
        </p:grpSp>
        <p:sp>
          <p:nvSpPr>
            <p:cNvPr id="104471" name="ZoneTexte 29"/>
            <p:cNvSpPr txBox="1">
              <a:spLocks noChangeArrowheads="1"/>
            </p:cNvSpPr>
            <p:nvPr/>
          </p:nvSpPr>
          <p:spPr bwMode="auto">
            <a:xfrm>
              <a:off x="6286512" y="3214686"/>
              <a:ext cx="92845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>
                  <a:solidFill>
                    <a:srgbClr val="FF0000"/>
                  </a:solidFill>
                  <a:latin typeface="Calibri" pitchFamily="34" charset="0"/>
                </a:rPr>
                <a:t>MCP-PMT</a:t>
              </a:r>
            </a:p>
          </p:txBody>
        </p:sp>
      </p:grpSp>
      <p:grpSp>
        <p:nvGrpSpPr>
          <p:cNvPr id="104456" name="Groupe 32"/>
          <p:cNvGrpSpPr>
            <a:grpSpLocks/>
          </p:cNvGrpSpPr>
          <p:nvPr/>
        </p:nvGrpSpPr>
        <p:grpSpPr bwMode="auto">
          <a:xfrm>
            <a:off x="285750" y="2500313"/>
            <a:ext cx="2571750" cy="2500312"/>
            <a:chOff x="285720" y="2928934"/>
            <a:chExt cx="2917516" cy="2928958"/>
          </a:xfrm>
        </p:grpSpPr>
        <p:pic>
          <p:nvPicPr>
            <p:cNvPr id="10446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279999" y="2934655"/>
              <a:ext cx="2928958" cy="2917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4468" name="ZoneTexte 30"/>
            <p:cNvSpPr txBox="1">
              <a:spLocks noChangeArrowheads="1"/>
            </p:cNvSpPr>
            <p:nvPr/>
          </p:nvSpPr>
          <p:spPr bwMode="auto">
            <a:xfrm>
              <a:off x="609888" y="5497353"/>
              <a:ext cx="2214579" cy="36053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200" b="1">
                  <a:solidFill>
                    <a:schemeClr val="bg1"/>
                  </a:solidFill>
                  <a:latin typeface="Calibri" pitchFamily="34" charset="0"/>
                </a:rPr>
                <a:t>                     </a:t>
              </a:r>
              <a:r>
                <a:rPr lang="fr-FR" sz="1400" b="1">
                  <a:solidFill>
                    <a:srgbClr val="FF0000"/>
                  </a:solidFill>
                  <a:latin typeface="Calibri" pitchFamily="34" charset="0"/>
                </a:rPr>
                <a:t>PMT</a:t>
              </a:r>
            </a:p>
          </p:txBody>
        </p:sp>
        <p:sp>
          <p:nvSpPr>
            <p:cNvPr id="104469" name="ZoneTexte 31"/>
            <p:cNvSpPr txBox="1">
              <a:spLocks noChangeArrowheads="1"/>
            </p:cNvSpPr>
            <p:nvPr/>
          </p:nvSpPr>
          <p:spPr bwMode="auto">
            <a:xfrm>
              <a:off x="928662" y="4182910"/>
              <a:ext cx="785818" cy="25200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000" b="1">
                  <a:solidFill>
                    <a:schemeClr val="bg1"/>
                  </a:solidFill>
                  <a:latin typeface="Calibri" pitchFamily="34" charset="0"/>
                </a:rPr>
                <a:t>      </a:t>
              </a:r>
              <a:r>
                <a:rPr lang="el-GR" sz="1000" b="1">
                  <a:solidFill>
                    <a:schemeClr val="bg1"/>
                  </a:solidFill>
                  <a:latin typeface="Calibri" pitchFamily="34" charset="0"/>
                </a:rPr>
                <a:t>φ</a:t>
              </a:r>
              <a:endParaRPr lang="fr-FR" sz="1000" b="1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104457" name="Groupe 39"/>
          <p:cNvGrpSpPr>
            <a:grpSpLocks/>
          </p:cNvGrpSpPr>
          <p:nvPr/>
        </p:nvGrpSpPr>
        <p:grpSpPr bwMode="auto">
          <a:xfrm>
            <a:off x="5786438" y="2428875"/>
            <a:ext cx="3132137" cy="2817813"/>
            <a:chOff x="5786446" y="2857496"/>
            <a:chExt cx="3131519" cy="2817989"/>
          </a:xfrm>
        </p:grpSpPr>
        <p:pic>
          <p:nvPicPr>
            <p:cNvPr id="104462" name="Image 34" descr="B sur APD jepg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786446" y="2857496"/>
              <a:ext cx="3131519" cy="2561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4463" name="ZoneTexte 35"/>
            <p:cNvSpPr txBox="1">
              <a:spLocks noChangeArrowheads="1"/>
            </p:cNvSpPr>
            <p:nvPr/>
          </p:nvSpPr>
          <p:spPr bwMode="auto">
            <a:xfrm>
              <a:off x="6715140" y="3143248"/>
              <a:ext cx="50366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>
                  <a:solidFill>
                    <a:srgbClr val="FF0000"/>
                  </a:solidFill>
                  <a:latin typeface="Calibri" pitchFamily="34" charset="0"/>
                </a:rPr>
                <a:t>APD</a:t>
              </a:r>
            </a:p>
          </p:txBody>
        </p:sp>
        <p:sp>
          <p:nvSpPr>
            <p:cNvPr id="104464" name="ZoneTexte 36"/>
            <p:cNvSpPr txBox="1">
              <a:spLocks noChangeArrowheads="1"/>
            </p:cNvSpPr>
            <p:nvPr/>
          </p:nvSpPr>
          <p:spPr bwMode="auto">
            <a:xfrm>
              <a:off x="7858148" y="3143248"/>
              <a:ext cx="81464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>
                  <a:solidFill>
                    <a:srgbClr val="FF0000"/>
                  </a:solidFill>
                  <a:latin typeface="Calibri" pitchFamily="34" charset="0"/>
                </a:rPr>
                <a:t>B = 7.9 T</a:t>
              </a:r>
            </a:p>
          </p:txBody>
        </p:sp>
        <p:sp>
          <p:nvSpPr>
            <p:cNvPr id="104465" name="ZoneTexte 37"/>
            <p:cNvSpPr txBox="1">
              <a:spLocks noChangeArrowheads="1"/>
            </p:cNvSpPr>
            <p:nvPr/>
          </p:nvSpPr>
          <p:spPr bwMode="auto">
            <a:xfrm>
              <a:off x="6572264" y="4572008"/>
              <a:ext cx="2014654" cy="27699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chemeClr val="bg1"/>
                  </a:solidFill>
                  <a:latin typeface="Calibri" pitchFamily="34" charset="0"/>
                </a:rPr>
                <a:t>APD surface // magnetic field</a:t>
              </a:r>
            </a:p>
          </p:txBody>
        </p:sp>
        <p:sp>
          <p:nvSpPr>
            <p:cNvPr id="104466" name="Rectangle 38"/>
            <p:cNvSpPr>
              <a:spLocks noChangeArrowheads="1"/>
            </p:cNvSpPr>
            <p:nvPr/>
          </p:nvSpPr>
          <p:spPr bwMode="auto">
            <a:xfrm>
              <a:off x="6215074" y="5429264"/>
              <a:ext cx="208743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>
                  <a:latin typeface="Calibri" pitchFamily="34" charset="0"/>
                </a:rPr>
                <a:t>NJ. Marler, IM. A449 (2000) 311-313</a:t>
              </a:r>
            </a:p>
          </p:txBody>
        </p:sp>
      </p:grpSp>
      <p:sp>
        <p:nvSpPr>
          <p:cNvPr id="104458" name="Rectangle 40"/>
          <p:cNvSpPr>
            <a:spLocks noChangeArrowheads="1"/>
          </p:cNvSpPr>
          <p:nvPr/>
        </p:nvSpPr>
        <p:spPr bwMode="auto">
          <a:xfrm>
            <a:off x="0" y="5143500"/>
            <a:ext cx="3286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PMT very sensitive to magnetic</a:t>
            </a:r>
          </a:p>
          <a:p>
            <a:r>
              <a:rPr lang="en-US" sz="1600">
                <a:latin typeface="Calibri" pitchFamily="34" charset="0"/>
              </a:rPr>
              <a:t>field        shielding required (µ metal)</a:t>
            </a:r>
          </a:p>
        </p:txBody>
      </p:sp>
      <p:sp>
        <p:nvSpPr>
          <p:cNvPr id="104459" name="Rectangle 41"/>
          <p:cNvSpPr>
            <a:spLocks noChangeArrowheads="1"/>
          </p:cNvSpPr>
          <p:nvPr/>
        </p:nvSpPr>
        <p:spPr bwMode="auto">
          <a:xfrm>
            <a:off x="3492500" y="620713"/>
            <a:ext cx="2571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FF00"/>
                </a:solidFill>
                <a:latin typeface="Calibri" pitchFamily="34" charset="0"/>
                <a:sym typeface="Wingdings" pitchFamily="2" charset="2"/>
              </a:rPr>
              <a:t></a:t>
            </a:r>
            <a:r>
              <a:rPr lang="en-US" sz="1200">
                <a:latin typeface="Calibri" pitchFamily="34" charset="0"/>
                <a:sym typeface="Wingdings" pitchFamily="2" charset="2"/>
              </a:rPr>
              <a:t> </a:t>
            </a:r>
            <a:r>
              <a:rPr lang="en-US" sz="1200">
                <a:latin typeface="Calibri" pitchFamily="34" charset="0"/>
              </a:rPr>
              <a:t>Earth’s magnetic field = 30-60 µT</a:t>
            </a:r>
            <a:endParaRPr lang="fr-FR" sz="1200">
              <a:latin typeface="Calibri" pitchFamily="34" charset="0"/>
            </a:endParaRPr>
          </a:p>
        </p:txBody>
      </p:sp>
      <p:sp>
        <p:nvSpPr>
          <p:cNvPr id="43" name="Flèche droite 42"/>
          <p:cNvSpPr/>
          <p:nvPr/>
        </p:nvSpPr>
        <p:spPr>
          <a:xfrm rot="313724">
            <a:off x="506413" y="5511800"/>
            <a:ext cx="250825" cy="15081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>
              <a:latin typeface="+mj-lt"/>
            </a:endParaRPr>
          </a:p>
        </p:txBody>
      </p:sp>
      <p:sp>
        <p:nvSpPr>
          <p:cNvPr id="104461" name="ZoneTexte 46"/>
          <p:cNvSpPr txBox="1">
            <a:spLocks noChangeArrowheads="1"/>
          </p:cNvSpPr>
          <p:nvPr/>
        </p:nvSpPr>
        <p:spPr bwMode="auto">
          <a:xfrm>
            <a:off x="5857875" y="5357813"/>
            <a:ext cx="3286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APD, SiPM no sensitive to magnetic field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547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CB663A-F7C5-4356-89D8-FAFD4F1E9698}" type="slidenum">
              <a:rPr lang="en-GB"/>
              <a:pPr>
                <a:defRPr/>
              </a:pPr>
              <a:t>19</a:t>
            </a:fld>
            <a:endParaRPr lang="en-GB"/>
          </a:p>
        </p:txBody>
      </p:sp>
      <p:sp>
        <p:nvSpPr>
          <p:cNvPr id="105476" name="Rectangle 6"/>
          <p:cNvSpPr>
            <a:spLocks noChangeArrowheads="1"/>
          </p:cNvSpPr>
          <p:nvPr/>
        </p:nvSpPr>
        <p:spPr bwMode="auto">
          <a:xfrm>
            <a:off x="2643188" y="142875"/>
            <a:ext cx="3575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1" indent="355600" eaLnBrk="0" hangingPunct="0"/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2.8 Radiation tolerance </a:t>
            </a:r>
            <a:endParaRPr lang="en-US" sz="1600" b="1">
              <a:ea typeface="Calibri" pitchFamily="34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10547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928688"/>
            <a:ext cx="10096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8" name="ZoneTexte 10"/>
          <p:cNvSpPr txBox="1">
            <a:spLocks noChangeArrowheads="1"/>
          </p:cNvSpPr>
          <p:nvPr/>
        </p:nvSpPr>
        <p:spPr bwMode="auto">
          <a:xfrm>
            <a:off x="1331913" y="908050"/>
            <a:ext cx="6389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Electromagnetic calorimeter: very hostile environment for photo-detectors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2875" y="1143000"/>
            <a:ext cx="9001125" cy="17383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                         Damages caused by: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>
              <a:latin typeface="+mn-lt"/>
            </a:endParaRPr>
          </a:p>
          <a:p>
            <a:pPr marL="85725" indent="9906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 </a:t>
            </a:r>
            <a:r>
              <a:rPr lang="en-US" sz="1200" dirty="0">
                <a:latin typeface="+mn-lt"/>
                <a:sym typeface="Wingdings"/>
              </a:rPr>
              <a:t></a:t>
            </a:r>
            <a:r>
              <a:rPr lang="en-US" sz="1600" dirty="0">
                <a:latin typeface="+mn-lt"/>
                <a:sym typeface="Wingdings"/>
              </a:rPr>
              <a:t> </a:t>
            </a:r>
            <a:r>
              <a:rPr lang="en-US" sz="1600" dirty="0">
                <a:latin typeface="+mn-lt"/>
              </a:rPr>
              <a:t>ionizing radiation: energy deposited by particles in the detector material (the unit of             	absorbed dose is Gray (</a:t>
            </a:r>
            <a:r>
              <a:rPr lang="en-US" sz="1600" dirty="0" err="1">
                <a:latin typeface="+mn-lt"/>
              </a:rPr>
              <a:t>Gy</a:t>
            </a:r>
            <a:r>
              <a:rPr lang="en-US" sz="1600" dirty="0">
                <a:latin typeface="+mn-lt"/>
              </a:rPr>
              <a:t>)  ==&gt; 1 </a:t>
            </a:r>
            <a:r>
              <a:rPr lang="en-US" sz="1600" dirty="0" err="1">
                <a:latin typeface="+mn-lt"/>
              </a:rPr>
              <a:t>Gy</a:t>
            </a:r>
            <a:r>
              <a:rPr lang="en-US" sz="1600" dirty="0">
                <a:latin typeface="+mn-lt"/>
              </a:rPr>
              <a:t> = 1 J/kg = 100 </a:t>
            </a:r>
            <a:r>
              <a:rPr lang="en-US" sz="1600" dirty="0" err="1">
                <a:latin typeface="+mn-lt"/>
              </a:rPr>
              <a:t>rad</a:t>
            </a:r>
            <a:r>
              <a:rPr lang="en-US" sz="1600" dirty="0">
                <a:latin typeface="+mn-lt"/>
              </a:rPr>
              <a:t> ) and by photons from electromagnetic               	showers </a:t>
            </a:r>
            <a:endParaRPr lang="en-US" sz="11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  <a:sym typeface="Wingdings"/>
              </a:rPr>
              <a:t>	       </a:t>
            </a:r>
            <a:r>
              <a:rPr lang="en-US" sz="1600" dirty="0">
                <a:latin typeface="+mn-lt"/>
              </a:rPr>
              <a:t>neutrons created in </a:t>
            </a:r>
            <a:r>
              <a:rPr lang="en-US" sz="1600" dirty="0" err="1">
                <a:latin typeface="+mn-lt"/>
              </a:rPr>
              <a:t>hadronic</a:t>
            </a:r>
            <a:r>
              <a:rPr lang="en-US" sz="1600" dirty="0">
                <a:latin typeface="+mn-lt"/>
              </a:rPr>
              <a:t> shower, also in the forward shielding of the detectors and in  	beam collimators</a:t>
            </a:r>
          </a:p>
        </p:txBody>
      </p:sp>
      <p:grpSp>
        <p:nvGrpSpPr>
          <p:cNvPr id="105480" name="Groupe 19"/>
          <p:cNvGrpSpPr>
            <a:grpSpLocks/>
          </p:cNvGrpSpPr>
          <p:nvPr/>
        </p:nvGrpSpPr>
        <p:grpSpPr bwMode="auto">
          <a:xfrm>
            <a:off x="428625" y="5857875"/>
            <a:ext cx="8286750" cy="766763"/>
            <a:chOff x="500034" y="2857496"/>
            <a:chExt cx="8286840" cy="767182"/>
          </a:xfrm>
        </p:grpSpPr>
        <p:sp>
          <p:nvSpPr>
            <p:cNvPr id="105498" name="Rectangle 8"/>
            <p:cNvSpPr>
              <a:spLocks noChangeArrowheads="1"/>
            </p:cNvSpPr>
            <p:nvPr/>
          </p:nvSpPr>
          <p:spPr bwMode="auto">
            <a:xfrm>
              <a:off x="857224" y="3286124"/>
              <a:ext cx="601215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Exemple in LHC for the CMS ECAL </a:t>
              </a:r>
              <a:r>
                <a:rPr lang="en-US" sz="1600">
                  <a:latin typeface="Calibri" pitchFamily="34" charset="0"/>
                  <a:sym typeface="Wingdings" pitchFamily="2" charset="2"/>
                </a:rPr>
                <a:t>(10 years) </a:t>
              </a:r>
              <a:r>
                <a:rPr lang="en-US" sz="1600">
                  <a:latin typeface="Calibri" pitchFamily="34" charset="0"/>
                </a:rPr>
                <a:t> 2.10</a:t>
              </a:r>
              <a:r>
                <a:rPr lang="en-US" sz="1600" baseline="30000">
                  <a:latin typeface="Calibri" pitchFamily="34" charset="0"/>
                </a:rPr>
                <a:t>13</a:t>
              </a:r>
              <a:r>
                <a:rPr lang="en-US" sz="1600">
                  <a:latin typeface="Calibri" pitchFamily="34" charset="0"/>
                </a:rPr>
                <a:t> n/cm2 + 250 kRad </a:t>
              </a:r>
            </a:p>
          </p:txBody>
        </p:sp>
        <p:sp>
          <p:nvSpPr>
            <p:cNvPr id="105499" name="Rectangle 12"/>
            <p:cNvSpPr>
              <a:spLocks noChangeArrowheads="1"/>
            </p:cNvSpPr>
            <p:nvPr/>
          </p:nvSpPr>
          <p:spPr bwMode="auto">
            <a:xfrm>
              <a:off x="785786" y="2857496"/>
              <a:ext cx="800108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At LHC, the ionizing dose is ~ 2 x10</a:t>
              </a:r>
              <a:r>
                <a:rPr lang="en-US" sz="1600" baseline="30000">
                  <a:latin typeface="Calibri" pitchFamily="34" charset="0"/>
                </a:rPr>
                <a:t>6 </a:t>
              </a:r>
              <a:r>
                <a:rPr lang="en-US" sz="1600">
                  <a:latin typeface="Calibri" pitchFamily="34" charset="0"/>
                </a:rPr>
                <a:t>Gy / r</a:t>
              </a:r>
              <a:r>
                <a:rPr lang="en-US" sz="1600" baseline="-25000">
                  <a:latin typeface="Calibri" pitchFamily="34" charset="0"/>
                </a:rPr>
                <a:t>T</a:t>
              </a:r>
              <a:r>
                <a:rPr lang="en-US" sz="1600" baseline="30000">
                  <a:latin typeface="Calibri" pitchFamily="34" charset="0"/>
                </a:rPr>
                <a:t>2</a:t>
              </a:r>
              <a:r>
                <a:rPr lang="en-US" sz="1600">
                  <a:latin typeface="Calibri" pitchFamily="34" charset="0"/>
                </a:rPr>
                <a:t> / year (rT (cm): transverse distance to the beam)</a:t>
              </a:r>
            </a:p>
          </p:txBody>
        </p:sp>
        <p:sp>
          <p:nvSpPr>
            <p:cNvPr id="19" name="Flèche courbée vers la droite 18"/>
            <p:cNvSpPr/>
            <p:nvPr/>
          </p:nvSpPr>
          <p:spPr>
            <a:xfrm>
              <a:off x="500034" y="3071926"/>
              <a:ext cx="285753" cy="500335"/>
            </a:xfrm>
            <a:prstGeom prst="curved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1" name="Flèche courbée vers la droite 20"/>
          <p:cNvSpPr/>
          <p:nvPr/>
        </p:nvSpPr>
        <p:spPr>
          <a:xfrm>
            <a:off x="357188" y="2071688"/>
            <a:ext cx="642937" cy="1071562"/>
          </a:xfrm>
          <a:prstGeom prst="curved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5482" name="ZoneTexte 21"/>
          <p:cNvSpPr txBox="1">
            <a:spLocks noChangeArrowheads="1"/>
          </p:cNvSpPr>
          <p:nvPr/>
        </p:nvSpPr>
        <p:spPr bwMode="auto">
          <a:xfrm>
            <a:off x="1000125" y="2857500"/>
            <a:ext cx="51863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u="sng">
                <a:latin typeface="Calibri" pitchFamily="34" charset="0"/>
              </a:rPr>
              <a:t>degradation of the dark current, gain, quantum efficiency ….</a:t>
            </a:r>
          </a:p>
        </p:txBody>
      </p:sp>
      <p:grpSp>
        <p:nvGrpSpPr>
          <p:cNvPr id="105483" name="Groupe 29"/>
          <p:cNvGrpSpPr>
            <a:grpSpLocks/>
          </p:cNvGrpSpPr>
          <p:nvPr/>
        </p:nvGrpSpPr>
        <p:grpSpPr bwMode="auto">
          <a:xfrm>
            <a:off x="214313" y="3143250"/>
            <a:ext cx="8688387" cy="2619375"/>
            <a:chOff x="214282" y="3000372"/>
            <a:chExt cx="8688540" cy="2619064"/>
          </a:xfrm>
        </p:grpSpPr>
        <p:grpSp>
          <p:nvGrpSpPr>
            <p:cNvPr id="105485" name="Groupe 27"/>
            <p:cNvGrpSpPr>
              <a:grpSpLocks/>
            </p:cNvGrpSpPr>
            <p:nvPr/>
          </p:nvGrpSpPr>
          <p:grpSpPr bwMode="auto">
            <a:xfrm>
              <a:off x="214282" y="3071810"/>
              <a:ext cx="3143271" cy="2547626"/>
              <a:chOff x="357159" y="3000372"/>
              <a:chExt cx="3143271" cy="2547626"/>
            </a:xfrm>
          </p:grpSpPr>
          <p:pic>
            <p:nvPicPr>
              <p:cNvPr id="105494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57159" y="3286124"/>
                <a:ext cx="2996048" cy="2000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5495" name="Rectangle 24"/>
              <p:cNvSpPr>
                <a:spLocks noChangeArrowheads="1"/>
              </p:cNvSpPr>
              <p:nvPr/>
            </p:nvSpPr>
            <p:spPr bwMode="auto">
              <a:xfrm>
                <a:off x="1785918" y="3929066"/>
                <a:ext cx="1714512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l-GR" sz="1100">
                    <a:solidFill>
                      <a:schemeClr val="bg1"/>
                    </a:solidFill>
                    <a:latin typeface="Calibri" pitchFamily="34" charset="0"/>
                  </a:rPr>
                  <a:t>γ</a:t>
                </a:r>
                <a:r>
                  <a:rPr lang="el-GR" sz="1100" b="1" i="1">
                    <a:solidFill>
                      <a:schemeClr val="bg1"/>
                    </a:solidFill>
                    <a:latin typeface="Calibri" pitchFamily="34" charset="0"/>
                  </a:rPr>
                  <a:t>: 60</a:t>
                </a:r>
                <a:r>
                  <a:rPr lang="fr-FR" sz="1100" b="1" i="1">
                    <a:solidFill>
                      <a:schemeClr val="bg1"/>
                    </a:solidFill>
                    <a:latin typeface="Calibri" pitchFamily="34" charset="0"/>
                  </a:rPr>
                  <a:t>Co, E = 1.22 MeV</a:t>
                </a:r>
              </a:p>
              <a:p>
                <a:r>
                  <a:rPr lang="fr-FR" sz="1100" b="1" i="1">
                    <a:solidFill>
                      <a:schemeClr val="bg1"/>
                    </a:solidFill>
                    <a:latin typeface="Calibri" pitchFamily="34" charset="0"/>
                  </a:rPr>
                  <a:t>Dose = 20±1 Mrad</a:t>
                </a:r>
                <a:endParaRPr lang="fr-FR" sz="110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  <p:sp>
            <p:nvSpPr>
              <p:cNvPr id="105496" name="ZoneTexte 25"/>
              <p:cNvSpPr txBox="1">
                <a:spLocks noChangeArrowheads="1"/>
              </p:cNvSpPr>
              <p:nvPr/>
            </p:nvSpPr>
            <p:spPr bwMode="auto">
              <a:xfrm>
                <a:off x="571473" y="3000372"/>
                <a:ext cx="2514599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solidFill>
                      <a:srgbClr val="FFFF00"/>
                    </a:solidFill>
                    <a:latin typeface="Calibri" pitchFamily="34" charset="0"/>
                  </a:rPr>
                  <a:t>Dark current of PMT (quartz window)</a:t>
                </a:r>
              </a:p>
            </p:txBody>
          </p:sp>
          <p:sp>
            <p:nvSpPr>
              <p:cNvPr id="105497" name="Rectangle 26"/>
              <p:cNvSpPr>
                <a:spLocks noChangeArrowheads="1"/>
              </p:cNvSpPr>
              <p:nvPr/>
            </p:nvSpPr>
            <p:spPr bwMode="auto">
              <a:xfrm>
                <a:off x="714348" y="5286388"/>
                <a:ext cx="1601721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100">
                    <a:latin typeface="Calibri" pitchFamily="34" charset="0"/>
                  </a:rPr>
                  <a:t>A. Sbrizzi LUCID in ATLAS</a:t>
                </a:r>
              </a:p>
            </p:txBody>
          </p:sp>
        </p:grpSp>
        <p:grpSp>
          <p:nvGrpSpPr>
            <p:cNvPr id="105486" name="Groupe 30"/>
            <p:cNvGrpSpPr>
              <a:grpSpLocks/>
            </p:cNvGrpSpPr>
            <p:nvPr/>
          </p:nvGrpSpPr>
          <p:grpSpPr bwMode="auto">
            <a:xfrm>
              <a:off x="6572264" y="3000372"/>
              <a:ext cx="2330558" cy="2353993"/>
              <a:chOff x="6429388" y="3143248"/>
              <a:chExt cx="2330558" cy="2353993"/>
            </a:xfrm>
          </p:grpSpPr>
          <p:pic>
            <p:nvPicPr>
              <p:cNvPr id="105492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429388" y="3421198"/>
                <a:ext cx="2330558" cy="20760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5493" name="ZoneTexte 28"/>
              <p:cNvSpPr txBox="1">
                <a:spLocks noChangeArrowheads="1"/>
              </p:cNvSpPr>
              <p:nvPr/>
            </p:nvSpPr>
            <p:spPr bwMode="auto">
              <a:xfrm>
                <a:off x="6500826" y="3143248"/>
                <a:ext cx="217976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solidFill>
                      <a:srgbClr val="FFFF00"/>
                    </a:solidFill>
                    <a:latin typeface="Calibri" pitchFamily="34" charset="0"/>
                  </a:rPr>
                  <a:t>DCR of SiPM neutron irradiation</a:t>
                </a:r>
              </a:p>
            </p:txBody>
          </p:sp>
        </p:grpSp>
        <p:grpSp>
          <p:nvGrpSpPr>
            <p:cNvPr id="105487" name="Groupe 35"/>
            <p:cNvGrpSpPr>
              <a:grpSpLocks/>
            </p:cNvGrpSpPr>
            <p:nvPr/>
          </p:nvGrpSpPr>
          <p:grpSpPr bwMode="auto">
            <a:xfrm>
              <a:off x="3428992" y="3071810"/>
              <a:ext cx="3071834" cy="2547626"/>
              <a:chOff x="3428992" y="3071810"/>
              <a:chExt cx="3071834" cy="2547626"/>
            </a:xfrm>
          </p:grpSpPr>
          <p:pic>
            <p:nvPicPr>
              <p:cNvPr id="105488" name="Picture 5" descr="HPK_ampl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571868" y="3357562"/>
                <a:ext cx="2597510" cy="20074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5489" name="Rectangle 32"/>
              <p:cNvSpPr>
                <a:spLocks noChangeArrowheads="1"/>
              </p:cNvSpPr>
              <p:nvPr/>
            </p:nvSpPr>
            <p:spPr bwMode="auto">
              <a:xfrm>
                <a:off x="3428992" y="5357826"/>
                <a:ext cx="3071834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100">
                    <a:latin typeface="Calibri" pitchFamily="34" charset="0"/>
                  </a:rPr>
                  <a:t>Y. Musienko, AMPDs for Frontier Detector Systems</a:t>
                </a:r>
                <a:endParaRPr lang="en-GB" sz="1100">
                  <a:latin typeface="Calibri" pitchFamily="34" charset="0"/>
                </a:endParaRPr>
              </a:p>
            </p:txBody>
          </p:sp>
          <p:sp>
            <p:nvSpPr>
              <p:cNvPr id="105490" name="ZoneTexte 33"/>
              <p:cNvSpPr txBox="1">
                <a:spLocks noChangeArrowheads="1"/>
              </p:cNvSpPr>
              <p:nvPr/>
            </p:nvSpPr>
            <p:spPr bwMode="auto">
              <a:xfrm>
                <a:off x="3714744" y="3071810"/>
                <a:ext cx="239629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solidFill>
                      <a:srgbClr val="FFFF00"/>
                    </a:solidFill>
                    <a:latin typeface="Calibri" pitchFamily="34" charset="0"/>
                  </a:rPr>
                  <a:t>SiPM amplitude proton irradiation</a:t>
                </a:r>
              </a:p>
            </p:txBody>
          </p:sp>
          <p:sp>
            <p:nvSpPr>
              <p:cNvPr id="105491" name="Rectangle 34"/>
              <p:cNvSpPr>
                <a:spLocks noChangeArrowheads="1"/>
              </p:cNvSpPr>
              <p:nvPr/>
            </p:nvSpPr>
            <p:spPr bwMode="auto">
              <a:xfrm>
                <a:off x="3643306" y="3357562"/>
                <a:ext cx="2367956" cy="246221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>
                    <a:solidFill>
                      <a:srgbClr val="000099"/>
                    </a:solidFill>
                    <a:latin typeface="Calibri" pitchFamily="34" charset="0"/>
                  </a:rPr>
                  <a:t>Equivalent to 2*10</a:t>
                </a:r>
                <a:r>
                  <a:rPr lang="en-US" sz="1000" baseline="30000">
                    <a:solidFill>
                      <a:srgbClr val="000099"/>
                    </a:solidFill>
                    <a:latin typeface="Calibri" pitchFamily="34" charset="0"/>
                  </a:rPr>
                  <a:t>10</a:t>
                </a:r>
                <a:r>
                  <a:rPr lang="en-US" sz="1000">
                    <a:solidFill>
                      <a:srgbClr val="000099"/>
                    </a:solidFill>
                    <a:latin typeface="Calibri" pitchFamily="34" charset="0"/>
                  </a:rPr>
                  <a:t> 1 MeV neutrons/cm</a:t>
                </a:r>
                <a:r>
                  <a:rPr lang="en-US" sz="1000" baseline="30000">
                    <a:solidFill>
                      <a:srgbClr val="000099"/>
                    </a:solidFill>
                    <a:latin typeface="Calibri" pitchFamily="34" charset="0"/>
                  </a:rPr>
                  <a:t>2</a:t>
                </a:r>
                <a:endParaRPr lang="fr-FR" sz="1000">
                  <a:latin typeface="Calibri" pitchFamily="34" charset="0"/>
                </a:endParaRPr>
              </a:p>
            </p:txBody>
          </p:sp>
        </p:grpSp>
      </p:grpSp>
      <p:sp>
        <p:nvSpPr>
          <p:cNvPr id="105484" name="ZoneTexte 36"/>
          <p:cNvSpPr txBox="1">
            <a:spLocks noChangeArrowheads="1"/>
          </p:cNvSpPr>
          <p:nvPr/>
        </p:nvSpPr>
        <p:spPr bwMode="auto">
          <a:xfrm>
            <a:off x="500063" y="5072063"/>
            <a:ext cx="267176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increase due to scintillation of the glass window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638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F0386-375C-4CD2-B32E-5B5694F135A9}" type="slidenum">
              <a:rPr lang="en-GB"/>
              <a:pPr>
                <a:defRPr/>
              </a:pPr>
              <a:t>2</a:t>
            </a:fld>
            <a:endParaRPr lang="en-GB"/>
          </a:p>
        </p:txBody>
      </p:sp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684213" y="825500"/>
            <a:ext cx="9144000" cy="58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latin typeface="Calibri" pitchFamily="34" charset="0"/>
                <a:ea typeface="Calibri" pitchFamily="34" charset="0"/>
                <a:cs typeface="Times New Roman" pitchFamily="18" charset="0"/>
              </a:rPr>
              <a:t>OUTLINE </a:t>
            </a:r>
          </a:p>
          <a:p>
            <a:pPr>
              <a:lnSpc>
                <a:spcPct val="150000"/>
              </a:lnSpc>
            </a:pPr>
            <a:endParaRPr lang="en-US" sz="28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Char char="•"/>
            </a:pPr>
            <a:r>
              <a:rPr lang="en-US" sz="2800">
                <a:latin typeface="Calibri" pitchFamily="34" charset="0"/>
                <a:ea typeface="Calibri" pitchFamily="34" charset="0"/>
                <a:cs typeface="Times New Roman" pitchFamily="18" charset="0"/>
              </a:rPr>
              <a:t>Basics								</a:t>
            </a:r>
            <a:endParaRPr lang="en-GB">
              <a:ea typeface="Calibri" pitchFamily="34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en-US" sz="28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Requirements on photo-detectors				</a:t>
            </a:r>
          </a:p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en-US" sz="28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Photosensitive materials </a:t>
            </a:r>
          </a:p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en-US" sz="28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‘Family tree’ of photo-detectors			</a:t>
            </a:r>
          </a:p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en-US" sz="28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Detector  types</a:t>
            </a:r>
          </a:p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en-US" sz="28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Applications			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649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7A5F00-E019-452A-BB2E-08D66414EF95}" type="slidenum">
              <a:rPr lang="en-GB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752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FCCD7-4404-4FF7-B93E-285320625AA3}" type="slidenum">
              <a:rPr lang="en-GB"/>
              <a:pPr>
                <a:defRPr/>
              </a:pPr>
              <a:t>21</a:t>
            </a:fld>
            <a:endParaRPr lang="en-GB"/>
          </a:p>
        </p:txBody>
      </p:sp>
      <p:sp>
        <p:nvSpPr>
          <p:cNvPr id="107524" name="Rectangle 1"/>
          <p:cNvSpPr>
            <a:spLocks noChangeArrowheads="1"/>
          </p:cNvSpPr>
          <p:nvPr/>
        </p:nvSpPr>
        <p:spPr bwMode="auto">
          <a:xfrm>
            <a:off x="539750" y="947738"/>
            <a:ext cx="91440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FontTx/>
              <a:buChar char="•"/>
            </a:pPr>
            <a:endParaRPr lang="en-US" sz="1600">
              <a:latin typeface="Calibri" pitchFamily="34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eaLnBrk="0" hangingPunct="0"/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3 Photosensitive materials 							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Classical photocathodes (bialkali, S20), super/ultra bialkali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UV sensitive, solar blind (CsTe, CsI)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Crystalline cathodes (GaAs etc.)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Silicon 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Exotics: TMAE, TEA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Windows/substrates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854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87302-55E3-4B4A-A959-F8DAE971A656}" type="slidenum">
              <a:rPr lang="en-GB"/>
              <a:pPr>
                <a:defRPr/>
              </a:pPr>
              <a:t>22</a:t>
            </a:fld>
            <a:endParaRPr lang="en-GB"/>
          </a:p>
        </p:txBody>
      </p:sp>
      <p:sp>
        <p:nvSpPr>
          <p:cNvPr id="108548" name="Rectangle 1026"/>
          <p:cNvSpPr>
            <a:spLocks noChangeArrowheads="1"/>
          </p:cNvSpPr>
          <p:nvPr/>
        </p:nvSpPr>
        <p:spPr bwMode="auto">
          <a:xfrm>
            <a:off x="1930400" y="220663"/>
            <a:ext cx="5791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endParaRPr lang="en-GB" sz="4400">
              <a:latin typeface="Calibri" pitchFamily="34" charset="0"/>
            </a:endParaRPr>
          </a:p>
        </p:txBody>
      </p:sp>
      <p:sp>
        <p:nvSpPr>
          <p:cNvPr id="108549" name="Text Box 1064"/>
          <p:cNvSpPr txBox="1">
            <a:spLocks noChangeArrowheads="1"/>
          </p:cNvSpPr>
          <p:nvPr/>
        </p:nvSpPr>
        <p:spPr bwMode="auto">
          <a:xfrm>
            <a:off x="969963" y="320675"/>
            <a:ext cx="7489825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endParaRPr lang="fr-FR" sz="2400">
              <a:latin typeface="Calibri" pitchFamily="34" charset="0"/>
            </a:endParaRPr>
          </a:p>
        </p:txBody>
      </p:sp>
      <p:sp>
        <p:nvSpPr>
          <p:cNvPr id="108550" name="Line 1211"/>
          <p:cNvSpPr>
            <a:spLocks noChangeShapeType="1"/>
          </p:cNvSpPr>
          <p:nvPr/>
        </p:nvSpPr>
        <p:spPr bwMode="auto">
          <a:xfrm flipV="1">
            <a:off x="3338513" y="1858963"/>
            <a:ext cx="0" cy="1447800"/>
          </a:xfrm>
          <a:prstGeom prst="line">
            <a:avLst/>
          </a:prstGeom>
          <a:noFill/>
          <a:ln w="76200">
            <a:solidFill>
              <a:srgbClr val="FFC000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08551" name="Text Box 1212"/>
          <p:cNvSpPr txBox="1">
            <a:spLocks noChangeArrowheads="1"/>
          </p:cNvSpPr>
          <p:nvPr/>
        </p:nvSpPr>
        <p:spPr bwMode="auto">
          <a:xfrm>
            <a:off x="442913" y="4449763"/>
            <a:ext cx="7931150" cy="338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>
                <a:cs typeface="Arial" pitchFamily="34" charset="0"/>
              </a:rPr>
              <a:t>100                  250                 400                  550                 700                850    </a:t>
            </a:r>
            <a:r>
              <a:rPr lang="en-US" sz="1600">
                <a:latin typeface="Symbol" pitchFamily="18" charset="2"/>
                <a:cs typeface="Arial" pitchFamily="34" charset="0"/>
              </a:rPr>
              <a:t>l</a:t>
            </a:r>
            <a:r>
              <a:rPr lang="en-US" sz="1600">
                <a:cs typeface="Arial" pitchFamily="34" charset="0"/>
              </a:rPr>
              <a:t> [nm]</a:t>
            </a:r>
          </a:p>
        </p:txBody>
      </p:sp>
      <p:sp>
        <p:nvSpPr>
          <p:cNvPr id="108552" name="Rectangle 1213"/>
          <p:cNvSpPr>
            <a:spLocks noChangeArrowheads="1"/>
          </p:cNvSpPr>
          <p:nvPr/>
        </p:nvSpPr>
        <p:spPr bwMode="auto">
          <a:xfrm flipH="1">
            <a:off x="5014913" y="3916363"/>
            <a:ext cx="990600" cy="228600"/>
          </a:xfrm>
          <a:prstGeom prst="rect">
            <a:avLst/>
          </a:prstGeom>
          <a:solidFill>
            <a:srgbClr val="FF6600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08553" name="Rectangle 1214"/>
          <p:cNvSpPr>
            <a:spLocks noChangeArrowheads="1"/>
          </p:cNvSpPr>
          <p:nvPr/>
        </p:nvSpPr>
        <p:spPr bwMode="auto">
          <a:xfrm flipH="1">
            <a:off x="4710113" y="3916363"/>
            <a:ext cx="304800" cy="228600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100000">
                <a:srgbClr val="FF6600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08554" name="Rectangle 1215"/>
          <p:cNvSpPr>
            <a:spLocks noChangeArrowheads="1"/>
          </p:cNvSpPr>
          <p:nvPr/>
        </p:nvSpPr>
        <p:spPr bwMode="auto">
          <a:xfrm flipH="1">
            <a:off x="4329113" y="3916363"/>
            <a:ext cx="381000" cy="228600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99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08555" name="Rectangle 1216"/>
          <p:cNvSpPr>
            <a:spLocks noChangeArrowheads="1"/>
          </p:cNvSpPr>
          <p:nvPr/>
        </p:nvSpPr>
        <p:spPr bwMode="auto">
          <a:xfrm flipH="1">
            <a:off x="3795713" y="3916363"/>
            <a:ext cx="542925" cy="228600"/>
          </a:xfrm>
          <a:prstGeom prst="rect">
            <a:avLst/>
          </a:prstGeom>
          <a:gradFill rotWithShape="0">
            <a:gsLst>
              <a:gs pos="0">
                <a:srgbClr val="0033CC"/>
              </a:gs>
              <a:gs pos="100000">
                <a:srgbClr val="33CC33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08556" name="Rectangle 1217"/>
          <p:cNvSpPr>
            <a:spLocks noChangeArrowheads="1"/>
          </p:cNvSpPr>
          <p:nvPr/>
        </p:nvSpPr>
        <p:spPr bwMode="auto">
          <a:xfrm>
            <a:off x="671513" y="3916363"/>
            <a:ext cx="2084387" cy="228600"/>
          </a:xfrm>
          <a:prstGeom prst="rect">
            <a:avLst/>
          </a:prstGeom>
          <a:solidFill>
            <a:srgbClr val="000066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08557" name="AutoShape 1225"/>
          <p:cNvSpPr>
            <a:spLocks noChangeArrowheads="1"/>
          </p:cNvSpPr>
          <p:nvPr/>
        </p:nvSpPr>
        <p:spPr bwMode="auto">
          <a:xfrm rot="10800000">
            <a:off x="747713" y="3154363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8558" name="AutoShape 1227"/>
          <p:cNvSpPr>
            <a:spLocks noChangeArrowheads="1"/>
          </p:cNvSpPr>
          <p:nvPr/>
        </p:nvSpPr>
        <p:spPr bwMode="auto">
          <a:xfrm rot="10800000">
            <a:off x="1204913" y="2773363"/>
            <a:ext cx="5016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8559" name="AutoShape 1229"/>
          <p:cNvSpPr>
            <a:spLocks noChangeArrowheads="1"/>
          </p:cNvSpPr>
          <p:nvPr/>
        </p:nvSpPr>
        <p:spPr bwMode="auto">
          <a:xfrm rot="10800000">
            <a:off x="5091113" y="2925763"/>
            <a:ext cx="550862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8560" name="AutoShape 1232"/>
          <p:cNvSpPr>
            <a:spLocks noChangeArrowheads="1"/>
          </p:cNvSpPr>
          <p:nvPr/>
        </p:nvSpPr>
        <p:spPr bwMode="auto">
          <a:xfrm rot="10800000">
            <a:off x="6919913" y="3263900"/>
            <a:ext cx="550862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8561" name="AutoShape 1234"/>
          <p:cNvSpPr>
            <a:spLocks noChangeArrowheads="1"/>
          </p:cNvSpPr>
          <p:nvPr/>
        </p:nvSpPr>
        <p:spPr bwMode="auto">
          <a:xfrm rot="10800000">
            <a:off x="7224713" y="2544763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8562" name="Rectangle 1235"/>
          <p:cNvSpPr>
            <a:spLocks noChangeArrowheads="1"/>
          </p:cNvSpPr>
          <p:nvPr/>
        </p:nvSpPr>
        <p:spPr bwMode="auto">
          <a:xfrm flipH="1">
            <a:off x="2728913" y="3916363"/>
            <a:ext cx="541337" cy="2286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6600CC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08563" name="Rectangle 1236"/>
          <p:cNvSpPr>
            <a:spLocks noChangeArrowheads="1"/>
          </p:cNvSpPr>
          <p:nvPr/>
        </p:nvSpPr>
        <p:spPr bwMode="auto">
          <a:xfrm flipH="1">
            <a:off x="3262313" y="3916363"/>
            <a:ext cx="541337" cy="228600"/>
          </a:xfrm>
          <a:prstGeom prst="rect">
            <a:avLst/>
          </a:prstGeom>
          <a:gradFill rotWithShape="0">
            <a:gsLst>
              <a:gs pos="0">
                <a:srgbClr val="6600CC"/>
              </a:gs>
              <a:gs pos="100000">
                <a:srgbClr val="0033CC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08564" name="Text Box 1241"/>
          <p:cNvSpPr txBox="1">
            <a:spLocks noChangeArrowheads="1"/>
          </p:cNvSpPr>
          <p:nvPr/>
        </p:nvSpPr>
        <p:spPr bwMode="auto">
          <a:xfrm>
            <a:off x="442913" y="3382963"/>
            <a:ext cx="7989887" cy="338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>
                <a:cs typeface="Arial" pitchFamily="34" charset="0"/>
              </a:rPr>
              <a:t>12.3                 4.9                   3.1                  2.24               1.76               1.45    E [eV]</a:t>
            </a:r>
          </a:p>
        </p:txBody>
      </p:sp>
      <p:sp>
        <p:nvSpPr>
          <p:cNvPr id="108565" name="Text Box 1244"/>
          <p:cNvSpPr txBox="1">
            <a:spLocks noChangeArrowheads="1"/>
          </p:cNvSpPr>
          <p:nvPr/>
        </p:nvSpPr>
        <p:spPr bwMode="auto">
          <a:xfrm>
            <a:off x="4252913" y="1630363"/>
            <a:ext cx="7318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 sz="1600">
                <a:latin typeface="Calibri" pitchFamily="34" charset="0"/>
              </a:rPr>
              <a:t>Visible</a:t>
            </a:r>
          </a:p>
        </p:txBody>
      </p:sp>
      <p:sp>
        <p:nvSpPr>
          <p:cNvPr id="108566" name="Text Box 1245"/>
          <p:cNvSpPr txBox="1">
            <a:spLocks noChangeArrowheads="1"/>
          </p:cNvSpPr>
          <p:nvPr/>
        </p:nvSpPr>
        <p:spPr bwMode="auto">
          <a:xfrm>
            <a:off x="1814513" y="1630363"/>
            <a:ext cx="13192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 sz="1600">
                <a:latin typeface="Calibri" pitchFamily="34" charset="0"/>
              </a:rPr>
              <a:t>Ultra Violet (UV)</a:t>
            </a:r>
          </a:p>
        </p:txBody>
      </p:sp>
      <p:sp>
        <p:nvSpPr>
          <p:cNvPr id="108567" name="Rectangle 1250"/>
          <p:cNvSpPr>
            <a:spLocks noChangeArrowheads="1"/>
          </p:cNvSpPr>
          <p:nvPr/>
        </p:nvSpPr>
        <p:spPr bwMode="auto">
          <a:xfrm flipH="1">
            <a:off x="6005513" y="3916363"/>
            <a:ext cx="990600" cy="228600"/>
          </a:xfrm>
          <a:prstGeom prst="rect">
            <a:avLst/>
          </a:prstGeom>
          <a:gradFill rotWithShape="0">
            <a:gsLst>
              <a:gs pos="0">
                <a:srgbClr val="FF6600"/>
              </a:gs>
              <a:gs pos="100000">
                <a:srgbClr val="CC0000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08568" name="Line 1251"/>
          <p:cNvSpPr>
            <a:spLocks noChangeShapeType="1"/>
          </p:cNvSpPr>
          <p:nvPr/>
        </p:nvSpPr>
        <p:spPr bwMode="auto">
          <a:xfrm flipV="1">
            <a:off x="6081713" y="1858963"/>
            <a:ext cx="0" cy="1447800"/>
          </a:xfrm>
          <a:prstGeom prst="line">
            <a:avLst/>
          </a:prstGeom>
          <a:noFill/>
          <a:ln w="76200">
            <a:solidFill>
              <a:srgbClr val="FFC000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08569" name="Rectangle 1252"/>
          <p:cNvSpPr>
            <a:spLocks noChangeArrowheads="1"/>
          </p:cNvSpPr>
          <p:nvPr/>
        </p:nvSpPr>
        <p:spPr bwMode="auto">
          <a:xfrm>
            <a:off x="6619875" y="2709863"/>
            <a:ext cx="896938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Multialkali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NaKCsSb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08570" name="Rectangle 1253"/>
          <p:cNvSpPr>
            <a:spLocks noChangeArrowheads="1"/>
          </p:cNvSpPr>
          <p:nvPr/>
        </p:nvSpPr>
        <p:spPr bwMode="auto">
          <a:xfrm>
            <a:off x="4976813" y="2344738"/>
            <a:ext cx="582612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Bialkali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K</a:t>
            </a:r>
            <a:r>
              <a:rPr lang="en-US" sz="1600" baseline="-25000">
                <a:latin typeface="Calibri" pitchFamily="34" charset="0"/>
              </a:rPr>
              <a:t>2</a:t>
            </a:r>
            <a:r>
              <a:rPr lang="en-US" sz="1600">
                <a:latin typeface="Calibri" pitchFamily="34" charset="0"/>
              </a:rPr>
              <a:t>CsSb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08571" name="Rectangle 1254"/>
          <p:cNvSpPr>
            <a:spLocks noChangeArrowheads="1"/>
          </p:cNvSpPr>
          <p:nvPr/>
        </p:nvSpPr>
        <p:spPr bwMode="auto">
          <a:xfrm>
            <a:off x="7377113" y="2239963"/>
            <a:ext cx="427037" cy="246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GaAs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08572" name="Rectangle 1255"/>
          <p:cNvSpPr>
            <a:spLocks noChangeArrowheads="1"/>
          </p:cNvSpPr>
          <p:nvPr/>
        </p:nvSpPr>
        <p:spPr bwMode="auto">
          <a:xfrm>
            <a:off x="214313" y="3078163"/>
            <a:ext cx="317500" cy="246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TEA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08573" name="Rectangle 1256"/>
          <p:cNvSpPr>
            <a:spLocks noChangeArrowheads="1"/>
          </p:cNvSpPr>
          <p:nvPr/>
        </p:nvSpPr>
        <p:spPr bwMode="auto">
          <a:xfrm>
            <a:off x="1190625" y="2273300"/>
            <a:ext cx="544513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TMAE,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CsI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08574" name="Text Box 1257"/>
          <p:cNvSpPr txBox="1">
            <a:spLocks noChangeArrowheads="1"/>
          </p:cNvSpPr>
          <p:nvPr/>
        </p:nvSpPr>
        <p:spPr bwMode="auto">
          <a:xfrm>
            <a:off x="6386513" y="1630363"/>
            <a:ext cx="12192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 sz="1600">
                <a:latin typeface="Calibri" pitchFamily="34" charset="0"/>
              </a:rPr>
              <a:t>Infra Red</a:t>
            </a:r>
            <a:br>
              <a:rPr lang="sv-SE" sz="1600">
                <a:latin typeface="Calibri" pitchFamily="34" charset="0"/>
              </a:rPr>
            </a:br>
            <a:r>
              <a:rPr lang="sv-SE" sz="1600">
                <a:latin typeface="Calibri" pitchFamily="34" charset="0"/>
              </a:rPr>
              <a:t>(IR)</a:t>
            </a:r>
          </a:p>
        </p:txBody>
      </p:sp>
      <p:sp>
        <p:nvSpPr>
          <p:cNvPr id="108575" name="Rectangle 1258"/>
          <p:cNvSpPr>
            <a:spLocks noChangeArrowheads="1"/>
          </p:cNvSpPr>
          <p:nvPr/>
        </p:nvSpPr>
        <p:spPr bwMode="auto">
          <a:xfrm flipH="1">
            <a:off x="6996113" y="3916363"/>
            <a:ext cx="990600" cy="2286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660033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grpSp>
        <p:nvGrpSpPr>
          <p:cNvPr id="108576" name="Group 1261"/>
          <p:cNvGrpSpPr>
            <a:grpSpLocks/>
          </p:cNvGrpSpPr>
          <p:nvPr/>
        </p:nvGrpSpPr>
        <p:grpSpPr bwMode="auto">
          <a:xfrm>
            <a:off x="671513" y="4221163"/>
            <a:ext cx="7315200" cy="152400"/>
            <a:chOff x="528" y="3600"/>
            <a:chExt cx="4608" cy="96"/>
          </a:xfrm>
        </p:grpSpPr>
        <p:sp>
          <p:nvSpPr>
            <p:cNvPr id="108604" name="Line 1218"/>
            <p:cNvSpPr>
              <a:spLocks noChangeShapeType="1"/>
            </p:cNvSpPr>
            <p:nvPr/>
          </p:nvSpPr>
          <p:spPr bwMode="auto">
            <a:xfrm>
              <a:off x="528" y="3648"/>
              <a:ext cx="46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lg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605" name="Line 1220"/>
            <p:cNvSpPr>
              <a:spLocks noChangeShapeType="1"/>
            </p:cNvSpPr>
            <p:nvPr/>
          </p:nvSpPr>
          <p:spPr bwMode="auto">
            <a:xfrm>
              <a:off x="2208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606" name="Line 1221"/>
            <p:cNvSpPr>
              <a:spLocks noChangeShapeType="1"/>
            </p:cNvSpPr>
            <p:nvPr/>
          </p:nvSpPr>
          <p:spPr bwMode="auto">
            <a:xfrm flipH="1">
              <a:off x="388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607" name="Line 1222"/>
            <p:cNvSpPr>
              <a:spLocks noChangeShapeType="1"/>
            </p:cNvSpPr>
            <p:nvPr/>
          </p:nvSpPr>
          <p:spPr bwMode="auto">
            <a:xfrm>
              <a:off x="1392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608" name="Line 1223"/>
            <p:cNvSpPr>
              <a:spLocks noChangeShapeType="1"/>
            </p:cNvSpPr>
            <p:nvPr/>
          </p:nvSpPr>
          <p:spPr bwMode="auto">
            <a:xfrm>
              <a:off x="52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609" name="Line 1224"/>
            <p:cNvSpPr>
              <a:spLocks noChangeShapeType="1"/>
            </p:cNvSpPr>
            <p:nvPr/>
          </p:nvSpPr>
          <p:spPr bwMode="auto">
            <a:xfrm>
              <a:off x="3072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610" name="Line 1259"/>
            <p:cNvSpPr>
              <a:spLocks noChangeShapeType="1"/>
            </p:cNvSpPr>
            <p:nvPr/>
          </p:nvSpPr>
          <p:spPr bwMode="auto">
            <a:xfrm flipH="1">
              <a:off x="4704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8577" name="Group 1262"/>
          <p:cNvGrpSpPr>
            <a:grpSpLocks/>
          </p:cNvGrpSpPr>
          <p:nvPr/>
        </p:nvGrpSpPr>
        <p:grpSpPr bwMode="auto">
          <a:xfrm>
            <a:off x="671513" y="3687763"/>
            <a:ext cx="7315200" cy="152400"/>
            <a:chOff x="528" y="3600"/>
            <a:chExt cx="4608" cy="96"/>
          </a:xfrm>
        </p:grpSpPr>
        <p:sp>
          <p:nvSpPr>
            <p:cNvPr id="108597" name="Line 1263"/>
            <p:cNvSpPr>
              <a:spLocks noChangeShapeType="1"/>
            </p:cNvSpPr>
            <p:nvPr/>
          </p:nvSpPr>
          <p:spPr bwMode="auto">
            <a:xfrm>
              <a:off x="528" y="3648"/>
              <a:ext cx="46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lg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598" name="Line 1264"/>
            <p:cNvSpPr>
              <a:spLocks noChangeShapeType="1"/>
            </p:cNvSpPr>
            <p:nvPr/>
          </p:nvSpPr>
          <p:spPr bwMode="auto">
            <a:xfrm>
              <a:off x="2208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599" name="Line 1265"/>
            <p:cNvSpPr>
              <a:spLocks noChangeShapeType="1"/>
            </p:cNvSpPr>
            <p:nvPr/>
          </p:nvSpPr>
          <p:spPr bwMode="auto">
            <a:xfrm flipH="1">
              <a:off x="388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600" name="Line 1266"/>
            <p:cNvSpPr>
              <a:spLocks noChangeShapeType="1"/>
            </p:cNvSpPr>
            <p:nvPr/>
          </p:nvSpPr>
          <p:spPr bwMode="auto">
            <a:xfrm>
              <a:off x="1392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601" name="Line 1267"/>
            <p:cNvSpPr>
              <a:spLocks noChangeShapeType="1"/>
            </p:cNvSpPr>
            <p:nvPr/>
          </p:nvSpPr>
          <p:spPr bwMode="auto">
            <a:xfrm>
              <a:off x="52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602" name="Line 1268"/>
            <p:cNvSpPr>
              <a:spLocks noChangeShapeType="1"/>
            </p:cNvSpPr>
            <p:nvPr/>
          </p:nvSpPr>
          <p:spPr bwMode="auto">
            <a:xfrm>
              <a:off x="3072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8603" name="Line 1269"/>
            <p:cNvSpPr>
              <a:spLocks noChangeShapeType="1"/>
            </p:cNvSpPr>
            <p:nvPr/>
          </p:nvSpPr>
          <p:spPr bwMode="auto">
            <a:xfrm flipH="1">
              <a:off x="4704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8578" name="TextBox 48"/>
          <p:cNvSpPr txBox="1">
            <a:spLocks noChangeArrowheads="1"/>
          </p:cNvSpPr>
          <p:nvPr/>
        </p:nvSpPr>
        <p:spPr bwMode="auto">
          <a:xfrm>
            <a:off x="6011863" y="4797425"/>
            <a:ext cx="1822450" cy="581025"/>
          </a:xfrm>
          <a:prstGeom prst="rect">
            <a:avLst/>
          </a:prstGeom>
          <a:solidFill>
            <a:schemeClr val="tx1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Remember : 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E[eV] </a:t>
            </a:r>
            <a:r>
              <a:rPr lang="en-US" sz="1600">
                <a:solidFill>
                  <a:schemeClr val="bg1"/>
                </a:solidFill>
                <a:latin typeface="Calibri" pitchFamily="34" charset="0"/>
                <a:sym typeface="Symbol" pitchFamily="18" charset="2"/>
              </a:rPr>
              <a:t> 1239/</a:t>
            </a:r>
            <a:r>
              <a:rPr lang="en-US" sz="1600">
                <a:solidFill>
                  <a:schemeClr val="bg1"/>
                </a:solidFill>
                <a:latin typeface="Symbol" pitchFamily="18" charset="2"/>
                <a:sym typeface="Symbol" pitchFamily="18" charset="2"/>
              </a:rPr>
              <a:t>l</a:t>
            </a:r>
            <a:r>
              <a:rPr lang="en-US" sz="1600">
                <a:solidFill>
                  <a:schemeClr val="bg1"/>
                </a:solidFill>
                <a:latin typeface="Calibri" pitchFamily="34" charset="0"/>
                <a:sym typeface="Symbol" pitchFamily="18" charset="2"/>
              </a:rPr>
              <a:t>[nm]</a:t>
            </a:r>
            <a:endParaRPr lang="en-US" sz="1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8579" name="Text Box 17"/>
          <p:cNvSpPr txBox="1">
            <a:spLocks noChangeArrowheads="1"/>
          </p:cNvSpPr>
          <p:nvPr/>
        </p:nvSpPr>
        <p:spPr bwMode="auto">
          <a:xfrm rot="-5400000">
            <a:off x="200819" y="4993482"/>
            <a:ext cx="1608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400">
                <a:latin typeface="Calibri" pitchFamily="34" charset="0"/>
              </a:rPr>
              <a:t>NaF, MgF</a:t>
            </a:r>
            <a:r>
              <a:rPr lang="en-US" sz="1400" baseline="-25000">
                <a:latin typeface="Calibri" pitchFamily="34" charset="0"/>
              </a:rPr>
              <a:t>2</a:t>
            </a:r>
            <a:r>
              <a:rPr lang="en-US" sz="1400">
                <a:latin typeface="Calibri" pitchFamily="34" charset="0"/>
              </a:rPr>
              <a:t>, LiF, CaF</a:t>
            </a:r>
            <a:r>
              <a:rPr lang="en-US" sz="1400" baseline="-25000">
                <a:latin typeface="Calibri" pitchFamily="34" charset="0"/>
              </a:rPr>
              <a:t>2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108580" name="AutoShape 1234"/>
          <p:cNvSpPr>
            <a:spLocks noChangeArrowheads="1"/>
          </p:cNvSpPr>
          <p:nvPr/>
        </p:nvSpPr>
        <p:spPr bwMode="auto">
          <a:xfrm rot="10800000">
            <a:off x="8424863" y="2049463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8581" name="Rectangle 1254"/>
          <p:cNvSpPr>
            <a:spLocks noChangeArrowheads="1"/>
          </p:cNvSpPr>
          <p:nvPr/>
        </p:nvSpPr>
        <p:spPr bwMode="auto">
          <a:xfrm>
            <a:off x="8056563" y="1558925"/>
            <a:ext cx="858837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Si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(1100 nm)</a:t>
            </a:r>
            <a:endParaRPr lang="en-GB" sz="1600">
              <a:latin typeface="Calibri" pitchFamily="34" charset="0"/>
            </a:endParaRPr>
          </a:p>
        </p:txBody>
      </p:sp>
      <p:cxnSp>
        <p:nvCxnSpPr>
          <p:cNvPr id="108582" name="Straight Arrow Connector 62"/>
          <p:cNvCxnSpPr>
            <a:cxnSpLocks noChangeShapeType="1"/>
          </p:cNvCxnSpPr>
          <p:nvPr/>
        </p:nvCxnSpPr>
        <p:spPr bwMode="auto">
          <a:xfrm rot="5400000" flipH="1" flipV="1">
            <a:off x="2363787" y="5011738"/>
            <a:ext cx="1357313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08583" name="TextBox 63"/>
          <p:cNvSpPr txBox="1">
            <a:spLocks noChangeArrowheads="1"/>
          </p:cNvSpPr>
          <p:nvPr/>
        </p:nvSpPr>
        <p:spPr bwMode="auto">
          <a:xfrm rot="-5400000">
            <a:off x="2414588" y="5005388"/>
            <a:ext cx="1285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normal 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window glass</a:t>
            </a:r>
          </a:p>
        </p:txBody>
      </p:sp>
      <p:cxnSp>
        <p:nvCxnSpPr>
          <p:cNvPr id="108584" name="Straight Arrow Connector 64"/>
          <p:cNvCxnSpPr>
            <a:cxnSpLocks noChangeShapeType="1"/>
          </p:cNvCxnSpPr>
          <p:nvPr/>
        </p:nvCxnSpPr>
        <p:spPr bwMode="auto">
          <a:xfrm rot="5400000" flipH="1" flipV="1">
            <a:off x="1865313" y="5010150"/>
            <a:ext cx="1357312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08585" name="TextBox 55"/>
          <p:cNvSpPr txBox="1">
            <a:spLocks noChangeArrowheads="1"/>
          </p:cNvSpPr>
          <p:nvPr/>
        </p:nvSpPr>
        <p:spPr bwMode="auto">
          <a:xfrm rot="-5400000">
            <a:off x="1870075" y="4986338"/>
            <a:ext cx="1590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borosilicate glass</a:t>
            </a:r>
          </a:p>
        </p:txBody>
      </p:sp>
      <p:sp>
        <p:nvSpPr>
          <p:cNvPr id="108586" name="TextBox 56"/>
          <p:cNvSpPr txBox="1">
            <a:spLocks noChangeArrowheads="1"/>
          </p:cNvSpPr>
          <p:nvPr/>
        </p:nvSpPr>
        <p:spPr bwMode="auto">
          <a:xfrm rot="-5400000">
            <a:off x="1377950" y="5424488"/>
            <a:ext cx="714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quartz</a:t>
            </a:r>
          </a:p>
        </p:txBody>
      </p:sp>
      <p:cxnSp>
        <p:nvCxnSpPr>
          <p:cNvPr id="108587" name="Straight Arrow Connector 67"/>
          <p:cNvCxnSpPr>
            <a:cxnSpLocks noChangeShapeType="1"/>
          </p:cNvCxnSpPr>
          <p:nvPr/>
        </p:nvCxnSpPr>
        <p:spPr bwMode="auto">
          <a:xfrm rot="5400000" flipH="1" flipV="1">
            <a:off x="936626" y="5010150"/>
            <a:ext cx="1357312" cy="15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08588" name="Straight Arrow Connector 68"/>
          <p:cNvCxnSpPr>
            <a:cxnSpLocks noChangeShapeType="1"/>
          </p:cNvCxnSpPr>
          <p:nvPr/>
        </p:nvCxnSpPr>
        <p:spPr bwMode="auto">
          <a:xfrm rot="5400000" flipH="1" flipV="1">
            <a:off x="222251" y="5010150"/>
            <a:ext cx="1357312" cy="15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08589" name="TextBox 69"/>
          <p:cNvSpPr txBox="1">
            <a:spLocks noChangeArrowheads="1"/>
          </p:cNvSpPr>
          <p:nvPr/>
        </p:nvSpPr>
        <p:spPr bwMode="auto">
          <a:xfrm>
            <a:off x="539750" y="6092825"/>
            <a:ext cx="2989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Cut-off limits of window materials</a:t>
            </a:r>
          </a:p>
        </p:txBody>
      </p:sp>
      <p:sp>
        <p:nvSpPr>
          <p:cNvPr id="108590" name="AutoShape 1234"/>
          <p:cNvSpPr>
            <a:spLocks noChangeArrowheads="1"/>
          </p:cNvSpPr>
          <p:nvPr/>
        </p:nvSpPr>
        <p:spPr bwMode="auto">
          <a:xfrm rot="10800000">
            <a:off x="1071563" y="1290638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8591" name="TextBox 61"/>
          <p:cNvSpPr txBox="1">
            <a:spLocks noChangeArrowheads="1"/>
          </p:cNvSpPr>
          <p:nvPr/>
        </p:nvSpPr>
        <p:spPr bwMode="auto">
          <a:xfrm>
            <a:off x="1714500" y="1219200"/>
            <a:ext cx="3033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begin of arrow indicates threshold</a:t>
            </a:r>
          </a:p>
        </p:txBody>
      </p:sp>
      <p:sp>
        <p:nvSpPr>
          <p:cNvPr id="108592" name="AutoShape 62"/>
          <p:cNvSpPr>
            <a:spLocks/>
          </p:cNvSpPr>
          <p:nvPr/>
        </p:nvSpPr>
        <p:spPr bwMode="auto">
          <a:xfrm rot="5400000">
            <a:off x="2051844" y="4653756"/>
            <a:ext cx="71438" cy="2663825"/>
          </a:xfrm>
          <a:prstGeom prst="rightBrace">
            <a:avLst>
              <a:gd name="adj1" fmla="val 310739"/>
              <a:gd name="adj2" fmla="val 48509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08593" name="Text Box 63"/>
          <p:cNvSpPr txBox="1">
            <a:spLocks noChangeArrowheads="1"/>
          </p:cNvSpPr>
          <p:nvPr/>
        </p:nvSpPr>
        <p:spPr bwMode="auto">
          <a:xfrm>
            <a:off x="5219700" y="5445125"/>
            <a:ext cx="3529013" cy="10795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>
                <a:latin typeface="Calibri" pitchFamily="34" charset="0"/>
              </a:rPr>
              <a:t>Almost all photosensitive materials are very reactive (alkali metals). Operation only in vacuum or extremely clean gas.</a:t>
            </a:r>
          </a:p>
          <a:p>
            <a:r>
              <a:rPr lang="de-DE" sz="1600">
                <a:latin typeface="Calibri" pitchFamily="34" charset="0"/>
              </a:rPr>
              <a:t>Exception: Silicon, CsI.</a:t>
            </a:r>
          </a:p>
        </p:txBody>
      </p:sp>
      <p:pic>
        <p:nvPicPr>
          <p:cNvPr id="108594" name="Picture 4" descr="C:\Documents and Settings\joram\Local Settings\Temporary Internet Files\Content.IE5\7PS1KQRH\MCPE03083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5300663"/>
            <a:ext cx="469900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95" name="Picture 65" descr="MCj0424466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4797425"/>
            <a:ext cx="6381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96" name="Rectangle 67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000" smtClean="0"/>
              <a:t>Frequently used photosensitive materials / photocathodes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0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5735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99B058-82D0-4D18-A19E-F53830ADA407}" type="slidenum">
              <a:rPr lang="en-GB"/>
              <a:pPr>
                <a:defRPr/>
              </a:pPr>
              <a:t>23</a:t>
            </a:fld>
            <a:endParaRPr lang="en-GB"/>
          </a:p>
        </p:txBody>
      </p:sp>
      <p:sp>
        <p:nvSpPr>
          <p:cNvPr id="57353" name="Rectangle 25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000" smtClean="0"/>
              <a:t>(External) QE of typical semitransparent photo-cathodes</a:t>
            </a:r>
          </a:p>
        </p:txBody>
      </p:sp>
      <p:pic>
        <p:nvPicPr>
          <p:cNvPr id="57354" name="Picture 24" descr="\\Srv1_home\DIV_PPE\TA2\LHCb\Gys\Private\Academic lectures\Hamamatsu\QE_spectral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422400"/>
            <a:ext cx="7543800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5" name="Text Box 5"/>
          <p:cNvSpPr txBox="1">
            <a:spLocks noChangeArrowheads="1"/>
          </p:cNvSpPr>
          <p:nvPr/>
        </p:nvSpPr>
        <p:spPr bwMode="auto">
          <a:xfrm>
            <a:off x="0" y="6326188"/>
            <a:ext cx="8916988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>
                <a:solidFill>
                  <a:srgbClr val="990000"/>
                </a:solidFill>
                <a:latin typeface="Calibri" pitchFamily="34" charset="0"/>
              </a:rPr>
              <a:t>Bialkali:</a:t>
            </a:r>
            <a:r>
              <a:rPr lang="en-US">
                <a:latin typeface="Calibri" pitchFamily="34" charset="0"/>
              </a:rPr>
              <a:t> </a:t>
            </a:r>
            <a:r>
              <a:rPr lang="en-US">
                <a:solidFill>
                  <a:schemeClr val="accent2"/>
                </a:solidFill>
                <a:latin typeface="Calibri" pitchFamily="34" charset="0"/>
              </a:rPr>
              <a:t>SbKCs, SbRbCs</a:t>
            </a:r>
            <a:r>
              <a:rPr lang="en-US">
                <a:latin typeface="Calibri" pitchFamily="34" charset="0"/>
              </a:rPr>
              <a:t>  </a:t>
            </a:r>
            <a:r>
              <a:rPr lang="en-US">
                <a:solidFill>
                  <a:srgbClr val="990000"/>
                </a:solidFill>
                <a:latin typeface="Calibri" pitchFamily="34" charset="0"/>
              </a:rPr>
              <a:t>Multialkali:</a:t>
            </a:r>
            <a:r>
              <a:rPr lang="en-US">
                <a:latin typeface="Calibri" pitchFamily="34" charset="0"/>
              </a:rPr>
              <a:t> </a:t>
            </a:r>
            <a:r>
              <a:rPr lang="en-US">
                <a:solidFill>
                  <a:schemeClr val="accent2"/>
                </a:solidFill>
                <a:latin typeface="Calibri" pitchFamily="34" charset="0"/>
              </a:rPr>
              <a:t>SbNa</a:t>
            </a:r>
            <a:r>
              <a:rPr lang="en-US" baseline="-25000">
                <a:solidFill>
                  <a:schemeClr val="accent2"/>
                </a:solidFill>
                <a:latin typeface="Calibri" pitchFamily="34" charset="0"/>
              </a:rPr>
              <a:t>2</a:t>
            </a:r>
            <a:r>
              <a:rPr lang="en-US">
                <a:solidFill>
                  <a:schemeClr val="accent2"/>
                </a:solidFill>
                <a:latin typeface="Calibri" pitchFamily="34" charset="0"/>
              </a:rPr>
              <a:t>KCs (alkali metals have low work function)</a:t>
            </a:r>
          </a:p>
        </p:txBody>
      </p:sp>
      <p:graphicFrame>
        <p:nvGraphicFramePr>
          <p:cNvPr id="57349" name="Object 0"/>
          <p:cNvGraphicFramePr>
            <a:graphicFrameLocks noChangeAspect="1"/>
          </p:cNvGraphicFramePr>
          <p:nvPr/>
        </p:nvGraphicFramePr>
        <p:xfrm>
          <a:off x="4524375" y="3643313"/>
          <a:ext cx="95250" cy="182562"/>
        </p:xfrm>
        <a:graphic>
          <a:graphicData uri="http://schemas.openxmlformats.org/presentationml/2006/ole">
            <p:oleObj spid="_x0000_s57349" name="Equation" r:id="rId4" imgW="139680" imgH="266400" progId="Equation.3">
              <p:embed/>
            </p:oleObj>
          </a:graphicData>
        </a:graphic>
      </p:graphicFrame>
      <p:sp>
        <p:nvSpPr>
          <p:cNvPr id="57356" name="Text Box 11"/>
          <p:cNvSpPr txBox="1">
            <a:spLocks noChangeArrowheads="1"/>
          </p:cNvSpPr>
          <p:nvPr/>
        </p:nvSpPr>
        <p:spPr bwMode="auto">
          <a:xfrm>
            <a:off x="6816725" y="5411788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(Hamamatsu)</a:t>
            </a:r>
          </a:p>
        </p:txBody>
      </p:sp>
      <p:sp>
        <p:nvSpPr>
          <p:cNvPr id="57357" name="Rectangle 25"/>
          <p:cNvSpPr>
            <a:spLocks noChangeArrowheads="1"/>
          </p:cNvSpPr>
          <p:nvPr/>
        </p:nvSpPr>
        <p:spPr bwMode="auto">
          <a:xfrm>
            <a:off x="2971800" y="1754188"/>
            <a:ext cx="539750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GaAsP</a:t>
            </a:r>
          </a:p>
        </p:txBody>
      </p:sp>
      <p:sp>
        <p:nvSpPr>
          <p:cNvPr id="57358" name="Rectangle 26"/>
          <p:cNvSpPr>
            <a:spLocks noChangeArrowheads="1"/>
          </p:cNvSpPr>
          <p:nvPr/>
        </p:nvSpPr>
        <p:spPr bwMode="auto">
          <a:xfrm>
            <a:off x="5257800" y="1830388"/>
            <a:ext cx="434975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GaAs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57359" name="Rectangle 27"/>
          <p:cNvSpPr>
            <a:spLocks noChangeArrowheads="1"/>
          </p:cNvSpPr>
          <p:nvPr/>
        </p:nvSpPr>
        <p:spPr bwMode="auto">
          <a:xfrm>
            <a:off x="1828800" y="4878388"/>
            <a:ext cx="558800" cy="7461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600">
                <a:latin typeface="Calibri" pitchFamily="34" charset="0"/>
              </a:rPr>
              <a:t>CsTe</a:t>
            </a:r>
          </a:p>
          <a:p>
            <a:pPr algn="ctr" eaLnBrk="0" hangingPunct="0"/>
            <a:r>
              <a:rPr lang="en-US" sz="1600">
                <a:latin typeface="Calibri" pitchFamily="34" charset="0"/>
              </a:rPr>
              <a:t>(solar blind) </a:t>
            </a:r>
          </a:p>
        </p:txBody>
      </p:sp>
      <p:sp>
        <p:nvSpPr>
          <p:cNvPr id="57360" name="Line 28"/>
          <p:cNvSpPr>
            <a:spLocks noChangeShapeType="1"/>
          </p:cNvSpPr>
          <p:nvPr/>
        </p:nvSpPr>
        <p:spPr bwMode="auto">
          <a:xfrm>
            <a:off x="5562600" y="2135188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sm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57361" name="Rectangle 29"/>
          <p:cNvSpPr>
            <a:spLocks noChangeArrowheads="1"/>
          </p:cNvSpPr>
          <p:nvPr/>
        </p:nvSpPr>
        <p:spPr bwMode="auto">
          <a:xfrm>
            <a:off x="5486400" y="5030788"/>
            <a:ext cx="876300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Multialkali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57362" name="Rectangle 30"/>
          <p:cNvSpPr>
            <a:spLocks noChangeArrowheads="1"/>
          </p:cNvSpPr>
          <p:nvPr/>
        </p:nvSpPr>
        <p:spPr bwMode="auto">
          <a:xfrm>
            <a:off x="3657600" y="5183188"/>
            <a:ext cx="593725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Bialkali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57363" name="Line 31"/>
          <p:cNvSpPr>
            <a:spLocks noChangeShapeType="1"/>
          </p:cNvSpPr>
          <p:nvPr/>
        </p:nvSpPr>
        <p:spPr bwMode="auto">
          <a:xfrm flipV="1">
            <a:off x="4343400" y="5106988"/>
            <a:ext cx="5334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sm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57364" name="Rectangle 32"/>
          <p:cNvSpPr>
            <a:spLocks noChangeArrowheads="1"/>
          </p:cNvSpPr>
          <p:nvPr/>
        </p:nvSpPr>
        <p:spPr bwMode="auto">
          <a:xfrm>
            <a:off x="3505200" y="3887788"/>
            <a:ext cx="671513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Ag-O-Cs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57365" name="Line 33"/>
          <p:cNvSpPr>
            <a:spLocks noChangeShapeType="1"/>
          </p:cNvSpPr>
          <p:nvPr/>
        </p:nvSpPr>
        <p:spPr bwMode="auto">
          <a:xfrm>
            <a:off x="3962400" y="4192588"/>
            <a:ext cx="76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sm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57366" name="Line 35"/>
          <p:cNvSpPr>
            <a:spLocks noChangeShapeType="1"/>
          </p:cNvSpPr>
          <p:nvPr/>
        </p:nvSpPr>
        <p:spPr bwMode="auto">
          <a:xfrm flipV="1">
            <a:off x="6172200" y="3430588"/>
            <a:ext cx="7620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sm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57367" name="Text Box 37"/>
          <p:cNvSpPr txBox="1">
            <a:spLocks noChangeArrowheads="1"/>
          </p:cNvSpPr>
          <p:nvPr/>
        </p:nvSpPr>
        <p:spPr bwMode="auto">
          <a:xfrm>
            <a:off x="928688" y="981075"/>
            <a:ext cx="7086600" cy="4270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200">
                <a:cs typeface="Arial" pitchFamily="34" charset="0"/>
              </a:rPr>
              <a:t>Photon energy E</a:t>
            </a:r>
            <a:r>
              <a:rPr lang="en-US" sz="1200" baseline="-25000">
                <a:cs typeface="Arial" pitchFamily="34" charset="0"/>
              </a:rPr>
              <a:t>g</a:t>
            </a:r>
            <a:r>
              <a:rPr lang="en-US" sz="1200">
                <a:cs typeface="Arial" pitchFamily="34" charset="0"/>
              </a:rPr>
              <a:t> (eV)</a:t>
            </a:r>
            <a:br>
              <a:rPr lang="en-US" sz="1200">
                <a:cs typeface="Arial" pitchFamily="34" charset="0"/>
              </a:rPr>
            </a:br>
            <a:r>
              <a:rPr lang="en-US" sz="1600">
                <a:cs typeface="Arial" pitchFamily="34" charset="0"/>
              </a:rPr>
              <a:t>12.3                             3.1                                         1.76                            1.13</a:t>
            </a:r>
          </a:p>
        </p:txBody>
      </p:sp>
    </p:spTree>
  </p:cSld>
  <p:clrMapOvr>
    <a:masterClrMapping/>
  </p:clrMapOvr>
  <p:transition advTm="91141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059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4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DA0325-07B2-41EA-AF12-22CBF59494AB}" type="slidenum">
              <a:rPr lang="en-GB"/>
              <a:pPr>
                <a:defRPr/>
              </a:pPr>
              <a:t>24</a:t>
            </a:fld>
            <a:endParaRPr lang="en-GB"/>
          </a:p>
        </p:txBody>
      </p:sp>
      <p:sp>
        <p:nvSpPr>
          <p:cNvPr id="110596" name="Rectangle 27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US" sz="2400" smtClean="0"/>
              <a:t>Latest generation of high performance photo-cathodes</a:t>
            </a:r>
            <a:endParaRPr lang="de-DE" sz="2400" smtClean="0"/>
          </a:p>
        </p:txBody>
      </p:sp>
      <p:grpSp>
        <p:nvGrpSpPr>
          <p:cNvPr id="110597" name="Group 42"/>
          <p:cNvGrpSpPr>
            <a:grpSpLocks noChangeAspect="1"/>
          </p:cNvGrpSpPr>
          <p:nvPr/>
        </p:nvGrpSpPr>
        <p:grpSpPr bwMode="auto">
          <a:xfrm>
            <a:off x="-827088" y="1341438"/>
            <a:ext cx="9636126" cy="5327650"/>
            <a:chOff x="-585" y="592"/>
            <a:chExt cx="6134" cy="3392"/>
          </a:xfrm>
        </p:grpSpPr>
        <p:sp>
          <p:nvSpPr>
            <p:cNvPr id="110610" name="AutoShape 41"/>
            <p:cNvSpPr>
              <a:spLocks noChangeAspect="1" noChangeArrowheads="1" noTextEdit="1"/>
            </p:cNvSpPr>
            <p:nvPr/>
          </p:nvSpPr>
          <p:spPr bwMode="auto">
            <a:xfrm>
              <a:off x="144" y="592"/>
              <a:ext cx="5405" cy="3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10611" name="Group 243"/>
            <p:cNvGrpSpPr>
              <a:grpSpLocks/>
            </p:cNvGrpSpPr>
            <p:nvPr/>
          </p:nvGrpSpPr>
          <p:grpSpPr bwMode="auto">
            <a:xfrm>
              <a:off x="-585" y="625"/>
              <a:ext cx="6102" cy="3328"/>
              <a:chOff x="-585" y="625"/>
              <a:chExt cx="6102" cy="3328"/>
            </a:xfrm>
          </p:grpSpPr>
          <p:sp>
            <p:nvSpPr>
              <p:cNvPr id="110639" name="Rectangle 43"/>
              <p:cNvSpPr>
                <a:spLocks noChangeArrowheads="1"/>
              </p:cNvSpPr>
              <p:nvPr/>
            </p:nvSpPr>
            <p:spPr bwMode="auto">
              <a:xfrm>
                <a:off x="177" y="625"/>
                <a:ext cx="5340" cy="33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10640" name="Rectangle 44"/>
              <p:cNvSpPr>
                <a:spLocks noChangeArrowheads="1"/>
              </p:cNvSpPr>
              <p:nvPr/>
            </p:nvSpPr>
            <p:spPr bwMode="auto">
              <a:xfrm>
                <a:off x="818" y="815"/>
                <a:ext cx="4523" cy="242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10641" name="Line 45"/>
              <p:cNvSpPr>
                <a:spLocks noChangeShapeType="1"/>
              </p:cNvSpPr>
              <p:nvPr/>
            </p:nvSpPr>
            <p:spPr bwMode="auto">
              <a:xfrm>
                <a:off x="818" y="2998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42" name="Line 46"/>
              <p:cNvSpPr>
                <a:spLocks noChangeShapeType="1"/>
              </p:cNvSpPr>
              <p:nvPr/>
            </p:nvSpPr>
            <p:spPr bwMode="auto">
              <a:xfrm>
                <a:off x="818" y="2513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43" name="Line 47"/>
              <p:cNvSpPr>
                <a:spLocks noChangeShapeType="1"/>
              </p:cNvSpPr>
              <p:nvPr/>
            </p:nvSpPr>
            <p:spPr bwMode="auto">
              <a:xfrm>
                <a:off x="818" y="2028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44" name="Line 48"/>
              <p:cNvSpPr>
                <a:spLocks noChangeShapeType="1"/>
              </p:cNvSpPr>
              <p:nvPr/>
            </p:nvSpPr>
            <p:spPr bwMode="auto">
              <a:xfrm>
                <a:off x="818" y="1543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45" name="Line 49"/>
              <p:cNvSpPr>
                <a:spLocks noChangeShapeType="1"/>
              </p:cNvSpPr>
              <p:nvPr/>
            </p:nvSpPr>
            <p:spPr bwMode="auto">
              <a:xfrm>
                <a:off x="818" y="1057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46" name="Line 50"/>
              <p:cNvSpPr>
                <a:spLocks noChangeShapeType="1"/>
              </p:cNvSpPr>
              <p:nvPr/>
            </p:nvSpPr>
            <p:spPr bwMode="auto">
              <a:xfrm>
                <a:off x="818" y="2755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47" name="Line 51"/>
              <p:cNvSpPr>
                <a:spLocks noChangeShapeType="1"/>
              </p:cNvSpPr>
              <p:nvPr/>
            </p:nvSpPr>
            <p:spPr bwMode="auto">
              <a:xfrm>
                <a:off x="818" y="2270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48" name="Line 52"/>
              <p:cNvSpPr>
                <a:spLocks noChangeShapeType="1"/>
              </p:cNvSpPr>
              <p:nvPr/>
            </p:nvSpPr>
            <p:spPr bwMode="auto">
              <a:xfrm>
                <a:off x="818" y="1785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49" name="Line 53"/>
              <p:cNvSpPr>
                <a:spLocks noChangeShapeType="1"/>
              </p:cNvSpPr>
              <p:nvPr/>
            </p:nvSpPr>
            <p:spPr bwMode="auto">
              <a:xfrm>
                <a:off x="818" y="1300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50" name="Line 54"/>
              <p:cNvSpPr>
                <a:spLocks noChangeShapeType="1"/>
              </p:cNvSpPr>
              <p:nvPr/>
            </p:nvSpPr>
            <p:spPr bwMode="auto">
              <a:xfrm>
                <a:off x="818" y="815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51" name="Line 55"/>
              <p:cNvSpPr>
                <a:spLocks noChangeShapeType="1"/>
              </p:cNvSpPr>
              <p:nvPr/>
            </p:nvSpPr>
            <p:spPr bwMode="auto">
              <a:xfrm>
                <a:off x="1722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52" name="Line 56"/>
              <p:cNvSpPr>
                <a:spLocks noChangeShapeType="1"/>
              </p:cNvSpPr>
              <p:nvPr/>
            </p:nvSpPr>
            <p:spPr bwMode="auto">
              <a:xfrm>
                <a:off x="2627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53" name="Line 57"/>
              <p:cNvSpPr>
                <a:spLocks noChangeShapeType="1"/>
              </p:cNvSpPr>
              <p:nvPr/>
            </p:nvSpPr>
            <p:spPr bwMode="auto">
              <a:xfrm>
                <a:off x="3532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54" name="Line 58"/>
              <p:cNvSpPr>
                <a:spLocks noChangeShapeType="1"/>
              </p:cNvSpPr>
              <p:nvPr/>
            </p:nvSpPr>
            <p:spPr bwMode="auto">
              <a:xfrm>
                <a:off x="4436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55" name="Line 59"/>
              <p:cNvSpPr>
                <a:spLocks noChangeShapeType="1"/>
              </p:cNvSpPr>
              <p:nvPr/>
            </p:nvSpPr>
            <p:spPr bwMode="auto">
              <a:xfrm>
                <a:off x="5341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56" name="Rectangle 60"/>
              <p:cNvSpPr>
                <a:spLocks noChangeArrowheads="1"/>
              </p:cNvSpPr>
              <p:nvPr/>
            </p:nvSpPr>
            <p:spPr bwMode="auto">
              <a:xfrm>
                <a:off x="818" y="815"/>
                <a:ext cx="4523" cy="2426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10657" name="Line 61"/>
              <p:cNvSpPr>
                <a:spLocks noChangeShapeType="1"/>
              </p:cNvSpPr>
              <p:nvPr/>
            </p:nvSpPr>
            <p:spPr bwMode="auto">
              <a:xfrm>
                <a:off x="818" y="815"/>
                <a:ext cx="0" cy="242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58" name="Line 62"/>
              <p:cNvSpPr>
                <a:spLocks noChangeShapeType="1"/>
              </p:cNvSpPr>
              <p:nvPr/>
            </p:nvSpPr>
            <p:spPr bwMode="auto">
              <a:xfrm>
                <a:off x="818" y="3241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59" name="Line 63"/>
              <p:cNvSpPr>
                <a:spLocks noChangeShapeType="1"/>
              </p:cNvSpPr>
              <p:nvPr/>
            </p:nvSpPr>
            <p:spPr bwMode="auto">
              <a:xfrm>
                <a:off x="818" y="2755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60" name="Line 64"/>
              <p:cNvSpPr>
                <a:spLocks noChangeShapeType="1"/>
              </p:cNvSpPr>
              <p:nvPr/>
            </p:nvSpPr>
            <p:spPr bwMode="auto">
              <a:xfrm>
                <a:off x="818" y="2270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61" name="Line 65"/>
              <p:cNvSpPr>
                <a:spLocks noChangeShapeType="1"/>
              </p:cNvSpPr>
              <p:nvPr/>
            </p:nvSpPr>
            <p:spPr bwMode="auto">
              <a:xfrm>
                <a:off x="818" y="1785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62" name="Line 66"/>
              <p:cNvSpPr>
                <a:spLocks noChangeShapeType="1"/>
              </p:cNvSpPr>
              <p:nvPr/>
            </p:nvSpPr>
            <p:spPr bwMode="auto">
              <a:xfrm>
                <a:off x="818" y="1300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63" name="Line 67"/>
              <p:cNvSpPr>
                <a:spLocks noChangeShapeType="1"/>
              </p:cNvSpPr>
              <p:nvPr/>
            </p:nvSpPr>
            <p:spPr bwMode="auto">
              <a:xfrm>
                <a:off x="818" y="815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64" name="Line 68"/>
              <p:cNvSpPr>
                <a:spLocks noChangeShapeType="1"/>
              </p:cNvSpPr>
              <p:nvPr/>
            </p:nvSpPr>
            <p:spPr bwMode="auto">
              <a:xfrm>
                <a:off x="818" y="3241"/>
                <a:ext cx="452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65" name="Line 69"/>
              <p:cNvSpPr>
                <a:spLocks noChangeShapeType="1"/>
              </p:cNvSpPr>
              <p:nvPr/>
            </p:nvSpPr>
            <p:spPr bwMode="auto">
              <a:xfrm flipV="1">
                <a:off x="81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66" name="Line 70"/>
              <p:cNvSpPr>
                <a:spLocks noChangeShapeType="1"/>
              </p:cNvSpPr>
              <p:nvPr/>
            </p:nvSpPr>
            <p:spPr bwMode="auto">
              <a:xfrm flipV="1">
                <a:off x="90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67" name="Line 71"/>
              <p:cNvSpPr>
                <a:spLocks noChangeShapeType="1"/>
              </p:cNvSpPr>
              <p:nvPr/>
            </p:nvSpPr>
            <p:spPr bwMode="auto">
              <a:xfrm flipV="1">
                <a:off x="99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68" name="Line 72"/>
              <p:cNvSpPr>
                <a:spLocks noChangeShapeType="1"/>
              </p:cNvSpPr>
              <p:nvPr/>
            </p:nvSpPr>
            <p:spPr bwMode="auto">
              <a:xfrm flipV="1">
                <a:off x="108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69" name="Line 73"/>
              <p:cNvSpPr>
                <a:spLocks noChangeShapeType="1"/>
              </p:cNvSpPr>
              <p:nvPr/>
            </p:nvSpPr>
            <p:spPr bwMode="auto">
              <a:xfrm flipV="1">
                <a:off x="118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70" name="Line 74"/>
              <p:cNvSpPr>
                <a:spLocks noChangeShapeType="1"/>
              </p:cNvSpPr>
              <p:nvPr/>
            </p:nvSpPr>
            <p:spPr bwMode="auto">
              <a:xfrm flipV="1">
                <a:off x="127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71" name="Line 75"/>
              <p:cNvSpPr>
                <a:spLocks noChangeShapeType="1"/>
              </p:cNvSpPr>
              <p:nvPr/>
            </p:nvSpPr>
            <p:spPr bwMode="auto">
              <a:xfrm flipV="1">
                <a:off x="136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72" name="Line 76"/>
              <p:cNvSpPr>
                <a:spLocks noChangeShapeType="1"/>
              </p:cNvSpPr>
              <p:nvPr/>
            </p:nvSpPr>
            <p:spPr bwMode="auto">
              <a:xfrm flipV="1">
                <a:off x="145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73" name="Line 77"/>
              <p:cNvSpPr>
                <a:spLocks noChangeShapeType="1"/>
              </p:cNvSpPr>
              <p:nvPr/>
            </p:nvSpPr>
            <p:spPr bwMode="auto">
              <a:xfrm flipV="1">
                <a:off x="154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74" name="Line 78"/>
              <p:cNvSpPr>
                <a:spLocks noChangeShapeType="1"/>
              </p:cNvSpPr>
              <p:nvPr/>
            </p:nvSpPr>
            <p:spPr bwMode="auto">
              <a:xfrm flipV="1">
                <a:off x="163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75" name="Line 79"/>
              <p:cNvSpPr>
                <a:spLocks noChangeShapeType="1"/>
              </p:cNvSpPr>
              <p:nvPr/>
            </p:nvSpPr>
            <p:spPr bwMode="auto">
              <a:xfrm flipV="1">
                <a:off x="172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76" name="Line 80"/>
              <p:cNvSpPr>
                <a:spLocks noChangeShapeType="1"/>
              </p:cNvSpPr>
              <p:nvPr/>
            </p:nvSpPr>
            <p:spPr bwMode="auto">
              <a:xfrm flipV="1">
                <a:off x="181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77" name="Line 81"/>
              <p:cNvSpPr>
                <a:spLocks noChangeShapeType="1"/>
              </p:cNvSpPr>
              <p:nvPr/>
            </p:nvSpPr>
            <p:spPr bwMode="auto">
              <a:xfrm flipV="1">
                <a:off x="190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78" name="Line 82"/>
              <p:cNvSpPr>
                <a:spLocks noChangeShapeType="1"/>
              </p:cNvSpPr>
              <p:nvPr/>
            </p:nvSpPr>
            <p:spPr bwMode="auto">
              <a:xfrm flipV="1">
                <a:off x="199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79" name="Line 83"/>
              <p:cNvSpPr>
                <a:spLocks noChangeShapeType="1"/>
              </p:cNvSpPr>
              <p:nvPr/>
            </p:nvSpPr>
            <p:spPr bwMode="auto">
              <a:xfrm flipV="1">
                <a:off x="208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80" name="Line 84"/>
              <p:cNvSpPr>
                <a:spLocks noChangeShapeType="1"/>
              </p:cNvSpPr>
              <p:nvPr/>
            </p:nvSpPr>
            <p:spPr bwMode="auto">
              <a:xfrm flipV="1">
                <a:off x="217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81" name="Line 85"/>
              <p:cNvSpPr>
                <a:spLocks noChangeShapeType="1"/>
              </p:cNvSpPr>
              <p:nvPr/>
            </p:nvSpPr>
            <p:spPr bwMode="auto">
              <a:xfrm flipV="1">
                <a:off x="226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82" name="Line 86"/>
              <p:cNvSpPr>
                <a:spLocks noChangeShapeType="1"/>
              </p:cNvSpPr>
              <p:nvPr/>
            </p:nvSpPr>
            <p:spPr bwMode="auto">
              <a:xfrm flipV="1">
                <a:off x="235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83" name="Line 87"/>
              <p:cNvSpPr>
                <a:spLocks noChangeShapeType="1"/>
              </p:cNvSpPr>
              <p:nvPr/>
            </p:nvSpPr>
            <p:spPr bwMode="auto">
              <a:xfrm flipV="1">
                <a:off x="244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84" name="Line 88"/>
              <p:cNvSpPr>
                <a:spLocks noChangeShapeType="1"/>
              </p:cNvSpPr>
              <p:nvPr/>
            </p:nvSpPr>
            <p:spPr bwMode="auto">
              <a:xfrm flipV="1">
                <a:off x="253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85" name="Line 89"/>
              <p:cNvSpPr>
                <a:spLocks noChangeShapeType="1"/>
              </p:cNvSpPr>
              <p:nvPr/>
            </p:nvSpPr>
            <p:spPr bwMode="auto">
              <a:xfrm flipV="1">
                <a:off x="262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86" name="Line 90"/>
              <p:cNvSpPr>
                <a:spLocks noChangeShapeType="1"/>
              </p:cNvSpPr>
              <p:nvPr/>
            </p:nvSpPr>
            <p:spPr bwMode="auto">
              <a:xfrm flipV="1">
                <a:off x="271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87" name="Line 91"/>
              <p:cNvSpPr>
                <a:spLocks noChangeShapeType="1"/>
              </p:cNvSpPr>
              <p:nvPr/>
            </p:nvSpPr>
            <p:spPr bwMode="auto">
              <a:xfrm flipV="1">
                <a:off x="280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88" name="Line 92"/>
              <p:cNvSpPr>
                <a:spLocks noChangeShapeType="1"/>
              </p:cNvSpPr>
              <p:nvPr/>
            </p:nvSpPr>
            <p:spPr bwMode="auto">
              <a:xfrm flipV="1">
                <a:off x="289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89" name="Line 93"/>
              <p:cNvSpPr>
                <a:spLocks noChangeShapeType="1"/>
              </p:cNvSpPr>
              <p:nvPr/>
            </p:nvSpPr>
            <p:spPr bwMode="auto">
              <a:xfrm flipV="1">
                <a:off x="298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90" name="Line 94"/>
              <p:cNvSpPr>
                <a:spLocks noChangeShapeType="1"/>
              </p:cNvSpPr>
              <p:nvPr/>
            </p:nvSpPr>
            <p:spPr bwMode="auto">
              <a:xfrm flipV="1">
                <a:off x="307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91" name="Line 95"/>
              <p:cNvSpPr>
                <a:spLocks noChangeShapeType="1"/>
              </p:cNvSpPr>
              <p:nvPr/>
            </p:nvSpPr>
            <p:spPr bwMode="auto">
              <a:xfrm flipV="1">
                <a:off x="317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92" name="Line 96"/>
              <p:cNvSpPr>
                <a:spLocks noChangeShapeType="1"/>
              </p:cNvSpPr>
              <p:nvPr/>
            </p:nvSpPr>
            <p:spPr bwMode="auto">
              <a:xfrm flipV="1">
                <a:off x="326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93" name="Line 97"/>
              <p:cNvSpPr>
                <a:spLocks noChangeShapeType="1"/>
              </p:cNvSpPr>
              <p:nvPr/>
            </p:nvSpPr>
            <p:spPr bwMode="auto">
              <a:xfrm flipV="1">
                <a:off x="335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94" name="Line 98"/>
              <p:cNvSpPr>
                <a:spLocks noChangeShapeType="1"/>
              </p:cNvSpPr>
              <p:nvPr/>
            </p:nvSpPr>
            <p:spPr bwMode="auto">
              <a:xfrm flipV="1">
                <a:off x="344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95" name="Line 99"/>
              <p:cNvSpPr>
                <a:spLocks noChangeShapeType="1"/>
              </p:cNvSpPr>
              <p:nvPr/>
            </p:nvSpPr>
            <p:spPr bwMode="auto">
              <a:xfrm flipV="1">
                <a:off x="353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96" name="Line 100"/>
              <p:cNvSpPr>
                <a:spLocks noChangeShapeType="1"/>
              </p:cNvSpPr>
              <p:nvPr/>
            </p:nvSpPr>
            <p:spPr bwMode="auto">
              <a:xfrm flipV="1">
                <a:off x="362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97" name="Line 101"/>
              <p:cNvSpPr>
                <a:spLocks noChangeShapeType="1"/>
              </p:cNvSpPr>
              <p:nvPr/>
            </p:nvSpPr>
            <p:spPr bwMode="auto">
              <a:xfrm flipV="1">
                <a:off x="371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98" name="Line 102"/>
              <p:cNvSpPr>
                <a:spLocks noChangeShapeType="1"/>
              </p:cNvSpPr>
              <p:nvPr/>
            </p:nvSpPr>
            <p:spPr bwMode="auto">
              <a:xfrm flipV="1">
                <a:off x="380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99" name="Line 103"/>
              <p:cNvSpPr>
                <a:spLocks noChangeShapeType="1"/>
              </p:cNvSpPr>
              <p:nvPr/>
            </p:nvSpPr>
            <p:spPr bwMode="auto">
              <a:xfrm flipV="1">
                <a:off x="389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00" name="Line 104"/>
              <p:cNvSpPr>
                <a:spLocks noChangeShapeType="1"/>
              </p:cNvSpPr>
              <p:nvPr/>
            </p:nvSpPr>
            <p:spPr bwMode="auto">
              <a:xfrm flipV="1">
                <a:off x="398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01" name="Line 105"/>
              <p:cNvSpPr>
                <a:spLocks noChangeShapeType="1"/>
              </p:cNvSpPr>
              <p:nvPr/>
            </p:nvSpPr>
            <p:spPr bwMode="auto">
              <a:xfrm flipV="1">
                <a:off x="407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02" name="Line 106"/>
              <p:cNvSpPr>
                <a:spLocks noChangeShapeType="1"/>
              </p:cNvSpPr>
              <p:nvPr/>
            </p:nvSpPr>
            <p:spPr bwMode="auto">
              <a:xfrm flipV="1">
                <a:off x="416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03" name="Line 107"/>
              <p:cNvSpPr>
                <a:spLocks noChangeShapeType="1"/>
              </p:cNvSpPr>
              <p:nvPr/>
            </p:nvSpPr>
            <p:spPr bwMode="auto">
              <a:xfrm flipV="1">
                <a:off x="425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04" name="Line 108"/>
              <p:cNvSpPr>
                <a:spLocks noChangeShapeType="1"/>
              </p:cNvSpPr>
              <p:nvPr/>
            </p:nvSpPr>
            <p:spPr bwMode="auto">
              <a:xfrm flipV="1">
                <a:off x="434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05" name="Line 109"/>
              <p:cNvSpPr>
                <a:spLocks noChangeShapeType="1"/>
              </p:cNvSpPr>
              <p:nvPr/>
            </p:nvSpPr>
            <p:spPr bwMode="auto">
              <a:xfrm flipV="1">
                <a:off x="443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06" name="Line 110"/>
              <p:cNvSpPr>
                <a:spLocks noChangeShapeType="1"/>
              </p:cNvSpPr>
              <p:nvPr/>
            </p:nvSpPr>
            <p:spPr bwMode="auto">
              <a:xfrm flipV="1">
                <a:off x="452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07" name="Line 111"/>
              <p:cNvSpPr>
                <a:spLocks noChangeShapeType="1"/>
              </p:cNvSpPr>
              <p:nvPr/>
            </p:nvSpPr>
            <p:spPr bwMode="auto">
              <a:xfrm flipV="1">
                <a:off x="461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08" name="Line 112"/>
              <p:cNvSpPr>
                <a:spLocks noChangeShapeType="1"/>
              </p:cNvSpPr>
              <p:nvPr/>
            </p:nvSpPr>
            <p:spPr bwMode="auto">
              <a:xfrm flipV="1">
                <a:off x="470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09" name="Line 113"/>
              <p:cNvSpPr>
                <a:spLocks noChangeShapeType="1"/>
              </p:cNvSpPr>
              <p:nvPr/>
            </p:nvSpPr>
            <p:spPr bwMode="auto">
              <a:xfrm flipV="1">
                <a:off x="479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10" name="Line 114"/>
              <p:cNvSpPr>
                <a:spLocks noChangeShapeType="1"/>
              </p:cNvSpPr>
              <p:nvPr/>
            </p:nvSpPr>
            <p:spPr bwMode="auto">
              <a:xfrm flipV="1">
                <a:off x="488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11" name="Line 115"/>
              <p:cNvSpPr>
                <a:spLocks noChangeShapeType="1"/>
              </p:cNvSpPr>
              <p:nvPr/>
            </p:nvSpPr>
            <p:spPr bwMode="auto">
              <a:xfrm flipV="1">
                <a:off x="497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12" name="Line 116"/>
              <p:cNvSpPr>
                <a:spLocks noChangeShapeType="1"/>
              </p:cNvSpPr>
              <p:nvPr/>
            </p:nvSpPr>
            <p:spPr bwMode="auto">
              <a:xfrm flipV="1">
                <a:off x="507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13" name="Line 117"/>
              <p:cNvSpPr>
                <a:spLocks noChangeShapeType="1"/>
              </p:cNvSpPr>
              <p:nvPr/>
            </p:nvSpPr>
            <p:spPr bwMode="auto">
              <a:xfrm flipV="1">
                <a:off x="516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14" name="Line 118"/>
              <p:cNvSpPr>
                <a:spLocks noChangeShapeType="1"/>
              </p:cNvSpPr>
              <p:nvPr/>
            </p:nvSpPr>
            <p:spPr bwMode="auto">
              <a:xfrm flipV="1">
                <a:off x="525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15" name="Line 119"/>
              <p:cNvSpPr>
                <a:spLocks noChangeShapeType="1"/>
              </p:cNvSpPr>
              <p:nvPr/>
            </p:nvSpPr>
            <p:spPr bwMode="auto">
              <a:xfrm flipV="1">
                <a:off x="534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16" name="Line 120"/>
              <p:cNvSpPr>
                <a:spLocks noChangeShapeType="1"/>
              </p:cNvSpPr>
              <p:nvPr/>
            </p:nvSpPr>
            <p:spPr bwMode="auto">
              <a:xfrm flipV="1">
                <a:off x="818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17" name="Line 121"/>
              <p:cNvSpPr>
                <a:spLocks noChangeShapeType="1"/>
              </p:cNvSpPr>
              <p:nvPr/>
            </p:nvSpPr>
            <p:spPr bwMode="auto">
              <a:xfrm flipV="1">
                <a:off x="1722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18" name="Line 122"/>
              <p:cNvSpPr>
                <a:spLocks noChangeShapeType="1"/>
              </p:cNvSpPr>
              <p:nvPr/>
            </p:nvSpPr>
            <p:spPr bwMode="auto">
              <a:xfrm flipV="1">
                <a:off x="2627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19" name="Line 123"/>
              <p:cNvSpPr>
                <a:spLocks noChangeShapeType="1"/>
              </p:cNvSpPr>
              <p:nvPr/>
            </p:nvSpPr>
            <p:spPr bwMode="auto">
              <a:xfrm flipV="1">
                <a:off x="3532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20" name="Line 124"/>
              <p:cNvSpPr>
                <a:spLocks noChangeShapeType="1"/>
              </p:cNvSpPr>
              <p:nvPr/>
            </p:nvSpPr>
            <p:spPr bwMode="auto">
              <a:xfrm flipV="1">
                <a:off x="4436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21" name="Line 125"/>
              <p:cNvSpPr>
                <a:spLocks noChangeShapeType="1"/>
              </p:cNvSpPr>
              <p:nvPr/>
            </p:nvSpPr>
            <p:spPr bwMode="auto">
              <a:xfrm flipV="1">
                <a:off x="5341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22" name="Freeform 126"/>
              <p:cNvSpPr>
                <a:spLocks/>
              </p:cNvSpPr>
              <p:nvPr/>
            </p:nvSpPr>
            <p:spPr bwMode="auto">
              <a:xfrm>
                <a:off x="1451" y="2608"/>
                <a:ext cx="91" cy="145"/>
              </a:xfrm>
              <a:custGeom>
                <a:avLst/>
                <a:gdLst>
                  <a:gd name="T0" fmla="*/ 0 w 181"/>
                  <a:gd name="T1" fmla="*/ 1 h 290"/>
                  <a:gd name="T2" fmla="*/ 1 w 181"/>
                  <a:gd name="T3" fmla="*/ 1 h 290"/>
                  <a:gd name="T4" fmla="*/ 1 w 181"/>
                  <a:gd name="T5" fmla="*/ 0 h 290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290"/>
                  <a:gd name="T11" fmla="*/ 181 w 181"/>
                  <a:gd name="T12" fmla="*/ 290 h 29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290">
                    <a:moveTo>
                      <a:pt x="0" y="290"/>
                    </a:moveTo>
                    <a:lnTo>
                      <a:pt x="90" y="144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23" name="Freeform 127"/>
              <p:cNvSpPr>
                <a:spLocks/>
              </p:cNvSpPr>
              <p:nvPr/>
            </p:nvSpPr>
            <p:spPr bwMode="auto">
              <a:xfrm>
                <a:off x="1542" y="2467"/>
                <a:ext cx="89" cy="141"/>
              </a:xfrm>
              <a:custGeom>
                <a:avLst/>
                <a:gdLst>
                  <a:gd name="T0" fmla="*/ 0 w 180"/>
                  <a:gd name="T1" fmla="*/ 1 h 282"/>
                  <a:gd name="T2" fmla="*/ 0 w 180"/>
                  <a:gd name="T3" fmla="*/ 1 h 282"/>
                  <a:gd name="T4" fmla="*/ 0 w 180"/>
                  <a:gd name="T5" fmla="*/ 1 h 282"/>
                  <a:gd name="T6" fmla="*/ 0 w 180"/>
                  <a:gd name="T7" fmla="*/ 1 h 282"/>
                  <a:gd name="T8" fmla="*/ 0 w 180"/>
                  <a:gd name="T9" fmla="*/ 1 h 282"/>
                  <a:gd name="T10" fmla="*/ 0 w 180"/>
                  <a:gd name="T11" fmla="*/ 0 h 2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82"/>
                  <a:gd name="T20" fmla="*/ 180 w 180"/>
                  <a:gd name="T21" fmla="*/ 282 h 2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82">
                    <a:moveTo>
                      <a:pt x="0" y="282"/>
                    </a:moveTo>
                    <a:lnTo>
                      <a:pt x="46" y="209"/>
                    </a:lnTo>
                    <a:lnTo>
                      <a:pt x="89" y="136"/>
                    </a:lnTo>
                    <a:lnTo>
                      <a:pt x="134" y="67"/>
                    </a:lnTo>
                    <a:lnTo>
                      <a:pt x="158" y="31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24" name="Freeform 128"/>
              <p:cNvSpPr>
                <a:spLocks/>
              </p:cNvSpPr>
              <p:nvPr/>
            </p:nvSpPr>
            <p:spPr bwMode="auto">
              <a:xfrm>
                <a:off x="1631" y="2355"/>
                <a:ext cx="91" cy="112"/>
              </a:xfrm>
              <a:custGeom>
                <a:avLst/>
                <a:gdLst>
                  <a:gd name="T0" fmla="*/ 0 w 181"/>
                  <a:gd name="T1" fmla="*/ 0 h 225"/>
                  <a:gd name="T2" fmla="*/ 1 w 181"/>
                  <a:gd name="T3" fmla="*/ 0 h 225"/>
                  <a:gd name="T4" fmla="*/ 1 w 181"/>
                  <a:gd name="T5" fmla="*/ 0 h 225"/>
                  <a:gd name="T6" fmla="*/ 1 w 181"/>
                  <a:gd name="T7" fmla="*/ 0 h 225"/>
                  <a:gd name="T8" fmla="*/ 1 w 181"/>
                  <a:gd name="T9" fmla="*/ 0 h 225"/>
                  <a:gd name="T10" fmla="*/ 1 w 181"/>
                  <a:gd name="T11" fmla="*/ 0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225"/>
                  <a:gd name="T20" fmla="*/ 181 w 181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225">
                    <a:moveTo>
                      <a:pt x="0" y="225"/>
                    </a:moveTo>
                    <a:lnTo>
                      <a:pt x="21" y="193"/>
                    </a:lnTo>
                    <a:lnTo>
                      <a:pt x="45" y="164"/>
                    </a:lnTo>
                    <a:lnTo>
                      <a:pt x="90" y="109"/>
                    </a:lnTo>
                    <a:lnTo>
                      <a:pt x="136" y="55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25" name="Freeform 129"/>
              <p:cNvSpPr>
                <a:spLocks/>
              </p:cNvSpPr>
              <p:nvPr/>
            </p:nvSpPr>
            <p:spPr bwMode="auto">
              <a:xfrm>
                <a:off x="1722" y="2247"/>
                <a:ext cx="91" cy="108"/>
              </a:xfrm>
              <a:custGeom>
                <a:avLst/>
                <a:gdLst>
                  <a:gd name="T0" fmla="*/ 0 w 182"/>
                  <a:gd name="T1" fmla="*/ 0 h 217"/>
                  <a:gd name="T2" fmla="*/ 1 w 182"/>
                  <a:gd name="T3" fmla="*/ 0 h 217"/>
                  <a:gd name="T4" fmla="*/ 1 w 182"/>
                  <a:gd name="T5" fmla="*/ 0 h 217"/>
                  <a:gd name="T6" fmla="*/ 1 w 182"/>
                  <a:gd name="T7" fmla="*/ 0 h 217"/>
                  <a:gd name="T8" fmla="*/ 1 w 182"/>
                  <a:gd name="T9" fmla="*/ 0 h 217"/>
                  <a:gd name="T10" fmla="*/ 1 w 182"/>
                  <a:gd name="T11" fmla="*/ 0 h 217"/>
                  <a:gd name="T12" fmla="*/ 1 w 182"/>
                  <a:gd name="T13" fmla="*/ 0 h 2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217"/>
                  <a:gd name="T23" fmla="*/ 182 w 182"/>
                  <a:gd name="T24" fmla="*/ 217 h 2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217">
                    <a:moveTo>
                      <a:pt x="0" y="217"/>
                    </a:moveTo>
                    <a:lnTo>
                      <a:pt x="46" y="160"/>
                    </a:lnTo>
                    <a:lnTo>
                      <a:pt x="91" y="103"/>
                    </a:lnTo>
                    <a:lnTo>
                      <a:pt x="115" y="75"/>
                    </a:lnTo>
                    <a:lnTo>
                      <a:pt x="136" y="48"/>
                    </a:lnTo>
                    <a:lnTo>
                      <a:pt x="160" y="24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26" name="Freeform 130"/>
              <p:cNvSpPr>
                <a:spLocks/>
              </p:cNvSpPr>
              <p:nvPr/>
            </p:nvSpPr>
            <p:spPr bwMode="auto">
              <a:xfrm>
                <a:off x="1813" y="2182"/>
                <a:ext cx="91" cy="65"/>
              </a:xfrm>
              <a:custGeom>
                <a:avLst/>
                <a:gdLst>
                  <a:gd name="T0" fmla="*/ 0 w 181"/>
                  <a:gd name="T1" fmla="*/ 1 h 130"/>
                  <a:gd name="T2" fmla="*/ 1 w 181"/>
                  <a:gd name="T3" fmla="*/ 1 h 130"/>
                  <a:gd name="T4" fmla="*/ 1 w 181"/>
                  <a:gd name="T5" fmla="*/ 1 h 130"/>
                  <a:gd name="T6" fmla="*/ 1 w 181"/>
                  <a:gd name="T7" fmla="*/ 1 h 130"/>
                  <a:gd name="T8" fmla="*/ 1 w 181"/>
                  <a:gd name="T9" fmla="*/ 1 h 130"/>
                  <a:gd name="T10" fmla="*/ 1 w 181"/>
                  <a:gd name="T11" fmla="*/ 1 h 130"/>
                  <a:gd name="T12" fmla="*/ 1 w 181"/>
                  <a:gd name="T13" fmla="*/ 1 h 130"/>
                  <a:gd name="T14" fmla="*/ 1 w 181"/>
                  <a:gd name="T15" fmla="*/ 0 h 13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130"/>
                  <a:gd name="T26" fmla="*/ 181 w 181"/>
                  <a:gd name="T27" fmla="*/ 130 h 13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130">
                    <a:moveTo>
                      <a:pt x="0" y="130"/>
                    </a:moveTo>
                    <a:lnTo>
                      <a:pt x="21" y="110"/>
                    </a:lnTo>
                    <a:lnTo>
                      <a:pt x="45" y="93"/>
                    </a:lnTo>
                    <a:lnTo>
                      <a:pt x="69" y="75"/>
                    </a:lnTo>
                    <a:lnTo>
                      <a:pt x="90" y="59"/>
                    </a:lnTo>
                    <a:lnTo>
                      <a:pt x="136" y="32"/>
                    </a:lnTo>
                    <a:lnTo>
                      <a:pt x="159" y="16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27" name="Freeform 131"/>
              <p:cNvSpPr>
                <a:spLocks/>
              </p:cNvSpPr>
              <p:nvPr/>
            </p:nvSpPr>
            <p:spPr bwMode="auto">
              <a:xfrm>
                <a:off x="1904" y="2112"/>
                <a:ext cx="89" cy="70"/>
              </a:xfrm>
              <a:custGeom>
                <a:avLst/>
                <a:gdLst>
                  <a:gd name="T0" fmla="*/ 0 w 180"/>
                  <a:gd name="T1" fmla="*/ 1 h 138"/>
                  <a:gd name="T2" fmla="*/ 0 w 180"/>
                  <a:gd name="T3" fmla="*/ 1 h 138"/>
                  <a:gd name="T4" fmla="*/ 0 w 180"/>
                  <a:gd name="T5" fmla="*/ 1 h 138"/>
                  <a:gd name="T6" fmla="*/ 0 w 180"/>
                  <a:gd name="T7" fmla="*/ 1 h 138"/>
                  <a:gd name="T8" fmla="*/ 0 w 180"/>
                  <a:gd name="T9" fmla="*/ 1 h 138"/>
                  <a:gd name="T10" fmla="*/ 0 w 180"/>
                  <a:gd name="T11" fmla="*/ 0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138"/>
                  <a:gd name="T20" fmla="*/ 180 w 180"/>
                  <a:gd name="T21" fmla="*/ 138 h 1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138">
                    <a:moveTo>
                      <a:pt x="0" y="138"/>
                    </a:moveTo>
                    <a:lnTo>
                      <a:pt x="46" y="103"/>
                    </a:lnTo>
                    <a:lnTo>
                      <a:pt x="89" y="67"/>
                    </a:lnTo>
                    <a:lnTo>
                      <a:pt x="134" y="32"/>
                    </a:lnTo>
                    <a:lnTo>
                      <a:pt x="158" y="16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28" name="Freeform 132"/>
              <p:cNvSpPr>
                <a:spLocks/>
              </p:cNvSpPr>
              <p:nvPr/>
            </p:nvSpPr>
            <p:spPr bwMode="auto">
              <a:xfrm>
                <a:off x="1993" y="2068"/>
                <a:ext cx="91" cy="44"/>
              </a:xfrm>
              <a:custGeom>
                <a:avLst/>
                <a:gdLst>
                  <a:gd name="T0" fmla="*/ 0 w 181"/>
                  <a:gd name="T1" fmla="*/ 0 h 89"/>
                  <a:gd name="T2" fmla="*/ 1 w 181"/>
                  <a:gd name="T3" fmla="*/ 0 h 89"/>
                  <a:gd name="T4" fmla="*/ 1 w 181"/>
                  <a:gd name="T5" fmla="*/ 0 h 89"/>
                  <a:gd name="T6" fmla="*/ 1 w 181"/>
                  <a:gd name="T7" fmla="*/ 0 h 89"/>
                  <a:gd name="T8" fmla="*/ 1 w 181"/>
                  <a:gd name="T9" fmla="*/ 0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89"/>
                  <a:gd name="T17" fmla="*/ 181 w 181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89">
                    <a:moveTo>
                      <a:pt x="0" y="89"/>
                    </a:moveTo>
                    <a:lnTo>
                      <a:pt x="45" y="63"/>
                    </a:lnTo>
                    <a:lnTo>
                      <a:pt x="90" y="40"/>
                    </a:lnTo>
                    <a:lnTo>
                      <a:pt x="136" y="20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29" name="Freeform 133"/>
              <p:cNvSpPr>
                <a:spLocks/>
              </p:cNvSpPr>
              <p:nvPr/>
            </p:nvSpPr>
            <p:spPr bwMode="auto">
              <a:xfrm>
                <a:off x="2084" y="2032"/>
                <a:ext cx="91" cy="36"/>
              </a:xfrm>
              <a:custGeom>
                <a:avLst/>
                <a:gdLst>
                  <a:gd name="T0" fmla="*/ 0 w 182"/>
                  <a:gd name="T1" fmla="*/ 0 h 73"/>
                  <a:gd name="T2" fmla="*/ 1 w 182"/>
                  <a:gd name="T3" fmla="*/ 0 h 73"/>
                  <a:gd name="T4" fmla="*/ 1 w 182"/>
                  <a:gd name="T5" fmla="*/ 0 h 73"/>
                  <a:gd name="T6" fmla="*/ 1 w 182"/>
                  <a:gd name="T7" fmla="*/ 0 h 73"/>
                  <a:gd name="T8" fmla="*/ 1 w 182"/>
                  <a:gd name="T9" fmla="*/ 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73"/>
                  <a:gd name="T17" fmla="*/ 182 w 182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73">
                    <a:moveTo>
                      <a:pt x="0" y="73"/>
                    </a:moveTo>
                    <a:lnTo>
                      <a:pt x="46" y="54"/>
                    </a:lnTo>
                    <a:lnTo>
                      <a:pt x="91" y="34"/>
                    </a:lnTo>
                    <a:lnTo>
                      <a:pt x="136" y="14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30" name="Freeform 134"/>
              <p:cNvSpPr>
                <a:spLocks/>
              </p:cNvSpPr>
              <p:nvPr/>
            </p:nvSpPr>
            <p:spPr bwMode="auto">
              <a:xfrm>
                <a:off x="2175" y="2019"/>
                <a:ext cx="91" cy="13"/>
              </a:xfrm>
              <a:custGeom>
                <a:avLst/>
                <a:gdLst>
                  <a:gd name="T0" fmla="*/ 0 w 181"/>
                  <a:gd name="T1" fmla="*/ 1 h 25"/>
                  <a:gd name="T2" fmla="*/ 1 w 181"/>
                  <a:gd name="T3" fmla="*/ 1 h 25"/>
                  <a:gd name="T4" fmla="*/ 1 w 181"/>
                  <a:gd name="T5" fmla="*/ 1 h 25"/>
                  <a:gd name="T6" fmla="*/ 1 w 181"/>
                  <a:gd name="T7" fmla="*/ 1 h 25"/>
                  <a:gd name="T8" fmla="*/ 1 w 181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25"/>
                  <a:gd name="T17" fmla="*/ 181 w 181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25">
                    <a:moveTo>
                      <a:pt x="0" y="25"/>
                    </a:moveTo>
                    <a:lnTo>
                      <a:pt x="45" y="15"/>
                    </a:lnTo>
                    <a:lnTo>
                      <a:pt x="90" y="8"/>
                    </a:lnTo>
                    <a:lnTo>
                      <a:pt x="136" y="4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31" name="Freeform 135"/>
              <p:cNvSpPr>
                <a:spLocks/>
              </p:cNvSpPr>
              <p:nvPr/>
            </p:nvSpPr>
            <p:spPr bwMode="auto">
              <a:xfrm>
                <a:off x="2266" y="2017"/>
                <a:ext cx="89" cy="2"/>
              </a:xfrm>
              <a:custGeom>
                <a:avLst/>
                <a:gdLst>
                  <a:gd name="T0" fmla="*/ 0 w 180"/>
                  <a:gd name="T1" fmla="*/ 1 h 4"/>
                  <a:gd name="T2" fmla="*/ 0 w 180"/>
                  <a:gd name="T3" fmla="*/ 1 h 4"/>
                  <a:gd name="T4" fmla="*/ 0 w 180"/>
                  <a:gd name="T5" fmla="*/ 0 h 4"/>
                  <a:gd name="T6" fmla="*/ 0 w 180"/>
                  <a:gd name="T7" fmla="*/ 0 h 4"/>
                  <a:gd name="T8" fmla="*/ 0 w 180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4"/>
                  <a:gd name="T17" fmla="*/ 180 w 180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4">
                    <a:moveTo>
                      <a:pt x="0" y="4"/>
                    </a:moveTo>
                    <a:lnTo>
                      <a:pt x="45" y="2"/>
                    </a:lnTo>
                    <a:lnTo>
                      <a:pt x="89" y="0"/>
                    </a:lnTo>
                    <a:lnTo>
                      <a:pt x="134" y="0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32" name="Freeform 136"/>
              <p:cNvSpPr>
                <a:spLocks/>
              </p:cNvSpPr>
              <p:nvPr/>
            </p:nvSpPr>
            <p:spPr bwMode="auto">
              <a:xfrm>
                <a:off x="2355" y="2014"/>
                <a:ext cx="91" cy="3"/>
              </a:xfrm>
              <a:custGeom>
                <a:avLst/>
                <a:gdLst>
                  <a:gd name="T0" fmla="*/ 0 w 181"/>
                  <a:gd name="T1" fmla="*/ 1 h 6"/>
                  <a:gd name="T2" fmla="*/ 1 w 181"/>
                  <a:gd name="T3" fmla="*/ 1 h 6"/>
                  <a:gd name="T4" fmla="*/ 1 w 181"/>
                  <a:gd name="T5" fmla="*/ 1 h 6"/>
                  <a:gd name="T6" fmla="*/ 1 w 18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6"/>
                  <a:gd name="T14" fmla="*/ 181 w 181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6">
                    <a:moveTo>
                      <a:pt x="0" y="6"/>
                    </a:moveTo>
                    <a:lnTo>
                      <a:pt x="90" y="4"/>
                    </a:lnTo>
                    <a:lnTo>
                      <a:pt x="136" y="2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33" name="Freeform 137"/>
              <p:cNvSpPr>
                <a:spLocks/>
              </p:cNvSpPr>
              <p:nvPr/>
            </p:nvSpPr>
            <p:spPr bwMode="auto">
              <a:xfrm>
                <a:off x="2446" y="2001"/>
                <a:ext cx="91" cy="13"/>
              </a:xfrm>
              <a:custGeom>
                <a:avLst/>
                <a:gdLst>
                  <a:gd name="T0" fmla="*/ 0 w 182"/>
                  <a:gd name="T1" fmla="*/ 1 h 26"/>
                  <a:gd name="T2" fmla="*/ 1 w 182"/>
                  <a:gd name="T3" fmla="*/ 1 h 26"/>
                  <a:gd name="T4" fmla="*/ 1 w 182"/>
                  <a:gd name="T5" fmla="*/ 1 h 26"/>
                  <a:gd name="T6" fmla="*/ 1 w 182"/>
                  <a:gd name="T7" fmla="*/ 1 h 26"/>
                  <a:gd name="T8" fmla="*/ 1 w 182"/>
                  <a:gd name="T9" fmla="*/ 1 h 26"/>
                  <a:gd name="T10" fmla="*/ 1 w 182"/>
                  <a:gd name="T11" fmla="*/ 0 h 26"/>
                  <a:gd name="T12" fmla="*/ 1 w 182"/>
                  <a:gd name="T13" fmla="*/ 0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26"/>
                  <a:gd name="T23" fmla="*/ 182 w 182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26">
                    <a:moveTo>
                      <a:pt x="0" y="26"/>
                    </a:moveTo>
                    <a:lnTo>
                      <a:pt x="22" y="24"/>
                    </a:lnTo>
                    <a:lnTo>
                      <a:pt x="45" y="20"/>
                    </a:lnTo>
                    <a:lnTo>
                      <a:pt x="91" y="10"/>
                    </a:lnTo>
                    <a:lnTo>
                      <a:pt x="136" y="2"/>
                    </a:lnTo>
                    <a:lnTo>
                      <a:pt x="160" y="0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34" name="Freeform 138"/>
              <p:cNvSpPr>
                <a:spLocks/>
              </p:cNvSpPr>
              <p:nvPr/>
            </p:nvSpPr>
            <p:spPr bwMode="auto">
              <a:xfrm>
                <a:off x="2537" y="2001"/>
                <a:ext cx="90" cy="17"/>
              </a:xfrm>
              <a:custGeom>
                <a:avLst/>
                <a:gdLst>
                  <a:gd name="T0" fmla="*/ 0 w 179"/>
                  <a:gd name="T1" fmla="*/ 0 h 34"/>
                  <a:gd name="T2" fmla="*/ 1 w 179"/>
                  <a:gd name="T3" fmla="*/ 1 h 34"/>
                  <a:gd name="T4" fmla="*/ 1 w 179"/>
                  <a:gd name="T5" fmla="*/ 1 h 34"/>
                  <a:gd name="T6" fmla="*/ 1 w 179"/>
                  <a:gd name="T7" fmla="*/ 1 h 34"/>
                  <a:gd name="T8" fmla="*/ 1 w 179"/>
                  <a:gd name="T9" fmla="*/ 1 h 34"/>
                  <a:gd name="T10" fmla="*/ 1 w 179"/>
                  <a:gd name="T11" fmla="*/ 1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34"/>
                  <a:gd name="T20" fmla="*/ 179 w 179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34">
                    <a:moveTo>
                      <a:pt x="0" y="0"/>
                    </a:moveTo>
                    <a:lnTo>
                      <a:pt x="21" y="2"/>
                    </a:lnTo>
                    <a:lnTo>
                      <a:pt x="45" y="4"/>
                    </a:lnTo>
                    <a:lnTo>
                      <a:pt x="88" y="14"/>
                    </a:lnTo>
                    <a:lnTo>
                      <a:pt x="134" y="24"/>
                    </a:lnTo>
                    <a:lnTo>
                      <a:pt x="179" y="3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35" name="Freeform 139"/>
              <p:cNvSpPr>
                <a:spLocks/>
              </p:cNvSpPr>
              <p:nvPr/>
            </p:nvSpPr>
            <p:spPr bwMode="auto">
              <a:xfrm>
                <a:off x="2627" y="2018"/>
                <a:ext cx="90" cy="14"/>
              </a:xfrm>
              <a:custGeom>
                <a:avLst/>
                <a:gdLst>
                  <a:gd name="T0" fmla="*/ 0 w 182"/>
                  <a:gd name="T1" fmla="*/ 0 h 27"/>
                  <a:gd name="T2" fmla="*/ 0 w 182"/>
                  <a:gd name="T3" fmla="*/ 1 h 27"/>
                  <a:gd name="T4" fmla="*/ 0 w 182"/>
                  <a:gd name="T5" fmla="*/ 1 h 27"/>
                  <a:gd name="T6" fmla="*/ 0 w 182"/>
                  <a:gd name="T7" fmla="*/ 1 h 27"/>
                  <a:gd name="T8" fmla="*/ 0 w 182"/>
                  <a:gd name="T9" fmla="*/ 1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27"/>
                  <a:gd name="T17" fmla="*/ 182 w 18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27">
                    <a:moveTo>
                      <a:pt x="0" y="0"/>
                    </a:moveTo>
                    <a:lnTo>
                      <a:pt x="45" y="8"/>
                    </a:lnTo>
                    <a:lnTo>
                      <a:pt x="91" y="13"/>
                    </a:lnTo>
                    <a:lnTo>
                      <a:pt x="136" y="19"/>
                    </a:lnTo>
                    <a:lnTo>
                      <a:pt x="182" y="2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36" name="Freeform 140"/>
              <p:cNvSpPr>
                <a:spLocks/>
              </p:cNvSpPr>
              <p:nvPr/>
            </p:nvSpPr>
            <p:spPr bwMode="auto">
              <a:xfrm>
                <a:off x="2717" y="2032"/>
                <a:ext cx="91" cy="20"/>
              </a:xfrm>
              <a:custGeom>
                <a:avLst/>
                <a:gdLst>
                  <a:gd name="T0" fmla="*/ 0 w 181"/>
                  <a:gd name="T1" fmla="*/ 0 h 42"/>
                  <a:gd name="T2" fmla="*/ 1 w 181"/>
                  <a:gd name="T3" fmla="*/ 0 h 42"/>
                  <a:gd name="T4" fmla="*/ 1 w 181"/>
                  <a:gd name="T5" fmla="*/ 0 h 42"/>
                  <a:gd name="T6" fmla="*/ 1 w 181"/>
                  <a:gd name="T7" fmla="*/ 0 h 42"/>
                  <a:gd name="T8" fmla="*/ 1 w 181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42"/>
                  <a:gd name="T17" fmla="*/ 181 w 181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42">
                    <a:moveTo>
                      <a:pt x="0" y="0"/>
                    </a:moveTo>
                    <a:lnTo>
                      <a:pt x="45" y="10"/>
                    </a:lnTo>
                    <a:lnTo>
                      <a:pt x="90" y="20"/>
                    </a:lnTo>
                    <a:lnTo>
                      <a:pt x="136" y="32"/>
                    </a:lnTo>
                    <a:lnTo>
                      <a:pt x="181" y="42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37" name="Freeform 141"/>
              <p:cNvSpPr>
                <a:spLocks/>
              </p:cNvSpPr>
              <p:nvPr/>
            </p:nvSpPr>
            <p:spPr bwMode="auto">
              <a:xfrm>
                <a:off x="2808" y="2052"/>
                <a:ext cx="91" cy="17"/>
              </a:xfrm>
              <a:custGeom>
                <a:avLst/>
                <a:gdLst>
                  <a:gd name="T0" fmla="*/ 0 w 182"/>
                  <a:gd name="T1" fmla="*/ 0 h 33"/>
                  <a:gd name="T2" fmla="*/ 1 w 182"/>
                  <a:gd name="T3" fmla="*/ 1 h 33"/>
                  <a:gd name="T4" fmla="*/ 1 w 182"/>
                  <a:gd name="T5" fmla="*/ 1 h 33"/>
                  <a:gd name="T6" fmla="*/ 1 w 182"/>
                  <a:gd name="T7" fmla="*/ 1 h 33"/>
                  <a:gd name="T8" fmla="*/ 1 w 182"/>
                  <a:gd name="T9" fmla="*/ 1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33"/>
                  <a:gd name="T17" fmla="*/ 182 w 182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33">
                    <a:moveTo>
                      <a:pt x="0" y="0"/>
                    </a:moveTo>
                    <a:lnTo>
                      <a:pt x="45" y="8"/>
                    </a:lnTo>
                    <a:lnTo>
                      <a:pt x="91" y="15"/>
                    </a:lnTo>
                    <a:lnTo>
                      <a:pt x="136" y="23"/>
                    </a:lnTo>
                    <a:lnTo>
                      <a:pt x="182" y="3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38" name="Freeform 142"/>
              <p:cNvSpPr>
                <a:spLocks/>
              </p:cNvSpPr>
              <p:nvPr/>
            </p:nvSpPr>
            <p:spPr bwMode="auto">
              <a:xfrm>
                <a:off x="2899" y="2069"/>
                <a:ext cx="90" cy="34"/>
              </a:xfrm>
              <a:custGeom>
                <a:avLst/>
                <a:gdLst>
                  <a:gd name="T0" fmla="*/ 0 w 179"/>
                  <a:gd name="T1" fmla="*/ 0 h 67"/>
                  <a:gd name="T2" fmla="*/ 1 w 179"/>
                  <a:gd name="T3" fmla="*/ 1 h 67"/>
                  <a:gd name="T4" fmla="*/ 1 w 179"/>
                  <a:gd name="T5" fmla="*/ 1 h 67"/>
                  <a:gd name="T6" fmla="*/ 1 w 179"/>
                  <a:gd name="T7" fmla="*/ 1 h 6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7"/>
                  <a:gd name="T14" fmla="*/ 179 w 179"/>
                  <a:gd name="T15" fmla="*/ 67 h 6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7">
                    <a:moveTo>
                      <a:pt x="0" y="0"/>
                    </a:moveTo>
                    <a:lnTo>
                      <a:pt x="45" y="14"/>
                    </a:lnTo>
                    <a:lnTo>
                      <a:pt x="88" y="32"/>
                    </a:lnTo>
                    <a:lnTo>
                      <a:pt x="179" y="6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39" name="Freeform 143"/>
              <p:cNvSpPr>
                <a:spLocks/>
              </p:cNvSpPr>
              <p:nvPr/>
            </p:nvSpPr>
            <p:spPr bwMode="auto">
              <a:xfrm>
                <a:off x="2989" y="2103"/>
                <a:ext cx="90" cy="37"/>
              </a:xfrm>
              <a:custGeom>
                <a:avLst/>
                <a:gdLst>
                  <a:gd name="T0" fmla="*/ 0 w 182"/>
                  <a:gd name="T1" fmla="*/ 0 h 75"/>
                  <a:gd name="T2" fmla="*/ 0 w 182"/>
                  <a:gd name="T3" fmla="*/ 0 h 75"/>
                  <a:gd name="T4" fmla="*/ 0 w 182"/>
                  <a:gd name="T5" fmla="*/ 0 h 75"/>
                  <a:gd name="T6" fmla="*/ 0 w 182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2"/>
                  <a:gd name="T13" fmla="*/ 0 h 75"/>
                  <a:gd name="T14" fmla="*/ 182 w 182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2" h="75">
                    <a:moveTo>
                      <a:pt x="0" y="0"/>
                    </a:moveTo>
                    <a:lnTo>
                      <a:pt x="91" y="36"/>
                    </a:lnTo>
                    <a:lnTo>
                      <a:pt x="136" y="53"/>
                    </a:lnTo>
                    <a:lnTo>
                      <a:pt x="182" y="7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40" name="Freeform 144"/>
              <p:cNvSpPr>
                <a:spLocks/>
              </p:cNvSpPr>
              <p:nvPr/>
            </p:nvSpPr>
            <p:spPr bwMode="auto">
              <a:xfrm>
                <a:off x="3079" y="2140"/>
                <a:ext cx="91" cy="51"/>
              </a:xfrm>
              <a:custGeom>
                <a:avLst/>
                <a:gdLst>
                  <a:gd name="T0" fmla="*/ 0 w 181"/>
                  <a:gd name="T1" fmla="*/ 0 h 103"/>
                  <a:gd name="T2" fmla="*/ 1 w 181"/>
                  <a:gd name="T3" fmla="*/ 0 h 103"/>
                  <a:gd name="T4" fmla="*/ 1 w 181"/>
                  <a:gd name="T5" fmla="*/ 0 h 103"/>
                  <a:gd name="T6" fmla="*/ 1 w 181"/>
                  <a:gd name="T7" fmla="*/ 0 h 103"/>
                  <a:gd name="T8" fmla="*/ 1 w 181"/>
                  <a:gd name="T9" fmla="*/ 0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03"/>
                  <a:gd name="T17" fmla="*/ 181 w 181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03">
                    <a:moveTo>
                      <a:pt x="0" y="0"/>
                    </a:moveTo>
                    <a:lnTo>
                      <a:pt x="45" y="24"/>
                    </a:lnTo>
                    <a:lnTo>
                      <a:pt x="90" y="48"/>
                    </a:lnTo>
                    <a:lnTo>
                      <a:pt x="136" y="73"/>
                    </a:lnTo>
                    <a:lnTo>
                      <a:pt x="181" y="10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41" name="Freeform 145"/>
              <p:cNvSpPr>
                <a:spLocks/>
              </p:cNvSpPr>
              <p:nvPr/>
            </p:nvSpPr>
            <p:spPr bwMode="auto">
              <a:xfrm>
                <a:off x="3170" y="2191"/>
                <a:ext cx="90" cy="69"/>
              </a:xfrm>
              <a:custGeom>
                <a:avLst/>
                <a:gdLst>
                  <a:gd name="T0" fmla="*/ 0 w 180"/>
                  <a:gd name="T1" fmla="*/ 0 h 138"/>
                  <a:gd name="T2" fmla="*/ 1 w 180"/>
                  <a:gd name="T3" fmla="*/ 1 h 138"/>
                  <a:gd name="T4" fmla="*/ 1 w 180"/>
                  <a:gd name="T5" fmla="*/ 1 h 138"/>
                  <a:gd name="T6" fmla="*/ 1 w 180"/>
                  <a:gd name="T7" fmla="*/ 1 h 138"/>
                  <a:gd name="T8" fmla="*/ 1 w 180"/>
                  <a:gd name="T9" fmla="*/ 1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138"/>
                  <a:gd name="T17" fmla="*/ 180 w 180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138">
                    <a:moveTo>
                      <a:pt x="0" y="0"/>
                    </a:moveTo>
                    <a:lnTo>
                      <a:pt x="45" y="31"/>
                    </a:lnTo>
                    <a:lnTo>
                      <a:pt x="89" y="67"/>
                    </a:lnTo>
                    <a:lnTo>
                      <a:pt x="134" y="104"/>
                    </a:lnTo>
                    <a:lnTo>
                      <a:pt x="180" y="13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42" name="Freeform 146"/>
              <p:cNvSpPr>
                <a:spLocks/>
              </p:cNvSpPr>
              <p:nvPr/>
            </p:nvSpPr>
            <p:spPr bwMode="auto">
              <a:xfrm>
                <a:off x="3260" y="2260"/>
                <a:ext cx="91" cy="61"/>
              </a:xfrm>
              <a:custGeom>
                <a:avLst/>
                <a:gdLst>
                  <a:gd name="T0" fmla="*/ 0 w 181"/>
                  <a:gd name="T1" fmla="*/ 0 h 120"/>
                  <a:gd name="T2" fmla="*/ 1 w 181"/>
                  <a:gd name="T3" fmla="*/ 1 h 120"/>
                  <a:gd name="T4" fmla="*/ 1 w 181"/>
                  <a:gd name="T5" fmla="*/ 1 h 120"/>
                  <a:gd name="T6" fmla="*/ 1 w 181"/>
                  <a:gd name="T7" fmla="*/ 1 h 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20"/>
                  <a:gd name="T14" fmla="*/ 181 w 181"/>
                  <a:gd name="T15" fmla="*/ 120 h 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20">
                    <a:moveTo>
                      <a:pt x="0" y="0"/>
                    </a:moveTo>
                    <a:lnTo>
                      <a:pt x="45" y="31"/>
                    </a:lnTo>
                    <a:lnTo>
                      <a:pt x="90" y="61"/>
                    </a:lnTo>
                    <a:lnTo>
                      <a:pt x="181" y="12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43" name="Freeform 147"/>
              <p:cNvSpPr>
                <a:spLocks/>
              </p:cNvSpPr>
              <p:nvPr/>
            </p:nvSpPr>
            <p:spPr bwMode="auto">
              <a:xfrm>
                <a:off x="3351" y="2321"/>
                <a:ext cx="90" cy="56"/>
              </a:xfrm>
              <a:custGeom>
                <a:avLst/>
                <a:gdLst>
                  <a:gd name="T0" fmla="*/ 0 w 181"/>
                  <a:gd name="T1" fmla="*/ 0 h 112"/>
                  <a:gd name="T2" fmla="*/ 0 w 181"/>
                  <a:gd name="T3" fmla="*/ 1 h 112"/>
                  <a:gd name="T4" fmla="*/ 0 w 181"/>
                  <a:gd name="T5" fmla="*/ 1 h 112"/>
                  <a:gd name="T6" fmla="*/ 0 w 181"/>
                  <a:gd name="T7" fmla="*/ 1 h 1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12"/>
                  <a:gd name="T14" fmla="*/ 181 w 181"/>
                  <a:gd name="T15" fmla="*/ 112 h 1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12">
                    <a:moveTo>
                      <a:pt x="0" y="0"/>
                    </a:moveTo>
                    <a:lnTo>
                      <a:pt x="91" y="59"/>
                    </a:lnTo>
                    <a:lnTo>
                      <a:pt x="136" y="87"/>
                    </a:lnTo>
                    <a:lnTo>
                      <a:pt x="181" y="112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44" name="Freeform 148"/>
              <p:cNvSpPr>
                <a:spLocks/>
              </p:cNvSpPr>
              <p:nvPr/>
            </p:nvSpPr>
            <p:spPr bwMode="auto">
              <a:xfrm>
                <a:off x="3441" y="2377"/>
                <a:ext cx="91" cy="42"/>
              </a:xfrm>
              <a:custGeom>
                <a:avLst/>
                <a:gdLst>
                  <a:gd name="T0" fmla="*/ 0 w 182"/>
                  <a:gd name="T1" fmla="*/ 0 h 85"/>
                  <a:gd name="T2" fmla="*/ 1 w 182"/>
                  <a:gd name="T3" fmla="*/ 0 h 85"/>
                  <a:gd name="T4" fmla="*/ 1 w 182"/>
                  <a:gd name="T5" fmla="*/ 0 h 85"/>
                  <a:gd name="T6" fmla="*/ 1 w 182"/>
                  <a:gd name="T7" fmla="*/ 0 h 85"/>
                  <a:gd name="T8" fmla="*/ 1 w 182"/>
                  <a:gd name="T9" fmla="*/ 0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85"/>
                  <a:gd name="T17" fmla="*/ 182 w 182"/>
                  <a:gd name="T18" fmla="*/ 85 h 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85">
                    <a:moveTo>
                      <a:pt x="0" y="0"/>
                    </a:moveTo>
                    <a:lnTo>
                      <a:pt x="46" y="24"/>
                    </a:lnTo>
                    <a:lnTo>
                      <a:pt x="91" y="44"/>
                    </a:lnTo>
                    <a:lnTo>
                      <a:pt x="137" y="64"/>
                    </a:lnTo>
                    <a:lnTo>
                      <a:pt x="182" y="8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45" name="Freeform 149"/>
              <p:cNvSpPr>
                <a:spLocks/>
              </p:cNvSpPr>
              <p:nvPr/>
            </p:nvSpPr>
            <p:spPr bwMode="auto">
              <a:xfrm>
                <a:off x="3532" y="2419"/>
                <a:ext cx="90" cy="46"/>
              </a:xfrm>
              <a:custGeom>
                <a:avLst/>
                <a:gdLst>
                  <a:gd name="T0" fmla="*/ 0 w 179"/>
                  <a:gd name="T1" fmla="*/ 0 h 93"/>
                  <a:gd name="T2" fmla="*/ 1 w 179"/>
                  <a:gd name="T3" fmla="*/ 0 h 93"/>
                  <a:gd name="T4" fmla="*/ 1 w 179"/>
                  <a:gd name="T5" fmla="*/ 0 h 93"/>
                  <a:gd name="T6" fmla="*/ 1 w 179"/>
                  <a:gd name="T7" fmla="*/ 0 h 93"/>
                  <a:gd name="T8" fmla="*/ 1 w 179"/>
                  <a:gd name="T9" fmla="*/ 0 h 93"/>
                  <a:gd name="T10" fmla="*/ 1 w 179"/>
                  <a:gd name="T11" fmla="*/ 0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93"/>
                  <a:gd name="T20" fmla="*/ 179 w 179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93">
                    <a:moveTo>
                      <a:pt x="0" y="0"/>
                    </a:moveTo>
                    <a:lnTo>
                      <a:pt x="45" y="22"/>
                    </a:lnTo>
                    <a:lnTo>
                      <a:pt x="89" y="42"/>
                    </a:lnTo>
                    <a:lnTo>
                      <a:pt x="134" y="65"/>
                    </a:lnTo>
                    <a:lnTo>
                      <a:pt x="158" y="77"/>
                    </a:lnTo>
                    <a:lnTo>
                      <a:pt x="179" y="9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46" name="Freeform 150"/>
              <p:cNvSpPr>
                <a:spLocks/>
              </p:cNvSpPr>
              <p:nvPr/>
            </p:nvSpPr>
            <p:spPr bwMode="auto">
              <a:xfrm>
                <a:off x="3622" y="2465"/>
                <a:ext cx="90" cy="82"/>
              </a:xfrm>
              <a:custGeom>
                <a:avLst/>
                <a:gdLst>
                  <a:gd name="T0" fmla="*/ 0 w 182"/>
                  <a:gd name="T1" fmla="*/ 0 h 164"/>
                  <a:gd name="T2" fmla="*/ 0 w 182"/>
                  <a:gd name="T3" fmla="*/ 1 h 164"/>
                  <a:gd name="T4" fmla="*/ 0 w 182"/>
                  <a:gd name="T5" fmla="*/ 1 h 164"/>
                  <a:gd name="T6" fmla="*/ 0 w 182"/>
                  <a:gd name="T7" fmla="*/ 1 h 164"/>
                  <a:gd name="T8" fmla="*/ 0 w 182"/>
                  <a:gd name="T9" fmla="*/ 1 h 164"/>
                  <a:gd name="T10" fmla="*/ 0 w 182"/>
                  <a:gd name="T11" fmla="*/ 1 h 164"/>
                  <a:gd name="T12" fmla="*/ 0 w 182"/>
                  <a:gd name="T13" fmla="*/ 1 h 1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64"/>
                  <a:gd name="T23" fmla="*/ 182 w 182"/>
                  <a:gd name="T24" fmla="*/ 164 h 1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64">
                    <a:moveTo>
                      <a:pt x="0" y="0"/>
                    </a:moveTo>
                    <a:lnTo>
                      <a:pt x="46" y="34"/>
                    </a:lnTo>
                    <a:lnTo>
                      <a:pt x="91" y="71"/>
                    </a:lnTo>
                    <a:lnTo>
                      <a:pt x="113" y="91"/>
                    </a:lnTo>
                    <a:lnTo>
                      <a:pt x="137" y="114"/>
                    </a:lnTo>
                    <a:lnTo>
                      <a:pt x="160" y="138"/>
                    </a:lnTo>
                    <a:lnTo>
                      <a:pt x="182" y="16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47" name="Freeform 151"/>
              <p:cNvSpPr>
                <a:spLocks/>
              </p:cNvSpPr>
              <p:nvPr/>
            </p:nvSpPr>
            <p:spPr bwMode="auto">
              <a:xfrm>
                <a:off x="3712" y="2547"/>
                <a:ext cx="91" cy="133"/>
              </a:xfrm>
              <a:custGeom>
                <a:avLst/>
                <a:gdLst>
                  <a:gd name="T0" fmla="*/ 0 w 181"/>
                  <a:gd name="T1" fmla="*/ 0 h 266"/>
                  <a:gd name="T2" fmla="*/ 1 w 181"/>
                  <a:gd name="T3" fmla="*/ 1 h 266"/>
                  <a:gd name="T4" fmla="*/ 1 w 181"/>
                  <a:gd name="T5" fmla="*/ 1 h 266"/>
                  <a:gd name="T6" fmla="*/ 1 w 181"/>
                  <a:gd name="T7" fmla="*/ 1 h 266"/>
                  <a:gd name="T8" fmla="*/ 1 w 181"/>
                  <a:gd name="T9" fmla="*/ 1 h 266"/>
                  <a:gd name="T10" fmla="*/ 1 w 181"/>
                  <a:gd name="T11" fmla="*/ 1 h 266"/>
                  <a:gd name="T12" fmla="*/ 1 w 181"/>
                  <a:gd name="T13" fmla="*/ 1 h 266"/>
                  <a:gd name="T14" fmla="*/ 1 w 181"/>
                  <a:gd name="T15" fmla="*/ 1 h 2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266"/>
                  <a:gd name="T26" fmla="*/ 181 w 181"/>
                  <a:gd name="T27" fmla="*/ 266 h 2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266">
                    <a:moveTo>
                      <a:pt x="0" y="0"/>
                    </a:moveTo>
                    <a:lnTo>
                      <a:pt x="22" y="29"/>
                    </a:lnTo>
                    <a:lnTo>
                      <a:pt x="45" y="61"/>
                    </a:lnTo>
                    <a:lnTo>
                      <a:pt x="69" y="94"/>
                    </a:lnTo>
                    <a:lnTo>
                      <a:pt x="91" y="130"/>
                    </a:lnTo>
                    <a:lnTo>
                      <a:pt x="136" y="201"/>
                    </a:lnTo>
                    <a:lnTo>
                      <a:pt x="160" y="234"/>
                    </a:lnTo>
                    <a:lnTo>
                      <a:pt x="181" y="266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48" name="Freeform 152"/>
              <p:cNvSpPr>
                <a:spLocks/>
              </p:cNvSpPr>
              <p:nvPr/>
            </p:nvSpPr>
            <p:spPr bwMode="auto">
              <a:xfrm>
                <a:off x="3803" y="2680"/>
                <a:ext cx="90" cy="111"/>
              </a:xfrm>
              <a:custGeom>
                <a:avLst/>
                <a:gdLst>
                  <a:gd name="T0" fmla="*/ 0 w 180"/>
                  <a:gd name="T1" fmla="*/ 0 h 221"/>
                  <a:gd name="T2" fmla="*/ 1 w 180"/>
                  <a:gd name="T3" fmla="*/ 1 h 221"/>
                  <a:gd name="T4" fmla="*/ 1 w 180"/>
                  <a:gd name="T5" fmla="*/ 1 h 221"/>
                  <a:gd name="T6" fmla="*/ 1 w 180"/>
                  <a:gd name="T7" fmla="*/ 1 h 221"/>
                  <a:gd name="T8" fmla="*/ 1 w 180"/>
                  <a:gd name="T9" fmla="*/ 1 h 221"/>
                  <a:gd name="T10" fmla="*/ 1 w 180"/>
                  <a:gd name="T11" fmla="*/ 1 h 2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21"/>
                  <a:gd name="T20" fmla="*/ 180 w 180"/>
                  <a:gd name="T21" fmla="*/ 221 h 2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21">
                    <a:moveTo>
                      <a:pt x="0" y="0"/>
                    </a:moveTo>
                    <a:lnTo>
                      <a:pt x="46" y="61"/>
                    </a:lnTo>
                    <a:lnTo>
                      <a:pt x="89" y="118"/>
                    </a:lnTo>
                    <a:lnTo>
                      <a:pt x="135" y="171"/>
                    </a:lnTo>
                    <a:lnTo>
                      <a:pt x="158" y="197"/>
                    </a:lnTo>
                    <a:lnTo>
                      <a:pt x="180" y="221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49" name="Freeform 153"/>
              <p:cNvSpPr>
                <a:spLocks/>
              </p:cNvSpPr>
              <p:nvPr/>
            </p:nvSpPr>
            <p:spPr bwMode="auto">
              <a:xfrm>
                <a:off x="3893" y="2791"/>
                <a:ext cx="91" cy="69"/>
              </a:xfrm>
              <a:custGeom>
                <a:avLst/>
                <a:gdLst>
                  <a:gd name="T0" fmla="*/ 0 w 181"/>
                  <a:gd name="T1" fmla="*/ 0 h 138"/>
                  <a:gd name="T2" fmla="*/ 1 w 181"/>
                  <a:gd name="T3" fmla="*/ 1 h 138"/>
                  <a:gd name="T4" fmla="*/ 1 w 181"/>
                  <a:gd name="T5" fmla="*/ 1 h 138"/>
                  <a:gd name="T6" fmla="*/ 1 w 181"/>
                  <a:gd name="T7" fmla="*/ 1 h 138"/>
                  <a:gd name="T8" fmla="*/ 1 w 181"/>
                  <a:gd name="T9" fmla="*/ 1 h 138"/>
                  <a:gd name="T10" fmla="*/ 1 w 181"/>
                  <a:gd name="T11" fmla="*/ 1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138"/>
                  <a:gd name="T20" fmla="*/ 181 w 181"/>
                  <a:gd name="T21" fmla="*/ 138 h 1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138">
                    <a:moveTo>
                      <a:pt x="0" y="0"/>
                    </a:moveTo>
                    <a:lnTo>
                      <a:pt x="22" y="21"/>
                    </a:lnTo>
                    <a:lnTo>
                      <a:pt x="45" y="41"/>
                    </a:lnTo>
                    <a:lnTo>
                      <a:pt x="91" y="77"/>
                    </a:lnTo>
                    <a:lnTo>
                      <a:pt x="136" y="108"/>
                    </a:lnTo>
                    <a:lnTo>
                      <a:pt x="181" y="13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50" name="Freeform 154"/>
              <p:cNvSpPr>
                <a:spLocks/>
              </p:cNvSpPr>
              <p:nvPr/>
            </p:nvSpPr>
            <p:spPr bwMode="auto">
              <a:xfrm>
                <a:off x="3984" y="2860"/>
                <a:ext cx="90" cy="43"/>
              </a:xfrm>
              <a:custGeom>
                <a:avLst/>
                <a:gdLst>
                  <a:gd name="T0" fmla="*/ 0 w 182"/>
                  <a:gd name="T1" fmla="*/ 0 h 87"/>
                  <a:gd name="T2" fmla="*/ 0 w 182"/>
                  <a:gd name="T3" fmla="*/ 0 h 87"/>
                  <a:gd name="T4" fmla="*/ 0 w 182"/>
                  <a:gd name="T5" fmla="*/ 0 h 87"/>
                  <a:gd name="T6" fmla="*/ 0 w 182"/>
                  <a:gd name="T7" fmla="*/ 0 h 87"/>
                  <a:gd name="T8" fmla="*/ 0 w 182"/>
                  <a:gd name="T9" fmla="*/ 0 h 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87"/>
                  <a:gd name="T17" fmla="*/ 182 w 182"/>
                  <a:gd name="T18" fmla="*/ 87 h 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87">
                    <a:moveTo>
                      <a:pt x="0" y="0"/>
                    </a:moveTo>
                    <a:lnTo>
                      <a:pt x="46" y="25"/>
                    </a:lnTo>
                    <a:lnTo>
                      <a:pt x="91" y="47"/>
                    </a:lnTo>
                    <a:lnTo>
                      <a:pt x="137" y="67"/>
                    </a:lnTo>
                    <a:lnTo>
                      <a:pt x="182" y="8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51" name="Freeform 155"/>
              <p:cNvSpPr>
                <a:spLocks/>
              </p:cNvSpPr>
              <p:nvPr/>
            </p:nvSpPr>
            <p:spPr bwMode="auto">
              <a:xfrm>
                <a:off x="4074" y="2903"/>
                <a:ext cx="91" cy="40"/>
              </a:xfrm>
              <a:custGeom>
                <a:avLst/>
                <a:gdLst>
                  <a:gd name="T0" fmla="*/ 0 w 181"/>
                  <a:gd name="T1" fmla="*/ 0 h 78"/>
                  <a:gd name="T2" fmla="*/ 1 w 181"/>
                  <a:gd name="T3" fmla="*/ 1 h 78"/>
                  <a:gd name="T4" fmla="*/ 1 w 181"/>
                  <a:gd name="T5" fmla="*/ 1 h 78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8"/>
                  <a:gd name="T11" fmla="*/ 181 w 181"/>
                  <a:gd name="T12" fmla="*/ 78 h 7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8">
                    <a:moveTo>
                      <a:pt x="0" y="0"/>
                    </a:moveTo>
                    <a:lnTo>
                      <a:pt x="91" y="39"/>
                    </a:lnTo>
                    <a:lnTo>
                      <a:pt x="181" y="7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52" name="Line 156"/>
              <p:cNvSpPr>
                <a:spLocks noChangeShapeType="1"/>
              </p:cNvSpPr>
              <p:nvPr/>
            </p:nvSpPr>
            <p:spPr bwMode="auto">
              <a:xfrm>
                <a:off x="4165" y="2943"/>
                <a:ext cx="90" cy="38"/>
              </a:xfrm>
              <a:prstGeom prst="line">
                <a:avLst/>
              </a:pr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53" name="Freeform 157"/>
              <p:cNvSpPr>
                <a:spLocks/>
              </p:cNvSpPr>
              <p:nvPr/>
            </p:nvSpPr>
            <p:spPr bwMode="auto">
              <a:xfrm>
                <a:off x="4255" y="2981"/>
                <a:ext cx="91" cy="40"/>
              </a:xfrm>
              <a:custGeom>
                <a:avLst/>
                <a:gdLst>
                  <a:gd name="T0" fmla="*/ 0 w 181"/>
                  <a:gd name="T1" fmla="*/ 0 h 79"/>
                  <a:gd name="T2" fmla="*/ 1 w 181"/>
                  <a:gd name="T3" fmla="*/ 1 h 79"/>
                  <a:gd name="T4" fmla="*/ 1 w 181"/>
                  <a:gd name="T5" fmla="*/ 1 h 79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9"/>
                  <a:gd name="T11" fmla="*/ 181 w 181"/>
                  <a:gd name="T12" fmla="*/ 79 h 7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9">
                    <a:moveTo>
                      <a:pt x="0" y="0"/>
                    </a:moveTo>
                    <a:lnTo>
                      <a:pt x="91" y="40"/>
                    </a:lnTo>
                    <a:lnTo>
                      <a:pt x="181" y="79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54" name="Freeform 158"/>
              <p:cNvSpPr>
                <a:spLocks/>
              </p:cNvSpPr>
              <p:nvPr/>
            </p:nvSpPr>
            <p:spPr bwMode="auto">
              <a:xfrm>
                <a:off x="4346" y="3021"/>
                <a:ext cx="90" cy="36"/>
              </a:xfrm>
              <a:custGeom>
                <a:avLst/>
                <a:gdLst>
                  <a:gd name="T0" fmla="*/ 0 w 182"/>
                  <a:gd name="T1" fmla="*/ 0 h 73"/>
                  <a:gd name="T2" fmla="*/ 0 w 182"/>
                  <a:gd name="T3" fmla="*/ 0 h 73"/>
                  <a:gd name="T4" fmla="*/ 0 w 182"/>
                  <a:gd name="T5" fmla="*/ 0 h 73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73"/>
                  <a:gd name="T11" fmla="*/ 182 w 182"/>
                  <a:gd name="T12" fmla="*/ 73 h 7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73">
                    <a:moveTo>
                      <a:pt x="0" y="0"/>
                    </a:moveTo>
                    <a:lnTo>
                      <a:pt x="91" y="38"/>
                    </a:lnTo>
                    <a:lnTo>
                      <a:pt x="182" y="7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55" name="Freeform 159"/>
              <p:cNvSpPr>
                <a:spLocks/>
              </p:cNvSpPr>
              <p:nvPr/>
            </p:nvSpPr>
            <p:spPr bwMode="auto">
              <a:xfrm>
                <a:off x="4436" y="3057"/>
                <a:ext cx="91" cy="38"/>
              </a:xfrm>
              <a:custGeom>
                <a:avLst/>
                <a:gdLst>
                  <a:gd name="T0" fmla="*/ 0 w 181"/>
                  <a:gd name="T1" fmla="*/ 0 h 75"/>
                  <a:gd name="T2" fmla="*/ 1 w 181"/>
                  <a:gd name="T3" fmla="*/ 1 h 75"/>
                  <a:gd name="T4" fmla="*/ 1 w 181"/>
                  <a:gd name="T5" fmla="*/ 1 h 75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5"/>
                  <a:gd name="T11" fmla="*/ 181 w 181"/>
                  <a:gd name="T12" fmla="*/ 75 h 7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5">
                    <a:moveTo>
                      <a:pt x="0" y="0"/>
                    </a:moveTo>
                    <a:lnTo>
                      <a:pt x="91" y="38"/>
                    </a:lnTo>
                    <a:lnTo>
                      <a:pt x="181" y="7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56" name="Freeform 160"/>
              <p:cNvSpPr>
                <a:spLocks/>
              </p:cNvSpPr>
              <p:nvPr/>
            </p:nvSpPr>
            <p:spPr bwMode="auto">
              <a:xfrm>
                <a:off x="4527" y="3095"/>
                <a:ext cx="90" cy="33"/>
              </a:xfrm>
              <a:custGeom>
                <a:avLst/>
                <a:gdLst>
                  <a:gd name="T0" fmla="*/ 0 w 180"/>
                  <a:gd name="T1" fmla="*/ 0 h 67"/>
                  <a:gd name="T2" fmla="*/ 1 w 180"/>
                  <a:gd name="T3" fmla="*/ 0 h 67"/>
                  <a:gd name="T4" fmla="*/ 1 w 180"/>
                  <a:gd name="T5" fmla="*/ 0 h 67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67"/>
                  <a:gd name="T11" fmla="*/ 180 w 180"/>
                  <a:gd name="T12" fmla="*/ 67 h 6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67">
                    <a:moveTo>
                      <a:pt x="0" y="0"/>
                    </a:moveTo>
                    <a:lnTo>
                      <a:pt x="89" y="34"/>
                    </a:lnTo>
                    <a:lnTo>
                      <a:pt x="180" y="6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57" name="Freeform 161"/>
              <p:cNvSpPr>
                <a:spLocks/>
              </p:cNvSpPr>
              <p:nvPr/>
            </p:nvSpPr>
            <p:spPr bwMode="auto">
              <a:xfrm>
                <a:off x="4617" y="3128"/>
                <a:ext cx="91" cy="33"/>
              </a:xfrm>
              <a:custGeom>
                <a:avLst/>
                <a:gdLst>
                  <a:gd name="T0" fmla="*/ 0 w 181"/>
                  <a:gd name="T1" fmla="*/ 0 h 65"/>
                  <a:gd name="T2" fmla="*/ 1 w 181"/>
                  <a:gd name="T3" fmla="*/ 1 h 65"/>
                  <a:gd name="T4" fmla="*/ 1 w 181"/>
                  <a:gd name="T5" fmla="*/ 1 h 65"/>
                  <a:gd name="T6" fmla="*/ 1 w 181"/>
                  <a:gd name="T7" fmla="*/ 1 h 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65"/>
                  <a:gd name="T14" fmla="*/ 181 w 181"/>
                  <a:gd name="T15" fmla="*/ 65 h 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65">
                    <a:moveTo>
                      <a:pt x="0" y="0"/>
                    </a:moveTo>
                    <a:lnTo>
                      <a:pt x="91" y="34"/>
                    </a:lnTo>
                    <a:lnTo>
                      <a:pt x="136" y="50"/>
                    </a:lnTo>
                    <a:lnTo>
                      <a:pt x="181" y="6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58" name="Freeform 162"/>
              <p:cNvSpPr>
                <a:spLocks/>
              </p:cNvSpPr>
              <p:nvPr/>
            </p:nvSpPr>
            <p:spPr bwMode="auto">
              <a:xfrm>
                <a:off x="4708" y="3161"/>
                <a:ext cx="90" cy="23"/>
              </a:xfrm>
              <a:custGeom>
                <a:avLst/>
                <a:gdLst>
                  <a:gd name="T0" fmla="*/ 0 w 182"/>
                  <a:gd name="T1" fmla="*/ 0 h 48"/>
                  <a:gd name="T2" fmla="*/ 0 w 182"/>
                  <a:gd name="T3" fmla="*/ 0 h 48"/>
                  <a:gd name="T4" fmla="*/ 0 w 182"/>
                  <a:gd name="T5" fmla="*/ 0 h 48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48"/>
                  <a:gd name="T11" fmla="*/ 182 w 182"/>
                  <a:gd name="T12" fmla="*/ 48 h 4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48">
                    <a:moveTo>
                      <a:pt x="0" y="0"/>
                    </a:moveTo>
                    <a:lnTo>
                      <a:pt x="91" y="26"/>
                    </a:lnTo>
                    <a:lnTo>
                      <a:pt x="182" y="4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59" name="Freeform 163"/>
              <p:cNvSpPr>
                <a:spLocks/>
              </p:cNvSpPr>
              <p:nvPr/>
            </p:nvSpPr>
            <p:spPr bwMode="auto">
              <a:xfrm>
                <a:off x="4798" y="3184"/>
                <a:ext cx="90" cy="18"/>
              </a:xfrm>
              <a:custGeom>
                <a:avLst/>
                <a:gdLst>
                  <a:gd name="T0" fmla="*/ 0 w 179"/>
                  <a:gd name="T1" fmla="*/ 0 h 35"/>
                  <a:gd name="T2" fmla="*/ 1 w 179"/>
                  <a:gd name="T3" fmla="*/ 1 h 35"/>
                  <a:gd name="T4" fmla="*/ 1 w 179"/>
                  <a:gd name="T5" fmla="*/ 1 h 35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35"/>
                  <a:gd name="T11" fmla="*/ 179 w 179"/>
                  <a:gd name="T12" fmla="*/ 35 h 3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35">
                    <a:moveTo>
                      <a:pt x="0" y="0"/>
                    </a:moveTo>
                    <a:lnTo>
                      <a:pt x="89" y="19"/>
                    </a:lnTo>
                    <a:lnTo>
                      <a:pt x="179" y="3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60" name="Freeform 164"/>
              <p:cNvSpPr>
                <a:spLocks/>
              </p:cNvSpPr>
              <p:nvPr/>
            </p:nvSpPr>
            <p:spPr bwMode="auto">
              <a:xfrm>
                <a:off x="4888" y="3202"/>
                <a:ext cx="91" cy="14"/>
              </a:xfrm>
              <a:custGeom>
                <a:avLst/>
                <a:gdLst>
                  <a:gd name="T0" fmla="*/ 0 w 182"/>
                  <a:gd name="T1" fmla="*/ 0 h 28"/>
                  <a:gd name="T2" fmla="*/ 1 w 182"/>
                  <a:gd name="T3" fmla="*/ 1 h 28"/>
                  <a:gd name="T4" fmla="*/ 1 w 182"/>
                  <a:gd name="T5" fmla="*/ 1 h 28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28"/>
                  <a:gd name="T11" fmla="*/ 182 w 182"/>
                  <a:gd name="T12" fmla="*/ 28 h 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28">
                    <a:moveTo>
                      <a:pt x="0" y="0"/>
                    </a:moveTo>
                    <a:lnTo>
                      <a:pt x="91" y="16"/>
                    </a:lnTo>
                    <a:lnTo>
                      <a:pt x="182" y="2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61" name="Freeform 165"/>
              <p:cNvSpPr>
                <a:spLocks/>
              </p:cNvSpPr>
              <p:nvPr/>
            </p:nvSpPr>
            <p:spPr bwMode="auto">
              <a:xfrm>
                <a:off x="4979" y="3216"/>
                <a:ext cx="91" cy="9"/>
              </a:xfrm>
              <a:custGeom>
                <a:avLst/>
                <a:gdLst>
                  <a:gd name="T0" fmla="*/ 0 w 181"/>
                  <a:gd name="T1" fmla="*/ 0 h 17"/>
                  <a:gd name="T2" fmla="*/ 1 w 181"/>
                  <a:gd name="T3" fmla="*/ 1 h 17"/>
                  <a:gd name="T4" fmla="*/ 1 w 181"/>
                  <a:gd name="T5" fmla="*/ 1 h 17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17"/>
                  <a:gd name="T11" fmla="*/ 181 w 181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17">
                    <a:moveTo>
                      <a:pt x="0" y="0"/>
                    </a:moveTo>
                    <a:lnTo>
                      <a:pt x="91" y="10"/>
                    </a:lnTo>
                    <a:lnTo>
                      <a:pt x="181" y="1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62" name="Freeform 166"/>
              <p:cNvSpPr>
                <a:spLocks/>
              </p:cNvSpPr>
              <p:nvPr/>
            </p:nvSpPr>
            <p:spPr bwMode="auto">
              <a:xfrm>
                <a:off x="5070" y="3225"/>
                <a:ext cx="90" cy="7"/>
              </a:xfrm>
              <a:custGeom>
                <a:avLst/>
                <a:gdLst>
                  <a:gd name="T0" fmla="*/ 0 w 182"/>
                  <a:gd name="T1" fmla="*/ 0 h 14"/>
                  <a:gd name="T2" fmla="*/ 0 w 182"/>
                  <a:gd name="T3" fmla="*/ 1 h 14"/>
                  <a:gd name="T4" fmla="*/ 0 w 182"/>
                  <a:gd name="T5" fmla="*/ 1 h 14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14"/>
                  <a:gd name="T11" fmla="*/ 182 w 182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14">
                    <a:moveTo>
                      <a:pt x="0" y="0"/>
                    </a:moveTo>
                    <a:lnTo>
                      <a:pt x="91" y="8"/>
                    </a:lnTo>
                    <a:lnTo>
                      <a:pt x="182" y="1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63" name="Freeform 167"/>
              <p:cNvSpPr>
                <a:spLocks/>
              </p:cNvSpPr>
              <p:nvPr/>
            </p:nvSpPr>
            <p:spPr bwMode="auto">
              <a:xfrm>
                <a:off x="5160" y="3232"/>
                <a:ext cx="90" cy="4"/>
              </a:xfrm>
              <a:custGeom>
                <a:avLst/>
                <a:gdLst>
                  <a:gd name="T0" fmla="*/ 0 w 179"/>
                  <a:gd name="T1" fmla="*/ 0 h 8"/>
                  <a:gd name="T2" fmla="*/ 1 w 179"/>
                  <a:gd name="T3" fmla="*/ 1 h 8"/>
                  <a:gd name="T4" fmla="*/ 1 w 179"/>
                  <a:gd name="T5" fmla="*/ 1 h 8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8"/>
                  <a:gd name="T11" fmla="*/ 179 w 179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8">
                    <a:moveTo>
                      <a:pt x="0" y="0"/>
                    </a:moveTo>
                    <a:lnTo>
                      <a:pt x="89" y="4"/>
                    </a:lnTo>
                    <a:lnTo>
                      <a:pt x="179" y="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64" name="Freeform 168"/>
              <p:cNvSpPr>
                <a:spLocks/>
              </p:cNvSpPr>
              <p:nvPr/>
            </p:nvSpPr>
            <p:spPr bwMode="auto">
              <a:xfrm>
                <a:off x="5250" y="3236"/>
                <a:ext cx="100" cy="2"/>
              </a:xfrm>
              <a:custGeom>
                <a:avLst/>
                <a:gdLst>
                  <a:gd name="T0" fmla="*/ 0 w 200"/>
                  <a:gd name="T1" fmla="*/ 0 h 4"/>
                  <a:gd name="T2" fmla="*/ 1 w 200"/>
                  <a:gd name="T3" fmla="*/ 0 h 4"/>
                  <a:gd name="T4" fmla="*/ 1 w 200"/>
                  <a:gd name="T5" fmla="*/ 0 h 4"/>
                  <a:gd name="T6" fmla="*/ 1 w 200"/>
                  <a:gd name="T7" fmla="*/ 0 h 4"/>
                  <a:gd name="T8" fmla="*/ 1 w 200"/>
                  <a:gd name="T9" fmla="*/ 0 h 4"/>
                  <a:gd name="T10" fmla="*/ 1 w 200"/>
                  <a:gd name="T11" fmla="*/ 0 h 4"/>
                  <a:gd name="T12" fmla="*/ 1 w 200"/>
                  <a:gd name="T13" fmla="*/ 0 h 4"/>
                  <a:gd name="T14" fmla="*/ 1 w 200"/>
                  <a:gd name="T15" fmla="*/ 1 h 4"/>
                  <a:gd name="T16" fmla="*/ 1 w 200"/>
                  <a:gd name="T17" fmla="*/ 1 h 4"/>
                  <a:gd name="T18" fmla="*/ 1 w 200"/>
                  <a:gd name="T19" fmla="*/ 1 h 4"/>
                  <a:gd name="T20" fmla="*/ 1 w 200"/>
                  <a:gd name="T21" fmla="*/ 1 h 4"/>
                  <a:gd name="T22" fmla="*/ 1 w 200"/>
                  <a:gd name="T23" fmla="*/ 1 h 4"/>
                  <a:gd name="T24" fmla="*/ 1 w 200"/>
                  <a:gd name="T25" fmla="*/ 1 h 4"/>
                  <a:gd name="T26" fmla="*/ 1 w 200"/>
                  <a:gd name="T27" fmla="*/ 1 h 4"/>
                  <a:gd name="T28" fmla="*/ 1 w 200"/>
                  <a:gd name="T29" fmla="*/ 1 h 4"/>
                  <a:gd name="T30" fmla="*/ 1 w 200"/>
                  <a:gd name="T31" fmla="*/ 1 h 4"/>
                  <a:gd name="T32" fmla="*/ 1 w 200"/>
                  <a:gd name="T33" fmla="*/ 1 h 4"/>
                  <a:gd name="T34" fmla="*/ 1 w 200"/>
                  <a:gd name="T35" fmla="*/ 1 h 4"/>
                  <a:gd name="T36" fmla="*/ 1 w 200"/>
                  <a:gd name="T37" fmla="*/ 1 h 4"/>
                  <a:gd name="T38" fmla="*/ 1 w 200"/>
                  <a:gd name="T39" fmla="*/ 1 h 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00"/>
                  <a:gd name="T61" fmla="*/ 0 h 4"/>
                  <a:gd name="T62" fmla="*/ 200 w 200"/>
                  <a:gd name="T63" fmla="*/ 4 h 4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00" h="4">
                    <a:moveTo>
                      <a:pt x="0" y="0"/>
                    </a:moveTo>
                    <a:lnTo>
                      <a:pt x="2" y="0"/>
                    </a:lnTo>
                    <a:lnTo>
                      <a:pt x="4" y="0"/>
                    </a:lnTo>
                    <a:lnTo>
                      <a:pt x="12" y="0"/>
                    </a:lnTo>
                    <a:lnTo>
                      <a:pt x="26" y="0"/>
                    </a:lnTo>
                    <a:lnTo>
                      <a:pt x="42" y="0"/>
                    </a:lnTo>
                    <a:lnTo>
                      <a:pt x="61" y="0"/>
                    </a:lnTo>
                    <a:lnTo>
                      <a:pt x="83" y="2"/>
                    </a:lnTo>
                    <a:lnTo>
                      <a:pt x="127" y="2"/>
                    </a:lnTo>
                    <a:lnTo>
                      <a:pt x="146" y="2"/>
                    </a:lnTo>
                    <a:lnTo>
                      <a:pt x="164" y="2"/>
                    </a:lnTo>
                    <a:lnTo>
                      <a:pt x="180" y="4"/>
                    </a:lnTo>
                    <a:lnTo>
                      <a:pt x="192" y="4"/>
                    </a:lnTo>
                    <a:lnTo>
                      <a:pt x="200" y="4"/>
                    </a:lnTo>
                    <a:lnTo>
                      <a:pt x="198" y="4"/>
                    </a:lnTo>
                    <a:lnTo>
                      <a:pt x="196" y="4"/>
                    </a:lnTo>
                    <a:lnTo>
                      <a:pt x="190" y="4"/>
                    </a:lnTo>
                    <a:lnTo>
                      <a:pt x="182" y="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65" name="Freeform 169"/>
              <p:cNvSpPr>
                <a:spLocks/>
              </p:cNvSpPr>
              <p:nvPr/>
            </p:nvSpPr>
            <p:spPr bwMode="auto">
              <a:xfrm>
                <a:off x="-585" y="3238"/>
                <a:ext cx="5926" cy="2"/>
              </a:xfrm>
              <a:custGeom>
                <a:avLst/>
                <a:gdLst>
                  <a:gd name="T0" fmla="*/ 23 w 11852"/>
                  <a:gd name="T1" fmla="*/ 0 h 4"/>
                  <a:gd name="T2" fmla="*/ 23 w 11852"/>
                  <a:gd name="T3" fmla="*/ 0 h 4"/>
                  <a:gd name="T4" fmla="*/ 23 w 11852"/>
                  <a:gd name="T5" fmla="*/ 0 h 4"/>
                  <a:gd name="T6" fmla="*/ 23 w 11852"/>
                  <a:gd name="T7" fmla="*/ 0 h 4"/>
                  <a:gd name="T8" fmla="*/ 23 w 11852"/>
                  <a:gd name="T9" fmla="*/ 0 h 4"/>
                  <a:gd name="T10" fmla="*/ 23 w 11852"/>
                  <a:gd name="T11" fmla="*/ 0 h 4"/>
                  <a:gd name="T12" fmla="*/ 22 w 11852"/>
                  <a:gd name="T13" fmla="*/ 0 h 4"/>
                  <a:gd name="T14" fmla="*/ 22 w 11852"/>
                  <a:gd name="T15" fmla="*/ 0 h 4"/>
                  <a:gd name="T16" fmla="*/ 22 w 11852"/>
                  <a:gd name="T17" fmla="*/ 0 h 4"/>
                  <a:gd name="T18" fmla="*/ 22 w 11852"/>
                  <a:gd name="T19" fmla="*/ 0 h 4"/>
                  <a:gd name="T20" fmla="*/ 21 w 11852"/>
                  <a:gd name="T21" fmla="*/ 0 h 4"/>
                  <a:gd name="T22" fmla="*/ 21 w 11852"/>
                  <a:gd name="T23" fmla="*/ 0 h 4"/>
                  <a:gd name="T24" fmla="*/ 21 w 11852"/>
                  <a:gd name="T25" fmla="*/ 0 h 4"/>
                  <a:gd name="T26" fmla="*/ 20 w 11852"/>
                  <a:gd name="T27" fmla="*/ 0 h 4"/>
                  <a:gd name="T28" fmla="*/ 20 w 11852"/>
                  <a:gd name="T29" fmla="*/ 0 h 4"/>
                  <a:gd name="T30" fmla="*/ 20 w 11852"/>
                  <a:gd name="T31" fmla="*/ 0 h 4"/>
                  <a:gd name="T32" fmla="*/ 20 w 11852"/>
                  <a:gd name="T33" fmla="*/ 0 h 4"/>
                  <a:gd name="T34" fmla="*/ 19 w 11852"/>
                  <a:gd name="T35" fmla="*/ 0 h 4"/>
                  <a:gd name="T36" fmla="*/ 19 w 11852"/>
                  <a:gd name="T37" fmla="*/ 0 h 4"/>
                  <a:gd name="T38" fmla="*/ 18 w 11852"/>
                  <a:gd name="T39" fmla="*/ 0 h 4"/>
                  <a:gd name="T40" fmla="*/ 18 w 11852"/>
                  <a:gd name="T41" fmla="*/ 0 h 4"/>
                  <a:gd name="T42" fmla="*/ 18 w 11852"/>
                  <a:gd name="T43" fmla="*/ 0 h 4"/>
                  <a:gd name="T44" fmla="*/ 17 w 11852"/>
                  <a:gd name="T45" fmla="*/ 1 h 4"/>
                  <a:gd name="T46" fmla="*/ 17 w 11852"/>
                  <a:gd name="T47" fmla="*/ 1 h 4"/>
                  <a:gd name="T48" fmla="*/ 17 w 11852"/>
                  <a:gd name="T49" fmla="*/ 1 h 4"/>
                  <a:gd name="T50" fmla="*/ 15 w 11852"/>
                  <a:gd name="T51" fmla="*/ 1 h 4"/>
                  <a:gd name="T52" fmla="*/ 15 w 11852"/>
                  <a:gd name="T53" fmla="*/ 1 h 4"/>
                  <a:gd name="T54" fmla="*/ 15 w 11852"/>
                  <a:gd name="T55" fmla="*/ 1 h 4"/>
                  <a:gd name="T56" fmla="*/ 14 w 11852"/>
                  <a:gd name="T57" fmla="*/ 1 h 4"/>
                  <a:gd name="T58" fmla="*/ 14 w 11852"/>
                  <a:gd name="T59" fmla="*/ 1 h 4"/>
                  <a:gd name="T60" fmla="*/ 13 w 11852"/>
                  <a:gd name="T61" fmla="*/ 1 h 4"/>
                  <a:gd name="T62" fmla="*/ 13 w 11852"/>
                  <a:gd name="T63" fmla="*/ 1 h 4"/>
                  <a:gd name="T64" fmla="*/ 13 w 11852"/>
                  <a:gd name="T65" fmla="*/ 1 h 4"/>
                  <a:gd name="T66" fmla="*/ 12 w 11852"/>
                  <a:gd name="T67" fmla="*/ 1 h 4"/>
                  <a:gd name="T68" fmla="*/ 12 w 11852"/>
                  <a:gd name="T69" fmla="*/ 1 h 4"/>
                  <a:gd name="T70" fmla="*/ 11 w 11852"/>
                  <a:gd name="T71" fmla="*/ 1 h 4"/>
                  <a:gd name="T72" fmla="*/ 10 w 11852"/>
                  <a:gd name="T73" fmla="*/ 1 h 4"/>
                  <a:gd name="T74" fmla="*/ 9 w 11852"/>
                  <a:gd name="T75" fmla="*/ 1 h 4"/>
                  <a:gd name="T76" fmla="*/ 7 w 11852"/>
                  <a:gd name="T77" fmla="*/ 1 h 4"/>
                  <a:gd name="T78" fmla="*/ 6 w 11852"/>
                  <a:gd name="T79" fmla="*/ 1 h 4"/>
                  <a:gd name="T80" fmla="*/ 6 w 11852"/>
                  <a:gd name="T81" fmla="*/ 1 h 4"/>
                  <a:gd name="T82" fmla="*/ 5 w 11852"/>
                  <a:gd name="T83" fmla="*/ 1 h 4"/>
                  <a:gd name="T84" fmla="*/ 5 w 11852"/>
                  <a:gd name="T85" fmla="*/ 1 h 4"/>
                  <a:gd name="T86" fmla="*/ 3 w 11852"/>
                  <a:gd name="T87" fmla="*/ 1 h 4"/>
                  <a:gd name="T88" fmla="*/ 3 w 11852"/>
                  <a:gd name="T89" fmla="*/ 1 h 4"/>
                  <a:gd name="T90" fmla="*/ 3 w 11852"/>
                  <a:gd name="T91" fmla="*/ 1 h 4"/>
                  <a:gd name="T92" fmla="*/ 3 w 11852"/>
                  <a:gd name="T93" fmla="*/ 1 h 4"/>
                  <a:gd name="T94" fmla="*/ 3 w 11852"/>
                  <a:gd name="T95" fmla="*/ 1 h 4"/>
                  <a:gd name="T96" fmla="*/ 1 w 11852"/>
                  <a:gd name="T97" fmla="*/ 1 h 4"/>
                  <a:gd name="T98" fmla="*/ 1 w 11852"/>
                  <a:gd name="T99" fmla="*/ 1 h 4"/>
                  <a:gd name="T100" fmla="*/ 1 w 11852"/>
                  <a:gd name="T101" fmla="*/ 1 h 4"/>
                  <a:gd name="T102" fmla="*/ 1 w 11852"/>
                  <a:gd name="T103" fmla="*/ 1 h 4"/>
                  <a:gd name="T104" fmla="*/ 1 w 11852"/>
                  <a:gd name="T105" fmla="*/ 1 h 4"/>
                  <a:gd name="T106" fmla="*/ 0 w 11852"/>
                  <a:gd name="T107" fmla="*/ 1 h 4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1852"/>
                  <a:gd name="T163" fmla="*/ 0 h 4"/>
                  <a:gd name="T164" fmla="*/ 11852 w 11852"/>
                  <a:gd name="T165" fmla="*/ 4 h 4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1852" h="4">
                    <a:moveTo>
                      <a:pt x="11852" y="0"/>
                    </a:moveTo>
                    <a:lnTo>
                      <a:pt x="11757" y="0"/>
                    </a:lnTo>
                    <a:lnTo>
                      <a:pt x="11658" y="0"/>
                    </a:lnTo>
                    <a:lnTo>
                      <a:pt x="11552" y="0"/>
                    </a:lnTo>
                    <a:lnTo>
                      <a:pt x="11441" y="0"/>
                    </a:lnTo>
                    <a:lnTo>
                      <a:pt x="11325" y="0"/>
                    </a:lnTo>
                    <a:lnTo>
                      <a:pt x="11205" y="0"/>
                    </a:lnTo>
                    <a:lnTo>
                      <a:pt x="11077" y="0"/>
                    </a:lnTo>
                    <a:lnTo>
                      <a:pt x="10946" y="0"/>
                    </a:lnTo>
                    <a:lnTo>
                      <a:pt x="10810" y="0"/>
                    </a:lnTo>
                    <a:lnTo>
                      <a:pt x="10668" y="0"/>
                    </a:lnTo>
                    <a:lnTo>
                      <a:pt x="10524" y="0"/>
                    </a:lnTo>
                    <a:lnTo>
                      <a:pt x="10374" y="0"/>
                    </a:lnTo>
                    <a:lnTo>
                      <a:pt x="10220" y="0"/>
                    </a:lnTo>
                    <a:lnTo>
                      <a:pt x="10063" y="0"/>
                    </a:lnTo>
                    <a:lnTo>
                      <a:pt x="9901" y="0"/>
                    </a:lnTo>
                    <a:lnTo>
                      <a:pt x="9735" y="0"/>
                    </a:lnTo>
                    <a:lnTo>
                      <a:pt x="9566" y="0"/>
                    </a:lnTo>
                    <a:lnTo>
                      <a:pt x="9392" y="0"/>
                    </a:lnTo>
                    <a:lnTo>
                      <a:pt x="9216" y="0"/>
                    </a:lnTo>
                    <a:lnTo>
                      <a:pt x="9037" y="0"/>
                    </a:lnTo>
                    <a:lnTo>
                      <a:pt x="8853" y="0"/>
                    </a:lnTo>
                    <a:lnTo>
                      <a:pt x="8668" y="2"/>
                    </a:lnTo>
                    <a:lnTo>
                      <a:pt x="8481" y="2"/>
                    </a:lnTo>
                    <a:lnTo>
                      <a:pt x="8289" y="2"/>
                    </a:lnTo>
                    <a:lnTo>
                      <a:pt x="8094" y="2"/>
                    </a:lnTo>
                    <a:lnTo>
                      <a:pt x="7899" y="2"/>
                    </a:lnTo>
                    <a:lnTo>
                      <a:pt x="7699" y="2"/>
                    </a:lnTo>
                    <a:lnTo>
                      <a:pt x="7500" y="2"/>
                    </a:lnTo>
                    <a:lnTo>
                      <a:pt x="7297" y="2"/>
                    </a:lnTo>
                    <a:lnTo>
                      <a:pt x="7092" y="2"/>
                    </a:lnTo>
                    <a:lnTo>
                      <a:pt x="6887" y="2"/>
                    </a:lnTo>
                    <a:lnTo>
                      <a:pt x="6678" y="2"/>
                    </a:lnTo>
                    <a:lnTo>
                      <a:pt x="6257" y="2"/>
                    </a:lnTo>
                    <a:lnTo>
                      <a:pt x="5833" y="2"/>
                    </a:lnTo>
                    <a:lnTo>
                      <a:pt x="5405" y="2"/>
                    </a:lnTo>
                    <a:lnTo>
                      <a:pt x="4973" y="2"/>
                    </a:lnTo>
                    <a:lnTo>
                      <a:pt x="4107" y="2"/>
                    </a:lnTo>
                    <a:lnTo>
                      <a:pt x="3675" y="2"/>
                    </a:lnTo>
                    <a:lnTo>
                      <a:pt x="3245" y="2"/>
                    </a:lnTo>
                    <a:lnTo>
                      <a:pt x="2817" y="2"/>
                    </a:lnTo>
                    <a:lnTo>
                      <a:pt x="2395" y="4"/>
                    </a:lnTo>
                    <a:lnTo>
                      <a:pt x="2184" y="4"/>
                    </a:lnTo>
                    <a:lnTo>
                      <a:pt x="1975" y="4"/>
                    </a:lnTo>
                    <a:lnTo>
                      <a:pt x="1770" y="4"/>
                    </a:lnTo>
                    <a:lnTo>
                      <a:pt x="1565" y="4"/>
                    </a:lnTo>
                    <a:lnTo>
                      <a:pt x="1361" y="4"/>
                    </a:lnTo>
                    <a:lnTo>
                      <a:pt x="1158" y="4"/>
                    </a:lnTo>
                    <a:lnTo>
                      <a:pt x="959" y="4"/>
                    </a:lnTo>
                    <a:lnTo>
                      <a:pt x="764" y="4"/>
                    </a:lnTo>
                    <a:lnTo>
                      <a:pt x="568" y="4"/>
                    </a:lnTo>
                    <a:lnTo>
                      <a:pt x="377" y="4"/>
                    </a:lnTo>
                    <a:lnTo>
                      <a:pt x="188" y="4"/>
                    </a:lnTo>
                    <a:lnTo>
                      <a:pt x="0" y="4"/>
                    </a:lnTo>
                  </a:path>
                </a:pathLst>
              </a:custGeom>
              <a:noFill/>
              <a:ln w="2540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66" name="Freeform 170"/>
              <p:cNvSpPr>
                <a:spLocks/>
              </p:cNvSpPr>
              <p:nvPr/>
            </p:nvSpPr>
            <p:spPr bwMode="auto">
              <a:xfrm>
                <a:off x="1451" y="2060"/>
                <a:ext cx="91" cy="217"/>
              </a:xfrm>
              <a:custGeom>
                <a:avLst/>
                <a:gdLst>
                  <a:gd name="T0" fmla="*/ 0 w 181"/>
                  <a:gd name="T1" fmla="*/ 1 h 434"/>
                  <a:gd name="T2" fmla="*/ 1 w 181"/>
                  <a:gd name="T3" fmla="*/ 1 h 434"/>
                  <a:gd name="T4" fmla="*/ 1 w 181"/>
                  <a:gd name="T5" fmla="*/ 1 h 434"/>
                  <a:gd name="T6" fmla="*/ 1 w 181"/>
                  <a:gd name="T7" fmla="*/ 1 h 434"/>
                  <a:gd name="T8" fmla="*/ 1 w 181"/>
                  <a:gd name="T9" fmla="*/ 1 h 434"/>
                  <a:gd name="T10" fmla="*/ 1 w 181"/>
                  <a:gd name="T11" fmla="*/ 0 h 4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434"/>
                  <a:gd name="T20" fmla="*/ 181 w 181"/>
                  <a:gd name="T21" fmla="*/ 434 h 4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434">
                    <a:moveTo>
                      <a:pt x="0" y="434"/>
                    </a:moveTo>
                    <a:lnTo>
                      <a:pt x="45" y="324"/>
                    </a:lnTo>
                    <a:lnTo>
                      <a:pt x="90" y="213"/>
                    </a:lnTo>
                    <a:lnTo>
                      <a:pt x="136" y="105"/>
                    </a:lnTo>
                    <a:lnTo>
                      <a:pt x="160" y="52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67" name="Freeform 171"/>
              <p:cNvSpPr>
                <a:spLocks/>
              </p:cNvSpPr>
              <p:nvPr/>
            </p:nvSpPr>
            <p:spPr bwMode="auto">
              <a:xfrm>
                <a:off x="1542" y="1867"/>
                <a:ext cx="89" cy="193"/>
              </a:xfrm>
              <a:custGeom>
                <a:avLst/>
                <a:gdLst>
                  <a:gd name="T0" fmla="*/ 0 w 180"/>
                  <a:gd name="T1" fmla="*/ 1 h 386"/>
                  <a:gd name="T2" fmla="*/ 0 w 180"/>
                  <a:gd name="T3" fmla="*/ 1 h 386"/>
                  <a:gd name="T4" fmla="*/ 0 w 180"/>
                  <a:gd name="T5" fmla="*/ 1 h 386"/>
                  <a:gd name="T6" fmla="*/ 0 w 180"/>
                  <a:gd name="T7" fmla="*/ 1 h 386"/>
                  <a:gd name="T8" fmla="*/ 0 w 180"/>
                  <a:gd name="T9" fmla="*/ 1 h 386"/>
                  <a:gd name="T10" fmla="*/ 0 w 180"/>
                  <a:gd name="T11" fmla="*/ 1 h 386"/>
                  <a:gd name="T12" fmla="*/ 0 w 180"/>
                  <a:gd name="T13" fmla="*/ 0 h 3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386"/>
                  <a:gd name="T23" fmla="*/ 180 w 180"/>
                  <a:gd name="T24" fmla="*/ 386 h 38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386">
                    <a:moveTo>
                      <a:pt x="0" y="386"/>
                    </a:moveTo>
                    <a:lnTo>
                      <a:pt x="46" y="284"/>
                    </a:lnTo>
                    <a:lnTo>
                      <a:pt x="89" y="183"/>
                    </a:lnTo>
                    <a:lnTo>
                      <a:pt x="113" y="136"/>
                    </a:lnTo>
                    <a:lnTo>
                      <a:pt x="134" y="89"/>
                    </a:lnTo>
                    <a:lnTo>
                      <a:pt x="158" y="43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68" name="Freeform 172"/>
              <p:cNvSpPr>
                <a:spLocks/>
              </p:cNvSpPr>
              <p:nvPr/>
            </p:nvSpPr>
            <p:spPr bwMode="auto">
              <a:xfrm>
                <a:off x="1631" y="1726"/>
                <a:ext cx="91" cy="141"/>
              </a:xfrm>
              <a:custGeom>
                <a:avLst/>
                <a:gdLst>
                  <a:gd name="T0" fmla="*/ 0 w 181"/>
                  <a:gd name="T1" fmla="*/ 1 h 282"/>
                  <a:gd name="T2" fmla="*/ 1 w 181"/>
                  <a:gd name="T3" fmla="*/ 1 h 282"/>
                  <a:gd name="T4" fmla="*/ 1 w 181"/>
                  <a:gd name="T5" fmla="*/ 1 h 282"/>
                  <a:gd name="T6" fmla="*/ 1 w 181"/>
                  <a:gd name="T7" fmla="*/ 1 h 282"/>
                  <a:gd name="T8" fmla="*/ 1 w 181"/>
                  <a:gd name="T9" fmla="*/ 1 h 282"/>
                  <a:gd name="T10" fmla="*/ 1 w 181"/>
                  <a:gd name="T11" fmla="*/ 1 h 282"/>
                  <a:gd name="T12" fmla="*/ 1 w 181"/>
                  <a:gd name="T13" fmla="*/ 1 h 282"/>
                  <a:gd name="T14" fmla="*/ 1 w 181"/>
                  <a:gd name="T15" fmla="*/ 0 h 28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282"/>
                  <a:gd name="T26" fmla="*/ 181 w 181"/>
                  <a:gd name="T27" fmla="*/ 282 h 28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282">
                    <a:moveTo>
                      <a:pt x="0" y="282"/>
                    </a:moveTo>
                    <a:lnTo>
                      <a:pt x="21" y="241"/>
                    </a:lnTo>
                    <a:lnTo>
                      <a:pt x="45" y="201"/>
                    </a:lnTo>
                    <a:lnTo>
                      <a:pt x="67" y="166"/>
                    </a:lnTo>
                    <a:lnTo>
                      <a:pt x="90" y="128"/>
                    </a:lnTo>
                    <a:lnTo>
                      <a:pt x="112" y="95"/>
                    </a:lnTo>
                    <a:lnTo>
                      <a:pt x="136" y="61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69" name="Freeform 173"/>
              <p:cNvSpPr>
                <a:spLocks/>
              </p:cNvSpPr>
              <p:nvPr/>
            </p:nvSpPr>
            <p:spPr bwMode="auto">
              <a:xfrm>
                <a:off x="1722" y="1628"/>
                <a:ext cx="91" cy="98"/>
              </a:xfrm>
              <a:custGeom>
                <a:avLst/>
                <a:gdLst>
                  <a:gd name="T0" fmla="*/ 0 w 182"/>
                  <a:gd name="T1" fmla="*/ 1 h 195"/>
                  <a:gd name="T2" fmla="*/ 1 w 182"/>
                  <a:gd name="T3" fmla="*/ 1 h 195"/>
                  <a:gd name="T4" fmla="*/ 1 w 182"/>
                  <a:gd name="T5" fmla="*/ 1 h 195"/>
                  <a:gd name="T6" fmla="*/ 1 w 182"/>
                  <a:gd name="T7" fmla="*/ 1 h 195"/>
                  <a:gd name="T8" fmla="*/ 1 w 182"/>
                  <a:gd name="T9" fmla="*/ 1 h 195"/>
                  <a:gd name="T10" fmla="*/ 1 w 182"/>
                  <a:gd name="T11" fmla="*/ 0 h 1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195"/>
                  <a:gd name="T20" fmla="*/ 182 w 182"/>
                  <a:gd name="T21" fmla="*/ 195 h 19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195">
                    <a:moveTo>
                      <a:pt x="0" y="195"/>
                    </a:moveTo>
                    <a:lnTo>
                      <a:pt x="46" y="138"/>
                    </a:lnTo>
                    <a:lnTo>
                      <a:pt x="91" y="86"/>
                    </a:lnTo>
                    <a:lnTo>
                      <a:pt x="136" y="39"/>
                    </a:lnTo>
                    <a:lnTo>
                      <a:pt x="160" y="19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70" name="Freeform 174"/>
              <p:cNvSpPr>
                <a:spLocks/>
              </p:cNvSpPr>
              <p:nvPr/>
            </p:nvSpPr>
            <p:spPr bwMode="auto">
              <a:xfrm>
                <a:off x="1813" y="1576"/>
                <a:ext cx="91" cy="52"/>
              </a:xfrm>
              <a:custGeom>
                <a:avLst/>
                <a:gdLst>
                  <a:gd name="T0" fmla="*/ 0 w 181"/>
                  <a:gd name="T1" fmla="*/ 0 h 105"/>
                  <a:gd name="T2" fmla="*/ 1 w 181"/>
                  <a:gd name="T3" fmla="*/ 0 h 105"/>
                  <a:gd name="T4" fmla="*/ 1 w 181"/>
                  <a:gd name="T5" fmla="*/ 0 h 105"/>
                  <a:gd name="T6" fmla="*/ 1 w 181"/>
                  <a:gd name="T7" fmla="*/ 0 h 105"/>
                  <a:gd name="T8" fmla="*/ 1 w 181"/>
                  <a:gd name="T9" fmla="*/ 0 h 105"/>
                  <a:gd name="T10" fmla="*/ 1 w 181"/>
                  <a:gd name="T11" fmla="*/ 0 h 105"/>
                  <a:gd name="T12" fmla="*/ 1 w 181"/>
                  <a:gd name="T13" fmla="*/ 0 h 1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1"/>
                  <a:gd name="T22" fmla="*/ 0 h 105"/>
                  <a:gd name="T23" fmla="*/ 181 w 181"/>
                  <a:gd name="T24" fmla="*/ 105 h 1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1" h="105">
                    <a:moveTo>
                      <a:pt x="0" y="105"/>
                    </a:moveTo>
                    <a:lnTo>
                      <a:pt x="21" y="87"/>
                    </a:lnTo>
                    <a:lnTo>
                      <a:pt x="45" y="71"/>
                    </a:lnTo>
                    <a:lnTo>
                      <a:pt x="69" y="57"/>
                    </a:lnTo>
                    <a:lnTo>
                      <a:pt x="90" y="44"/>
                    </a:lnTo>
                    <a:lnTo>
                      <a:pt x="136" y="22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71" name="Freeform 175"/>
              <p:cNvSpPr>
                <a:spLocks/>
              </p:cNvSpPr>
              <p:nvPr/>
            </p:nvSpPr>
            <p:spPr bwMode="auto">
              <a:xfrm>
                <a:off x="1904" y="1542"/>
                <a:ext cx="89" cy="34"/>
              </a:xfrm>
              <a:custGeom>
                <a:avLst/>
                <a:gdLst>
                  <a:gd name="T0" fmla="*/ 0 w 180"/>
                  <a:gd name="T1" fmla="*/ 0 h 69"/>
                  <a:gd name="T2" fmla="*/ 0 w 180"/>
                  <a:gd name="T3" fmla="*/ 0 h 69"/>
                  <a:gd name="T4" fmla="*/ 0 w 180"/>
                  <a:gd name="T5" fmla="*/ 0 h 69"/>
                  <a:gd name="T6" fmla="*/ 0 w 180"/>
                  <a:gd name="T7" fmla="*/ 0 h 69"/>
                  <a:gd name="T8" fmla="*/ 0 w 180"/>
                  <a:gd name="T9" fmla="*/ 0 h 69"/>
                  <a:gd name="T10" fmla="*/ 0 w 180"/>
                  <a:gd name="T11" fmla="*/ 0 h 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69"/>
                  <a:gd name="T20" fmla="*/ 180 w 180"/>
                  <a:gd name="T21" fmla="*/ 69 h 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69">
                    <a:moveTo>
                      <a:pt x="0" y="69"/>
                    </a:moveTo>
                    <a:lnTo>
                      <a:pt x="46" y="47"/>
                    </a:lnTo>
                    <a:lnTo>
                      <a:pt x="89" y="28"/>
                    </a:lnTo>
                    <a:lnTo>
                      <a:pt x="134" y="12"/>
                    </a:lnTo>
                    <a:lnTo>
                      <a:pt x="158" y="6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72" name="Freeform 176"/>
              <p:cNvSpPr>
                <a:spLocks/>
              </p:cNvSpPr>
              <p:nvPr/>
            </p:nvSpPr>
            <p:spPr bwMode="auto">
              <a:xfrm>
                <a:off x="1993" y="1539"/>
                <a:ext cx="91" cy="3"/>
              </a:xfrm>
              <a:custGeom>
                <a:avLst/>
                <a:gdLst>
                  <a:gd name="T0" fmla="*/ 0 w 181"/>
                  <a:gd name="T1" fmla="*/ 1 h 6"/>
                  <a:gd name="T2" fmla="*/ 1 w 181"/>
                  <a:gd name="T3" fmla="*/ 1 h 6"/>
                  <a:gd name="T4" fmla="*/ 1 w 181"/>
                  <a:gd name="T5" fmla="*/ 0 h 6"/>
                  <a:gd name="T6" fmla="*/ 1 w 181"/>
                  <a:gd name="T7" fmla="*/ 0 h 6"/>
                  <a:gd name="T8" fmla="*/ 1 w 181"/>
                  <a:gd name="T9" fmla="*/ 1 h 6"/>
                  <a:gd name="T10" fmla="*/ 1 w 181"/>
                  <a:gd name="T11" fmla="*/ 1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6"/>
                  <a:gd name="T20" fmla="*/ 181 w 181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6">
                    <a:moveTo>
                      <a:pt x="0" y="6"/>
                    </a:moveTo>
                    <a:lnTo>
                      <a:pt x="21" y="2"/>
                    </a:lnTo>
                    <a:lnTo>
                      <a:pt x="45" y="0"/>
                    </a:lnTo>
                    <a:lnTo>
                      <a:pt x="90" y="0"/>
                    </a:lnTo>
                    <a:lnTo>
                      <a:pt x="136" y="2"/>
                    </a:lnTo>
                    <a:lnTo>
                      <a:pt x="181" y="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73" name="Freeform 177"/>
              <p:cNvSpPr>
                <a:spLocks/>
              </p:cNvSpPr>
              <p:nvPr/>
            </p:nvSpPr>
            <p:spPr bwMode="auto">
              <a:xfrm>
                <a:off x="2084" y="1532"/>
                <a:ext cx="91" cy="8"/>
              </a:xfrm>
              <a:custGeom>
                <a:avLst/>
                <a:gdLst>
                  <a:gd name="T0" fmla="*/ 0 w 182"/>
                  <a:gd name="T1" fmla="*/ 1 h 16"/>
                  <a:gd name="T2" fmla="*/ 1 w 182"/>
                  <a:gd name="T3" fmla="*/ 1 h 16"/>
                  <a:gd name="T4" fmla="*/ 1 w 182"/>
                  <a:gd name="T5" fmla="*/ 1 h 16"/>
                  <a:gd name="T6" fmla="*/ 1 w 182"/>
                  <a:gd name="T7" fmla="*/ 1 h 16"/>
                  <a:gd name="T8" fmla="*/ 1 w 182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16"/>
                  <a:gd name="T17" fmla="*/ 182 w 18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16">
                    <a:moveTo>
                      <a:pt x="0" y="16"/>
                    </a:moveTo>
                    <a:lnTo>
                      <a:pt x="46" y="12"/>
                    </a:lnTo>
                    <a:lnTo>
                      <a:pt x="91" y="6"/>
                    </a:lnTo>
                    <a:lnTo>
                      <a:pt x="136" y="2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74" name="Freeform 178"/>
              <p:cNvSpPr>
                <a:spLocks/>
              </p:cNvSpPr>
              <p:nvPr/>
            </p:nvSpPr>
            <p:spPr bwMode="auto">
              <a:xfrm>
                <a:off x="2175" y="1532"/>
                <a:ext cx="91" cy="11"/>
              </a:xfrm>
              <a:custGeom>
                <a:avLst/>
                <a:gdLst>
                  <a:gd name="T0" fmla="*/ 0 w 181"/>
                  <a:gd name="T1" fmla="*/ 0 h 22"/>
                  <a:gd name="T2" fmla="*/ 1 w 181"/>
                  <a:gd name="T3" fmla="*/ 1 h 22"/>
                  <a:gd name="T4" fmla="*/ 1 w 181"/>
                  <a:gd name="T5" fmla="*/ 1 h 22"/>
                  <a:gd name="T6" fmla="*/ 1 w 181"/>
                  <a:gd name="T7" fmla="*/ 1 h 22"/>
                  <a:gd name="T8" fmla="*/ 1 w 181"/>
                  <a:gd name="T9" fmla="*/ 1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22"/>
                  <a:gd name="T17" fmla="*/ 181 w 181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22">
                    <a:moveTo>
                      <a:pt x="0" y="0"/>
                    </a:moveTo>
                    <a:lnTo>
                      <a:pt x="45" y="2"/>
                    </a:lnTo>
                    <a:lnTo>
                      <a:pt x="90" y="8"/>
                    </a:lnTo>
                    <a:lnTo>
                      <a:pt x="136" y="14"/>
                    </a:lnTo>
                    <a:lnTo>
                      <a:pt x="181" y="2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75" name="Freeform 179"/>
              <p:cNvSpPr>
                <a:spLocks/>
              </p:cNvSpPr>
              <p:nvPr/>
            </p:nvSpPr>
            <p:spPr bwMode="auto">
              <a:xfrm>
                <a:off x="2266" y="1543"/>
                <a:ext cx="89" cy="19"/>
              </a:xfrm>
              <a:custGeom>
                <a:avLst/>
                <a:gdLst>
                  <a:gd name="T0" fmla="*/ 0 w 180"/>
                  <a:gd name="T1" fmla="*/ 0 h 40"/>
                  <a:gd name="T2" fmla="*/ 0 w 180"/>
                  <a:gd name="T3" fmla="*/ 0 h 40"/>
                  <a:gd name="T4" fmla="*/ 0 w 180"/>
                  <a:gd name="T5" fmla="*/ 0 h 40"/>
                  <a:gd name="T6" fmla="*/ 0 w 180"/>
                  <a:gd name="T7" fmla="*/ 0 h 40"/>
                  <a:gd name="T8" fmla="*/ 0 w 180"/>
                  <a:gd name="T9" fmla="*/ 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40"/>
                  <a:gd name="T17" fmla="*/ 180 w 180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40">
                    <a:moveTo>
                      <a:pt x="0" y="0"/>
                    </a:moveTo>
                    <a:lnTo>
                      <a:pt x="45" y="10"/>
                    </a:lnTo>
                    <a:lnTo>
                      <a:pt x="89" y="20"/>
                    </a:lnTo>
                    <a:lnTo>
                      <a:pt x="134" y="30"/>
                    </a:lnTo>
                    <a:lnTo>
                      <a:pt x="180" y="4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76" name="Freeform 180"/>
              <p:cNvSpPr>
                <a:spLocks/>
              </p:cNvSpPr>
              <p:nvPr/>
            </p:nvSpPr>
            <p:spPr bwMode="auto">
              <a:xfrm>
                <a:off x="2355" y="1562"/>
                <a:ext cx="91" cy="11"/>
              </a:xfrm>
              <a:custGeom>
                <a:avLst/>
                <a:gdLst>
                  <a:gd name="T0" fmla="*/ 0 w 181"/>
                  <a:gd name="T1" fmla="*/ 0 h 21"/>
                  <a:gd name="T2" fmla="*/ 1 w 181"/>
                  <a:gd name="T3" fmla="*/ 1 h 21"/>
                  <a:gd name="T4" fmla="*/ 1 w 181"/>
                  <a:gd name="T5" fmla="*/ 1 h 21"/>
                  <a:gd name="T6" fmla="*/ 1 w 181"/>
                  <a:gd name="T7" fmla="*/ 1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21"/>
                  <a:gd name="T14" fmla="*/ 181 w 181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21">
                    <a:moveTo>
                      <a:pt x="0" y="0"/>
                    </a:moveTo>
                    <a:lnTo>
                      <a:pt x="90" y="13"/>
                    </a:lnTo>
                    <a:lnTo>
                      <a:pt x="136" y="17"/>
                    </a:lnTo>
                    <a:lnTo>
                      <a:pt x="181" y="21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77" name="Freeform 181"/>
              <p:cNvSpPr>
                <a:spLocks/>
              </p:cNvSpPr>
              <p:nvPr/>
            </p:nvSpPr>
            <p:spPr bwMode="auto">
              <a:xfrm>
                <a:off x="2446" y="1570"/>
                <a:ext cx="91" cy="3"/>
              </a:xfrm>
              <a:custGeom>
                <a:avLst/>
                <a:gdLst>
                  <a:gd name="T0" fmla="*/ 0 w 182"/>
                  <a:gd name="T1" fmla="*/ 1 h 6"/>
                  <a:gd name="T2" fmla="*/ 1 w 182"/>
                  <a:gd name="T3" fmla="*/ 1 h 6"/>
                  <a:gd name="T4" fmla="*/ 1 w 182"/>
                  <a:gd name="T5" fmla="*/ 1 h 6"/>
                  <a:gd name="T6" fmla="*/ 1 w 182"/>
                  <a:gd name="T7" fmla="*/ 1 h 6"/>
                  <a:gd name="T8" fmla="*/ 1 w 182"/>
                  <a:gd name="T9" fmla="*/ 0 h 6"/>
                  <a:gd name="T10" fmla="*/ 1 w 182"/>
                  <a:gd name="T11" fmla="*/ 0 h 6"/>
                  <a:gd name="T12" fmla="*/ 1 w 182"/>
                  <a:gd name="T13" fmla="*/ 0 h 6"/>
                  <a:gd name="T14" fmla="*/ 1 w 182"/>
                  <a:gd name="T15" fmla="*/ 1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6"/>
                  <a:gd name="T26" fmla="*/ 182 w 182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6">
                    <a:moveTo>
                      <a:pt x="0" y="6"/>
                    </a:moveTo>
                    <a:lnTo>
                      <a:pt x="22" y="6"/>
                    </a:lnTo>
                    <a:lnTo>
                      <a:pt x="45" y="6"/>
                    </a:lnTo>
                    <a:lnTo>
                      <a:pt x="91" y="2"/>
                    </a:lnTo>
                    <a:lnTo>
                      <a:pt x="115" y="0"/>
                    </a:lnTo>
                    <a:lnTo>
                      <a:pt x="136" y="0"/>
                    </a:lnTo>
                    <a:lnTo>
                      <a:pt x="160" y="0"/>
                    </a:lnTo>
                    <a:lnTo>
                      <a:pt x="182" y="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78" name="Freeform 182"/>
              <p:cNvSpPr>
                <a:spLocks/>
              </p:cNvSpPr>
              <p:nvPr/>
            </p:nvSpPr>
            <p:spPr bwMode="auto">
              <a:xfrm>
                <a:off x="2537" y="1572"/>
                <a:ext cx="90" cy="38"/>
              </a:xfrm>
              <a:custGeom>
                <a:avLst/>
                <a:gdLst>
                  <a:gd name="T0" fmla="*/ 0 w 179"/>
                  <a:gd name="T1" fmla="*/ 0 h 75"/>
                  <a:gd name="T2" fmla="*/ 1 w 179"/>
                  <a:gd name="T3" fmla="*/ 1 h 75"/>
                  <a:gd name="T4" fmla="*/ 1 w 179"/>
                  <a:gd name="T5" fmla="*/ 1 h 75"/>
                  <a:gd name="T6" fmla="*/ 1 w 179"/>
                  <a:gd name="T7" fmla="*/ 1 h 75"/>
                  <a:gd name="T8" fmla="*/ 1 w 179"/>
                  <a:gd name="T9" fmla="*/ 1 h 75"/>
                  <a:gd name="T10" fmla="*/ 1 w 179"/>
                  <a:gd name="T11" fmla="*/ 1 h 75"/>
                  <a:gd name="T12" fmla="*/ 1 w 179"/>
                  <a:gd name="T13" fmla="*/ 1 h 7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9"/>
                  <a:gd name="T22" fmla="*/ 0 h 75"/>
                  <a:gd name="T23" fmla="*/ 179 w 179"/>
                  <a:gd name="T24" fmla="*/ 75 h 7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9" h="75">
                    <a:moveTo>
                      <a:pt x="0" y="0"/>
                    </a:moveTo>
                    <a:lnTo>
                      <a:pt x="21" y="6"/>
                    </a:lnTo>
                    <a:lnTo>
                      <a:pt x="45" y="14"/>
                    </a:lnTo>
                    <a:lnTo>
                      <a:pt x="67" y="22"/>
                    </a:lnTo>
                    <a:lnTo>
                      <a:pt x="88" y="32"/>
                    </a:lnTo>
                    <a:lnTo>
                      <a:pt x="134" y="54"/>
                    </a:lnTo>
                    <a:lnTo>
                      <a:pt x="179" y="7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79" name="Freeform 183"/>
              <p:cNvSpPr>
                <a:spLocks/>
              </p:cNvSpPr>
              <p:nvPr/>
            </p:nvSpPr>
            <p:spPr bwMode="auto">
              <a:xfrm>
                <a:off x="2627" y="1610"/>
                <a:ext cx="90" cy="41"/>
              </a:xfrm>
              <a:custGeom>
                <a:avLst/>
                <a:gdLst>
                  <a:gd name="T0" fmla="*/ 0 w 182"/>
                  <a:gd name="T1" fmla="*/ 0 h 83"/>
                  <a:gd name="T2" fmla="*/ 0 w 182"/>
                  <a:gd name="T3" fmla="*/ 0 h 83"/>
                  <a:gd name="T4" fmla="*/ 0 w 182"/>
                  <a:gd name="T5" fmla="*/ 0 h 83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83"/>
                  <a:gd name="T11" fmla="*/ 182 w 182"/>
                  <a:gd name="T12" fmla="*/ 83 h 8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83">
                    <a:moveTo>
                      <a:pt x="0" y="0"/>
                    </a:moveTo>
                    <a:lnTo>
                      <a:pt x="91" y="42"/>
                    </a:lnTo>
                    <a:lnTo>
                      <a:pt x="182" y="8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80" name="Freeform 184"/>
              <p:cNvSpPr>
                <a:spLocks/>
              </p:cNvSpPr>
              <p:nvPr/>
            </p:nvSpPr>
            <p:spPr bwMode="auto">
              <a:xfrm>
                <a:off x="2717" y="1651"/>
                <a:ext cx="91" cy="45"/>
              </a:xfrm>
              <a:custGeom>
                <a:avLst/>
                <a:gdLst>
                  <a:gd name="T0" fmla="*/ 0 w 181"/>
                  <a:gd name="T1" fmla="*/ 0 h 91"/>
                  <a:gd name="T2" fmla="*/ 1 w 181"/>
                  <a:gd name="T3" fmla="*/ 0 h 91"/>
                  <a:gd name="T4" fmla="*/ 1 w 181"/>
                  <a:gd name="T5" fmla="*/ 0 h 91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91"/>
                  <a:gd name="T11" fmla="*/ 181 w 181"/>
                  <a:gd name="T12" fmla="*/ 91 h 9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91">
                    <a:moveTo>
                      <a:pt x="0" y="0"/>
                    </a:moveTo>
                    <a:lnTo>
                      <a:pt x="90" y="45"/>
                    </a:lnTo>
                    <a:lnTo>
                      <a:pt x="181" y="91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81" name="Freeform 185"/>
              <p:cNvSpPr>
                <a:spLocks/>
              </p:cNvSpPr>
              <p:nvPr/>
            </p:nvSpPr>
            <p:spPr bwMode="auto">
              <a:xfrm>
                <a:off x="2808" y="1696"/>
                <a:ext cx="91" cy="43"/>
              </a:xfrm>
              <a:custGeom>
                <a:avLst/>
                <a:gdLst>
                  <a:gd name="T0" fmla="*/ 0 w 182"/>
                  <a:gd name="T1" fmla="*/ 0 h 85"/>
                  <a:gd name="T2" fmla="*/ 1 w 182"/>
                  <a:gd name="T3" fmla="*/ 1 h 85"/>
                  <a:gd name="T4" fmla="*/ 1 w 182"/>
                  <a:gd name="T5" fmla="*/ 1 h 85"/>
                  <a:gd name="T6" fmla="*/ 1 w 182"/>
                  <a:gd name="T7" fmla="*/ 1 h 85"/>
                  <a:gd name="T8" fmla="*/ 1 w 182"/>
                  <a:gd name="T9" fmla="*/ 1 h 85"/>
                  <a:gd name="T10" fmla="*/ 1 w 182"/>
                  <a:gd name="T11" fmla="*/ 1 h 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85"/>
                  <a:gd name="T20" fmla="*/ 182 w 182"/>
                  <a:gd name="T21" fmla="*/ 85 h 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85">
                    <a:moveTo>
                      <a:pt x="0" y="0"/>
                    </a:moveTo>
                    <a:lnTo>
                      <a:pt x="45" y="19"/>
                    </a:lnTo>
                    <a:lnTo>
                      <a:pt x="91" y="39"/>
                    </a:lnTo>
                    <a:lnTo>
                      <a:pt x="136" y="59"/>
                    </a:lnTo>
                    <a:lnTo>
                      <a:pt x="160" y="71"/>
                    </a:lnTo>
                    <a:lnTo>
                      <a:pt x="182" y="8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82" name="Freeform 186"/>
              <p:cNvSpPr>
                <a:spLocks/>
              </p:cNvSpPr>
              <p:nvPr/>
            </p:nvSpPr>
            <p:spPr bwMode="auto">
              <a:xfrm>
                <a:off x="2899" y="1739"/>
                <a:ext cx="90" cy="69"/>
              </a:xfrm>
              <a:custGeom>
                <a:avLst/>
                <a:gdLst>
                  <a:gd name="T0" fmla="*/ 0 w 179"/>
                  <a:gd name="T1" fmla="*/ 0 h 138"/>
                  <a:gd name="T2" fmla="*/ 1 w 179"/>
                  <a:gd name="T3" fmla="*/ 1 h 138"/>
                  <a:gd name="T4" fmla="*/ 1 w 179"/>
                  <a:gd name="T5" fmla="*/ 1 h 138"/>
                  <a:gd name="T6" fmla="*/ 1 w 179"/>
                  <a:gd name="T7" fmla="*/ 1 h 138"/>
                  <a:gd name="T8" fmla="*/ 1 w 179"/>
                  <a:gd name="T9" fmla="*/ 1 h 138"/>
                  <a:gd name="T10" fmla="*/ 1 w 179"/>
                  <a:gd name="T11" fmla="*/ 1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138"/>
                  <a:gd name="T20" fmla="*/ 179 w 179"/>
                  <a:gd name="T21" fmla="*/ 138 h 1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138">
                    <a:moveTo>
                      <a:pt x="0" y="0"/>
                    </a:moveTo>
                    <a:lnTo>
                      <a:pt x="21" y="15"/>
                    </a:lnTo>
                    <a:lnTo>
                      <a:pt x="45" y="31"/>
                    </a:lnTo>
                    <a:lnTo>
                      <a:pt x="88" y="67"/>
                    </a:lnTo>
                    <a:lnTo>
                      <a:pt x="134" y="102"/>
                    </a:lnTo>
                    <a:lnTo>
                      <a:pt x="179" y="138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83" name="Freeform 187"/>
              <p:cNvSpPr>
                <a:spLocks/>
              </p:cNvSpPr>
              <p:nvPr/>
            </p:nvSpPr>
            <p:spPr bwMode="auto">
              <a:xfrm>
                <a:off x="2989" y="1808"/>
                <a:ext cx="90" cy="62"/>
              </a:xfrm>
              <a:custGeom>
                <a:avLst/>
                <a:gdLst>
                  <a:gd name="T0" fmla="*/ 0 w 182"/>
                  <a:gd name="T1" fmla="*/ 0 h 124"/>
                  <a:gd name="T2" fmla="*/ 0 w 182"/>
                  <a:gd name="T3" fmla="*/ 1 h 124"/>
                  <a:gd name="T4" fmla="*/ 0 w 182"/>
                  <a:gd name="T5" fmla="*/ 1 h 124"/>
                  <a:gd name="T6" fmla="*/ 0 w 182"/>
                  <a:gd name="T7" fmla="*/ 1 h 124"/>
                  <a:gd name="T8" fmla="*/ 0 w 182"/>
                  <a:gd name="T9" fmla="*/ 1 h 124"/>
                  <a:gd name="T10" fmla="*/ 0 w 182"/>
                  <a:gd name="T11" fmla="*/ 1 h 1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124"/>
                  <a:gd name="T20" fmla="*/ 182 w 182"/>
                  <a:gd name="T21" fmla="*/ 124 h 1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124">
                    <a:moveTo>
                      <a:pt x="0" y="0"/>
                    </a:moveTo>
                    <a:lnTo>
                      <a:pt x="45" y="31"/>
                    </a:lnTo>
                    <a:lnTo>
                      <a:pt x="91" y="61"/>
                    </a:lnTo>
                    <a:lnTo>
                      <a:pt x="136" y="90"/>
                    </a:lnTo>
                    <a:lnTo>
                      <a:pt x="160" y="106"/>
                    </a:lnTo>
                    <a:lnTo>
                      <a:pt x="182" y="12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84" name="Freeform 188"/>
              <p:cNvSpPr>
                <a:spLocks/>
              </p:cNvSpPr>
              <p:nvPr/>
            </p:nvSpPr>
            <p:spPr bwMode="auto">
              <a:xfrm>
                <a:off x="3079" y="1870"/>
                <a:ext cx="91" cy="83"/>
              </a:xfrm>
              <a:custGeom>
                <a:avLst/>
                <a:gdLst>
                  <a:gd name="T0" fmla="*/ 0 w 181"/>
                  <a:gd name="T1" fmla="*/ 0 h 165"/>
                  <a:gd name="T2" fmla="*/ 1 w 181"/>
                  <a:gd name="T3" fmla="*/ 1 h 165"/>
                  <a:gd name="T4" fmla="*/ 1 w 181"/>
                  <a:gd name="T5" fmla="*/ 1 h 165"/>
                  <a:gd name="T6" fmla="*/ 1 w 181"/>
                  <a:gd name="T7" fmla="*/ 1 h 165"/>
                  <a:gd name="T8" fmla="*/ 1 w 181"/>
                  <a:gd name="T9" fmla="*/ 1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65"/>
                  <a:gd name="T17" fmla="*/ 181 w 181"/>
                  <a:gd name="T18" fmla="*/ 165 h 1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65">
                    <a:moveTo>
                      <a:pt x="0" y="0"/>
                    </a:moveTo>
                    <a:lnTo>
                      <a:pt x="45" y="37"/>
                    </a:lnTo>
                    <a:lnTo>
                      <a:pt x="90" y="77"/>
                    </a:lnTo>
                    <a:lnTo>
                      <a:pt x="136" y="120"/>
                    </a:lnTo>
                    <a:lnTo>
                      <a:pt x="181" y="16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85" name="Freeform 189"/>
              <p:cNvSpPr>
                <a:spLocks/>
              </p:cNvSpPr>
              <p:nvPr/>
            </p:nvSpPr>
            <p:spPr bwMode="auto">
              <a:xfrm>
                <a:off x="3170" y="1953"/>
                <a:ext cx="90" cy="102"/>
              </a:xfrm>
              <a:custGeom>
                <a:avLst/>
                <a:gdLst>
                  <a:gd name="T0" fmla="*/ 0 w 180"/>
                  <a:gd name="T1" fmla="*/ 0 h 206"/>
                  <a:gd name="T2" fmla="*/ 1 w 180"/>
                  <a:gd name="T3" fmla="*/ 0 h 206"/>
                  <a:gd name="T4" fmla="*/ 1 w 180"/>
                  <a:gd name="T5" fmla="*/ 0 h 206"/>
                  <a:gd name="T6" fmla="*/ 1 w 180"/>
                  <a:gd name="T7" fmla="*/ 0 h 206"/>
                  <a:gd name="T8" fmla="*/ 1 w 180"/>
                  <a:gd name="T9" fmla="*/ 0 h 206"/>
                  <a:gd name="T10" fmla="*/ 1 w 180"/>
                  <a:gd name="T11" fmla="*/ 0 h 2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06"/>
                  <a:gd name="T20" fmla="*/ 180 w 180"/>
                  <a:gd name="T21" fmla="*/ 206 h 2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06">
                    <a:moveTo>
                      <a:pt x="0" y="0"/>
                    </a:moveTo>
                    <a:lnTo>
                      <a:pt x="22" y="24"/>
                    </a:lnTo>
                    <a:lnTo>
                      <a:pt x="45" y="50"/>
                    </a:lnTo>
                    <a:lnTo>
                      <a:pt x="89" y="103"/>
                    </a:lnTo>
                    <a:lnTo>
                      <a:pt x="134" y="154"/>
                    </a:lnTo>
                    <a:lnTo>
                      <a:pt x="180" y="206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86" name="Freeform 190"/>
              <p:cNvSpPr>
                <a:spLocks/>
              </p:cNvSpPr>
              <p:nvPr/>
            </p:nvSpPr>
            <p:spPr bwMode="auto">
              <a:xfrm>
                <a:off x="3260" y="2055"/>
                <a:ext cx="91" cy="90"/>
              </a:xfrm>
              <a:custGeom>
                <a:avLst/>
                <a:gdLst>
                  <a:gd name="T0" fmla="*/ 0 w 181"/>
                  <a:gd name="T1" fmla="*/ 0 h 179"/>
                  <a:gd name="T2" fmla="*/ 1 w 181"/>
                  <a:gd name="T3" fmla="*/ 1 h 179"/>
                  <a:gd name="T4" fmla="*/ 1 w 181"/>
                  <a:gd name="T5" fmla="*/ 1 h 179"/>
                  <a:gd name="T6" fmla="*/ 1 w 181"/>
                  <a:gd name="T7" fmla="*/ 1 h 1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79"/>
                  <a:gd name="T14" fmla="*/ 181 w 181"/>
                  <a:gd name="T15" fmla="*/ 179 h 1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79">
                    <a:moveTo>
                      <a:pt x="0" y="0"/>
                    </a:moveTo>
                    <a:lnTo>
                      <a:pt x="45" y="47"/>
                    </a:lnTo>
                    <a:lnTo>
                      <a:pt x="90" y="92"/>
                    </a:lnTo>
                    <a:lnTo>
                      <a:pt x="181" y="179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87" name="Freeform 191"/>
              <p:cNvSpPr>
                <a:spLocks/>
              </p:cNvSpPr>
              <p:nvPr/>
            </p:nvSpPr>
            <p:spPr bwMode="auto">
              <a:xfrm>
                <a:off x="3351" y="2145"/>
                <a:ext cx="90" cy="80"/>
              </a:xfrm>
              <a:custGeom>
                <a:avLst/>
                <a:gdLst>
                  <a:gd name="T0" fmla="*/ 0 w 181"/>
                  <a:gd name="T1" fmla="*/ 0 h 160"/>
                  <a:gd name="T2" fmla="*/ 0 w 181"/>
                  <a:gd name="T3" fmla="*/ 1 h 160"/>
                  <a:gd name="T4" fmla="*/ 0 w 181"/>
                  <a:gd name="T5" fmla="*/ 1 h 160"/>
                  <a:gd name="T6" fmla="*/ 0 w 181"/>
                  <a:gd name="T7" fmla="*/ 1 h 1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60"/>
                  <a:gd name="T14" fmla="*/ 181 w 181"/>
                  <a:gd name="T15" fmla="*/ 160 h 1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60">
                    <a:moveTo>
                      <a:pt x="0" y="0"/>
                    </a:moveTo>
                    <a:lnTo>
                      <a:pt x="91" y="83"/>
                    </a:lnTo>
                    <a:lnTo>
                      <a:pt x="136" y="122"/>
                    </a:lnTo>
                    <a:lnTo>
                      <a:pt x="181" y="16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88" name="Freeform 192"/>
              <p:cNvSpPr>
                <a:spLocks/>
              </p:cNvSpPr>
              <p:nvPr/>
            </p:nvSpPr>
            <p:spPr bwMode="auto">
              <a:xfrm>
                <a:off x="3441" y="2225"/>
                <a:ext cx="91" cy="66"/>
              </a:xfrm>
              <a:custGeom>
                <a:avLst/>
                <a:gdLst>
                  <a:gd name="T0" fmla="*/ 0 w 182"/>
                  <a:gd name="T1" fmla="*/ 0 h 132"/>
                  <a:gd name="T2" fmla="*/ 1 w 182"/>
                  <a:gd name="T3" fmla="*/ 1 h 132"/>
                  <a:gd name="T4" fmla="*/ 1 w 182"/>
                  <a:gd name="T5" fmla="*/ 1 h 132"/>
                  <a:gd name="T6" fmla="*/ 1 w 182"/>
                  <a:gd name="T7" fmla="*/ 1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2"/>
                  <a:gd name="T13" fmla="*/ 0 h 132"/>
                  <a:gd name="T14" fmla="*/ 182 w 182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2" h="132">
                    <a:moveTo>
                      <a:pt x="0" y="0"/>
                    </a:moveTo>
                    <a:lnTo>
                      <a:pt x="46" y="35"/>
                    </a:lnTo>
                    <a:lnTo>
                      <a:pt x="91" y="69"/>
                    </a:lnTo>
                    <a:lnTo>
                      <a:pt x="182" y="13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89" name="Freeform 193"/>
              <p:cNvSpPr>
                <a:spLocks/>
              </p:cNvSpPr>
              <p:nvPr/>
            </p:nvSpPr>
            <p:spPr bwMode="auto">
              <a:xfrm>
                <a:off x="3532" y="2291"/>
                <a:ext cx="90" cy="62"/>
              </a:xfrm>
              <a:custGeom>
                <a:avLst/>
                <a:gdLst>
                  <a:gd name="T0" fmla="*/ 0 w 179"/>
                  <a:gd name="T1" fmla="*/ 0 h 124"/>
                  <a:gd name="T2" fmla="*/ 1 w 179"/>
                  <a:gd name="T3" fmla="*/ 1 h 124"/>
                  <a:gd name="T4" fmla="*/ 1 w 179"/>
                  <a:gd name="T5" fmla="*/ 1 h 124"/>
                  <a:gd name="T6" fmla="*/ 1 w 179"/>
                  <a:gd name="T7" fmla="*/ 1 h 124"/>
                  <a:gd name="T8" fmla="*/ 1 w 179"/>
                  <a:gd name="T9" fmla="*/ 1 h 124"/>
                  <a:gd name="T10" fmla="*/ 1 w 179"/>
                  <a:gd name="T11" fmla="*/ 1 h 1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124"/>
                  <a:gd name="T20" fmla="*/ 179 w 179"/>
                  <a:gd name="T21" fmla="*/ 124 h 1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124">
                    <a:moveTo>
                      <a:pt x="0" y="0"/>
                    </a:moveTo>
                    <a:lnTo>
                      <a:pt x="45" y="29"/>
                    </a:lnTo>
                    <a:lnTo>
                      <a:pt x="89" y="59"/>
                    </a:lnTo>
                    <a:lnTo>
                      <a:pt x="134" y="91"/>
                    </a:lnTo>
                    <a:lnTo>
                      <a:pt x="158" y="106"/>
                    </a:lnTo>
                    <a:lnTo>
                      <a:pt x="179" y="12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90" name="Freeform 194"/>
              <p:cNvSpPr>
                <a:spLocks/>
              </p:cNvSpPr>
              <p:nvPr/>
            </p:nvSpPr>
            <p:spPr bwMode="auto">
              <a:xfrm>
                <a:off x="3622" y="2353"/>
                <a:ext cx="90" cy="87"/>
              </a:xfrm>
              <a:custGeom>
                <a:avLst/>
                <a:gdLst>
                  <a:gd name="T0" fmla="*/ 0 w 182"/>
                  <a:gd name="T1" fmla="*/ 0 h 174"/>
                  <a:gd name="T2" fmla="*/ 0 w 182"/>
                  <a:gd name="T3" fmla="*/ 1 h 174"/>
                  <a:gd name="T4" fmla="*/ 0 w 182"/>
                  <a:gd name="T5" fmla="*/ 1 h 174"/>
                  <a:gd name="T6" fmla="*/ 0 w 182"/>
                  <a:gd name="T7" fmla="*/ 1 h 174"/>
                  <a:gd name="T8" fmla="*/ 0 w 182"/>
                  <a:gd name="T9" fmla="*/ 1 h 174"/>
                  <a:gd name="T10" fmla="*/ 0 w 182"/>
                  <a:gd name="T11" fmla="*/ 1 h 174"/>
                  <a:gd name="T12" fmla="*/ 0 w 182"/>
                  <a:gd name="T13" fmla="*/ 1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74"/>
                  <a:gd name="T23" fmla="*/ 182 w 182"/>
                  <a:gd name="T24" fmla="*/ 174 h 17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74">
                    <a:moveTo>
                      <a:pt x="0" y="0"/>
                    </a:moveTo>
                    <a:lnTo>
                      <a:pt x="46" y="38"/>
                    </a:lnTo>
                    <a:lnTo>
                      <a:pt x="91" y="75"/>
                    </a:lnTo>
                    <a:lnTo>
                      <a:pt x="113" y="97"/>
                    </a:lnTo>
                    <a:lnTo>
                      <a:pt x="137" y="120"/>
                    </a:lnTo>
                    <a:lnTo>
                      <a:pt x="160" y="146"/>
                    </a:lnTo>
                    <a:lnTo>
                      <a:pt x="182" y="17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91" name="Freeform 195"/>
              <p:cNvSpPr>
                <a:spLocks/>
              </p:cNvSpPr>
              <p:nvPr/>
            </p:nvSpPr>
            <p:spPr bwMode="auto">
              <a:xfrm>
                <a:off x="3712" y="2440"/>
                <a:ext cx="91" cy="149"/>
              </a:xfrm>
              <a:custGeom>
                <a:avLst/>
                <a:gdLst>
                  <a:gd name="T0" fmla="*/ 0 w 181"/>
                  <a:gd name="T1" fmla="*/ 0 h 297"/>
                  <a:gd name="T2" fmla="*/ 1 w 181"/>
                  <a:gd name="T3" fmla="*/ 1 h 297"/>
                  <a:gd name="T4" fmla="*/ 1 w 181"/>
                  <a:gd name="T5" fmla="*/ 1 h 297"/>
                  <a:gd name="T6" fmla="*/ 1 w 181"/>
                  <a:gd name="T7" fmla="*/ 1 h 297"/>
                  <a:gd name="T8" fmla="*/ 1 w 181"/>
                  <a:gd name="T9" fmla="*/ 1 h 297"/>
                  <a:gd name="T10" fmla="*/ 1 w 181"/>
                  <a:gd name="T11" fmla="*/ 1 h 297"/>
                  <a:gd name="T12" fmla="*/ 1 w 181"/>
                  <a:gd name="T13" fmla="*/ 1 h 297"/>
                  <a:gd name="T14" fmla="*/ 1 w 181"/>
                  <a:gd name="T15" fmla="*/ 1 h 2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297"/>
                  <a:gd name="T26" fmla="*/ 181 w 181"/>
                  <a:gd name="T27" fmla="*/ 297 h 2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297">
                    <a:moveTo>
                      <a:pt x="0" y="0"/>
                    </a:moveTo>
                    <a:lnTo>
                      <a:pt x="22" y="31"/>
                    </a:lnTo>
                    <a:lnTo>
                      <a:pt x="45" y="65"/>
                    </a:lnTo>
                    <a:lnTo>
                      <a:pt x="69" y="102"/>
                    </a:lnTo>
                    <a:lnTo>
                      <a:pt x="91" y="142"/>
                    </a:lnTo>
                    <a:lnTo>
                      <a:pt x="136" y="221"/>
                    </a:lnTo>
                    <a:lnTo>
                      <a:pt x="160" y="260"/>
                    </a:lnTo>
                    <a:lnTo>
                      <a:pt x="181" y="297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92" name="Freeform 196"/>
              <p:cNvSpPr>
                <a:spLocks/>
              </p:cNvSpPr>
              <p:nvPr/>
            </p:nvSpPr>
            <p:spPr bwMode="auto">
              <a:xfrm>
                <a:off x="3803" y="2589"/>
                <a:ext cx="90" cy="148"/>
              </a:xfrm>
              <a:custGeom>
                <a:avLst/>
                <a:gdLst>
                  <a:gd name="T0" fmla="*/ 0 w 180"/>
                  <a:gd name="T1" fmla="*/ 0 h 296"/>
                  <a:gd name="T2" fmla="*/ 1 w 180"/>
                  <a:gd name="T3" fmla="*/ 1 h 296"/>
                  <a:gd name="T4" fmla="*/ 1 w 180"/>
                  <a:gd name="T5" fmla="*/ 1 h 296"/>
                  <a:gd name="T6" fmla="*/ 1 w 180"/>
                  <a:gd name="T7" fmla="*/ 1 h 296"/>
                  <a:gd name="T8" fmla="*/ 1 w 180"/>
                  <a:gd name="T9" fmla="*/ 1 h 296"/>
                  <a:gd name="T10" fmla="*/ 1 w 180"/>
                  <a:gd name="T11" fmla="*/ 1 h 296"/>
                  <a:gd name="T12" fmla="*/ 1 w 180"/>
                  <a:gd name="T13" fmla="*/ 1 h 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296"/>
                  <a:gd name="T23" fmla="*/ 180 w 180"/>
                  <a:gd name="T24" fmla="*/ 296 h 2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296">
                    <a:moveTo>
                      <a:pt x="0" y="0"/>
                    </a:moveTo>
                    <a:lnTo>
                      <a:pt x="46" y="77"/>
                    </a:lnTo>
                    <a:lnTo>
                      <a:pt x="89" y="154"/>
                    </a:lnTo>
                    <a:lnTo>
                      <a:pt x="113" y="192"/>
                    </a:lnTo>
                    <a:lnTo>
                      <a:pt x="135" y="229"/>
                    </a:lnTo>
                    <a:lnTo>
                      <a:pt x="158" y="265"/>
                    </a:lnTo>
                    <a:lnTo>
                      <a:pt x="180" y="296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93" name="Freeform 197"/>
              <p:cNvSpPr>
                <a:spLocks/>
              </p:cNvSpPr>
              <p:nvPr/>
            </p:nvSpPr>
            <p:spPr bwMode="auto">
              <a:xfrm>
                <a:off x="3893" y="2737"/>
                <a:ext cx="91" cy="101"/>
              </a:xfrm>
              <a:custGeom>
                <a:avLst/>
                <a:gdLst>
                  <a:gd name="T0" fmla="*/ 0 w 181"/>
                  <a:gd name="T1" fmla="*/ 0 h 203"/>
                  <a:gd name="T2" fmla="*/ 1 w 181"/>
                  <a:gd name="T3" fmla="*/ 0 h 203"/>
                  <a:gd name="T4" fmla="*/ 1 w 181"/>
                  <a:gd name="T5" fmla="*/ 0 h 203"/>
                  <a:gd name="T6" fmla="*/ 1 w 181"/>
                  <a:gd name="T7" fmla="*/ 0 h 203"/>
                  <a:gd name="T8" fmla="*/ 1 w 181"/>
                  <a:gd name="T9" fmla="*/ 0 h 203"/>
                  <a:gd name="T10" fmla="*/ 1 w 181"/>
                  <a:gd name="T11" fmla="*/ 0 h 203"/>
                  <a:gd name="T12" fmla="*/ 1 w 181"/>
                  <a:gd name="T13" fmla="*/ 0 h 20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1"/>
                  <a:gd name="T22" fmla="*/ 0 h 203"/>
                  <a:gd name="T23" fmla="*/ 181 w 181"/>
                  <a:gd name="T24" fmla="*/ 203 h 20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1" h="203">
                    <a:moveTo>
                      <a:pt x="0" y="0"/>
                    </a:moveTo>
                    <a:lnTo>
                      <a:pt x="22" y="30"/>
                    </a:lnTo>
                    <a:lnTo>
                      <a:pt x="45" y="59"/>
                    </a:lnTo>
                    <a:lnTo>
                      <a:pt x="67" y="87"/>
                    </a:lnTo>
                    <a:lnTo>
                      <a:pt x="91" y="113"/>
                    </a:lnTo>
                    <a:lnTo>
                      <a:pt x="136" y="160"/>
                    </a:lnTo>
                    <a:lnTo>
                      <a:pt x="181" y="20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94" name="Freeform 198"/>
              <p:cNvSpPr>
                <a:spLocks/>
              </p:cNvSpPr>
              <p:nvPr/>
            </p:nvSpPr>
            <p:spPr bwMode="auto">
              <a:xfrm>
                <a:off x="3984" y="2838"/>
                <a:ext cx="90" cy="63"/>
              </a:xfrm>
              <a:custGeom>
                <a:avLst/>
                <a:gdLst>
                  <a:gd name="T0" fmla="*/ 0 w 182"/>
                  <a:gd name="T1" fmla="*/ 0 h 127"/>
                  <a:gd name="T2" fmla="*/ 0 w 182"/>
                  <a:gd name="T3" fmla="*/ 0 h 127"/>
                  <a:gd name="T4" fmla="*/ 0 w 182"/>
                  <a:gd name="T5" fmla="*/ 0 h 127"/>
                  <a:gd name="T6" fmla="*/ 0 w 182"/>
                  <a:gd name="T7" fmla="*/ 0 h 127"/>
                  <a:gd name="T8" fmla="*/ 0 w 182"/>
                  <a:gd name="T9" fmla="*/ 0 h 127"/>
                  <a:gd name="T10" fmla="*/ 0 w 182"/>
                  <a:gd name="T11" fmla="*/ 0 h 1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127"/>
                  <a:gd name="T20" fmla="*/ 182 w 182"/>
                  <a:gd name="T21" fmla="*/ 127 h 1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127">
                    <a:moveTo>
                      <a:pt x="0" y="0"/>
                    </a:moveTo>
                    <a:lnTo>
                      <a:pt x="22" y="20"/>
                    </a:lnTo>
                    <a:lnTo>
                      <a:pt x="46" y="38"/>
                    </a:lnTo>
                    <a:lnTo>
                      <a:pt x="91" y="69"/>
                    </a:lnTo>
                    <a:lnTo>
                      <a:pt x="137" y="99"/>
                    </a:lnTo>
                    <a:lnTo>
                      <a:pt x="182" y="127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95" name="Freeform 199"/>
              <p:cNvSpPr>
                <a:spLocks/>
              </p:cNvSpPr>
              <p:nvPr/>
            </p:nvSpPr>
            <p:spPr bwMode="auto">
              <a:xfrm>
                <a:off x="4074" y="2901"/>
                <a:ext cx="91" cy="52"/>
              </a:xfrm>
              <a:custGeom>
                <a:avLst/>
                <a:gdLst>
                  <a:gd name="T0" fmla="*/ 0 w 181"/>
                  <a:gd name="T1" fmla="*/ 0 h 102"/>
                  <a:gd name="T2" fmla="*/ 1 w 181"/>
                  <a:gd name="T3" fmla="*/ 1 h 102"/>
                  <a:gd name="T4" fmla="*/ 1 w 181"/>
                  <a:gd name="T5" fmla="*/ 1 h 102"/>
                  <a:gd name="T6" fmla="*/ 1 w 181"/>
                  <a:gd name="T7" fmla="*/ 1 h 1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02"/>
                  <a:gd name="T14" fmla="*/ 181 w 181"/>
                  <a:gd name="T15" fmla="*/ 102 h 1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02">
                    <a:moveTo>
                      <a:pt x="0" y="0"/>
                    </a:moveTo>
                    <a:lnTo>
                      <a:pt x="45" y="27"/>
                    </a:lnTo>
                    <a:lnTo>
                      <a:pt x="91" y="53"/>
                    </a:lnTo>
                    <a:lnTo>
                      <a:pt x="181" y="10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96" name="Freeform 200"/>
              <p:cNvSpPr>
                <a:spLocks/>
              </p:cNvSpPr>
              <p:nvPr/>
            </p:nvSpPr>
            <p:spPr bwMode="auto">
              <a:xfrm>
                <a:off x="4165" y="2953"/>
                <a:ext cx="90" cy="46"/>
              </a:xfrm>
              <a:custGeom>
                <a:avLst/>
                <a:gdLst>
                  <a:gd name="T0" fmla="*/ 0 w 180"/>
                  <a:gd name="T1" fmla="*/ 0 h 93"/>
                  <a:gd name="T2" fmla="*/ 1 w 180"/>
                  <a:gd name="T3" fmla="*/ 0 h 93"/>
                  <a:gd name="T4" fmla="*/ 1 w 180"/>
                  <a:gd name="T5" fmla="*/ 0 h 93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93"/>
                  <a:gd name="T11" fmla="*/ 180 w 180"/>
                  <a:gd name="T12" fmla="*/ 93 h 9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93">
                    <a:moveTo>
                      <a:pt x="0" y="0"/>
                    </a:moveTo>
                    <a:lnTo>
                      <a:pt x="89" y="48"/>
                    </a:lnTo>
                    <a:lnTo>
                      <a:pt x="180" y="9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97" name="Freeform 201"/>
              <p:cNvSpPr>
                <a:spLocks/>
              </p:cNvSpPr>
              <p:nvPr/>
            </p:nvSpPr>
            <p:spPr bwMode="auto">
              <a:xfrm>
                <a:off x="4255" y="2999"/>
                <a:ext cx="91" cy="44"/>
              </a:xfrm>
              <a:custGeom>
                <a:avLst/>
                <a:gdLst>
                  <a:gd name="T0" fmla="*/ 0 w 181"/>
                  <a:gd name="T1" fmla="*/ 0 h 89"/>
                  <a:gd name="T2" fmla="*/ 1 w 181"/>
                  <a:gd name="T3" fmla="*/ 0 h 89"/>
                  <a:gd name="T4" fmla="*/ 1 w 181"/>
                  <a:gd name="T5" fmla="*/ 0 h 89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89"/>
                  <a:gd name="T11" fmla="*/ 181 w 181"/>
                  <a:gd name="T12" fmla="*/ 89 h 8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89">
                    <a:moveTo>
                      <a:pt x="0" y="0"/>
                    </a:moveTo>
                    <a:lnTo>
                      <a:pt x="91" y="45"/>
                    </a:lnTo>
                    <a:lnTo>
                      <a:pt x="181" y="89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98" name="Freeform 202"/>
              <p:cNvSpPr>
                <a:spLocks/>
              </p:cNvSpPr>
              <p:nvPr/>
            </p:nvSpPr>
            <p:spPr bwMode="auto">
              <a:xfrm>
                <a:off x="4346" y="3043"/>
                <a:ext cx="90" cy="40"/>
              </a:xfrm>
              <a:custGeom>
                <a:avLst/>
                <a:gdLst>
                  <a:gd name="T0" fmla="*/ 0 w 182"/>
                  <a:gd name="T1" fmla="*/ 0 h 79"/>
                  <a:gd name="T2" fmla="*/ 0 w 182"/>
                  <a:gd name="T3" fmla="*/ 1 h 79"/>
                  <a:gd name="T4" fmla="*/ 0 w 182"/>
                  <a:gd name="T5" fmla="*/ 1 h 79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79"/>
                  <a:gd name="T11" fmla="*/ 182 w 182"/>
                  <a:gd name="T12" fmla="*/ 79 h 7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79">
                    <a:moveTo>
                      <a:pt x="0" y="0"/>
                    </a:moveTo>
                    <a:lnTo>
                      <a:pt x="91" y="39"/>
                    </a:lnTo>
                    <a:lnTo>
                      <a:pt x="182" y="79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99" name="Freeform 203"/>
              <p:cNvSpPr>
                <a:spLocks/>
              </p:cNvSpPr>
              <p:nvPr/>
            </p:nvSpPr>
            <p:spPr bwMode="auto">
              <a:xfrm>
                <a:off x="4436" y="3083"/>
                <a:ext cx="91" cy="36"/>
              </a:xfrm>
              <a:custGeom>
                <a:avLst/>
                <a:gdLst>
                  <a:gd name="T0" fmla="*/ 0 w 181"/>
                  <a:gd name="T1" fmla="*/ 0 h 72"/>
                  <a:gd name="T2" fmla="*/ 1 w 181"/>
                  <a:gd name="T3" fmla="*/ 1 h 72"/>
                  <a:gd name="T4" fmla="*/ 1 w 181"/>
                  <a:gd name="T5" fmla="*/ 1 h 72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2"/>
                  <a:gd name="T11" fmla="*/ 181 w 181"/>
                  <a:gd name="T12" fmla="*/ 72 h 7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2">
                    <a:moveTo>
                      <a:pt x="0" y="0"/>
                    </a:moveTo>
                    <a:lnTo>
                      <a:pt x="91" y="37"/>
                    </a:lnTo>
                    <a:lnTo>
                      <a:pt x="181" y="7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00" name="Freeform 204"/>
              <p:cNvSpPr>
                <a:spLocks/>
              </p:cNvSpPr>
              <p:nvPr/>
            </p:nvSpPr>
            <p:spPr bwMode="auto">
              <a:xfrm>
                <a:off x="4527" y="3119"/>
                <a:ext cx="90" cy="32"/>
              </a:xfrm>
              <a:custGeom>
                <a:avLst/>
                <a:gdLst>
                  <a:gd name="T0" fmla="*/ 0 w 180"/>
                  <a:gd name="T1" fmla="*/ 0 h 64"/>
                  <a:gd name="T2" fmla="*/ 1 w 180"/>
                  <a:gd name="T3" fmla="*/ 1 h 64"/>
                  <a:gd name="T4" fmla="*/ 1 w 180"/>
                  <a:gd name="T5" fmla="*/ 1 h 64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64"/>
                  <a:gd name="T11" fmla="*/ 180 w 180"/>
                  <a:gd name="T12" fmla="*/ 64 h 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64">
                    <a:moveTo>
                      <a:pt x="0" y="0"/>
                    </a:moveTo>
                    <a:lnTo>
                      <a:pt x="89" y="34"/>
                    </a:lnTo>
                    <a:lnTo>
                      <a:pt x="180" y="6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01" name="Freeform 205"/>
              <p:cNvSpPr>
                <a:spLocks/>
              </p:cNvSpPr>
              <p:nvPr/>
            </p:nvSpPr>
            <p:spPr bwMode="auto">
              <a:xfrm>
                <a:off x="4617" y="3151"/>
                <a:ext cx="91" cy="27"/>
              </a:xfrm>
              <a:custGeom>
                <a:avLst/>
                <a:gdLst>
                  <a:gd name="T0" fmla="*/ 0 w 181"/>
                  <a:gd name="T1" fmla="*/ 0 h 55"/>
                  <a:gd name="T2" fmla="*/ 1 w 181"/>
                  <a:gd name="T3" fmla="*/ 0 h 55"/>
                  <a:gd name="T4" fmla="*/ 1 w 181"/>
                  <a:gd name="T5" fmla="*/ 0 h 55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55"/>
                  <a:gd name="T11" fmla="*/ 181 w 181"/>
                  <a:gd name="T12" fmla="*/ 55 h 5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55">
                    <a:moveTo>
                      <a:pt x="0" y="0"/>
                    </a:moveTo>
                    <a:lnTo>
                      <a:pt x="91" y="29"/>
                    </a:lnTo>
                    <a:lnTo>
                      <a:pt x="181" y="5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02" name="Freeform 206"/>
              <p:cNvSpPr>
                <a:spLocks/>
              </p:cNvSpPr>
              <p:nvPr/>
            </p:nvSpPr>
            <p:spPr bwMode="auto">
              <a:xfrm>
                <a:off x="4708" y="3178"/>
                <a:ext cx="90" cy="21"/>
              </a:xfrm>
              <a:custGeom>
                <a:avLst/>
                <a:gdLst>
                  <a:gd name="T0" fmla="*/ 0 w 182"/>
                  <a:gd name="T1" fmla="*/ 0 h 41"/>
                  <a:gd name="T2" fmla="*/ 0 w 182"/>
                  <a:gd name="T3" fmla="*/ 1 h 41"/>
                  <a:gd name="T4" fmla="*/ 0 w 182"/>
                  <a:gd name="T5" fmla="*/ 1 h 41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41"/>
                  <a:gd name="T11" fmla="*/ 182 w 182"/>
                  <a:gd name="T12" fmla="*/ 41 h 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41">
                    <a:moveTo>
                      <a:pt x="0" y="0"/>
                    </a:moveTo>
                    <a:lnTo>
                      <a:pt x="91" y="21"/>
                    </a:lnTo>
                    <a:lnTo>
                      <a:pt x="182" y="41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03" name="Freeform 207"/>
              <p:cNvSpPr>
                <a:spLocks/>
              </p:cNvSpPr>
              <p:nvPr/>
            </p:nvSpPr>
            <p:spPr bwMode="auto">
              <a:xfrm>
                <a:off x="4798" y="3199"/>
                <a:ext cx="90" cy="15"/>
              </a:xfrm>
              <a:custGeom>
                <a:avLst/>
                <a:gdLst>
                  <a:gd name="T0" fmla="*/ 0 w 179"/>
                  <a:gd name="T1" fmla="*/ 0 h 30"/>
                  <a:gd name="T2" fmla="*/ 1 w 179"/>
                  <a:gd name="T3" fmla="*/ 1 h 30"/>
                  <a:gd name="T4" fmla="*/ 1 w 179"/>
                  <a:gd name="T5" fmla="*/ 1 h 30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30"/>
                  <a:gd name="T11" fmla="*/ 179 w 179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30">
                    <a:moveTo>
                      <a:pt x="0" y="0"/>
                    </a:moveTo>
                    <a:lnTo>
                      <a:pt x="89" y="16"/>
                    </a:lnTo>
                    <a:lnTo>
                      <a:pt x="179" y="3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04" name="Freeform 208"/>
              <p:cNvSpPr>
                <a:spLocks/>
              </p:cNvSpPr>
              <p:nvPr/>
            </p:nvSpPr>
            <p:spPr bwMode="auto">
              <a:xfrm>
                <a:off x="4888" y="3214"/>
                <a:ext cx="91" cy="10"/>
              </a:xfrm>
              <a:custGeom>
                <a:avLst/>
                <a:gdLst>
                  <a:gd name="T0" fmla="*/ 0 w 182"/>
                  <a:gd name="T1" fmla="*/ 0 h 20"/>
                  <a:gd name="T2" fmla="*/ 1 w 182"/>
                  <a:gd name="T3" fmla="*/ 1 h 20"/>
                  <a:gd name="T4" fmla="*/ 1 w 182"/>
                  <a:gd name="T5" fmla="*/ 1 h 20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20"/>
                  <a:gd name="T11" fmla="*/ 182 w 182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20">
                    <a:moveTo>
                      <a:pt x="0" y="0"/>
                    </a:moveTo>
                    <a:lnTo>
                      <a:pt x="91" y="10"/>
                    </a:lnTo>
                    <a:lnTo>
                      <a:pt x="182" y="2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05" name="Freeform 209"/>
              <p:cNvSpPr>
                <a:spLocks/>
              </p:cNvSpPr>
              <p:nvPr/>
            </p:nvSpPr>
            <p:spPr bwMode="auto">
              <a:xfrm>
                <a:off x="4979" y="3224"/>
                <a:ext cx="91" cy="7"/>
              </a:xfrm>
              <a:custGeom>
                <a:avLst/>
                <a:gdLst>
                  <a:gd name="T0" fmla="*/ 0 w 181"/>
                  <a:gd name="T1" fmla="*/ 0 h 13"/>
                  <a:gd name="T2" fmla="*/ 1 w 181"/>
                  <a:gd name="T3" fmla="*/ 1 h 13"/>
                  <a:gd name="T4" fmla="*/ 1 w 181"/>
                  <a:gd name="T5" fmla="*/ 1 h 13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13"/>
                  <a:gd name="T11" fmla="*/ 181 w 181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13">
                    <a:moveTo>
                      <a:pt x="0" y="0"/>
                    </a:moveTo>
                    <a:lnTo>
                      <a:pt x="91" y="7"/>
                    </a:lnTo>
                    <a:lnTo>
                      <a:pt x="181" y="1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06" name="Freeform 210"/>
              <p:cNvSpPr>
                <a:spLocks/>
              </p:cNvSpPr>
              <p:nvPr/>
            </p:nvSpPr>
            <p:spPr bwMode="auto">
              <a:xfrm>
                <a:off x="5070" y="3231"/>
                <a:ext cx="90" cy="5"/>
              </a:xfrm>
              <a:custGeom>
                <a:avLst/>
                <a:gdLst>
                  <a:gd name="T0" fmla="*/ 0 w 182"/>
                  <a:gd name="T1" fmla="*/ 0 h 10"/>
                  <a:gd name="T2" fmla="*/ 0 w 182"/>
                  <a:gd name="T3" fmla="*/ 1 h 10"/>
                  <a:gd name="T4" fmla="*/ 0 w 182"/>
                  <a:gd name="T5" fmla="*/ 1 h 10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10"/>
                  <a:gd name="T11" fmla="*/ 182 w 182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10">
                    <a:moveTo>
                      <a:pt x="0" y="0"/>
                    </a:moveTo>
                    <a:lnTo>
                      <a:pt x="91" y="6"/>
                    </a:lnTo>
                    <a:lnTo>
                      <a:pt x="182" y="1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07" name="Freeform 211"/>
              <p:cNvSpPr>
                <a:spLocks/>
              </p:cNvSpPr>
              <p:nvPr/>
            </p:nvSpPr>
            <p:spPr bwMode="auto">
              <a:xfrm>
                <a:off x="5160" y="3236"/>
                <a:ext cx="90" cy="2"/>
              </a:xfrm>
              <a:custGeom>
                <a:avLst/>
                <a:gdLst>
                  <a:gd name="T0" fmla="*/ 0 w 179"/>
                  <a:gd name="T1" fmla="*/ 0 h 4"/>
                  <a:gd name="T2" fmla="*/ 1 w 179"/>
                  <a:gd name="T3" fmla="*/ 1 h 4"/>
                  <a:gd name="T4" fmla="*/ 1 w 179"/>
                  <a:gd name="T5" fmla="*/ 1 h 4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4"/>
                  <a:gd name="T11" fmla="*/ 179 w 179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4">
                    <a:moveTo>
                      <a:pt x="0" y="0"/>
                    </a:moveTo>
                    <a:lnTo>
                      <a:pt x="89" y="2"/>
                    </a:lnTo>
                    <a:lnTo>
                      <a:pt x="179" y="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08" name="Line 212"/>
              <p:cNvSpPr>
                <a:spLocks noChangeShapeType="1"/>
              </p:cNvSpPr>
              <p:nvPr/>
            </p:nvSpPr>
            <p:spPr bwMode="auto">
              <a:xfrm>
                <a:off x="5250" y="3238"/>
                <a:ext cx="91" cy="2"/>
              </a:xfrm>
              <a:prstGeom prst="line">
                <a:avLst/>
              </a:pr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09" name="Freeform 213"/>
              <p:cNvSpPr>
                <a:spLocks/>
              </p:cNvSpPr>
              <p:nvPr/>
            </p:nvSpPr>
            <p:spPr bwMode="auto">
              <a:xfrm>
                <a:off x="1451" y="1809"/>
                <a:ext cx="91" cy="259"/>
              </a:xfrm>
              <a:custGeom>
                <a:avLst/>
                <a:gdLst>
                  <a:gd name="T0" fmla="*/ 0 w 181"/>
                  <a:gd name="T1" fmla="*/ 1 h 518"/>
                  <a:gd name="T2" fmla="*/ 1 w 181"/>
                  <a:gd name="T3" fmla="*/ 1 h 518"/>
                  <a:gd name="T4" fmla="*/ 1 w 181"/>
                  <a:gd name="T5" fmla="*/ 1 h 518"/>
                  <a:gd name="T6" fmla="*/ 1 w 181"/>
                  <a:gd name="T7" fmla="*/ 1 h 518"/>
                  <a:gd name="T8" fmla="*/ 1 w 181"/>
                  <a:gd name="T9" fmla="*/ 0 h 5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518"/>
                  <a:gd name="T17" fmla="*/ 181 w 181"/>
                  <a:gd name="T18" fmla="*/ 518 h 5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518">
                    <a:moveTo>
                      <a:pt x="0" y="518"/>
                    </a:moveTo>
                    <a:lnTo>
                      <a:pt x="45" y="388"/>
                    </a:lnTo>
                    <a:lnTo>
                      <a:pt x="90" y="258"/>
                    </a:lnTo>
                    <a:lnTo>
                      <a:pt x="136" y="128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10" name="Freeform 214"/>
              <p:cNvSpPr>
                <a:spLocks/>
              </p:cNvSpPr>
              <p:nvPr/>
            </p:nvSpPr>
            <p:spPr bwMode="auto">
              <a:xfrm>
                <a:off x="1542" y="1564"/>
                <a:ext cx="89" cy="245"/>
              </a:xfrm>
              <a:custGeom>
                <a:avLst/>
                <a:gdLst>
                  <a:gd name="T0" fmla="*/ 0 w 180"/>
                  <a:gd name="T1" fmla="*/ 1 h 490"/>
                  <a:gd name="T2" fmla="*/ 0 w 180"/>
                  <a:gd name="T3" fmla="*/ 1 h 490"/>
                  <a:gd name="T4" fmla="*/ 0 w 180"/>
                  <a:gd name="T5" fmla="*/ 1 h 490"/>
                  <a:gd name="T6" fmla="*/ 0 w 180"/>
                  <a:gd name="T7" fmla="*/ 1 h 490"/>
                  <a:gd name="T8" fmla="*/ 0 w 180"/>
                  <a:gd name="T9" fmla="*/ 1 h 490"/>
                  <a:gd name="T10" fmla="*/ 0 w 180"/>
                  <a:gd name="T11" fmla="*/ 1 h 490"/>
                  <a:gd name="T12" fmla="*/ 0 w 180"/>
                  <a:gd name="T13" fmla="*/ 0 h 4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490"/>
                  <a:gd name="T23" fmla="*/ 180 w 180"/>
                  <a:gd name="T24" fmla="*/ 490 h 4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490">
                    <a:moveTo>
                      <a:pt x="0" y="490"/>
                    </a:moveTo>
                    <a:lnTo>
                      <a:pt x="46" y="361"/>
                    </a:lnTo>
                    <a:lnTo>
                      <a:pt x="89" y="235"/>
                    </a:lnTo>
                    <a:lnTo>
                      <a:pt x="113" y="172"/>
                    </a:lnTo>
                    <a:lnTo>
                      <a:pt x="134" y="113"/>
                    </a:lnTo>
                    <a:lnTo>
                      <a:pt x="158" y="54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11" name="Freeform 215"/>
              <p:cNvSpPr>
                <a:spLocks/>
              </p:cNvSpPr>
              <p:nvPr/>
            </p:nvSpPr>
            <p:spPr bwMode="auto">
              <a:xfrm>
                <a:off x="1631" y="1392"/>
                <a:ext cx="91" cy="172"/>
              </a:xfrm>
              <a:custGeom>
                <a:avLst/>
                <a:gdLst>
                  <a:gd name="T0" fmla="*/ 0 w 181"/>
                  <a:gd name="T1" fmla="*/ 0 h 345"/>
                  <a:gd name="T2" fmla="*/ 1 w 181"/>
                  <a:gd name="T3" fmla="*/ 0 h 345"/>
                  <a:gd name="T4" fmla="*/ 1 w 181"/>
                  <a:gd name="T5" fmla="*/ 0 h 345"/>
                  <a:gd name="T6" fmla="*/ 1 w 181"/>
                  <a:gd name="T7" fmla="*/ 0 h 345"/>
                  <a:gd name="T8" fmla="*/ 1 w 181"/>
                  <a:gd name="T9" fmla="*/ 0 h 345"/>
                  <a:gd name="T10" fmla="*/ 1 w 181"/>
                  <a:gd name="T11" fmla="*/ 0 h 345"/>
                  <a:gd name="T12" fmla="*/ 1 w 181"/>
                  <a:gd name="T13" fmla="*/ 0 h 345"/>
                  <a:gd name="T14" fmla="*/ 1 w 181"/>
                  <a:gd name="T15" fmla="*/ 0 h 345"/>
                  <a:gd name="T16" fmla="*/ 1 w 181"/>
                  <a:gd name="T17" fmla="*/ 0 h 3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1"/>
                  <a:gd name="T28" fmla="*/ 0 h 345"/>
                  <a:gd name="T29" fmla="*/ 181 w 181"/>
                  <a:gd name="T30" fmla="*/ 345 h 3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1" h="345">
                    <a:moveTo>
                      <a:pt x="0" y="345"/>
                    </a:moveTo>
                    <a:lnTo>
                      <a:pt x="21" y="294"/>
                    </a:lnTo>
                    <a:lnTo>
                      <a:pt x="45" y="247"/>
                    </a:lnTo>
                    <a:lnTo>
                      <a:pt x="67" y="200"/>
                    </a:lnTo>
                    <a:lnTo>
                      <a:pt x="90" y="156"/>
                    </a:lnTo>
                    <a:lnTo>
                      <a:pt x="112" y="115"/>
                    </a:lnTo>
                    <a:lnTo>
                      <a:pt x="136" y="75"/>
                    </a:lnTo>
                    <a:lnTo>
                      <a:pt x="160" y="36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12" name="Freeform 216"/>
              <p:cNvSpPr>
                <a:spLocks/>
              </p:cNvSpPr>
              <p:nvPr/>
            </p:nvSpPr>
            <p:spPr bwMode="auto">
              <a:xfrm>
                <a:off x="1722" y="1282"/>
                <a:ext cx="91" cy="110"/>
              </a:xfrm>
              <a:custGeom>
                <a:avLst/>
                <a:gdLst>
                  <a:gd name="T0" fmla="*/ 0 w 182"/>
                  <a:gd name="T1" fmla="*/ 1 h 219"/>
                  <a:gd name="T2" fmla="*/ 1 w 182"/>
                  <a:gd name="T3" fmla="*/ 1 h 219"/>
                  <a:gd name="T4" fmla="*/ 1 w 182"/>
                  <a:gd name="T5" fmla="*/ 1 h 219"/>
                  <a:gd name="T6" fmla="*/ 1 w 182"/>
                  <a:gd name="T7" fmla="*/ 1 h 219"/>
                  <a:gd name="T8" fmla="*/ 1 w 182"/>
                  <a:gd name="T9" fmla="*/ 1 h 219"/>
                  <a:gd name="T10" fmla="*/ 1 w 182"/>
                  <a:gd name="T11" fmla="*/ 1 h 219"/>
                  <a:gd name="T12" fmla="*/ 1 w 182"/>
                  <a:gd name="T13" fmla="*/ 1 h 219"/>
                  <a:gd name="T14" fmla="*/ 1 w 182"/>
                  <a:gd name="T15" fmla="*/ 0 h 2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219"/>
                  <a:gd name="T26" fmla="*/ 182 w 182"/>
                  <a:gd name="T27" fmla="*/ 219 h 21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219">
                    <a:moveTo>
                      <a:pt x="0" y="219"/>
                    </a:moveTo>
                    <a:lnTo>
                      <a:pt x="22" y="186"/>
                    </a:lnTo>
                    <a:lnTo>
                      <a:pt x="46" y="154"/>
                    </a:lnTo>
                    <a:lnTo>
                      <a:pt x="67" y="125"/>
                    </a:lnTo>
                    <a:lnTo>
                      <a:pt x="91" y="97"/>
                    </a:lnTo>
                    <a:lnTo>
                      <a:pt x="115" y="71"/>
                    </a:lnTo>
                    <a:lnTo>
                      <a:pt x="136" y="46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13" name="Freeform 217"/>
              <p:cNvSpPr>
                <a:spLocks/>
              </p:cNvSpPr>
              <p:nvPr/>
            </p:nvSpPr>
            <p:spPr bwMode="auto">
              <a:xfrm>
                <a:off x="1813" y="1213"/>
                <a:ext cx="91" cy="69"/>
              </a:xfrm>
              <a:custGeom>
                <a:avLst/>
                <a:gdLst>
                  <a:gd name="T0" fmla="*/ 0 w 181"/>
                  <a:gd name="T1" fmla="*/ 1 h 138"/>
                  <a:gd name="T2" fmla="*/ 1 w 181"/>
                  <a:gd name="T3" fmla="*/ 1 h 138"/>
                  <a:gd name="T4" fmla="*/ 1 w 181"/>
                  <a:gd name="T5" fmla="*/ 1 h 138"/>
                  <a:gd name="T6" fmla="*/ 1 w 181"/>
                  <a:gd name="T7" fmla="*/ 1 h 138"/>
                  <a:gd name="T8" fmla="*/ 1 w 181"/>
                  <a:gd name="T9" fmla="*/ 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38"/>
                  <a:gd name="T17" fmla="*/ 181 w 181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38">
                    <a:moveTo>
                      <a:pt x="0" y="138"/>
                    </a:moveTo>
                    <a:lnTo>
                      <a:pt x="45" y="97"/>
                    </a:lnTo>
                    <a:lnTo>
                      <a:pt x="90" y="60"/>
                    </a:lnTo>
                    <a:lnTo>
                      <a:pt x="136" y="28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14" name="Freeform 218"/>
              <p:cNvSpPr>
                <a:spLocks/>
              </p:cNvSpPr>
              <p:nvPr/>
            </p:nvSpPr>
            <p:spPr bwMode="auto">
              <a:xfrm>
                <a:off x="1904" y="1178"/>
                <a:ext cx="89" cy="35"/>
              </a:xfrm>
              <a:custGeom>
                <a:avLst/>
                <a:gdLst>
                  <a:gd name="T0" fmla="*/ 0 w 180"/>
                  <a:gd name="T1" fmla="*/ 0 h 71"/>
                  <a:gd name="T2" fmla="*/ 0 w 180"/>
                  <a:gd name="T3" fmla="*/ 0 h 71"/>
                  <a:gd name="T4" fmla="*/ 0 w 180"/>
                  <a:gd name="T5" fmla="*/ 0 h 71"/>
                  <a:gd name="T6" fmla="*/ 0 w 180"/>
                  <a:gd name="T7" fmla="*/ 0 h 71"/>
                  <a:gd name="T8" fmla="*/ 0 w 180"/>
                  <a:gd name="T9" fmla="*/ 0 h 71"/>
                  <a:gd name="T10" fmla="*/ 0 w 180"/>
                  <a:gd name="T11" fmla="*/ 0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71"/>
                  <a:gd name="T20" fmla="*/ 180 w 180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71">
                    <a:moveTo>
                      <a:pt x="0" y="71"/>
                    </a:moveTo>
                    <a:lnTo>
                      <a:pt x="22" y="60"/>
                    </a:lnTo>
                    <a:lnTo>
                      <a:pt x="46" y="48"/>
                    </a:lnTo>
                    <a:lnTo>
                      <a:pt x="89" y="30"/>
                    </a:lnTo>
                    <a:lnTo>
                      <a:pt x="134" y="14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15" name="Freeform 219"/>
              <p:cNvSpPr>
                <a:spLocks/>
              </p:cNvSpPr>
              <p:nvPr/>
            </p:nvSpPr>
            <p:spPr bwMode="auto">
              <a:xfrm>
                <a:off x="1993" y="1158"/>
                <a:ext cx="91" cy="20"/>
              </a:xfrm>
              <a:custGeom>
                <a:avLst/>
                <a:gdLst>
                  <a:gd name="T0" fmla="*/ 0 w 181"/>
                  <a:gd name="T1" fmla="*/ 1 h 39"/>
                  <a:gd name="T2" fmla="*/ 1 w 181"/>
                  <a:gd name="T3" fmla="*/ 1 h 39"/>
                  <a:gd name="T4" fmla="*/ 1 w 181"/>
                  <a:gd name="T5" fmla="*/ 1 h 39"/>
                  <a:gd name="T6" fmla="*/ 1 w 181"/>
                  <a:gd name="T7" fmla="*/ 1 h 39"/>
                  <a:gd name="T8" fmla="*/ 1 w 181"/>
                  <a:gd name="T9" fmla="*/ 0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39"/>
                  <a:gd name="T17" fmla="*/ 181 w 181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39">
                    <a:moveTo>
                      <a:pt x="0" y="39"/>
                    </a:moveTo>
                    <a:lnTo>
                      <a:pt x="45" y="26"/>
                    </a:lnTo>
                    <a:lnTo>
                      <a:pt x="90" y="16"/>
                    </a:lnTo>
                    <a:lnTo>
                      <a:pt x="136" y="6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16" name="Freeform 220"/>
              <p:cNvSpPr>
                <a:spLocks/>
              </p:cNvSpPr>
              <p:nvPr/>
            </p:nvSpPr>
            <p:spPr bwMode="auto">
              <a:xfrm>
                <a:off x="2084" y="1153"/>
                <a:ext cx="91" cy="5"/>
              </a:xfrm>
              <a:custGeom>
                <a:avLst/>
                <a:gdLst>
                  <a:gd name="T0" fmla="*/ 0 w 182"/>
                  <a:gd name="T1" fmla="*/ 1 h 10"/>
                  <a:gd name="T2" fmla="*/ 1 w 182"/>
                  <a:gd name="T3" fmla="*/ 1 h 10"/>
                  <a:gd name="T4" fmla="*/ 1 w 182"/>
                  <a:gd name="T5" fmla="*/ 1 h 10"/>
                  <a:gd name="T6" fmla="*/ 1 w 182"/>
                  <a:gd name="T7" fmla="*/ 0 h 10"/>
                  <a:gd name="T8" fmla="*/ 1 w 182"/>
                  <a:gd name="T9" fmla="*/ 1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10"/>
                  <a:gd name="T17" fmla="*/ 182 w 182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10">
                    <a:moveTo>
                      <a:pt x="0" y="10"/>
                    </a:moveTo>
                    <a:lnTo>
                      <a:pt x="46" y="4"/>
                    </a:lnTo>
                    <a:lnTo>
                      <a:pt x="91" y="2"/>
                    </a:lnTo>
                    <a:lnTo>
                      <a:pt x="136" y="0"/>
                    </a:lnTo>
                    <a:lnTo>
                      <a:pt x="182" y="4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17" name="Freeform 221"/>
              <p:cNvSpPr>
                <a:spLocks/>
              </p:cNvSpPr>
              <p:nvPr/>
            </p:nvSpPr>
            <p:spPr bwMode="auto">
              <a:xfrm>
                <a:off x="2175" y="1155"/>
                <a:ext cx="91" cy="24"/>
              </a:xfrm>
              <a:custGeom>
                <a:avLst/>
                <a:gdLst>
                  <a:gd name="T0" fmla="*/ 0 w 181"/>
                  <a:gd name="T1" fmla="*/ 0 h 47"/>
                  <a:gd name="T2" fmla="*/ 1 w 181"/>
                  <a:gd name="T3" fmla="*/ 1 h 47"/>
                  <a:gd name="T4" fmla="*/ 1 w 181"/>
                  <a:gd name="T5" fmla="*/ 1 h 47"/>
                  <a:gd name="T6" fmla="*/ 1 w 181"/>
                  <a:gd name="T7" fmla="*/ 1 h 47"/>
                  <a:gd name="T8" fmla="*/ 1 w 181"/>
                  <a:gd name="T9" fmla="*/ 1 h 47"/>
                  <a:gd name="T10" fmla="*/ 1 w 181"/>
                  <a:gd name="T11" fmla="*/ 1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47"/>
                  <a:gd name="T20" fmla="*/ 181 w 181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47">
                    <a:moveTo>
                      <a:pt x="0" y="0"/>
                    </a:moveTo>
                    <a:lnTo>
                      <a:pt x="21" y="4"/>
                    </a:lnTo>
                    <a:lnTo>
                      <a:pt x="45" y="8"/>
                    </a:lnTo>
                    <a:lnTo>
                      <a:pt x="90" y="20"/>
                    </a:lnTo>
                    <a:lnTo>
                      <a:pt x="136" y="34"/>
                    </a:lnTo>
                    <a:lnTo>
                      <a:pt x="181" y="4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18" name="Freeform 222"/>
              <p:cNvSpPr>
                <a:spLocks/>
              </p:cNvSpPr>
              <p:nvPr/>
            </p:nvSpPr>
            <p:spPr bwMode="auto">
              <a:xfrm>
                <a:off x="2266" y="1179"/>
                <a:ext cx="89" cy="25"/>
              </a:xfrm>
              <a:custGeom>
                <a:avLst/>
                <a:gdLst>
                  <a:gd name="T0" fmla="*/ 0 w 180"/>
                  <a:gd name="T1" fmla="*/ 0 h 52"/>
                  <a:gd name="T2" fmla="*/ 0 w 180"/>
                  <a:gd name="T3" fmla="*/ 0 h 52"/>
                  <a:gd name="T4" fmla="*/ 0 w 180"/>
                  <a:gd name="T5" fmla="*/ 0 h 52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52"/>
                  <a:gd name="T11" fmla="*/ 180 w 180"/>
                  <a:gd name="T12" fmla="*/ 52 h 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52">
                    <a:moveTo>
                      <a:pt x="0" y="0"/>
                    </a:moveTo>
                    <a:lnTo>
                      <a:pt x="89" y="26"/>
                    </a:lnTo>
                    <a:lnTo>
                      <a:pt x="180" y="5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19" name="Freeform 223"/>
              <p:cNvSpPr>
                <a:spLocks/>
              </p:cNvSpPr>
              <p:nvPr/>
            </p:nvSpPr>
            <p:spPr bwMode="auto">
              <a:xfrm>
                <a:off x="2355" y="1204"/>
                <a:ext cx="91" cy="29"/>
              </a:xfrm>
              <a:custGeom>
                <a:avLst/>
                <a:gdLst>
                  <a:gd name="T0" fmla="*/ 0 w 181"/>
                  <a:gd name="T1" fmla="*/ 0 h 57"/>
                  <a:gd name="T2" fmla="*/ 1 w 181"/>
                  <a:gd name="T3" fmla="*/ 1 h 57"/>
                  <a:gd name="T4" fmla="*/ 1 w 181"/>
                  <a:gd name="T5" fmla="*/ 1 h 57"/>
                  <a:gd name="T6" fmla="*/ 1 w 181"/>
                  <a:gd name="T7" fmla="*/ 1 h 57"/>
                  <a:gd name="T8" fmla="*/ 1 w 181"/>
                  <a:gd name="T9" fmla="*/ 1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57"/>
                  <a:gd name="T17" fmla="*/ 181 w 181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57">
                    <a:moveTo>
                      <a:pt x="0" y="0"/>
                    </a:moveTo>
                    <a:lnTo>
                      <a:pt x="45" y="13"/>
                    </a:lnTo>
                    <a:lnTo>
                      <a:pt x="90" y="29"/>
                    </a:lnTo>
                    <a:lnTo>
                      <a:pt x="136" y="45"/>
                    </a:lnTo>
                    <a:lnTo>
                      <a:pt x="181" y="5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20" name="Freeform 224"/>
              <p:cNvSpPr>
                <a:spLocks/>
              </p:cNvSpPr>
              <p:nvPr/>
            </p:nvSpPr>
            <p:spPr bwMode="auto">
              <a:xfrm>
                <a:off x="2446" y="1233"/>
                <a:ext cx="91" cy="14"/>
              </a:xfrm>
              <a:custGeom>
                <a:avLst/>
                <a:gdLst>
                  <a:gd name="T0" fmla="*/ 0 w 182"/>
                  <a:gd name="T1" fmla="*/ 0 h 27"/>
                  <a:gd name="T2" fmla="*/ 1 w 182"/>
                  <a:gd name="T3" fmla="*/ 1 h 27"/>
                  <a:gd name="T4" fmla="*/ 1 w 182"/>
                  <a:gd name="T5" fmla="*/ 1 h 27"/>
                  <a:gd name="T6" fmla="*/ 1 w 182"/>
                  <a:gd name="T7" fmla="*/ 1 h 27"/>
                  <a:gd name="T8" fmla="*/ 1 w 182"/>
                  <a:gd name="T9" fmla="*/ 1 h 27"/>
                  <a:gd name="T10" fmla="*/ 1 w 182"/>
                  <a:gd name="T11" fmla="*/ 1 h 27"/>
                  <a:gd name="T12" fmla="*/ 1 w 182"/>
                  <a:gd name="T13" fmla="*/ 1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27"/>
                  <a:gd name="T23" fmla="*/ 182 w 182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27">
                    <a:moveTo>
                      <a:pt x="0" y="0"/>
                    </a:moveTo>
                    <a:lnTo>
                      <a:pt x="22" y="4"/>
                    </a:lnTo>
                    <a:lnTo>
                      <a:pt x="45" y="8"/>
                    </a:lnTo>
                    <a:lnTo>
                      <a:pt x="91" y="12"/>
                    </a:lnTo>
                    <a:lnTo>
                      <a:pt x="136" y="18"/>
                    </a:lnTo>
                    <a:lnTo>
                      <a:pt x="160" y="22"/>
                    </a:lnTo>
                    <a:lnTo>
                      <a:pt x="182" y="2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21" name="Freeform 225"/>
              <p:cNvSpPr>
                <a:spLocks/>
              </p:cNvSpPr>
              <p:nvPr/>
            </p:nvSpPr>
            <p:spPr bwMode="auto">
              <a:xfrm>
                <a:off x="2537" y="1247"/>
                <a:ext cx="90" cy="46"/>
              </a:xfrm>
              <a:custGeom>
                <a:avLst/>
                <a:gdLst>
                  <a:gd name="T0" fmla="*/ 0 w 179"/>
                  <a:gd name="T1" fmla="*/ 0 h 93"/>
                  <a:gd name="T2" fmla="*/ 1 w 179"/>
                  <a:gd name="T3" fmla="*/ 0 h 93"/>
                  <a:gd name="T4" fmla="*/ 1 w 179"/>
                  <a:gd name="T5" fmla="*/ 0 h 93"/>
                  <a:gd name="T6" fmla="*/ 1 w 179"/>
                  <a:gd name="T7" fmla="*/ 0 h 93"/>
                  <a:gd name="T8" fmla="*/ 1 w 179"/>
                  <a:gd name="T9" fmla="*/ 0 h 93"/>
                  <a:gd name="T10" fmla="*/ 1 w 179"/>
                  <a:gd name="T11" fmla="*/ 0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93"/>
                  <a:gd name="T20" fmla="*/ 179 w 179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93">
                    <a:moveTo>
                      <a:pt x="0" y="0"/>
                    </a:moveTo>
                    <a:lnTo>
                      <a:pt x="21" y="8"/>
                    </a:lnTo>
                    <a:lnTo>
                      <a:pt x="45" y="18"/>
                    </a:lnTo>
                    <a:lnTo>
                      <a:pt x="88" y="42"/>
                    </a:lnTo>
                    <a:lnTo>
                      <a:pt x="134" y="68"/>
                    </a:lnTo>
                    <a:lnTo>
                      <a:pt x="179" y="93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22" name="Freeform 226"/>
              <p:cNvSpPr>
                <a:spLocks/>
              </p:cNvSpPr>
              <p:nvPr/>
            </p:nvSpPr>
            <p:spPr bwMode="auto">
              <a:xfrm>
                <a:off x="2627" y="1293"/>
                <a:ext cx="90" cy="56"/>
              </a:xfrm>
              <a:custGeom>
                <a:avLst/>
                <a:gdLst>
                  <a:gd name="T0" fmla="*/ 0 w 182"/>
                  <a:gd name="T1" fmla="*/ 0 h 113"/>
                  <a:gd name="T2" fmla="*/ 0 w 182"/>
                  <a:gd name="T3" fmla="*/ 0 h 113"/>
                  <a:gd name="T4" fmla="*/ 0 w 182"/>
                  <a:gd name="T5" fmla="*/ 0 h 113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113"/>
                  <a:gd name="T11" fmla="*/ 182 w 182"/>
                  <a:gd name="T12" fmla="*/ 113 h 1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113">
                    <a:moveTo>
                      <a:pt x="0" y="0"/>
                    </a:moveTo>
                    <a:lnTo>
                      <a:pt x="91" y="53"/>
                    </a:lnTo>
                    <a:lnTo>
                      <a:pt x="182" y="113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23" name="Freeform 227"/>
              <p:cNvSpPr>
                <a:spLocks/>
              </p:cNvSpPr>
              <p:nvPr/>
            </p:nvSpPr>
            <p:spPr bwMode="auto">
              <a:xfrm>
                <a:off x="2717" y="1349"/>
                <a:ext cx="91" cy="66"/>
              </a:xfrm>
              <a:custGeom>
                <a:avLst/>
                <a:gdLst>
                  <a:gd name="T0" fmla="*/ 0 w 181"/>
                  <a:gd name="T1" fmla="*/ 0 h 132"/>
                  <a:gd name="T2" fmla="*/ 1 w 181"/>
                  <a:gd name="T3" fmla="*/ 1 h 132"/>
                  <a:gd name="T4" fmla="*/ 1 w 181"/>
                  <a:gd name="T5" fmla="*/ 1 h 132"/>
                  <a:gd name="T6" fmla="*/ 1 w 181"/>
                  <a:gd name="T7" fmla="*/ 1 h 132"/>
                  <a:gd name="T8" fmla="*/ 1 w 181"/>
                  <a:gd name="T9" fmla="*/ 1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32"/>
                  <a:gd name="T17" fmla="*/ 181 w 181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32">
                    <a:moveTo>
                      <a:pt x="0" y="0"/>
                    </a:moveTo>
                    <a:lnTo>
                      <a:pt x="45" y="31"/>
                    </a:lnTo>
                    <a:lnTo>
                      <a:pt x="90" y="67"/>
                    </a:lnTo>
                    <a:lnTo>
                      <a:pt x="136" y="100"/>
                    </a:lnTo>
                    <a:lnTo>
                      <a:pt x="181" y="13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24" name="Freeform 228"/>
              <p:cNvSpPr>
                <a:spLocks/>
              </p:cNvSpPr>
              <p:nvPr/>
            </p:nvSpPr>
            <p:spPr bwMode="auto">
              <a:xfrm>
                <a:off x="2808" y="1415"/>
                <a:ext cx="91" cy="54"/>
              </a:xfrm>
              <a:custGeom>
                <a:avLst/>
                <a:gdLst>
                  <a:gd name="T0" fmla="*/ 0 w 182"/>
                  <a:gd name="T1" fmla="*/ 0 h 106"/>
                  <a:gd name="T2" fmla="*/ 1 w 182"/>
                  <a:gd name="T3" fmla="*/ 1 h 106"/>
                  <a:gd name="T4" fmla="*/ 1 w 182"/>
                  <a:gd name="T5" fmla="*/ 1 h 106"/>
                  <a:gd name="T6" fmla="*/ 1 w 182"/>
                  <a:gd name="T7" fmla="*/ 1 h 106"/>
                  <a:gd name="T8" fmla="*/ 1 w 182"/>
                  <a:gd name="T9" fmla="*/ 1 h 106"/>
                  <a:gd name="T10" fmla="*/ 1 w 182"/>
                  <a:gd name="T11" fmla="*/ 1 h 106"/>
                  <a:gd name="T12" fmla="*/ 1 w 182"/>
                  <a:gd name="T13" fmla="*/ 1 h 1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06"/>
                  <a:gd name="T23" fmla="*/ 182 w 182"/>
                  <a:gd name="T24" fmla="*/ 106 h 1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06">
                    <a:moveTo>
                      <a:pt x="0" y="0"/>
                    </a:moveTo>
                    <a:lnTo>
                      <a:pt x="22" y="14"/>
                    </a:lnTo>
                    <a:lnTo>
                      <a:pt x="45" y="27"/>
                    </a:lnTo>
                    <a:lnTo>
                      <a:pt x="91" y="51"/>
                    </a:lnTo>
                    <a:lnTo>
                      <a:pt x="136" y="77"/>
                    </a:lnTo>
                    <a:lnTo>
                      <a:pt x="160" y="90"/>
                    </a:lnTo>
                    <a:lnTo>
                      <a:pt x="182" y="106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25" name="Freeform 229"/>
              <p:cNvSpPr>
                <a:spLocks/>
              </p:cNvSpPr>
              <p:nvPr/>
            </p:nvSpPr>
            <p:spPr bwMode="auto">
              <a:xfrm>
                <a:off x="2899" y="1469"/>
                <a:ext cx="90" cy="82"/>
              </a:xfrm>
              <a:custGeom>
                <a:avLst/>
                <a:gdLst>
                  <a:gd name="T0" fmla="*/ 0 w 179"/>
                  <a:gd name="T1" fmla="*/ 0 h 166"/>
                  <a:gd name="T2" fmla="*/ 1 w 179"/>
                  <a:gd name="T3" fmla="*/ 0 h 166"/>
                  <a:gd name="T4" fmla="*/ 1 w 179"/>
                  <a:gd name="T5" fmla="*/ 0 h 166"/>
                  <a:gd name="T6" fmla="*/ 1 w 179"/>
                  <a:gd name="T7" fmla="*/ 0 h 166"/>
                  <a:gd name="T8" fmla="*/ 1 w 179"/>
                  <a:gd name="T9" fmla="*/ 0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9"/>
                  <a:gd name="T16" fmla="*/ 0 h 166"/>
                  <a:gd name="T17" fmla="*/ 179 w 179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9" h="166">
                    <a:moveTo>
                      <a:pt x="0" y="0"/>
                    </a:moveTo>
                    <a:lnTo>
                      <a:pt x="45" y="36"/>
                    </a:lnTo>
                    <a:lnTo>
                      <a:pt x="88" y="77"/>
                    </a:lnTo>
                    <a:lnTo>
                      <a:pt x="134" y="120"/>
                    </a:lnTo>
                    <a:lnTo>
                      <a:pt x="179" y="166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26" name="Freeform 230"/>
              <p:cNvSpPr>
                <a:spLocks/>
              </p:cNvSpPr>
              <p:nvPr/>
            </p:nvSpPr>
            <p:spPr bwMode="auto">
              <a:xfrm>
                <a:off x="2989" y="1551"/>
                <a:ext cx="90" cy="106"/>
              </a:xfrm>
              <a:custGeom>
                <a:avLst/>
                <a:gdLst>
                  <a:gd name="T0" fmla="*/ 0 w 182"/>
                  <a:gd name="T1" fmla="*/ 0 h 211"/>
                  <a:gd name="T2" fmla="*/ 0 w 182"/>
                  <a:gd name="T3" fmla="*/ 1 h 211"/>
                  <a:gd name="T4" fmla="*/ 0 w 182"/>
                  <a:gd name="T5" fmla="*/ 1 h 211"/>
                  <a:gd name="T6" fmla="*/ 0 w 182"/>
                  <a:gd name="T7" fmla="*/ 1 h 211"/>
                  <a:gd name="T8" fmla="*/ 0 w 182"/>
                  <a:gd name="T9" fmla="*/ 1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211"/>
                  <a:gd name="T17" fmla="*/ 182 w 182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211">
                    <a:moveTo>
                      <a:pt x="0" y="0"/>
                    </a:moveTo>
                    <a:lnTo>
                      <a:pt x="45" y="49"/>
                    </a:lnTo>
                    <a:lnTo>
                      <a:pt x="91" y="102"/>
                    </a:lnTo>
                    <a:lnTo>
                      <a:pt x="136" y="158"/>
                    </a:lnTo>
                    <a:lnTo>
                      <a:pt x="182" y="211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27" name="Freeform 231"/>
              <p:cNvSpPr>
                <a:spLocks/>
              </p:cNvSpPr>
              <p:nvPr/>
            </p:nvSpPr>
            <p:spPr bwMode="auto">
              <a:xfrm>
                <a:off x="3079" y="1657"/>
                <a:ext cx="91" cy="106"/>
              </a:xfrm>
              <a:custGeom>
                <a:avLst/>
                <a:gdLst>
                  <a:gd name="T0" fmla="*/ 0 w 181"/>
                  <a:gd name="T1" fmla="*/ 0 h 213"/>
                  <a:gd name="T2" fmla="*/ 1 w 181"/>
                  <a:gd name="T3" fmla="*/ 0 h 213"/>
                  <a:gd name="T4" fmla="*/ 1 w 181"/>
                  <a:gd name="T5" fmla="*/ 0 h 213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213"/>
                  <a:gd name="T11" fmla="*/ 181 w 181"/>
                  <a:gd name="T12" fmla="*/ 213 h 2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213">
                    <a:moveTo>
                      <a:pt x="0" y="0"/>
                    </a:moveTo>
                    <a:lnTo>
                      <a:pt x="90" y="106"/>
                    </a:lnTo>
                    <a:lnTo>
                      <a:pt x="181" y="213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28" name="Freeform 232"/>
              <p:cNvSpPr>
                <a:spLocks/>
              </p:cNvSpPr>
              <p:nvPr/>
            </p:nvSpPr>
            <p:spPr bwMode="auto">
              <a:xfrm>
                <a:off x="3170" y="1763"/>
                <a:ext cx="90" cy="110"/>
              </a:xfrm>
              <a:custGeom>
                <a:avLst/>
                <a:gdLst>
                  <a:gd name="T0" fmla="*/ 0 w 180"/>
                  <a:gd name="T1" fmla="*/ 0 h 219"/>
                  <a:gd name="T2" fmla="*/ 1 w 180"/>
                  <a:gd name="T3" fmla="*/ 1 h 219"/>
                  <a:gd name="T4" fmla="*/ 1 w 180"/>
                  <a:gd name="T5" fmla="*/ 1 h 219"/>
                  <a:gd name="T6" fmla="*/ 1 w 180"/>
                  <a:gd name="T7" fmla="*/ 1 h 219"/>
                  <a:gd name="T8" fmla="*/ 1 w 180"/>
                  <a:gd name="T9" fmla="*/ 1 h 219"/>
                  <a:gd name="T10" fmla="*/ 1 w 180"/>
                  <a:gd name="T11" fmla="*/ 1 h 2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19"/>
                  <a:gd name="T20" fmla="*/ 180 w 180"/>
                  <a:gd name="T21" fmla="*/ 219 h 21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19">
                    <a:moveTo>
                      <a:pt x="0" y="0"/>
                    </a:moveTo>
                    <a:lnTo>
                      <a:pt x="45" y="55"/>
                    </a:lnTo>
                    <a:lnTo>
                      <a:pt x="89" y="112"/>
                    </a:lnTo>
                    <a:lnTo>
                      <a:pt x="134" y="167"/>
                    </a:lnTo>
                    <a:lnTo>
                      <a:pt x="158" y="193"/>
                    </a:lnTo>
                    <a:lnTo>
                      <a:pt x="180" y="219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29" name="Freeform 233"/>
              <p:cNvSpPr>
                <a:spLocks/>
              </p:cNvSpPr>
              <p:nvPr/>
            </p:nvSpPr>
            <p:spPr bwMode="auto">
              <a:xfrm>
                <a:off x="3260" y="1873"/>
                <a:ext cx="91" cy="86"/>
              </a:xfrm>
              <a:custGeom>
                <a:avLst/>
                <a:gdLst>
                  <a:gd name="T0" fmla="*/ 0 w 181"/>
                  <a:gd name="T1" fmla="*/ 0 h 171"/>
                  <a:gd name="T2" fmla="*/ 1 w 181"/>
                  <a:gd name="T3" fmla="*/ 1 h 171"/>
                  <a:gd name="T4" fmla="*/ 1 w 181"/>
                  <a:gd name="T5" fmla="*/ 1 h 171"/>
                  <a:gd name="T6" fmla="*/ 1 w 181"/>
                  <a:gd name="T7" fmla="*/ 1 h 171"/>
                  <a:gd name="T8" fmla="*/ 1 w 181"/>
                  <a:gd name="T9" fmla="*/ 1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71"/>
                  <a:gd name="T17" fmla="*/ 181 w 181"/>
                  <a:gd name="T18" fmla="*/ 171 h 1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71">
                    <a:moveTo>
                      <a:pt x="0" y="0"/>
                    </a:moveTo>
                    <a:lnTo>
                      <a:pt x="45" y="47"/>
                    </a:lnTo>
                    <a:lnTo>
                      <a:pt x="90" y="90"/>
                    </a:lnTo>
                    <a:lnTo>
                      <a:pt x="136" y="132"/>
                    </a:lnTo>
                    <a:lnTo>
                      <a:pt x="181" y="171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30" name="Freeform 234"/>
              <p:cNvSpPr>
                <a:spLocks/>
              </p:cNvSpPr>
              <p:nvPr/>
            </p:nvSpPr>
            <p:spPr bwMode="auto">
              <a:xfrm>
                <a:off x="3351" y="1959"/>
                <a:ext cx="90" cy="76"/>
              </a:xfrm>
              <a:custGeom>
                <a:avLst/>
                <a:gdLst>
                  <a:gd name="T0" fmla="*/ 0 w 181"/>
                  <a:gd name="T1" fmla="*/ 0 h 152"/>
                  <a:gd name="T2" fmla="*/ 0 w 181"/>
                  <a:gd name="T3" fmla="*/ 1 h 152"/>
                  <a:gd name="T4" fmla="*/ 0 w 181"/>
                  <a:gd name="T5" fmla="*/ 1 h 152"/>
                  <a:gd name="T6" fmla="*/ 0 w 181"/>
                  <a:gd name="T7" fmla="*/ 1 h 1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52"/>
                  <a:gd name="T14" fmla="*/ 181 w 181"/>
                  <a:gd name="T15" fmla="*/ 152 h 1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52">
                    <a:moveTo>
                      <a:pt x="0" y="0"/>
                    </a:moveTo>
                    <a:lnTo>
                      <a:pt x="45" y="40"/>
                    </a:lnTo>
                    <a:lnTo>
                      <a:pt x="91" y="77"/>
                    </a:lnTo>
                    <a:lnTo>
                      <a:pt x="181" y="15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31" name="Freeform 235"/>
              <p:cNvSpPr>
                <a:spLocks/>
              </p:cNvSpPr>
              <p:nvPr/>
            </p:nvSpPr>
            <p:spPr bwMode="auto">
              <a:xfrm>
                <a:off x="3441" y="2035"/>
                <a:ext cx="91" cy="71"/>
              </a:xfrm>
              <a:custGeom>
                <a:avLst/>
                <a:gdLst>
                  <a:gd name="T0" fmla="*/ 0 w 182"/>
                  <a:gd name="T1" fmla="*/ 0 h 142"/>
                  <a:gd name="T2" fmla="*/ 1 w 182"/>
                  <a:gd name="T3" fmla="*/ 1 h 142"/>
                  <a:gd name="T4" fmla="*/ 1 w 182"/>
                  <a:gd name="T5" fmla="*/ 1 h 142"/>
                  <a:gd name="T6" fmla="*/ 1 w 182"/>
                  <a:gd name="T7" fmla="*/ 1 h 142"/>
                  <a:gd name="T8" fmla="*/ 1 w 182"/>
                  <a:gd name="T9" fmla="*/ 1 h 142"/>
                  <a:gd name="T10" fmla="*/ 1 w 182"/>
                  <a:gd name="T11" fmla="*/ 1 h 142"/>
                  <a:gd name="T12" fmla="*/ 1 w 182"/>
                  <a:gd name="T13" fmla="*/ 1 h 142"/>
                  <a:gd name="T14" fmla="*/ 1 w 182"/>
                  <a:gd name="T15" fmla="*/ 1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142"/>
                  <a:gd name="T26" fmla="*/ 182 w 182"/>
                  <a:gd name="T27" fmla="*/ 142 h 14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142">
                    <a:moveTo>
                      <a:pt x="0" y="0"/>
                    </a:moveTo>
                    <a:lnTo>
                      <a:pt x="22" y="18"/>
                    </a:lnTo>
                    <a:lnTo>
                      <a:pt x="46" y="34"/>
                    </a:lnTo>
                    <a:lnTo>
                      <a:pt x="91" y="63"/>
                    </a:lnTo>
                    <a:lnTo>
                      <a:pt x="115" y="79"/>
                    </a:lnTo>
                    <a:lnTo>
                      <a:pt x="137" y="97"/>
                    </a:lnTo>
                    <a:lnTo>
                      <a:pt x="160" y="118"/>
                    </a:lnTo>
                    <a:lnTo>
                      <a:pt x="182" y="14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32" name="Freeform 236"/>
              <p:cNvSpPr>
                <a:spLocks/>
              </p:cNvSpPr>
              <p:nvPr/>
            </p:nvSpPr>
            <p:spPr bwMode="auto">
              <a:xfrm>
                <a:off x="3532" y="2106"/>
                <a:ext cx="90" cy="137"/>
              </a:xfrm>
              <a:custGeom>
                <a:avLst/>
                <a:gdLst>
                  <a:gd name="T0" fmla="*/ 0 w 179"/>
                  <a:gd name="T1" fmla="*/ 0 h 274"/>
                  <a:gd name="T2" fmla="*/ 1 w 179"/>
                  <a:gd name="T3" fmla="*/ 1 h 274"/>
                  <a:gd name="T4" fmla="*/ 1 w 179"/>
                  <a:gd name="T5" fmla="*/ 1 h 274"/>
                  <a:gd name="T6" fmla="*/ 1 w 179"/>
                  <a:gd name="T7" fmla="*/ 1 h 274"/>
                  <a:gd name="T8" fmla="*/ 1 w 179"/>
                  <a:gd name="T9" fmla="*/ 1 h 274"/>
                  <a:gd name="T10" fmla="*/ 1 w 179"/>
                  <a:gd name="T11" fmla="*/ 1 h 274"/>
                  <a:gd name="T12" fmla="*/ 1 w 179"/>
                  <a:gd name="T13" fmla="*/ 1 h 274"/>
                  <a:gd name="T14" fmla="*/ 1 w 179"/>
                  <a:gd name="T15" fmla="*/ 1 h 274"/>
                  <a:gd name="T16" fmla="*/ 1 w 179"/>
                  <a:gd name="T17" fmla="*/ 1 h 2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9"/>
                  <a:gd name="T28" fmla="*/ 0 h 274"/>
                  <a:gd name="T29" fmla="*/ 179 w 179"/>
                  <a:gd name="T30" fmla="*/ 274 h 27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9" h="274">
                    <a:moveTo>
                      <a:pt x="0" y="0"/>
                    </a:moveTo>
                    <a:lnTo>
                      <a:pt x="22" y="28"/>
                    </a:lnTo>
                    <a:lnTo>
                      <a:pt x="45" y="55"/>
                    </a:lnTo>
                    <a:lnTo>
                      <a:pt x="67" y="87"/>
                    </a:lnTo>
                    <a:lnTo>
                      <a:pt x="89" y="120"/>
                    </a:lnTo>
                    <a:lnTo>
                      <a:pt x="112" y="156"/>
                    </a:lnTo>
                    <a:lnTo>
                      <a:pt x="134" y="193"/>
                    </a:lnTo>
                    <a:lnTo>
                      <a:pt x="158" y="233"/>
                    </a:lnTo>
                    <a:lnTo>
                      <a:pt x="179" y="274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33" name="Freeform 237"/>
              <p:cNvSpPr>
                <a:spLocks/>
              </p:cNvSpPr>
              <p:nvPr/>
            </p:nvSpPr>
            <p:spPr bwMode="auto">
              <a:xfrm>
                <a:off x="3622" y="2243"/>
                <a:ext cx="90" cy="203"/>
              </a:xfrm>
              <a:custGeom>
                <a:avLst/>
                <a:gdLst>
                  <a:gd name="T0" fmla="*/ 0 w 182"/>
                  <a:gd name="T1" fmla="*/ 0 h 407"/>
                  <a:gd name="T2" fmla="*/ 0 w 182"/>
                  <a:gd name="T3" fmla="*/ 0 h 407"/>
                  <a:gd name="T4" fmla="*/ 0 w 182"/>
                  <a:gd name="T5" fmla="*/ 0 h 407"/>
                  <a:gd name="T6" fmla="*/ 0 w 182"/>
                  <a:gd name="T7" fmla="*/ 0 h 407"/>
                  <a:gd name="T8" fmla="*/ 0 w 182"/>
                  <a:gd name="T9" fmla="*/ 0 h 407"/>
                  <a:gd name="T10" fmla="*/ 0 w 182"/>
                  <a:gd name="T11" fmla="*/ 0 h 407"/>
                  <a:gd name="T12" fmla="*/ 0 w 182"/>
                  <a:gd name="T13" fmla="*/ 0 h 407"/>
                  <a:gd name="T14" fmla="*/ 0 w 182"/>
                  <a:gd name="T15" fmla="*/ 0 h 407"/>
                  <a:gd name="T16" fmla="*/ 0 w 182"/>
                  <a:gd name="T17" fmla="*/ 0 h 40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2"/>
                  <a:gd name="T28" fmla="*/ 0 h 407"/>
                  <a:gd name="T29" fmla="*/ 182 w 182"/>
                  <a:gd name="T30" fmla="*/ 407 h 40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2" h="407">
                    <a:moveTo>
                      <a:pt x="0" y="0"/>
                    </a:moveTo>
                    <a:lnTo>
                      <a:pt x="22" y="46"/>
                    </a:lnTo>
                    <a:lnTo>
                      <a:pt x="46" y="93"/>
                    </a:lnTo>
                    <a:lnTo>
                      <a:pt x="68" y="144"/>
                    </a:lnTo>
                    <a:lnTo>
                      <a:pt x="91" y="197"/>
                    </a:lnTo>
                    <a:lnTo>
                      <a:pt x="113" y="253"/>
                    </a:lnTo>
                    <a:lnTo>
                      <a:pt x="137" y="306"/>
                    </a:lnTo>
                    <a:lnTo>
                      <a:pt x="160" y="357"/>
                    </a:lnTo>
                    <a:lnTo>
                      <a:pt x="182" y="40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34" name="Freeform 238"/>
              <p:cNvSpPr>
                <a:spLocks/>
              </p:cNvSpPr>
              <p:nvPr/>
            </p:nvSpPr>
            <p:spPr bwMode="auto">
              <a:xfrm>
                <a:off x="3712" y="2446"/>
                <a:ext cx="91" cy="177"/>
              </a:xfrm>
              <a:custGeom>
                <a:avLst/>
                <a:gdLst>
                  <a:gd name="T0" fmla="*/ 0 w 181"/>
                  <a:gd name="T1" fmla="*/ 0 h 355"/>
                  <a:gd name="T2" fmla="*/ 1 w 181"/>
                  <a:gd name="T3" fmla="*/ 0 h 355"/>
                  <a:gd name="T4" fmla="*/ 1 w 181"/>
                  <a:gd name="T5" fmla="*/ 0 h 355"/>
                  <a:gd name="T6" fmla="*/ 1 w 181"/>
                  <a:gd name="T7" fmla="*/ 0 h 355"/>
                  <a:gd name="T8" fmla="*/ 1 w 181"/>
                  <a:gd name="T9" fmla="*/ 0 h 355"/>
                  <a:gd name="T10" fmla="*/ 1 w 181"/>
                  <a:gd name="T11" fmla="*/ 0 h 355"/>
                  <a:gd name="T12" fmla="*/ 1 w 181"/>
                  <a:gd name="T13" fmla="*/ 0 h 355"/>
                  <a:gd name="T14" fmla="*/ 1 w 181"/>
                  <a:gd name="T15" fmla="*/ 0 h 3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355"/>
                  <a:gd name="T26" fmla="*/ 181 w 181"/>
                  <a:gd name="T27" fmla="*/ 355 h 35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355">
                    <a:moveTo>
                      <a:pt x="0" y="0"/>
                    </a:moveTo>
                    <a:lnTo>
                      <a:pt x="45" y="96"/>
                    </a:lnTo>
                    <a:lnTo>
                      <a:pt x="69" y="143"/>
                    </a:lnTo>
                    <a:lnTo>
                      <a:pt x="91" y="189"/>
                    </a:lnTo>
                    <a:lnTo>
                      <a:pt x="114" y="234"/>
                    </a:lnTo>
                    <a:lnTo>
                      <a:pt x="136" y="278"/>
                    </a:lnTo>
                    <a:lnTo>
                      <a:pt x="160" y="317"/>
                    </a:lnTo>
                    <a:lnTo>
                      <a:pt x="181" y="355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35" name="Freeform 239"/>
              <p:cNvSpPr>
                <a:spLocks/>
              </p:cNvSpPr>
              <p:nvPr/>
            </p:nvSpPr>
            <p:spPr bwMode="auto">
              <a:xfrm>
                <a:off x="3803" y="2623"/>
                <a:ext cx="90" cy="104"/>
              </a:xfrm>
              <a:custGeom>
                <a:avLst/>
                <a:gdLst>
                  <a:gd name="T0" fmla="*/ 0 w 180"/>
                  <a:gd name="T1" fmla="*/ 0 h 207"/>
                  <a:gd name="T2" fmla="*/ 1 w 180"/>
                  <a:gd name="T3" fmla="*/ 1 h 207"/>
                  <a:gd name="T4" fmla="*/ 1 w 180"/>
                  <a:gd name="T5" fmla="*/ 1 h 207"/>
                  <a:gd name="T6" fmla="*/ 1 w 180"/>
                  <a:gd name="T7" fmla="*/ 1 h 207"/>
                  <a:gd name="T8" fmla="*/ 1 w 180"/>
                  <a:gd name="T9" fmla="*/ 1 h 207"/>
                  <a:gd name="T10" fmla="*/ 1 w 180"/>
                  <a:gd name="T11" fmla="*/ 1 h 207"/>
                  <a:gd name="T12" fmla="*/ 1 w 180"/>
                  <a:gd name="T13" fmla="*/ 1 h 207"/>
                  <a:gd name="T14" fmla="*/ 1 w 180"/>
                  <a:gd name="T15" fmla="*/ 1 h 20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0"/>
                  <a:gd name="T25" fmla="*/ 0 h 207"/>
                  <a:gd name="T26" fmla="*/ 180 w 180"/>
                  <a:gd name="T27" fmla="*/ 207 h 20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0" h="207">
                    <a:moveTo>
                      <a:pt x="0" y="0"/>
                    </a:moveTo>
                    <a:lnTo>
                      <a:pt x="22" y="33"/>
                    </a:lnTo>
                    <a:lnTo>
                      <a:pt x="46" y="63"/>
                    </a:lnTo>
                    <a:lnTo>
                      <a:pt x="68" y="90"/>
                    </a:lnTo>
                    <a:lnTo>
                      <a:pt x="89" y="116"/>
                    </a:lnTo>
                    <a:lnTo>
                      <a:pt x="113" y="140"/>
                    </a:lnTo>
                    <a:lnTo>
                      <a:pt x="135" y="163"/>
                    </a:lnTo>
                    <a:lnTo>
                      <a:pt x="180" y="20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36" name="Freeform 240"/>
              <p:cNvSpPr>
                <a:spLocks/>
              </p:cNvSpPr>
              <p:nvPr/>
            </p:nvSpPr>
            <p:spPr bwMode="auto">
              <a:xfrm>
                <a:off x="3893" y="2727"/>
                <a:ext cx="91" cy="71"/>
              </a:xfrm>
              <a:custGeom>
                <a:avLst/>
                <a:gdLst>
                  <a:gd name="T0" fmla="*/ 0 w 181"/>
                  <a:gd name="T1" fmla="*/ 0 h 142"/>
                  <a:gd name="T2" fmla="*/ 1 w 181"/>
                  <a:gd name="T3" fmla="*/ 1 h 142"/>
                  <a:gd name="T4" fmla="*/ 1 w 181"/>
                  <a:gd name="T5" fmla="*/ 1 h 142"/>
                  <a:gd name="T6" fmla="*/ 1 w 181"/>
                  <a:gd name="T7" fmla="*/ 1 h 142"/>
                  <a:gd name="T8" fmla="*/ 1 w 181"/>
                  <a:gd name="T9" fmla="*/ 1 h 142"/>
                  <a:gd name="T10" fmla="*/ 1 w 181"/>
                  <a:gd name="T11" fmla="*/ 1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142"/>
                  <a:gd name="T20" fmla="*/ 181 w 181"/>
                  <a:gd name="T21" fmla="*/ 142 h 1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142">
                    <a:moveTo>
                      <a:pt x="0" y="0"/>
                    </a:moveTo>
                    <a:lnTo>
                      <a:pt x="22" y="21"/>
                    </a:lnTo>
                    <a:lnTo>
                      <a:pt x="45" y="41"/>
                    </a:lnTo>
                    <a:lnTo>
                      <a:pt x="91" y="76"/>
                    </a:lnTo>
                    <a:lnTo>
                      <a:pt x="136" y="110"/>
                    </a:lnTo>
                    <a:lnTo>
                      <a:pt x="181" y="14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37" name="Freeform 241"/>
              <p:cNvSpPr>
                <a:spLocks/>
              </p:cNvSpPr>
              <p:nvPr/>
            </p:nvSpPr>
            <p:spPr bwMode="auto">
              <a:xfrm>
                <a:off x="3984" y="2798"/>
                <a:ext cx="90" cy="55"/>
              </a:xfrm>
              <a:custGeom>
                <a:avLst/>
                <a:gdLst>
                  <a:gd name="T0" fmla="*/ 0 w 182"/>
                  <a:gd name="T1" fmla="*/ 0 h 110"/>
                  <a:gd name="T2" fmla="*/ 0 w 182"/>
                  <a:gd name="T3" fmla="*/ 1 h 110"/>
                  <a:gd name="T4" fmla="*/ 0 w 182"/>
                  <a:gd name="T5" fmla="*/ 1 h 110"/>
                  <a:gd name="T6" fmla="*/ 0 w 182"/>
                  <a:gd name="T7" fmla="*/ 1 h 110"/>
                  <a:gd name="T8" fmla="*/ 0 w 182"/>
                  <a:gd name="T9" fmla="*/ 1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110"/>
                  <a:gd name="T17" fmla="*/ 182 w 182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110">
                    <a:moveTo>
                      <a:pt x="0" y="0"/>
                    </a:moveTo>
                    <a:lnTo>
                      <a:pt x="46" y="29"/>
                    </a:lnTo>
                    <a:lnTo>
                      <a:pt x="91" y="57"/>
                    </a:lnTo>
                    <a:lnTo>
                      <a:pt x="137" y="82"/>
                    </a:lnTo>
                    <a:lnTo>
                      <a:pt x="182" y="11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38" name="Freeform 242"/>
              <p:cNvSpPr>
                <a:spLocks/>
              </p:cNvSpPr>
              <p:nvPr/>
            </p:nvSpPr>
            <p:spPr bwMode="auto">
              <a:xfrm>
                <a:off x="4074" y="2853"/>
                <a:ext cx="91" cy="55"/>
              </a:xfrm>
              <a:custGeom>
                <a:avLst/>
                <a:gdLst>
                  <a:gd name="T0" fmla="*/ 0 w 181"/>
                  <a:gd name="T1" fmla="*/ 0 h 110"/>
                  <a:gd name="T2" fmla="*/ 1 w 181"/>
                  <a:gd name="T3" fmla="*/ 1 h 110"/>
                  <a:gd name="T4" fmla="*/ 1 w 181"/>
                  <a:gd name="T5" fmla="*/ 1 h 110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110"/>
                  <a:gd name="T11" fmla="*/ 181 w 181"/>
                  <a:gd name="T12" fmla="*/ 110 h 1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110">
                    <a:moveTo>
                      <a:pt x="0" y="0"/>
                    </a:moveTo>
                    <a:lnTo>
                      <a:pt x="91" y="55"/>
                    </a:lnTo>
                    <a:lnTo>
                      <a:pt x="181" y="11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10612" name="Freeform 244"/>
            <p:cNvSpPr>
              <a:spLocks/>
            </p:cNvSpPr>
            <p:nvPr/>
          </p:nvSpPr>
          <p:spPr bwMode="auto">
            <a:xfrm>
              <a:off x="4165" y="2908"/>
              <a:ext cx="90" cy="52"/>
            </a:xfrm>
            <a:custGeom>
              <a:avLst/>
              <a:gdLst>
                <a:gd name="T0" fmla="*/ 0 w 180"/>
                <a:gd name="T1" fmla="*/ 0 h 105"/>
                <a:gd name="T2" fmla="*/ 1 w 180"/>
                <a:gd name="T3" fmla="*/ 0 h 105"/>
                <a:gd name="T4" fmla="*/ 1 w 180"/>
                <a:gd name="T5" fmla="*/ 0 h 105"/>
                <a:gd name="T6" fmla="*/ 0 60000 65536"/>
                <a:gd name="T7" fmla="*/ 0 60000 65536"/>
                <a:gd name="T8" fmla="*/ 0 60000 65536"/>
                <a:gd name="T9" fmla="*/ 0 w 180"/>
                <a:gd name="T10" fmla="*/ 0 h 105"/>
                <a:gd name="T11" fmla="*/ 180 w 180"/>
                <a:gd name="T12" fmla="*/ 105 h 1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0" h="105">
                  <a:moveTo>
                    <a:pt x="0" y="0"/>
                  </a:moveTo>
                  <a:lnTo>
                    <a:pt x="89" y="54"/>
                  </a:lnTo>
                  <a:lnTo>
                    <a:pt x="180" y="10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0613" name="Freeform 245"/>
            <p:cNvSpPr>
              <a:spLocks/>
            </p:cNvSpPr>
            <p:nvPr/>
          </p:nvSpPr>
          <p:spPr bwMode="auto">
            <a:xfrm>
              <a:off x="4255" y="2960"/>
              <a:ext cx="91" cy="54"/>
            </a:xfrm>
            <a:custGeom>
              <a:avLst/>
              <a:gdLst>
                <a:gd name="T0" fmla="*/ 0 w 181"/>
                <a:gd name="T1" fmla="*/ 0 h 106"/>
                <a:gd name="T2" fmla="*/ 1 w 181"/>
                <a:gd name="T3" fmla="*/ 1 h 106"/>
                <a:gd name="T4" fmla="*/ 1 w 181"/>
                <a:gd name="T5" fmla="*/ 1 h 106"/>
                <a:gd name="T6" fmla="*/ 1 w 181"/>
                <a:gd name="T7" fmla="*/ 1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1"/>
                <a:gd name="T13" fmla="*/ 0 h 106"/>
                <a:gd name="T14" fmla="*/ 181 w 181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1" h="106">
                  <a:moveTo>
                    <a:pt x="0" y="0"/>
                  </a:moveTo>
                  <a:lnTo>
                    <a:pt x="91" y="53"/>
                  </a:lnTo>
                  <a:lnTo>
                    <a:pt x="136" y="81"/>
                  </a:lnTo>
                  <a:lnTo>
                    <a:pt x="181" y="106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0614" name="Freeform 246"/>
            <p:cNvSpPr>
              <a:spLocks/>
            </p:cNvSpPr>
            <p:nvPr/>
          </p:nvSpPr>
          <p:spPr bwMode="auto">
            <a:xfrm>
              <a:off x="4346" y="3014"/>
              <a:ext cx="90" cy="46"/>
            </a:xfrm>
            <a:custGeom>
              <a:avLst/>
              <a:gdLst>
                <a:gd name="T0" fmla="*/ 0 w 182"/>
                <a:gd name="T1" fmla="*/ 0 h 93"/>
                <a:gd name="T2" fmla="*/ 0 w 182"/>
                <a:gd name="T3" fmla="*/ 0 h 93"/>
                <a:gd name="T4" fmla="*/ 0 w 182"/>
                <a:gd name="T5" fmla="*/ 0 h 93"/>
                <a:gd name="T6" fmla="*/ 0 60000 65536"/>
                <a:gd name="T7" fmla="*/ 0 60000 65536"/>
                <a:gd name="T8" fmla="*/ 0 60000 65536"/>
                <a:gd name="T9" fmla="*/ 0 w 182"/>
                <a:gd name="T10" fmla="*/ 0 h 93"/>
                <a:gd name="T11" fmla="*/ 182 w 182"/>
                <a:gd name="T12" fmla="*/ 93 h 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93">
                  <a:moveTo>
                    <a:pt x="0" y="0"/>
                  </a:moveTo>
                  <a:lnTo>
                    <a:pt x="91" y="48"/>
                  </a:lnTo>
                  <a:lnTo>
                    <a:pt x="182" y="93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0615" name="Freeform 247"/>
            <p:cNvSpPr>
              <a:spLocks/>
            </p:cNvSpPr>
            <p:nvPr/>
          </p:nvSpPr>
          <p:spPr bwMode="auto">
            <a:xfrm>
              <a:off x="4436" y="3060"/>
              <a:ext cx="91" cy="41"/>
            </a:xfrm>
            <a:custGeom>
              <a:avLst/>
              <a:gdLst>
                <a:gd name="T0" fmla="*/ 0 w 181"/>
                <a:gd name="T1" fmla="*/ 0 h 83"/>
                <a:gd name="T2" fmla="*/ 1 w 181"/>
                <a:gd name="T3" fmla="*/ 0 h 83"/>
                <a:gd name="T4" fmla="*/ 1 w 181"/>
                <a:gd name="T5" fmla="*/ 0 h 83"/>
                <a:gd name="T6" fmla="*/ 0 60000 65536"/>
                <a:gd name="T7" fmla="*/ 0 60000 65536"/>
                <a:gd name="T8" fmla="*/ 0 60000 65536"/>
                <a:gd name="T9" fmla="*/ 0 w 181"/>
                <a:gd name="T10" fmla="*/ 0 h 83"/>
                <a:gd name="T11" fmla="*/ 181 w 181"/>
                <a:gd name="T12" fmla="*/ 83 h 8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1" h="83">
                  <a:moveTo>
                    <a:pt x="0" y="0"/>
                  </a:moveTo>
                  <a:lnTo>
                    <a:pt x="91" y="44"/>
                  </a:lnTo>
                  <a:lnTo>
                    <a:pt x="181" y="83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0616" name="Freeform 248"/>
            <p:cNvSpPr>
              <a:spLocks/>
            </p:cNvSpPr>
            <p:nvPr/>
          </p:nvSpPr>
          <p:spPr bwMode="auto">
            <a:xfrm>
              <a:off x="4527" y="3101"/>
              <a:ext cx="90" cy="37"/>
            </a:xfrm>
            <a:custGeom>
              <a:avLst/>
              <a:gdLst>
                <a:gd name="T0" fmla="*/ 0 w 180"/>
                <a:gd name="T1" fmla="*/ 0 h 73"/>
                <a:gd name="T2" fmla="*/ 1 w 180"/>
                <a:gd name="T3" fmla="*/ 1 h 73"/>
                <a:gd name="T4" fmla="*/ 1 w 180"/>
                <a:gd name="T5" fmla="*/ 1 h 73"/>
                <a:gd name="T6" fmla="*/ 0 60000 65536"/>
                <a:gd name="T7" fmla="*/ 0 60000 65536"/>
                <a:gd name="T8" fmla="*/ 0 60000 65536"/>
                <a:gd name="T9" fmla="*/ 0 w 180"/>
                <a:gd name="T10" fmla="*/ 0 h 73"/>
                <a:gd name="T11" fmla="*/ 180 w 180"/>
                <a:gd name="T12" fmla="*/ 73 h 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0" h="73">
                  <a:moveTo>
                    <a:pt x="0" y="0"/>
                  </a:moveTo>
                  <a:lnTo>
                    <a:pt x="89" y="37"/>
                  </a:lnTo>
                  <a:lnTo>
                    <a:pt x="180" y="73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0617" name="Freeform 249"/>
            <p:cNvSpPr>
              <a:spLocks/>
            </p:cNvSpPr>
            <p:nvPr/>
          </p:nvSpPr>
          <p:spPr bwMode="auto">
            <a:xfrm>
              <a:off x="4617" y="3138"/>
              <a:ext cx="91" cy="33"/>
            </a:xfrm>
            <a:custGeom>
              <a:avLst/>
              <a:gdLst>
                <a:gd name="T0" fmla="*/ 0 w 181"/>
                <a:gd name="T1" fmla="*/ 0 h 67"/>
                <a:gd name="T2" fmla="*/ 1 w 181"/>
                <a:gd name="T3" fmla="*/ 0 h 67"/>
                <a:gd name="T4" fmla="*/ 1 w 181"/>
                <a:gd name="T5" fmla="*/ 0 h 67"/>
                <a:gd name="T6" fmla="*/ 1 w 181"/>
                <a:gd name="T7" fmla="*/ 0 h 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1"/>
                <a:gd name="T13" fmla="*/ 0 h 67"/>
                <a:gd name="T14" fmla="*/ 181 w 181"/>
                <a:gd name="T15" fmla="*/ 67 h 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1" h="67">
                  <a:moveTo>
                    <a:pt x="0" y="0"/>
                  </a:moveTo>
                  <a:lnTo>
                    <a:pt x="91" y="35"/>
                  </a:lnTo>
                  <a:lnTo>
                    <a:pt x="136" y="51"/>
                  </a:lnTo>
                  <a:lnTo>
                    <a:pt x="181" y="67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0618" name="Freeform 250"/>
            <p:cNvSpPr>
              <a:spLocks/>
            </p:cNvSpPr>
            <p:nvPr/>
          </p:nvSpPr>
          <p:spPr bwMode="auto">
            <a:xfrm>
              <a:off x="4708" y="3171"/>
              <a:ext cx="90" cy="23"/>
            </a:xfrm>
            <a:custGeom>
              <a:avLst/>
              <a:gdLst>
                <a:gd name="T0" fmla="*/ 0 w 182"/>
                <a:gd name="T1" fmla="*/ 0 h 45"/>
                <a:gd name="T2" fmla="*/ 0 w 182"/>
                <a:gd name="T3" fmla="*/ 1 h 45"/>
                <a:gd name="T4" fmla="*/ 0 w 182"/>
                <a:gd name="T5" fmla="*/ 1 h 45"/>
                <a:gd name="T6" fmla="*/ 0 w 182"/>
                <a:gd name="T7" fmla="*/ 1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2"/>
                <a:gd name="T13" fmla="*/ 0 h 45"/>
                <a:gd name="T14" fmla="*/ 182 w 182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2" h="45">
                  <a:moveTo>
                    <a:pt x="0" y="0"/>
                  </a:moveTo>
                  <a:lnTo>
                    <a:pt x="46" y="14"/>
                  </a:lnTo>
                  <a:lnTo>
                    <a:pt x="91" y="26"/>
                  </a:lnTo>
                  <a:lnTo>
                    <a:pt x="182" y="4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0619" name="Freeform 251"/>
            <p:cNvSpPr>
              <a:spLocks/>
            </p:cNvSpPr>
            <p:nvPr/>
          </p:nvSpPr>
          <p:spPr bwMode="auto">
            <a:xfrm>
              <a:off x="4798" y="3194"/>
              <a:ext cx="90" cy="17"/>
            </a:xfrm>
            <a:custGeom>
              <a:avLst/>
              <a:gdLst>
                <a:gd name="T0" fmla="*/ 0 w 179"/>
                <a:gd name="T1" fmla="*/ 0 h 34"/>
                <a:gd name="T2" fmla="*/ 1 w 179"/>
                <a:gd name="T3" fmla="*/ 1 h 34"/>
                <a:gd name="T4" fmla="*/ 1 w 179"/>
                <a:gd name="T5" fmla="*/ 1 h 34"/>
                <a:gd name="T6" fmla="*/ 0 60000 65536"/>
                <a:gd name="T7" fmla="*/ 0 60000 65536"/>
                <a:gd name="T8" fmla="*/ 0 60000 65536"/>
                <a:gd name="T9" fmla="*/ 0 w 179"/>
                <a:gd name="T10" fmla="*/ 0 h 34"/>
                <a:gd name="T11" fmla="*/ 179 w 179"/>
                <a:gd name="T12" fmla="*/ 34 h 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9" h="34">
                  <a:moveTo>
                    <a:pt x="0" y="0"/>
                  </a:moveTo>
                  <a:lnTo>
                    <a:pt x="89" y="18"/>
                  </a:lnTo>
                  <a:lnTo>
                    <a:pt x="179" y="34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0620" name="Freeform 252"/>
            <p:cNvSpPr>
              <a:spLocks/>
            </p:cNvSpPr>
            <p:nvPr/>
          </p:nvSpPr>
          <p:spPr bwMode="auto">
            <a:xfrm>
              <a:off x="4888" y="3211"/>
              <a:ext cx="91" cy="12"/>
            </a:xfrm>
            <a:custGeom>
              <a:avLst/>
              <a:gdLst>
                <a:gd name="T0" fmla="*/ 0 w 182"/>
                <a:gd name="T1" fmla="*/ 0 h 24"/>
                <a:gd name="T2" fmla="*/ 1 w 182"/>
                <a:gd name="T3" fmla="*/ 1 h 24"/>
                <a:gd name="T4" fmla="*/ 1 w 182"/>
                <a:gd name="T5" fmla="*/ 1 h 24"/>
                <a:gd name="T6" fmla="*/ 0 60000 65536"/>
                <a:gd name="T7" fmla="*/ 0 60000 65536"/>
                <a:gd name="T8" fmla="*/ 0 60000 65536"/>
                <a:gd name="T9" fmla="*/ 0 w 182"/>
                <a:gd name="T10" fmla="*/ 0 h 24"/>
                <a:gd name="T11" fmla="*/ 182 w 182"/>
                <a:gd name="T12" fmla="*/ 24 h 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24">
                  <a:moveTo>
                    <a:pt x="0" y="0"/>
                  </a:moveTo>
                  <a:lnTo>
                    <a:pt x="91" y="14"/>
                  </a:lnTo>
                  <a:lnTo>
                    <a:pt x="182" y="24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0621" name="Freeform 253"/>
            <p:cNvSpPr>
              <a:spLocks/>
            </p:cNvSpPr>
            <p:nvPr/>
          </p:nvSpPr>
          <p:spPr bwMode="auto">
            <a:xfrm>
              <a:off x="4979" y="3223"/>
              <a:ext cx="91" cy="8"/>
            </a:xfrm>
            <a:custGeom>
              <a:avLst/>
              <a:gdLst>
                <a:gd name="T0" fmla="*/ 0 w 181"/>
                <a:gd name="T1" fmla="*/ 0 h 15"/>
                <a:gd name="T2" fmla="*/ 1 w 181"/>
                <a:gd name="T3" fmla="*/ 1 h 15"/>
                <a:gd name="T4" fmla="*/ 1 w 181"/>
                <a:gd name="T5" fmla="*/ 1 h 15"/>
                <a:gd name="T6" fmla="*/ 0 60000 65536"/>
                <a:gd name="T7" fmla="*/ 0 60000 65536"/>
                <a:gd name="T8" fmla="*/ 0 60000 65536"/>
                <a:gd name="T9" fmla="*/ 0 w 181"/>
                <a:gd name="T10" fmla="*/ 0 h 15"/>
                <a:gd name="T11" fmla="*/ 181 w 181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1" h="15">
                  <a:moveTo>
                    <a:pt x="0" y="0"/>
                  </a:moveTo>
                  <a:lnTo>
                    <a:pt x="91" y="7"/>
                  </a:lnTo>
                  <a:lnTo>
                    <a:pt x="181" y="1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0622" name="Freeform 254"/>
            <p:cNvSpPr>
              <a:spLocks/>
            </p:cNvSpPr>
            <p:nvPr/>
          </p:nvSpPr>
          <p:spPr bwMode="auto">
            <a:xfrm>
              <a:off x="5070" y="3231"/>
              <a:ext cx="90" cy="4"/>
            </a:xfrm>
            <a:custGeom>
              <a:avLst/>
              <a:gdLst>
                <a:gd name="T0" fmla="*/ 0 w 182"/>
                <a:gd name="T1" fmla="*/ 0 h 8"/>
                <a:gd name="T2" fmla="*/ 0 w 182"/>
                <a:gd name="T3" fmla="*/ 1 h 8"/>
                <a:gd name="T4" fmla="*/ 0 w 182"/>
                <a:gd name="T5" fmla="*/ 1 h 8"/>
                <a:gd name="T6" fmla="*/ 0 60000 65536"/>
                <a:gd name="T7" fmla="*/ 0 60000 65536"/>
                <a:gd name="T8" fmla="*/ 0 60000 65536"/>
                <a:gd name="T9" fmla="*/ 0 w 182"/>
                <a:gd name="T10" fmla="*/ 0 h 8"/>
                <a:gd name="T11" fmla="*/ 182 w 18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8">
                  <a:moveTo>
                    <a:pt x="0" y="0"/>
                  </a:moveTo>
                  <a:lnTo>
                    <a:pt x="91" y="4"/>
                  </a:lnTo>
                  <a:lnTo>
                    <a:pt x="182" y="8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0623" name="Line 255"/>
            <p:cNvSpPr>
              <a:spLocks noChangeShapeType="1"/>
            </p:cNvSpPr>
            <p:nvPr/>
          </p:nvSpPr>
          <p:spPr bwMode="auto">
            <a:xfrm>
              <a:off x="5160" y="3235"/>
              <a:ext cx="90" cy="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0624" name="Line 256"/>
            <p:cNvSpPr>
              <a:spLocks noChangeShapeType="1"/>
            </p:cNvSpPr>
            <p:nvPr/>
          </p:nvSpPr>
          <p:spPr bwMode="auto">
            <a:xfrm>
              <a:off x="5250" y="3238"/>
              <a:ext cx="91" cy="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0625" name="Rectangle 257"/>
            <p:cNvSpPr>
              <a:spLocks noChangeArrowheads="1"/>
            </p:cNvSpPr>
            <p:nvPr/>
          </p:nvSpPr>
          <p:spPr bwMode="auto">
            <a:xfrm>
              <a:off x="571" y="3114"/>
              <a:ext cx="8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26" name="Rectangle 258"/>
            <p:cNvSpPr>
              <a:spLocks noChangeArrowheads="1"/>
            </p:cNvSpPr>
            <p:nvPr/>
          </p:nvSpPr>
          <p:spPr bwMode="auto">
            <a:xfrm>
              <a:off x="497" y="2629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10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27" name="Rectangle 259"/>
            <p:cNvSpPr>
              <a:spLocks noChangeArrowheads="1"/>
            </p:cNvSpPr>
            <p:nvPr/>
          </p:nvSpPr>
          <p:spPr bwMode="auto">
            <a:xfrm>
              <a:off x="470" y="2144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20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28" name="Rectangle 260"/>
            <p:cNvSpPr>
              <a:spLocks noChangeArrowheads="1"/>
            </p:cNvSpPr>
            <p:nvPr/>
          </p:nvSpPr>
          <p:spPr bwMode="auto">
            <a:xfrm>
              <a:off x="470" y="1659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30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29" name="Rectangle 261"/>
            <p:cNvSpPr>
              <a:spLocks noChangeArrowheads="1"/>
            </p:cNvSpPr>
            <p:nvPr/>
          </p:nvSpPr>
          <p:spPr bwMode="auto">
            <a:xfrm>
              <a:off x="470" y="1174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40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30" name="Rectangle 262"/>
            <p:cNvSpPr>
              <a:spLocks noChangeArrowheads="1"/>
            </p:cNvSpPr>
            <p:nvPr/>
          </p:nvSpPr>
          <p:spPr bwMode="auto">
            <a:xfrm>
              <a:off x="470" y="689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50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31" name="Rectangle 263"/>
            <p:cNvSpPr>
              <a:spLocks noChangeArrowheads="1"/>
            </p:cNvSpPr>
            <p:nvPr/>
          </p:nvSpPr>
          <p:spPr bwMode="auto">
            <a:xfrm>
              <a:off x="667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200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32" name="Rectangle 264"/>
            <p:cNvSpPr>
              <a:spLocks noChangeArrowheads="1"/>
            </p:cNvSpPr>
            <p:nvPr/>
          </p:nvSpPr>
          <p:spPr bwMode="auto">
            <a:xfrm>
              <a:off x="1571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300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33" name="Rectangle 265"/>
            <p:cNvSpPr>
              <a:spLocks noChangeArrowheads="1"/>
            </p:cNvSpPr>
            <p:nvPr/>
          </p:nvSpPr>
          <p:spPr bwMode="auto">
            <a:xfrm>
              <a:off x="2476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400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34" name="Rectangle 266"/>
            <p:cNvSpPr>
              <a:spLocks noChangeArrowheads="1"/>
            </p:cNvSpPr>
            <p:nvPr/>
          </p:nvSpPr>
          <p:spPr bwMode="auto">
            <a:xfrm>
              <a:off x="3381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500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35" name="Rectangle 267"/>
            <p:cNvSpPr>
              <a:spLocks noChangeArrowheads="1"/>
            </p:cNvSpPr>
            <p:nvPr/>
          </p:nvSpPr>
          <p:spPr bwMode="auto">
            <a:xfrm>
              <a:off x="4286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600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36" name="Rectangle 268"/>
            <p:cNvSpPr>
              <a:spLocks noChangeArrowheads="1"/>
            </p:cNvSpPr>
            <p:nvPr/>
          </p:nvSpPr>
          <p:spPr bwMode="auto">
            <a:xfrm>
              <a:off x="5190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700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37" name="Rectangle 269"/>
            <p:cNvSpPr>
              <a:spLocks noChangeArrowheads="1"/>
            </p:cNvSpPr>
            <p:nvPr/>
          </p:nvSpPr>
          <p:spPr bwMode="auto">
            <a:xfrm>
              <a:off x="2432" y="3635"/>
              <a:ext cx="1075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900">
                  <a:latin typeface="Calibri" pitchFamily="34" charset="0"/>
                </a:rPr>
                <a:t>Wavelength [nm]</a:t>
              </a:r>
              <a:endParaRPr lang="de-DE" sz="1600">
                <a:latin typeface="Calibri" pitchFamily="34" charset="0"/>
              </a:endParaRPr>
            </a:p>
          </p:txBody>
        </p:sp>
        <p:sp>
          <p:nvSpPr>
            <p:cNvPr id="110638" name="Rectangle 270"/>
            <p:cNvSpPr>
              <a:spLocks noChangeArrowheads="1"/>
            </p:cNvSpPr>
            <p:nvPr/>
          </p:nvSpPr>
          <p:spPr bwMode="auto">
            <a:xfrm rot="-5400000">
              <a:off x="-396" y="2134"/>
              <a:ext cx="1453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900">
                  <a:latin typeface="Calibri" pitchFamily="34" charset="0"/>
                </a:rPr>
                <a:t>Quantum Efficiency [%]</a:t>
              </a:r>
              <a:endParaRPr lang="de-DE" sz="1600">
                <a:latin typeface="Calibri" pitchFamily="34" charset="0"/>
              </a:endParaRPr>
            </a:p>
          </p:txBody>
        </p:sp>
      </p:grpSp>
      <p:sp>
        <p:nvSpPr>
          <p:cNvPr id="110598" name="Rectangle 2"/>
          <p:cNvSpPr txBox="1">
            <a:spLocks noChangeArrowheads="1"/>
          </p:cNvSpPr>
          <p:nvPr/>
        </p:nvSpPr>
        <p:spPr bwMode="auto">
          <a:xfrm>
            <a:off x="1692275" y="965200"/>
            <a:ext cx="54864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ja-JP">
                <a:latin typeface="Calibri" pitchFamily="34" charset="0"/>
              </a:rPr>
              <a:t>QE Comparison of semitransparent bialkali QE</a:t>
            </a:r>
          </a:p>
        </p:txBody>
      </p:sp>
      <p:sp>
        <p:nvSpPr>
          <p:cNvPr id="110599" name="Text Box 8"/>
          <p:cNvSpPr txBox="1">
            <a:spLocks noChangeArrowheads="1"/>
          </p:cNvSpPr>
          <p:nvPr/>
        </p:nvSpPr>
        <p:spPr bwMode="auto">
          <a:xfrm>
            <a:off x="7164388" y="3989388"/>
            <a:ext cx="1962150" cy="13112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</a:rPr>
              <a:t>Example Data for</a:t>
            </a:r>
          </a:p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</a:rPr>
              <a:t>UBA : R7600-200</a:t>
            </a:r>
          </a:p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</a:rPr>
              <a:t>SBA : R7600-100</a:t>
            </a:r>
          </a:p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</a:rPr>
              <a:t>STD : R7600</a:t>
            </a:r>
          </a:p>
        </p:txBody>
      </p:sp>
      <p:sp>
        <p:nvSpPr>
          <p:cNvPr id="110600" name="Text Box 9"/>
          <p:cNvSpPr txBox="1">
            <a:spLocks noChangeArrowheads="1"/>
          </p:cNvSpPr>
          <p:nvPr/>
        </p:nvSpPr>
        <p:spPr bwMode="auto">
          <a:xfrm>
            <a:off x="2851150" y="1685925"/>
            <a:ext cx="1576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</a:rPr>
              <a:t>UBA:43%</a:t>
            </a:r>
          </a:p>
        </p:txBody>
      </p:sp>
      <p:sp>
        <p:nvSpPr>
          <p:cNvPr id="110601" name="Text Box 10"/>
          <p:cNvSpPr txBox="1">
            <a:spLocks noChangeArrowheads="1"/>
          </p:cNvSpPr>
          <p:nvPr/>
        </p:nvSpPr>
        <p:spPr bwMode="auto">
          <a:xfrm>
            <a:off x="2819400" y="3176588"/>
            <a:ext cx="1093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</a:rPr>
              <a:t>SBA:35%</a:t>
            </a:r>
          </a:p>
        </p:txBody>
      </p:sp>
      <p:sp>
        <p:nvSpPr>
          <p:cNvPr id="110602" name="Text Box 11"/>
          <p:cNvSpPr txBox="1">
            <a:spLocks noChangeArrowheads="1"/>
          </p:cNvSpPr>
          <p:nvPr/>
        </p:nvSpPr>
        <p:spPr bwMode="auto">
          <a:xfrm>
            <a:off x="3059113" y="3968750"/>
            <a:ext cx="1087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</a:rPr>
              <a:t>STD:26%</a:t>
            </a:r>
          </a:p>
        </p:txBody>
      </p:sp>
      <p:sp>
        <p:nvSpPr>
          <p:cNvPr id="110603" name="Line 12"/>
          <p:cNvSpPr>
            <a:spLocks noChangeShapeType="1"/>
          </p:cNvSpPr>
          <p:nvPr/>
        </p:nvSpPr>
        <p:spPr bwMode="auto">
          <a:xfrm flipV="1">
            <a:off x="4191000" y="4764088"/>
            <a:ext cx="0" cy="60960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10604" name="Line 13"/>
          <p:cNvSpPr>
            <a:spLocks noChangeShapeType="1"/>
          </p:cNvSpPr>
          <p:nvPr/>
        </p:nvSpPr>
        <p:spPr bwMode="auto">
          <a:xfrm flipV="1">
            <a:off x="3429000" y="4764088"/>
            <a:ext cx="0" cy="609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10605" name="Text Box 14"/>
          <p:cNvSpPr txBox="1">
            <a:spLocks noChangeArrowheads="1"/>
          </p:cNvSpPr>
          <p:nvPr/>
        </p:nvSpPr>
        <p:spPr bwMode="auto">
          <a:xfrm>
            <a:off x="4216400" y="3206750"/>
            <a:ext cx="571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chemeClr val="bg2"/>
                </a:solidFill>
                <a:latin typeface="Calibri" pitchFamily="34" charset="0"/>
              </a:rPr>
              <a:t>x1.3</a:t>
            </a:r>
          </a:p>
        </p:txBody>
      </p:sp>
      <p:sp>
        <p:nvSpPr>
          <p:cNvPr id="110606" name="Text Box 15"/>
          <p:cNvSpPr txBox="1">
            <a:spLocks noChangeArrowheads="1"/>
          </p:cNvSpPr>
          <p:nvPr/>
        </p:nvSpPr>
        <p:spPr bwMode="auto">
          <a:xfrm>
            <a:off x="4216400" y="1693863"/>
            <a:ext cx="571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chemeClr val="bg2"/>
                </a:solidFill>
                <a:latin typeface="Calibri" pitchFamily="34" charset="0"/>
              </a:rPr>
              <a:t>x1.6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029200" y="1716088"/>
            <a:ext cx="1600200" cy="8382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bg2"/>
                </a:solidFill>
              </a:rPr>
              <a:t>Ultra Bialkali available only for small metal chanel dynode tubes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791200" y="2935288"/>
            <a:ext cx="16002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bg2"/>
                </a:solidFill>
              </a:rPr>
              <a:t>Super Bialkali available for a couple of standard tubes up to 5”. </a:t>
            </a:r>
          </a:p>
        </p:txBody>
      </p:sp>
      <p:pic>
        <p:nvPicPr>
          <p:cNvPr id="110609" name="Picture 2" descr="http://tbn0.google.com/images?q=tbn:YKe5U5CNHXxVBM:http://lhcb.physik.unizh.ch/time05/icons/Hamamatsu-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1506538"/>
            <a:ext cx="1428750" cy="4095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ransition advTm="50531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161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56FCD5-5449-4037-A03E-F82EC75C1E3B}" type="slidenum">
              <a:rPr lang="en-GB"/>
              <a:pPr>
                <a:defRPr/>
              </a:pPr>
              <a:t>25</a:t>
            </a:fld>
            <a:endParaRPr lang="en-GB"/>
          </a:p>
        </p:txBody>
      </p:sp>
      <p:pic>
        <p:nvPicPr>
          <p:cNvPr id="11162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052513"/>
            <a:ext cx="6553200" cy="54308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1621" name="Text Box 7"/>
          <p:cNvSpPr txBox="1">
            <a:spLocks noChangeArrowheads="1"/>
          </p:cNvSpPr>
          <p:nvPr/>
        </p:nvSpPr>
        <p:spPr bwMode="auto">
          <a:xfrm>
            <a:off x="2760663" y="4495800"/>
            <a:ext cx="2093912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(http://pdg.ge.infn.it/~deg/ccd.html)</a:t>
            </a:r>
          </a:p>
        </p:txBody>
      </p:sp>
      <p:sp>
        <p:nvSpPr>
          <p:cNvPr id="111622" name="Rectangle 12"/>
          <p:cNvSpPr>
            <a:spLocks noChangeArrowheads="1"/>
          </p:cNvSpPr>
          <p:nvPr/>
        </p:nvSpPr>
        <p:spPr bwMode="auto">
          <a:xfrm>
            <a:off x="6705600" y="1371600"/>
            <a:ext cx="1447800" cy="990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At long </a:t>
            </a:r>
            <a:r>
              <a:rPr lang="en-US" sz="1600">
                <a:latin typeface="Symbol" pitchFamily="18" charset="2"/>
              </a:rPr>
              <a:t>l</a:t>
            </a:r>
            <a:r>
              <a:rPr lang="en-US" sz="1600">
                <a:latin typeface="Calibri" pitchFamily="34" charset="0"/>
              </a:rPr>
              <a:t>, temperature effects dominate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11623" name="Rectangle 12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Light absorption in Silicon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604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93E8D7-1C4E-4E7A-91EA-F6AB6C140074}" type="slidenum">
              <a:rPr lang="en-GB"/>
              <a:pPr>
                <a:defRPr/>
              </a:pPr>
              <a:t>26</a:t>
            </a:fld>
            <a:endParaRPr lang="en-GB"/>
          </a:p>
        </p:txBody>
      </p:sp>
      <p:pic>
        <p:nvPicPr>
          <p:cNvPr id="604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925" y="1585913"/>
            <a:ext cx="3579813" cy="270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9" name="Text Box 10"/>
          <p:cNvSpPr txBox="1">
            <a:spLocks noChangeArrowheads="1"/>
          </p:cNvSpPr>
          <p:nvPr/>
        </p:nvSpPr>
        <p:spPr bwMode="auto">
          <a:xfrm>
            <a:off x="800100" y="5095875"/>
            <a:ext cx="1100138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>
                <a:solidFill>
                  <a:schemeClr val="bg2"/>
                </a:solidFill>
                <a:latin typeface="Calibri" pitchFamily="34" charset="0"/>
              </a:rPr>
              <a:t>TEA + CH</a:t>
            </a:r>
            <a:r>
              <a:rPr lang="en-US" baseline="-25000">
                <a:solidFill>
                  <a:schemeClr val="bg2"/>
                </a:solidFill>
                <a:latin typeface="Calibri" pitchFamily="34" charset="0"/>
              </a:rPr>
              <a:t>4</a:t>
            </a:r>
            <a:endParaRPr lang="en-US">
              <a:solidFill>
                <a:schemeClr val="bg2"/>
              </a:solidFill>
              <a:latin typeface="Calibri" pitchFamily="34" charset="0"/>
            </a:endParaRPr>
          </a:p>
        </p:txBody>
      </p:sp>
      <p:graphicFrame>
        <p:nvGraphicFramePr>
          <p:cNvPr id="60422" name="Object 6"/>
          <p:cNvGraphicFramePr>
            <a:graphicFrameLocks noChangeAspect="1"/>
          </p:cNvGraphicFramePr>
          <p:nvPr/>
        </p:nvGraphicFramePr>
        <p:xfrm>
          <a:off x="4106863" y="1589088"/>
          <a:ext cx="3182937" cy="2549525"/>
        </p:xfrm>
        <a:graphic>
          <a:graphicData uri="http://schemas.openxmlformats.org/presentationml/2006/ole">
            <p:oleObj spid="_x0000_s60422" name="Ulead Image Editor Image" r:id="rId4" imgW="4660007" imgH="3733491" progId="">
              <p:embed/>
            </p:oleObj>
          </a:graphicData>
        </a:graphic>
      </p:graphicFrame>
      <p:grpSp>
        <p:nvGrpSpPr>
          <p:cNvPr id="60430" name="Group 9"/>
          <p:cNvGrpSpPr>
            <a:grpSpLocks/>
          </p:cNvGrpSpPr>
          <p:nvPr/>
        </p:nvGrpSpPr>
        <p:grpSpPr bwMode="auto">
          <a:xfrm>
            <a:off x="3421063" y="4421188"/>
            <a:ext cx="5614987" cy="1887537"/>
            <a:chOff x="336" y="2975"/>
            <a:chExt cx="3537" cy="1189"/>
          </a:xfrm>
        </p:grpSpPr>
        <p:graphicFrame>
          <p:nvGraphicFramePr>
            <p:cNvPr id="60424" name="Object 8"/>
            <p:cNvGraphicFramePr>
              <a:graphicFrameLocks noChangeAspect="1"/>
            </p:cNvGraphicFramePr>
            <p:nvPr/>
          </p:nvGraphicFramePr>
          <p:xfrm>
            <a:off x="336" y="2975"/>
            <a:ext cx="3537" cy="1189"/>
          </p:xfrm>
          <a:graphic>
            <a:graphicData uri="http://schemas.openxmlformats.org/presentationml/2006/ole">
              <p:oleObj spid="_x0000_s60424" name="Document" r:id="rId5" imgW="5068617" imgH="1702739" progId="Word.Document.8">
                <p:embed/>
              </p:oleObj>
            </a:graphicData>
          </a:graphic>
        </p:graphicFrame>
        <p:sp>
          <p:nvSpPr>
            <p:cNvPr id="60482" name="Freeform 8"/>
            <p:cNvSpPr>
              <a:spLocks/>
            </p:cNvSpPr>
            <p:nvPr/>
          </p:nvSpPr>
          <p:spPr bwMode="auto">
            <a:xfrm>
              <a:off x="3762" y="2976"/>
              <a:ext cx="1" cy="864"/>
            </a:xfrm>
            <a:custGeom>
              <a:avLst/>
              <a:gdLst>
                <a:gd name="T0" fmla="*/ 0 w 1"/>
                <a:gd name="T1" fmla="*/ 0 h 864"/>
                <a:gd name="T2" fmla="*/ 0 w 1"/>
                <a:gd name="T3" fmla="*/ 864 h 864"/>
                <a:gd name="T4" fmla="*/ 0 60000 65536"/>
                <a:gd name="T5" fmla="*/ 0 60000 65536"/>
                <a:gd name="T6" fmla="*/ 0 w 1"/>
                <a:gd name="T7" fmla="*/ 0 h 864"/>
                <a:gd name="T8" fmla="*/ 1 w 1"/>
                <a:gd name="T9" fmla="*/ 864 h 86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64">
                  <a:moveTo>
                    <a:pt x="0" y="0"/>
                  </a:moveTo>
                  <a:lnTo>
                    <a:pt x="0" y="864"/>
                  </a:ln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60431" name="TextBox 12"/>
          <p:cNvSpPr txBox="1">
            <a:spLocks noChangeArrowheads="1"/>
          </p:cNvSpPr>
          <p:nvPr/>
        </p:nvSpPr>
        <p:spPr bwMode="auto">
          <a:xfrm>
            <a:off x="971550" y="179388"/>
            <a:ext cx="68405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Calibri" pitchFamily="34" charset="0"/>
              </a:rPr>
              <a:t>‘Exotics:’ Photosensitive vapours used in LEP/SLC generation of Cherenkov detectors </a:t>
            </a:r>
          </a:p>
        </p:txBody>
      </p:sp>
      <p:sp>
        <p:nvSpPr>
          <p:cNvPr id="60432" name="Text Box 9"/>
          <p:cNvSpPr txBox="1">
            <a:spLocks noChangeArrowheads="1"/>
          </p:cNvSpPr>
          <p:nvPr/>
        </p:nvSpPr>
        <p:spPr bwMode="auto">
          <a:xfrm>
            <a:off x="4610100" y="1878013"/>
            <a:ext cx="1014413" cy="366712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>
                <a:solidFill>
                  <a:schemeClr val="bg2"/>
                </a:solidFill>
                <a:latin typeface="Calibri" pitchFamily="34" charset="0"/>
              </a:rPr>
              <a:t>TEA + He</a:t>
            </a:r>
          </a:p>
        </p:txBody>
      </p:sp>
      <p:sp>
        <p:nvSpPr>
          <p:cNvPr id="60433" name="AutoShape 48"/>
          <p:cNvSpPr>
            <a:spLocks/>
          </p:cNvSpPr>
          <p:nvPr/>
        </p:nvSpPr>
        <p:spPr bwMode="auto">
          <a:xfrm rot="-5400000">
            <a:off x="1765300" y="4797425"/>
            <a:ext cx="863600" cy="1295400"/>
          </a:xfrm>
          <a:prstGeom prst="leftBracket">
            <a:avLst>
              <a:gd name="adj" fmla="val 12500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fr-FR" sz="1600">
              <a:latin typeface="Calibri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052638" y="4797425"/>
            <a:ext cx="647700" cy="863600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90738" y="5337175"/>
            <a:ext cx="576262" cy="29686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2268538" y="50847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2420938" y="52292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2268538" y="50133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2197100" y="5278438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2197100" y="50847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2535238" y="50133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2413000" y="50133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2319338" y="5156200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2463800" y="5084763"/>
            <a:ext cx="20638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2420938" y="48688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2420938" y="52371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2197100" y="50847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2349500" y="52292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2197100" y="4940300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2125663" y="5278438"/>
            <a:ext cx="20637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2125663" y="5084763"/>
            <a:ext cx="20637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2463800" y="4940300"/>
            <a:ext cx="20638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2341563" y="5062538"/>
            <a:ext cx="20637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2247900" y="5156200"/>
            <a:ext cx="20638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2390775" y="5135563"/>
            <a:ext cx="22225" cy="20637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2349500" y="48688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2349500" y="52371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2268538" y="5422900"/>
            <a:ext cx="22225" cy="22225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2341563" y="5495925"/>
            <a:ext cx="20637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2341563" y="5372100"/>
            <a:ext cx="20637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2501900" y="5567363"/>
            <a:ext cx="22225" cy="20637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2413000" y="54959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2501900" y="53895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2197100" y="5578475"/>
            <a:ext cx="22225" cy="20638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2341563" y="5588000"/>
            <a:ext cx="20637" cy="22225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2420938" y="5575300"/>
            <a:ext cx="22225" cy="22225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>
            <a:off x="2413000" y="5422900"/>
            <a:ext cx="22225" cy="22225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60468" name="Straight Arrow Connector 49"/>
          <p:cNvCxnSpPr>
            <a:cxnSpLocks noChangeShapeType="1"/>
          </p:cNvCxnSpPr>
          <p:nvPr/>
        </p:nvCxnSpPr>
        <p:spPr bwMode="auto">
          <a:xfrm flipV="1">
            <a:off x="2393950" y="5632450"/>
            <a:ext cx="6350" cy="176213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60469" name="Rectangle 84"/>
          <p:cNvSpPr>
            <a:spLocks noChangeArrowheads="1"/>
          </p:cNvSpPr>
          <p:nvPr/>
        </p:nvSpPr>
        <p:spPr bwMode="auto">
          <a:xfrm>
            <a:off x="2320925" y="5570538"/>
            <a:ext cx="144463" cy="73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fr-FR" sz="1600">
              <a:latin typeface="Calibri" pitchFamily="34" charset="0"/>
            </a:endParaRPr>
          </a:p>
        </p:txBody>
      </p:sp>
      <p:cxnSp>
        <p:nvCxnSpPr>
          <p:cNvPr id="60470" name="Straight Arrow Connector 49"/>
          <p:cNvCxnSpPr>
            <a:cxnSpLocks noChangeShapeType="1"/>
          </p:cNvCxnSpPr>
          <p:nvPr/>
        </p:nvCxnSpPr>
        <p:spPr bwMode="auto">
          <a:xfrm>
            <a:off x="2398713" y="4672013"/>
            <a:ext cx="947737" cy="4762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 type="arrow" w="med" len="med"/>
          </a:ln>
        </p:spPr>
      </p:cxnSp>
      <p:cxnSp>
        <p:nvCxnSpPr>
          <p:cNvPr id="60471" name="Straight Arrow Connector 49"/>
          <p:cNvCxnSpPr>
            <a:cxnSpLocks noChangeShapeType="1"/>
          </p:cNvCxnSpPr>
          <p:nvPr/>
        </p:nvCxnSpPr>
        <p:spPr bwMode="auto">
          <a:xfrm flipV="1">
            <a:off x="2398713" y="4665663"/>
            <a:ext cx="0" cy="130175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/>
          </a:ln>
        </p:spPr>
      </p:cxnSp>
      <p:cxnSp>
        <p:nvCxnSpPr>
          <p:cNvPr id="60472" name="Straight Arrow Connector 49"/>
          <p:cNvCxnSpPr>
            <a:cxnSpLocks noChangeShapeType="1"/>
          </p:cNvCxnSpPr>
          <p:nvPr/>
        </p:nvCxnSpPr>
        <p:spPr bwMode="auto">
          <a:xfrm flipH="1">
            <a:off x="1808163" y="5800725"/>
            <a:ext cx="590550" cy="4763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/>
          </a:ln>
        </p:spPr>
      </p:cxnSp>
      <p:cxnSp>
        <p:nvCxnSpPr>
          <p:cNvPr id="60473" name="Straight Arrow Connector 49"/>
          <p:cNvCxnSpPr>
            <a:cxnSpLocks noChangeShapeType="1"/>
          </p:cNvCxnSpPr>
          <p:nvPr/>
        </p:nvCxnSpPr>
        <p:spPr bwMode="auto">
          <a:xfrm flipH="1" flipV="1">
            <a:off x="1800225" y="4656138"/>
            <a:ext cx="3175" cy="1150937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/>
          </a:ln>
        </p:spPr>
      </p:cxnSp>
      <p:cxnSp>
        <p:nvCxnSpPr>
          <p:cNvPr id="60474" name="Straight Arrow Connector 49"/>
          <p:cNvCxnSpPr>
            <a:cxnSpLocks noChangeShapeType="1"/>
          </p:cNvCxnSpPr>
          <p:nvPr/>
        </p:nvCxnSpPr>
        <p:spPr bwMode="auto">
          <a:xfrm>
            <a:off x="1139825" y="4654550"/>
            <a:ext cx="674688" cy="4763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60475" name="AutoShape 90"/>
          <p:cNvSpPr>
            <a:spLocks/>
          </p:cNvSpPr>
          <p:nvPr/>
        </p:nvSpPr>
        <p:spPr bwMode="auto">
          <a:xfrm rot="-5400000">
            <a:off x="1657350" y="4689475"/>
            <a:ext cx="1079500" cy="1295400"/>
          </a:xfrm>
          <a:prstGeom prst="leftBracket">
            <a:avLst>
              <a:gd name="adj" fmla="val 10000"/>
            </a:avLst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fr-FR" sz="1600">
              <a:latin typeface="Calibri" pitchFamily="34" charset="0"/>
            </a:endParaRPr>
          </a:p>
        </p:txBody>
      </p:sp>
      <p:sp>
        <p:nvSpPr>
          <p:cNvPr id="60476" name="Oval 91"/>
          <p:cNvSpPr>
            <a:spLocks noChangeArrowheads="1"/>
          </p:cNvSpPr>
          <p:nvPr/>
        </p:nvSpPr>
        <p:spPr bwMode="auto">
          <a:xfrm>
            <a:off x="1795463" y="4232275"/>
            <a:ext cx="288925" cy="288925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/>
              <a:t>T</a:t>
            </a:r>
          </a:p>
        </p:txBody>
      </p:sp>
      <p:sp>
        <p:nvSpPr>
          <p:cNvPr id="60477" name="Line 92"/>
          <p:cNvSpPr>
            <a:spLocks noChangeShapeType="1"/>
          </p:cNvSpPr>
          <p:nvPr/>
        </p:nvSpPr>
        <p:spPr bwMode="auto">
          <a:xfrm>
            <a:off x="1939925" y="4519613"/>
            <a:ext cx="14288" cy="957262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60478" name="Oval 93"/>
          <p:cNvSpPr>
            <a:spLocks noChangeArrowheads="1"/>
          </p:cNvSpPr>
          <p:nvPr/>
        </p:nvSpPr>
        <p:spPr bwMode="auto">
          <a:xfrm flipH="1">
            <a:off x="1909763" y="5432425"/>
            <a:ext cx="84137" cy="8413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60479" name="Text Box 94"/>
          <p:cNvSpPr txBox="1">
            <a:spLocks noChangeArrowheads="1"/>
          </p:cNvSpPr>
          <p:nvPr/>
        </p:nvSpPr>
        <p:spPr bwMode="auto">
          <a:xfrm>
            <a:off x="827088" y="6016625"/>
            <a:ext cx="76327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Photosensitive agent was admixed to the counting gas of a MWPC by bubbling the gas through the liquid agent at a given temperature.</a:t>
            </a:r>
          </a:p>
        </p:txBody>
      </p:sp>
      <p:sp>
        <p:nvSpPr>
          <p:cNvPr id="60480" name="Rectangle 95"/>
          <p:cNvSpPr>
            <a:spLocks noChangeArrowheads="1"/>
          </p:cNvSpPr>
          <p:nvPr/>
        </p:nvSpPr>
        <p:spPr bwMode="auto">
          <a:xfrm>
            <a:off x="395288" y="1125538"/>
            <a:ext cx="417671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latin typeface="Calibri" pitchFamily="34" charset="0"/>
              </a:rPr>
              <a:t>These detectors were based on MWPCs or TPCs.</a:t>
            </a:r>
          </a:p>
        </p:txBody>
      </p:sp>
      <p:sp>
        <p:nvSpPr>
          <p:cNvPr id="60481" name="Text Box 96"/>
          <p:cNvSpPr txBox="1">
            <a:spLocks noChangeArrowheads="1"/>
          </p:cNvSpPr>
          <p:nvPr/>
        </p:nvSpPr>
        <p:spPr bwMode="auto">
          <a:xfrm>
            <a:off x="7451725" y="2205038"/>
            <a:ext cx="141605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latin typeface="Calibri" pitchFamily="34" charset="0"/>
              </a:rPr>
              <a:t>Detection of</a:t>
            </a:r>
          </a:p>
          <a:p>
            <a:r>
              <a:rPr lang="en-GB" sz="1600">
                <a:latin typeface="Calibri" pitchFamily="34" charset="0"/>
              </a:rPr>
              <a:t>UV / VUV light </a:t>
            </a:r>
          </a:p>
          <a:p>
            <a:r>
              <a:rPr lang="en-GB" sz="1600">
                <a:latin typeface="Calibri" pitchFamily="34" charset="0"/>
              </a:rPr>
              <a:t>only!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366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F7659-50F6-4E21-BAA5-9D040EE2AA56}" type="slidenum">
              <a:rPr lang="en-GB"/>
              <a:pPr>
                <a:defRPr/>
              </a:pPr>
              <a:t>27</a:t>
            </a:fld>
            <a:endParaRPr lang="en-GB"/>
          </a:p>
        </p:txBody>
      </p:sp>
      <p:pic>
        <p:nvPicPr>
          <p:cNvPr id="113668" name="Picture 2" descr="http://www.us.schott.com/epackaging/images/optical_properties_1_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981325"/>
            <a:ext cx="66675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69" name="TextBox 4"/>
          <p:cNvSpPr txBox="1">
            <a:spLocks noChangeArrowheads="1"/>
          </p:cNvSpPr>
          <p:nvPr/>
        </p:nvSpPr>
        <p:spPr bwMode="auto">
          <a:xfrm>
            <a:off x="7740650" y="6165850"/>
            <a:ext cx="7826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Schott</a:t>
            </a:r>
          </a:p>
        </p:txBody>
      </p:sp>
      <p:sp>
        <p:nvSpPr>
          <p:cNvPr id="113670" name="TextBox 5"/>
          <p:cNvSpPr txBox="1">
            <a:spLocks noChangeArrowheads="1"/>
          </p:cNvSpPr>
          <p:nvPr/>
        </p:nvSpPr>
        <p:spPr bwMode="auto">
          <a:xfrm>
            <a:off x="1042988" y="333375"/>
            <a:ext cx="62261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>
                <a:latin typeface="Calibri" pitchFamily="34" charset="0"/>
              </a:rPr>
              <a:t>Optical transmission of typical window materials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2988" y="836613"/>
            <a:ext cx="7416800" cy="1831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</a:rPr>
              <a:t>2 types of losses: </a:t>
            </a:r>
          </a:p>
          <a:p>
            <a:pPr marL="271463" indent="-271463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600" dirty="0">
                <a:latin typeface="+mn-lt"/>
              </a:rPr>
              <a:t>Fresnel reflection at interface air/window and window/photocathode</a:t>
            </a:r>
          </a:p>
          <a:p>
            <a:pPr marL="271463" indent="-271463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	</a:t>
            </a:r>
            <a:r>
              <a:rPr lang="en-GB" sz="1600" dirty="0" err="1">
                <a:latin typeface="+mn-lt"/>
              </a:rPr>
              <a:t>R</a:t>
            </a:r>
            <a:r>
              <a:rPr lang="en-GB" sz="1600" baseline="-25000" dirty="0" err="1">
                <a:latin typeface="+mn-lt"/>
              </a:rPr>
              <a:t>Fresnel</a:t>
            </a:r>
            <a:r>
              <a:rPr lang="en-GB" sz="1600" baseline="-25000" dirty="0">
                <a:latin typeface="+mn-lt"/>
              </a:rPr>
              <a:t> </a:t>
            </a:r>
            <a:r>
              <a:rPr lang="en-GB" sz="1600" dirty="0">
                <a:latin typeface="+mn-lt"/>
              </a:rPr>
              <a:t> = (n-1)</a:t>
            </a:r>
            <a:r>
              <a:rPr lang="en-GB" sz="1600" baseline="30000" dirty="0">
                <a:latin typeface="+mn-lt"/>
              </a:rPr>
              <a:t>2</a:t>
            </a:r>
            <a:r>
              <a:rPr lang="en-GB" sz="1600" dirty="0">
                <a:latin typeface="+mn-lt"/>
              </a:rPr>
              <a:t> / (n+1)</a:t>
            </a:r>
            <a:r>
              <a:rPr lang="en-GB" sz="1600" baseline="30000" dirty="0">
                <a:latin typeface="+mn-lt"/>
              </a:rPr>
              <a:t>2</a:t>
            </a:r>
            <a:r>
              <a:rPr lang="en-GB" sz="1600" dirty="0">
                <a:latin typeface="+mn-lt"/>
              </a:rPr>
              <a:t>  n = refractive index (wavelength dependent!)</a:t>
            </a:r>
          </a:p>
          <a:p>
            <a:pPr marL="271463" indent="-2714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	</a:t>
            </a:r>
            <a:r>
              <a:rPr lang="en-GB" sz="1600" dirty="0" err="1">
                <a:latin typeface="+mn-lt"/>
              </a:rPr>
              <a:t>n</a:t>
            </a:r>
            <a:r>
              <a:rPr lang="en-GB" sz="1600" baseline="-25000" dirty="0" err="1">
                <a:latin typeface="+mn-lt"/>
              </a:rPr>
              <a:t>glass</a:t>
            </a:r>
            <a:r>
              <a:rPr lang="en-GB" sz="1600" dirty="0">
                <a:latin typeface="+mn-lt"/>
              </a:rPr>
              <a:t> ~ 1.5  </a:t>
            </a:r>
            <a:r>
              <a:rPr lang="en-GB" sz="1600" dirty="0" err="1">
                <a:latin typeface="+mn-lt"/>
              </a:rPr>
              <a:t>R</a:t>
            </a:r>
            <a:r>
              <a:rPr lang="en-GB" sz="1600" baseline="-25000" dirty="0" err="1">
                <a:latin typeface="+mn-lt"/>
              </a:rPr>
              <a:t>Fresnel</a:t>
            </a:r>
            <a:r>
              <a:rPr lang="en-GB" sz="1600" dirty="0">
                <a:latin typeface="+mn-lt"/>
              </a:rPr>
              <a:t> = 0.04 (per interface) </a:t>
            </a:r>
            <a:r>
              <a:rPr lang="en-GB" sz="1600" baseline="30000" dirty="0">
                <a:latin typeface="+mn-lt"/>
              </a:rPr>
              <a:t>  </a:t>
            </a:r>
            <a:endParaRPr lang="en-GB" sz="1600" dirty="0">
              <a:latin typeface="+mn-lt"/>
            </a:endParaRPr>
          </a:p>
          <a:p>
            <a:pPr marL="271463" indent="-271463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600" dirty="0">
                <a:latin typeface="+mn-lt"/>
              </a:rPr>
              <a:t>Bulk absorption due to impurities or intrinsic cut-off limit. Absorption is proportional to proportional to window thickness</a:t>
            </a:r>
          </a:p>
        </p:txBody>
      </p:sp>
      <p:sp>
        <p:nvSpPr>
          <p:cNvPr id="113672" name="TextBox 8"/>
          <p:cNvSpPr txBox="1">
            <a:spLocks noChangeArrowheads="1"/>
          </p:cNvSpPr>
          <p:nvPr/>
        </p:nvSpPr>
        <p:spPr bwMode="auto">
          <a:xfrm>
            <a:off x="2916238" y="4797425"/>
            <a:ext cx="41290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bg2"/>
                </a:solidFill>
                <a:latin typeface="Calibri" pitchFamily="34" charset="0"/>
              </a:rPr>
              <a:t>Optical transmission of various glass types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5149057" y="3023394"/>
            <a:ext cx="431800" cy="1587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5191919" y="3601244"/>
            <a:ext cx="352425" cy="7937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675" name="TextBox 16"/>
          <p:cNvSpPr txBox="1">
            <a:spLocks noChangeArrowheads="1"/>
          </p:cNvSpPr>
          <p:nvPr/>
        </p:nvSpPr>
        <p:spPr bwMode="auto">
          <a:xfrm>
            <a:off x="5435600" y="2954338"/>
            <a:ext cx="1619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bg2"/>
                </a:solidFill>
                <a:latin typeface="Symbol" pitchFamily="18" charset="2"/>
              </a:rPr>
              <a:t>D</a:t>
            </a:r>
            <a:r>
              <a:rPr lang="en-GB">
                <a:solidFill>
                  <a:schemeClr val="bg2"/>
                </a:solidFill>
                <a:latin typeface="Calibri" pitchFamily="34" charset="0"/>
              </a:rPr>
              <a:t>T = 8% = 2·4%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924300" y="2060575"/>
            <a:ext cx="1008063" cy="86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469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4F8ECF-6DDF-4BC4-B106-322251D01B86}" type="slidenum">
              <a:rPr lang="en-GB"/>
              <a:pPr>
                <a:defRPr/>
              </a:pPr>
              <a:t>28</a:t>
            </a:fld>
            <a:endParaRPr lang="en-GB"/>
          </a:p>
        </p:txBody>
      </p:sp>
      <p:pic>
        <p:nvPicPr>
          <p:cNvPr id="114692" name="Picture 2" descr="http://www.newport.com/images/webclickthru-EN/images/1810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3298825"/>
            <a:ext cx="4019550" cy="293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3" name="Picture 4" descr="http://www.newport.com/images/webclickthru-EN/images/1810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414713"/>
            <a:ext cx="4552950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4" name="Picture 6" descr="http://www.newport.com/images/webclickthru-EN/images/1811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965200"/>
            <a:ext cx="38163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5" name="Picture 8" descr="http://www.newport.com/images/webclickthru-EN/images/158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1500" y="981075"/>
            <a:ext cx="302418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696" name="TextBox 7"/>
          <p:cNvSpPr txBox="1">
            <a:spLocks noChangeArrowheads="1"/>
          </p:cNvSpPr>
          <p:nvPr/>
        </p:nvSpPr>
        <p:spPr bwMode="auto">
          <a:xfrm>
            <a:off x="827088" y="6230938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Newport</a:t>
            </a:r>
          </a:p>
        </p:txBody>
      </p:sp>
      <p:sp>
        <p:nvSpPr>
          <p:cNvPr id="114697" name="Rectangle 11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Windows/substrates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571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F21CA6-46BC-41BC-8609-AE4F3B596C22}" type="slidenum">
              <a:rPr lang="en-GB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741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51ACC5-C537-4E8D-A28F-2146148482BF}" type="slidenum">
              <a:rPr lang="en-GB"/>
              <a:pPr>
                <a:defRPr/>
              </a:pPr>
              <a:t>3</a:t>
            </a:fld>
            <a:endParaRPr lang="en-GB"/>
          </a:p>
        </p:txBody>
      </p:sp>
      <p:sp>
        <p:nvSpPr>
          <p:cNvPr id="17412" name="Rectangle 1"/>
          <p:cNvSpPr>
            <a:spLocks noChangeArrowheads="1"/>
          </p:cNvSpPr>
          <p:nvPr/>
        </p:nvSpPr>
        <p:spPr bwMode="auto">
          <a:xfrm>
            <a:off x="611188" y="1717675"/>
            <a:ext cx="91440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Basics</a:t>
            </a:r>
          </a:p>
          <a:p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								</a:t>
            </a:r>
            <a:endParaRPr lang="en-GB" sz="1600">
              <a:ea typeface="Calibri" pitchFamily="34" charset="0"/>
              <a:cs typeface="Times New Roman" pitchFamily="18" charset="0"/>
            </a:endParaRPr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Photoelectric effect</a:t>
            </a:r>
            <a:endParaRPr lang="en-GB" sz="1600"/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</a:rPr>
              <a:t>Solids, liquids, gaseous materials</a:t>
            </a:r>
            <a:endParaRPr lang="en-GB" sz="1600"/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</a:rPr>
              <a:t>Internal vs. external photo-effect, electron affinity</a:t>
            </a:r>
            <a:endParaRPr lang="en-GB" sz="1600">
              <a:sym typeface="Wingdings" pitchFamily="2" charset="2"/>
            </a:endParaRPr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Photo-detection as a multi-step process</a:t>
            </a:r>
            <a:endParaRPr lang="en-GB" sz="1600">
              <a:sym typeface="Wingdings" pitchFamily="2" charset="2"/>
            </a:endParaRPr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The human eye as a photo-detector					</a:t>
            </a:r>
            <a:endParaRPr lang="en-GB" sz="1600">
              <a:sym typeface="Wingdings" pitchFamily="2" charset="2"/>
            </a:endParaRPr>
          </a:p>
          <a:p>
            <a:pPr eaLnBrk="0" hangingPunct="0">
              <a:buFontTx/>
              <a:buChar char="•"/>
            </a:pPr>
            <a:endParaRPr lang="en-US" sz="1600"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673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5CD105-DCFE-4EBF-A6F5-4002D96424F4}" type="slidenum">
              <a:rPr lang="en-GB"/>
              <a:pPr>
                <a:defRPr/>
              </a:pPr>
              <a:t>30</a:t>
            </a:fld>
            <a:endParaRPr lang="en-GB"/>
          </a:p>
        </p:txBody>
      </p:sp>
      <p:sp>
        <p:nvSpPr>
          <p:cNvPr id="116740" name="Rectangle 1"/>
          <p:cNvSpPr>
            <a:spLocks noChangeArrowheads="1"/>
          </p:cNvSpPr>
          <p:nvPr/>
        </p:nvSpPr>
        <p:spPr bwMode="auto">
          <a:xfrm>
            <a:off x="611188" y="1052513"/>
            <a:ext cx="835342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/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‘Family tree’ of photo-detectors							</a:t>
            </a:r>
            <a:endParaRPr lang="en-GB" sz="2400" b="1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42900" indent="-342900" eaLnBrk="0" hangingPunct="0"/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Detector  types	</a:t>
            </a: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								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PMT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MAPMT</a:t>
            </a:r>
            <a:endParaRPr lang="en-US" sz="2400">
              <a:solidFill>
                <a:srgbClr val="4F81BD"/>
              </a:solidFill>
              <a:latin typeface="Calibri" pitchFamily="34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MCP-PMT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HPD, HAPD</a:t>
            </a: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Photosensitive gas detectors (MWPC / MPGD)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de-DE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PIN diode (design) 						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APD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G-APD / SiPM						</a:t>
            </a:r>
          </a:p>
        </p:txBody>
      </p:sp>
      <p:sp>
        <p:nvSpPr>
          <p:cNvPr id="116741" name="Rectangle 6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endParaRPr lang="fr-FR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776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B0BEDA-FF01-4931-BB00-5C7FA9F54ED7}" type="slidenum">
              <a:rPr lang="en-GB"/>
              <a:pPr>
                <a:defRPr/>
              </a:pPr>
              <a:t>31</a:t>
            </a:fld>
            <a:endParaRPr lang="en-GB"/>
          </a:p>
        </p:txBody>
      </p:sp>
      <p:sp>
        <p:nvSpPr>
          <p:cNvPr id="117764" name="Rectangle 1"/>
          <p:cNvSpPr>
            <a:spLocks noChangeArrowheads="1"/>
          </p:cNvSpPr>
          <p:nvPr/>
        </p:nvSpPr>
        <p:spPr bwMode="auto">
          <a:xfrm>
            <a:off x="684213" y="1860550"/>
            <a:ext cx="76327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eaLnBrk="0" hangingPunct="0"/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Applications	</a:t>
            </a:r>
          </a:p>
          <a:p>
            <a:pPr marL="342900" indent="-342900" eaLnBrk="0" hangingPunct="0"/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							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Readout of scintillators / fibres with PMT/MAPMT</a:t>
            </a: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Ultrafast timing for TOF with MCP-PMT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Readout of RICH detectors with HPD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Readout of RICH detector with gas-based detectors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Readout of inorganic crystals with APD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Readout of scintillators with G-APD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878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57C7D5-A5BF-4F9C-9D21-ABF72736EB7C}" type="slidenum">
              <a:rPr lang="en-GB"/>
              <a:pPr>
                <a:defRPr/>
              </a:pPr>
              <a:t>32</a:t>
            </a:fld>
            <a:endParaRPr lang="en-GB"/>
          </a:p>
        </p:txBody>
      </p:sp>
      <p:sp>
        <p:nvSpPr>
          <p:cNvPr id="118788" name="Rectangle 26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Family tree of photo-detectors</a:t>
            </a:r>
          </a:p>
        </p:txBody>
      </p:sp>
      <p:sp>
        <p:nvSpPr>
          <p:cNvPr id="5" name="Rectangle 4"/>
          <p:cNvSpPr/>
          <p:nvPr/>
        </p:nvSpPr>
        <p:spPr>
          <a:xfrm>
            <a:off x="3536950" y="1025525"/>
            <a:ext cx="2203450" cy="457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>
                <a:effectLst>
                  <a:outerShdw blurRad="38100" dist="38100" dir="2700000" algn="tl">
                    <a:srgbClr val="1F497D"/>
                  </a:outerShdw>
                </a:effectLst>
                <a:latin typeface="Calibri" pitchFamily="34" charset="0"/>
              </a:rPr>
              <a:t>photo-detectors</a:t>
            </a:r>
          </a:p>
        </p:txBody>
      </p:sp>
      <p:sp>
        <p:nvSpPr>
          <p:cNvPr id="118790" name="TextBox 10"/>
          <p:cNvSpPr txBox="1">
            <a:spLocks noChangeArrowheads="1"/>
          </p:cNvSpPr>
          <p:nvPr/>
        </p:nvSpPr>
        <p:spPr bwMode="auto">
          <a:xfrm>
            <a:off x="3679825" y="2276475"/>
            <a:ext cx="1885950" cy="64135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bg2"/>
                </a:solidFill>
                <a:latin typeface="Calibri" pitchFamily="34" charset="0"/>
              </a:rPr>
              <a:t>Vacuum</a:t>
            </a:r>
          </a:p>
          <a:p>
            <a:pPr algn="ctr"/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External photoeffect</a:t>
            </a:r>
            <a:endParaRPr lang="en-GB" sz="160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18791" name="TextBox 11"/>
          <p:cNvSpPr txBox="1">
            <a:spLocks noChangeArrowheads="1"/>
          </p:cNvSpPr>
          <p:nvPr/>
        </p:nvSpPr>
        <p:spPr bwMode="auto">
          <a:xfrm>
            <a:off x="611188" y="2276475"/>
            <a:ext cx="1885950" cy="64135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bg2"/>
                </a:solidFill>
                <a:latin typeface="Calibri" pitchFamily="34" charset="0"/>
              </a:rPr>
              <a:t>Gas</a:t>
            </a:r>
          </a:p>
          <a:p>
            <a:pPr algn="ctr"/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External photoeffect</a:t>
            </a:r>
            <a:endParaRPr lang="en-GB" sz="160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18792" name="TextBox 12"/>
          <p:cNvSpPr txBox="1">
            <a:spLocks noChangeArrowheads="1"/>
          </p:cNvSpPr>
          <p:nvPr/>
        </p:nvSpPr>
        <p:spPr bwMode="auto">
          <a:xfrm>
            <a:off x="6732588" y="2276475"/>
            <a:ext cx="1855787" cy="641350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bg2"/>
                </a:solidFill>
                <a:latin typeface="Calibri" pitchFamily="34" charset="0"/>
              </a:rPr>
              <a:t>Solid state</a:t>
            </a:r>
          </a:p>
          <a:p>
            <a:pPr algn="ctr"/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Internal photoeffect</a:t>
            </a:r>
            <a:endParaRPr lang="en-GB" sz="160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18793" name="TextBox 13"/>
          <p:cNvSpPr txBox="1">
            <a:spLocks noChangeArrowheads="1"/>
          </p:cNvSpPr>
          <p:nvPr/>
        </p:nvSpPr>
        <p:spPr bwMode="auto">
          <a:xfrm>
            <a:off x="2195513" y="3429000"/>
            <a:ext cx="1936750" cy="229235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2"/>
                </a:solidFill>
                <a:latin typeface="Calibri" pitchFamily="34" charset="0"/>
              </a:rPr>
              <a:t>Avalanche gain </a:t>
            </a:r>
          </a:p>
          <a:p>
            <a:r>
              <a:rPr lang="en-US" sz="1600" b="1" u="sng">
                <a:solidFill>
                  <a:schemeClr val="bg2"/>
                </a:solidFill>
                <a:latin typeface="Calibri" pitchFamily="34" charset="0"/>
              </a:rPr>
              <a:t>Process</a:t>
            </a: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Dynodes </a:t>
            </a:r>
            <a:r>
              <a:rPr lang="en-US" sz="1600">
                <a:solidFill>
                  <a:schemeClr val="bg2"/>
                </a:solidFill>
                <a:latin typeface="Calibri" pitchFamily="34" charset="0"/>
                <a:sym typeface="Wingdings" pitchFamily="2" charset="2"/>
              </a:rPr>
              <a:t> PMT</a:t>
            </a:r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Continuous dynode </a:t>
            </a:r>
          </a:p>
          <a:p>
            <a:pPr>
              <a:buFont typeface="Wingdings" pitchFamily="2" charset="2"/>
              <a:buChar char="à"/>
            </a:pPr>
            <a:r>
              <a:rPr lang="en-US" sz="1600">
                <a:solidFill>
                  <a:schemeClr val="bg2"/>
                </a:solidFill>
                <a:latin typeface="Calibri" pitchFamily="34" charset="0"/>
                <a:sym typeface="Wingdings" pitchFamily="2" charset="2"/>
              </a:rPr>
              <a:t>Channeltron, </a:t>
            </a:r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MCP </a:t>
            </a: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Multi-Anode devices</a:t>
            </a:r>
            <a:endParaRPr lang="en-GB" sz="160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18794" name="TextBox 14"/>
          <p:cNvSpPr txBox="1">
            <a:spLocks noChangeArrowheads="1"/>
          </p:cNvSpPr>
          <p:nvPr/>
        </p:nvSpPr>
        <p:spPr bwMode="auto">
          <a:xfrm>
            <a:off x="4427538" y="3429000"/>
            <a:ext cx="2357437" cy="229235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2"/>
                </a:solidFill>
                <a:latin typeface="Calibri" pitchFamily="34" charset="0"/>
              </a:rPr>
              <a:t>Other gain process </a:t>
            </a:r>
          </a:p>
          <a:p>
            <a:r>
              <a:rPr lang="en-US" sz="1600" b="1" u="sng">
                <a:solidFill>
                  <a:schemeClr val="bg2"/>
                </a:solidFill>
                <a:latin typeface="Calibri" pitchFamily="34" charset="0"/>
              </a:rPr>
              <a:t>= Hybrid tubes</a:t>
            </a: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 u="sng">
                <a:solidFill>
                  <a:schemeClr val="bg2"/>
                </a:solidFill>
                <a:latin typeface="Calibri" pitchFamily="34" charset="0"/>
              </a:rPr>
              <a:t>Silicon</a:t>
            </a:r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	</a:t>
            </a:r>
            <a:r>
              <a:rPr lang="en-US" sz="1600" u="sng">
                <a:solidFill>
                  <a:schemeClr val="bg2"/>
                </a:solidFill>
                <a:latin typeface="Calibri" pitchFamily="34" charset="0"/>
              </a:rPr>
              <a:t>Luminescent 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	</a:t>
            </a:r>
            <a:r>
              <a:rPr lang="en-US" sz="1600" u="sng">
                <a:solidFill>
                  <a:schemeClr val="bg2"/>
                </a:solidFill>
                <a:latin typeface="Calibri" pitchFamily="34" charset="0"/>
              </a:rPr>
              <a:t>anodes</a:t>
            </a: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HPD 	SMART/Quasar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HAPD	X-HPD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G-APD-HPD</a:t>
            </a:r>
          </a:p>
        </p:txBody>
      </p:sp>
      <p:sp>
        <p:nvSpPr>
          <p:cNvPr id="118795" name="TextBox 15"/>
          <p:cNvSpPr txBox="1">
            <a:spLocks noChangeArrowheads="1"/>
          </p:cNvSpPr>
          <p:nvPr/>
        </p:nvSpPr>
        <p:spPr bwMode="auto">
          <a:xfrm>
            <a:off x="428625" y="3429000"/>
            <a:ext cx="1530350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TMAE      MWPC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TEA    +    GEM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CsI            …</a:t>
            </a:r>
          </a:p>
        </p:txBody>
      </p:sp>
      <p:sp>
        <p:nvSpPr>
          <p:cNvPr id="118796" name="TextBox 16"/>
          <p:cNvSpPr txBox="1">
            <a:spLocks noChangeArrowheads="1"/>
          </p:cNvSpPr>
          <p:nvPr/>
        </p:nvSpPr>
        <p:spPr bwMode="auto">
          <a:xfrm>
            <a:off x="7164388" y="3429000"/>
            <a:ext cx="1309687" cy="1314450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PIN-diode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APD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G-APD (SiPM)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CMOS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CCD</a:t>
            </a:r>
          </a:p>
        </p:txBody>
      </p:sp>
      <p:cxnSp>
        <p:nvCxnSpPr>
          <p:cNvPr id="118797" name="Straight Arrow Connector 18"/>
          <p:cNvCxnSpPr>
            <a:cxnSpLocks noChangeShapeType="1"/>
            <a:stCxn id="5" idx="2"/>
            <a:endCxn id="118790" idx="0"/>
          </p:cNvCxnSpPr>
          <p:nvPr/>
        </p:nvCxnSpPr>
        <p:spPr bwMode="auto">
          <a:xfrm flipH="1">
            <a:off x="4622800" y="1482725"/>
            <a:ext cx="15875" cy="793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8798" name="Straight Arrow Connector 20"/>
          <p:cNvCxnSpPr>
            <a:cxnSpLocks noChangeShapeType="1"/>
            <a:stCxn id="5" idx="2"/>
            <a:endCxn id="118791" idx="0"/>
          </p:cNvCxnSpPr>
          <p:nvPr/>
        </p:nvCxnSpPr>
        <p:spPr bwMode="auto">
          <a:xfrm flipH="1">
            <a:off x="1554163" y="1482725"/>
            <a:ext cx="3084512" cy="793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8799" name="Straight Arrow Connector 22"/>
          <p:cNvCxnSpPr>
            <a:cxnSpLocks noChangeShapeType="1"/>
            <a:stCxn id="5" idx="2"/>
            <a:endCxn id="118792" idx="0"/>
          </p:cNvCxnSpPr>
          <p:nvPr/>
        </p:nvCxnSpPr>
        <p:spPr bwMode="auto">
          <a:xfrm>
            <a:off x="4638675" y="1482725"/>
            <a:ext cx="3022600" cy="793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8800" name="Straight Arrow Connector 24"/>
          <p:cNvCxnSpPr>
            <a:cxnSpLocks noChangeShapeType="1"/>
            <a:stCxn id="118790" idx="2"/>
            <a:endCxn id="118793" idx="0"/>
          </p:cNvCxnSpPr>
          <p:nvPr/>
        </p:nvCxnSpPr>
        <p:spPr bwMode="auto">
          <a:xfrm flipH="1">
            <a:off x="3163888" y="2917825"/>
            <a:ext cx="1458912" cy="511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8801" name="Straight Arrow Connector 26"/>
          <p:cNvCxnSpPr>
            <a:cxnSpLocks noChangeShapeType="1"/>
            <a:stCxn id="118790" idx="2"/>
            <a:endCxn id="118794" idx="0"/>
          </p:cNvCxnSpPr>
          <p:nvPr/>
        </p:nvCxnSpPr>
        <p:spPr bwMode="auto">
          <a:xfrm>
            <a:off x="4622800" y="2917825"/>
            <a:ext cx="984250" cy="511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8802" name="Straight Arrow Connector 28"/>
          <p:cNvCxnSpPr>
            <a:cxnSpLocks noChangeShapeType="1"/>
            <a:stCxn id="118791" idx="2"/>
            <a:endCxn id="118795" idx="0"/>
          </p:cNvCxnSpPr>
          <p:nvPr/>
        </p:nvCxnSpPr>
        <p:spPr bwMode="auto">
          <a:xfrm rot="5400000">
            <a:off x="1118394" y="2993231"/>
            <a:ext cx="511175" cy="3603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8803" name="Straight Arrow Connector 31"/>
          <p:cNvCxnSpPr>
            <a:cxnSpLocks noChangeShapeType="1"/>
            <a:stCxn id="118792" idx="2"/>
            <a:endCxn id="118796" idx="0"/>
          </p:cNvCxnSpPr>
          <p:nvPr/>
        </p:nvCxnSpPr>
        <p:spPr bwMode="auto">
          <a:xfrm>
            <a:off x="7661275" y="2917825"/>
            <a:ext cx="158750" cy="511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18804" name="Rectangle 19"/>
          <p:cNvSpPr>
            <a:spLocks noChangeArrowheads="1"/>
          </p:cNvSpPr>
          <p:nvPr/>
        </p:nvSpPr>
        <p:spPr bwMode="auto">
          <a:xfrm>
            <a:off x="3492500" y="5949950"/>
            <a:ext cx="3959225" cy="4302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100">
                <a:solidFill>
                  <a:schemeClr val="bg2"/>
                </a:solidFill>
                <a:latin typeface="Calibri" pitchFamily="34" charset="0"/>
              </a:rPr>
              <a:t>Proposed by G. Barbarino et al., NIM A 594 (2008) 326–331</a:t>
            </a:r>
          </a:p>
          <a:p>
            <a:r>
              <a:rPr lang="en-US" sz="1100">
                <a:solidFill>
                  <a:schemeClr val="bg2"/>
                </a:solidFill>
                <a:latin typeface="Calibri" pitchFamily="34" charset="0"/>
              </a:rPr>
              <a:t>Proof of principle by C. Joram et al., NIM A </a:t>
            </a:r>
            <a:r>
              <a:rPr lang="en-GB" sz="1100">
                <a:solidFill>
                  <a:schemeClr val="bg2"/>
                </a:solidFill>
                <a:latin typeface="Calibri" pitchFamily="34" charset="0"/>
              </a:rPr>
              <a:t>621 (2010) 171-176</a:t>
            </a:r>
          </a:p>
        </p:txBody>
      </p:sp>
      <p:sp>
        <p:nvSpPr>
          <p:cNvPr id="118805" name="Oval 21"/>
          <p:cNvSpPr>
            <a:spLocks noChangeArrowheads="1"/>
          </p:cNvSpPr>
          <p:nvPr/>
        </p:nvSpPr>
        <p:spPr bwMode="auto">
          <a:xfrm>
            <a:off x="4256088" y="5434013"/>
            <a:ext cx="1447800" cy="228600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en-GB">
              <a:solidFill>
                <a:schemeClr val="accent2"/>
              </a:solidFill>
              <a:latin typeface="Calibri" pitchFamily="34" charset="0"/>
            </a:endParaRPr>
          </a:p>
        </p:txBody>
      </p:sp>
      <p:cxnSp>
        <p:nvCxnSpPr>
          <p:cNvPr id="118806" name="Straight Arrow Connector 25"/>
          <p:cNvCxnSpPr>
            <a:cxnSpLocks noChangeShapeType="1"/>
            <a:stCxn id="118805" idx="4"/>
            <a:endCxn id="118804" idx="0"/>
          </p:cNvCxnSpPr>
          <p:nvPr/>
        </p:nvCxnSpPr>
        <p:spPr bwMode="auto">
          <a:xfrm rot="16200000" flipH="1">
            <a:off x="5082382" y="5560219"/>
            <a:ext cx="287337" cy="4921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triangle" w="med" len="med"/>
            <a:tailEnd/>
          </a:ln>
        </p:spPr>
      </p:cxnSp>
      <p:sp>
        <p:nvSpPr>
          <p:cNvPr id="118807" name="Left Brace 26"/>
          <p:cNvSpPr>
            <a:spLocks/>
          </p:cNvSpPr>
          <p:nvPr/>
        </p:nvSpPr>
        <p:spPr bwMode="auto">
          <a:xfrm>
            <a:off x="1143000" y="3481388"/>
            <a:ext cx="142875" cy="714375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accent1"/>
          </a:solidFill>
          <a:ln w="19050" algn="ctr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 advTm="11689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981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D49916-E365-4B4C-A45C-278E740D476F}" type="slidenum">
              <a:rPr lang="en-GB"/>
              <a:pPr>
                <a:defRPr/>
              </a:pPr>
              <a:t>33</a:t>
            </a:fld>
            <a:endParaRPr lang="en-GB"/>
          </a:p>
        </p:txBody>
      </p:sp>
      <p:sp>
        <p:nvSpPr>
          <p:cNvPr id="11981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fr-F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737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A80892-ED04-401D-A70B-16CF7F1BF53E}" type="slidenum">
              <a:rPr lang="en-GB"/>
              <a:pPr>
                <a:defRPr/>
              </a:pPr>
              <a:t>34</a:t>
            </a:fld>
            <a:endParaRPr lang="en-GB"/>
          </a:p>
        </p:txBody>
      </p:sp>
      <p:sp>
        <p:nvSpPr>
          <p:cNvPr id="73736" name="Text Box 21"/>
          <p:cNvSpPr txBox="1">
            <a:spLocks noChangeArrowheads="1"/>
          </p:cNvSpPr>
          <p:nvPr/>
        </p:nvSpPr>
        <p:spPr bwMode="auto">
          <a:xfrm>
            <a:off x="152400" y="914400"/>
            <a:ext cx="3802063" cy="428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GB">
                <a:latin typeface="Calibri" pitchFamily="34" charset="0"/>
              </a:rPr>
              <a:t>Basic principle: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GB" sz="1600">
                <a:latin typeface="Calibri" pitchFamily="34" charset="0"/>
              </a:rPr>
              <a:t>Photo-emission from photo-cathode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r>
              <a:rPr lang="en-GB" sz="1600">
                <a:latin typeface="Calibri" pitchFamily="34" charset="0"/>
              </a:rPr>
              <a:t>Secondary emission (SE) from N dynodes:</a:t>
            </a:r>
            <a:endParaRPr lang="en-US" sz="1600">
              <a:latin typeface="Calibri" pitchFamily="34" charset="0"/>
            </a:endParaRPr>
          </a:p>
          <a:p>
            <a:pPr marL="631825" lvl="1" indent="-174625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-"/>
            </a:pPr>
            <a:r>
              <a:rPr lang="en-US" sz="1600">
                <a:latin typeface="Calibri" pitchFamily="34" charset="0"/>
              </a:rPr>
              <a:t>dynode gain g</a:t>
            </a:r>
            <a:r>
              <a:rPr lang="en-US" sz="1600">
                <a:latin typeface="Calibri" pitchFamily="34" charset="0"/>
                <a:sym typeface="Symbol" pitchFamily="18" charset="2"/>
              </a:rPr>
              <a:t>3-50  (function of</a:t>
            </a:r>
            <a:br>
              <a:rPr lang="en-US" sz="1600">
                <a:latin typeface="Calibri" pitchFamily="34" charset="0"/>
                <a:sym typeface="Symbol" pitchFamily="18" charset="2"/>
              </a:rPr>
            </a:br>
            <a:r>
              <a:rPr lang="en-US" sz="1600">
                <a:latin typeface="Calibri" pitchFamily="34" charset="0"/>
                <a:sym typeface="Symbol" pitchFamily="18" charset="2"/>
              </a:rPr>
              <a:t>incoming electron energy E);</a:t>
            </a:r>
            <a:endParaRPr lang="en-US" sz="1600">
              <a:latin typeface="Calibri" pitchFamily="34" charset="0"/>
            </a:endParaRP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-"/>
            </a:pPr>
            <a:r>
              <a:rPr lang="en-US" sz="1600">
                <a:latin typeface="Calibri" pitchFamily="34" charset="0"/>
              </a:rPr>
              <a:t>total gain </a:t>
            </a:r>
            <a:r>
              <a:rPr lang="en-US" sz="1600" i="1">
                <a:latin typeface="Calibri" pitchFamily="34" charset="0"/>
              </a:rPr>
              <a:t>M</a:t>
            </a:r>
            <a:r>
              <a:rPr lang="en-US" sz="1600">
                <a:latin typeface="Calibri" pitchFamily="34" charset="0"/>
              </a:rPr>
              <a:t>:</a:t>
            </a: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endParaRPr lang="en-US" sz="1600">
              <a:latin typeface="Calibri" pitchFamily="34" charset="0"/>
            </a:endParaRP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endParaRPr lang="en-US" sz="1600">
              <a:latin typeface="Calibri" pitchFamily="34" charset="0"/>
            </a:endParaRP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endParaRPr lang="en-US" sz="1600">
              <a:latin typeface="Calibri" pitchFamily="34" charset="0"/>
            </a:endParaRPr>
          </a:p>
          <a:p>
            <a:pPr marL="190500" indent="-190500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endParaRPr lang="en-US" sz="1600">
              <a:latin typeface="Calibri" pitchFamily="34" charset="0"/>
            </a:endParaRPr>
          </a:p>
          <a:p>
            <a:pPr marL="190500" indent="-190500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r>
              <a:rPr lang="en-US" sz="1600">
                <a:latin typeface="Calibri" pitchFamily="34" charset="0"/>
              </a:rPr>
              <a:t>Example:</a:t>
            </a: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-"/>
            </a:pPr>
            <a:r>
              <a:rPr lang="en-US" sz="1600">
                <a:latin typeface="Calibri" pitchFamily="34" charset="0"/>
              </a:rPr>
              <a:t>10 dynodes with g=4</a:t>
            </a: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-"/>
            </a:pPr>
            <a:r>
              <a:rPr lang="en-US" sz="1600" i="1">
                <a:latin typeface="Calibri" pitchFamily="34" charset="0"/>
              </a:rPr>
              <a:t>M</a:t>
            </a:r>
            <a:r>
              <a:rPr lang="en-US" sz="1600">
                <a:latin typeface="Calibri" pitchFamily="34" charset="0"/>
              </a:rPr>
              <a:t> = 4</a:t>
            </a:r>
            <a:r>
              <a:rPr lang="en-US" sz="1600" baseline="30000">
                <a:latin typeface="Calibri" pitchFamily="34" charset="0"/>
              </a:rPr>
              <a:t>10 </a:t>
            </a:r>
            <a:r>
              <a:rPr lang="en-US" sz="1600" b="1">
                <a:latin typeface="Calibri" pitchFamily="34" charset="0"/>
                <a:sym typeface="Symbol" pitchFamily="18" charset="2"/>
              </a:rPr>
              <a:t></a:t>
            </a:r>
            <a:r>
              <a:rPr lang="en-US" sz="1600">
                <a:latin typeface="Calibri" pitchFamily="34" charset="0"/>
                <a:sym typeface="Symbol" pitchFamily="18" charset="2"/>
              </a:rPr>
              <a:t> 10</a:t>
            </a:r>
            <a:r>
              <a:rPr lang="en-US" sz="1600" baseline="30000">
                <a:latin typeface="Calibri" pitchFamily="34" charset="0"/>
                <a:sym typeface="Symbol" pitchFamily="18" charset="2"/>
              </a:rPr>
              <a:t>6</a:t>
            </a:r>
            <a:endParaRPr lang="en-US" sz="1600" i="1" baseline="-25000">
              <a:latin typeface="Calibri" pitchFamily="34" charset="0"/>
            </a:endParaRPr>
          </a:p>
        </p:txBody>
      </p:sp>
      <p:graphicFrame>
        <p:nvGraphicFramePr>
          <p:cNvPr id="73732" name="Object 6"/>
          <p:cNvGraphicFramePr>
            <a:graphicFrameLocks noChangeAspect="1"/>
          </p:cNvGraphicFramePr>
          <p:nvPr/>
        </p:nvGraphicFramePr>
        <p:xfrm>
          <a:off x="827088" y="3357563"/>
          <a:ext cx="1143000" cy="795337"/>
        </p:xfrm>
        <a:graphic>
          <a:graphicData uri="http://schemas.openxmlformats.org/presentationml/2006/ole">
            <p:oleObj spid="_x0000_s73732" name="Equation" r:id="rId3" imgW="914400" imgH="634680" progId="Equation.3">
              <p:embed/>
            </p:oleObj>
          </a:graphicData>
        </a:graphic>
      </p:graphicFrame>
      <p:sp>
        <p:nvSpPr>
          <p:cNvPr id="73737" name="Text Box 20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 b="1">
                <a:latin typeface="Calibri" pitchFamily="34" charset="0"/>
              </a:rPr>
              <a:t>Photo-multiplier tubes (PMT’s)</a:t>
            </a:r>
          </a:p>
        </p:txBody>
      </p:sp>
      <p:sp>
        <p:nvSpPr>
          <p:cNvPr id="73738" name="Rectangle 24"/>
          <p:cNvSpPr>
            <a:spLocks noChangeArrowheads="1"/>
          </p:cNvSpPr>
          <p:nvPr/>
        </p:nvSpPr>
        <p:spPr bwMode="auto">
          <a:xfrm>
            <a:off x="3048000" y="3352800"/>
            <a:ext cx="1747838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GB" sz="1000">
                <a:latin typeface="Calibri" pitchFamily="34" charset="0"/>
              </a:rPr>
              <a:t>http://micro.magnet.fsu.edu/</a:t>
            </a:r>
          </a:p>
        </p:txBody>
      </p:sp>
      <p:grpSp>
        <p:nvGrpSpPr>
          <p:cNvPr id="73739" name="Group 31"/>
          <p:cNvGrpSpPr>
            <a:grpSpLocks/>
          </p:cNvGrpSpPr>
          <p:nvPr/>
        </p:nvGrpSpPr>
        <p:grpSpPr bwMode="auto">
          <a:xfrm>
            <a:off x="3048000" y="2895600"/>
            <a:ext cx="5791200" cy="3676650"/>
            <a:chOff x="1736" y="1816"/>
            <a:chExt cx="3648" cy="2316"/>
          </a:xfrm>
        </p:grpSpPr>
        <p:pic>
          <p:nvPicPr>
            <p:cNvPr id="73743" name="Picture 25" descr="photomultipli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36" y="1816"/>
              <a:ext cx="3648" cy="23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3744" name="Text Box 12"/>
            <p:cNvSpPr txBox="1">
              <a:spLocks noChangeArrowheads="1"/>
            </p:cNvSpPr>
            <p:nvPr/>
          </p:nvSpPr>
          <p:spPr bwMode="auto">
            <a:xfrm>
              <a:off x="2072" y="3605"/>
              <a:ext cx="2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GB" sz="1200" b="1">
                  <a:latin typeface="Calibri" pitchFamily="34" charset="0"/>
                </a:rPr>
                <a:t>pe</a:t>
              </a:r>
            </a:p>
          </p:txBody>
        </p:sp>
        <p:sp>
          <p:nvSpPr>
            <p:cNvPr id="73745" name="Line 27"/>
            <p:cNvSpPr>
              <a:spLocks noChangeShapeType="1"/>
            </p:cNvSpPr>
            <p:nvPr/>
          </p:nvSpPr>
          <p:spPr bwMode="auto">
            <a:xfrm flipV="1">
              <a:off x="2216" y="2789"/>
              <a:ext cx="192" cy="81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73746" name="Rectangle 29"/>
            <p:cNvSpPr>
              <a:spLocks noChangeArrowheads="1"/>
            </p:cNvSpPr>
            <p:nvPr/>
          </p:nvSpPr>
          <p:spPr bwMode="auto">
            <a:xfrm>
              <a:off x="2256" y="3936"/>
              <a:ext cx="1133" cy="1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>
                  <a:schemeClr val="hlink"/>
                </a:buClr>
                <a:buSzPct val="70000"/>
              </a:pPr>
              <a:r>
                <a:rPr lang="en-GB" sz="1000">
                  <a:latin typeface="Calibri" pitchFamily="34" charset="0"/>
                </a:rPr>
                <a:t>(http://micro.magnet.fsu.edu)</a:t>
              </a:r>
            </a:p>
          </p:txBody>
        </p:sp>
      </p:grpSp>
      <p:grpSp>
        <p:nvGrpSpPr>
          <p:cNvPr id="73740" name="Group 32"/>
          <p:cNvGrpSpPr>
            <a:grpSpLocks/>
          </p:cNvGrpSpPr>
          <p:nvPr/>
        </p:nvGrpSpPr>
        <p:grpSpPr bwMode="auto">
          <a:xfrm>
            <a:off x="4876800" y="914400"/>
            <a:ext cx="2819400" cy="2217738"/>
            <a:chOff x="2744" y="581"/>
            <a:chExt cx="1776" cy="1397"/>
          </a:xfrm>
        </p:grpSpPr>
        <p:pic>
          <p:nvPicPr>
            <p:cNvPr id="73741" name="Picture 22" descr="\\Srv1_home\DIV_PPE\TA2\LHCb\Gys\Private\Academic lectures\pmt3_Hamamatsu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44" y="581"/>
              <a:ext cx="1776" cy="139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3742" name="Text Box 23"/>
            <p:cNvSpPr txBox="1">
              <a:spLocks noChangeArrowheads="1"/>
            </p:cNvSpPr>
            <p:nvPr/>
          </p:nvSpPr>
          <p:spPr bwMode="auto">
            <a:xfrm>
              <a:off x="2804" y="1775"/>
              <a:ext cx="561" cy="15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000">
                  <a:latin typeface="Calibri" pitchFamily="34" charset="0"/>
                </a:rPr>
                <a:t>(Hamamatsu)</a:t>
              </a:r>
            </a:p>
          </p:txBody>
        </p:sp>
      </p:grp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7476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3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0818B-0E5D-4551-9A9E-25871EF4B7EA}" type="slidenum">
              <a:rPr lang="en-GB"/>
              <a:pPr>
                <a:defRPr/>
              </a:pPr>
              <a:t>35</a:t>
            </a:fld>
            <a:endParaRPr lang="en-GB"/>
          </a:p>
        </p:txBody>
      </p:sp>
      <p:graphicFrame>
        <p:nvGraphicFramePr>
          <p:cNvPr id="74755" name="Object 19"/>
          <p:cNvGraphicFramePr>
            <a:graphicFrameLocks noChangeAspect="1"/>
          </p:cNvGraphicFramePr>
          <p:nvPr/>
        </p:nvGraphicFramePr>
        <p:xfrm>
          <a:off x="6477000" y="4260850"/>
          <a:ext cx="2487613" cy="1951038"/>
        </p:xfrm>
        <a:graphic>
          <a:graphicData uri="http://schemas.openxmlformats.org/presentationml/2006/ole">
            <p:oleObj spid="_x0000_s74755" name="Corel PHOTO-PAINT 7.0 Image" r:id="rId3" imgW="1617492" imgH="1268273" progId="">
              <p:embed/>
            </p:oleObj>
          </a:graphicData>
        </a:graphic>
      </p:graphicFrame>
      <p:sp>
        <p:nvSpPr>
          <p:cNvPr id="74762" name="Text Box 39"/>
          <p:cNvSpPr txBox="1">
            <a:spLocks noChangeArrowheads="1"/>
          </p:cNvSpPr>
          <p:nvPr/>
        </p:nvSpPr>
        <p:spPr bwMode="auto">
          <a:xfrm>
            <a:off x="152400" y="838200"/>
            <a:ext cx="6248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GB">
                <a:latin typeface="Calibri" pitchFamily="34" charset="0"/>
              </a:rPr>
              <a:t>Mainly determined by the fluctuations of the number m(</a:t>
            </a:r>
            <a:r>
              <a:rPr lang="en-GB" b="1">
                <a:latin typeface="Symbol" pitchFamily="18" charset="2"/>
              </a:rPr>
              <a:t>d</a:t>
            </a:r>
            <a:r>
              <a:rPr lang="en-GB" b="1">
                <a:latin typeface="Calibri" pitchFamily="34" charset="0"/>
              </a:rPr>
              <a:t>)</a:t>
            </a:r>
            <a:r>
              <a:rPr lang="en-GB">
                <a:latin typeface="Calibri" pitchFamily="34" charset="0"/>
              </a:rPr>
              <a:t> of secondary e’s emitted from the dynodes;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</a:pPr>
            <a:endParaRPr lang="en-GB" sz="800">
              <a:latin typeface="Calibri" pitchFamily="34" charset="0"/>
            </a:endParaRP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GB">
                <a:latin typeface="Calibri" pitchFamily="34" charset="0"/>
              </a:rPr>
              <a:t>Poisson distribution: 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endParaRPr lang="en-GB">
              <a:latin typeface="Calibri" pitchFamily="34" charset="0"/>
            </a:endParaRP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GB">
                <a:latin typeface="Calibri" pitchFamily="34" charset="0"/>
              </a:rPr>
              <a:t>Standard deviation: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endParaRPr lang="en-US">
              <a:latin typeface="Calibri" pitchFamily="34" charset="0"/>
              <a:sym typeface="Symbol" pitchFamily="18" charset="2"/>
            </a:endParaRP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 fluctuations dominated by 1</a:t>
            </a:r>
            <a:r>
              <a:rPr lang="en-US" baseline="30000">
                <a:latin typeface="Calibri" pitchFamily="34" charset="0"/>
                <a:sym typeface="Symbol" pitchFamily="18" charset="2"/>
              </a:rPr>
              <a:t>st</a:t>
            </a:r>
            <a:r>
              <a:rPr lang="en-US">
                <a:latin typeface="Calibri" pitchFamily="34" charset="0"/>
                <a:sym typeface="Symbol" pitchFamily="18" charset="2"/>
              </a:rPr>
              <a:t> dynode gain;</a:t>
            </a:r>
          </a:p>
        </p:txBody>
      </p:sp>
      <p:graphicFrame>
        <p:nvGraphicFramePr>
          <p:cNvPr id="74757" name="Object 5"/>
          <p:cNvGraphicFramePr>
            <a:graphicFrameLocks noChangeAspect="1"/>
          </p:cNvGraphicFramePr>
          <p:nvPr/>
        </p:nvGraphicFramePr>
        <p:xfrm>
          <a:off x="2555875" y="1844675"/>
          <a:ext cx="1447800" cy="627063"/>
        </p:xfrm>
        <a:graphic>
          <a:graphicData uri="http://schemas.openxmlformats.org/presentationml/2006/ole">
            <p:oleObj spid="_x0000_s74757" name="Equation" r:id="rId4" imgW="965160" imgH="419040" progId="Equation.3">
              <p:embed/>
            </p:oleObj>
          </a:graphicData>
        </a:graphic>
      </p:graphicFrame>
      <p:graphicFrame>
        <p:nvGraphicFramePr>
          <p:cNvPr id="74758" name="Object 6"/>
          <p:cNvGraphicFramePr>
            <a:graphicFrameLocks noChangeAspect="1"/>
          </p:cNvGraphicFramePr>
          <p:nvPr/>
        </p:nvGraphicFramePr>
        <p:xfrm>
          <a:off x="2555875" y="2708275"/>
          <a:ext cx="1524000" cy="676275"/>
        </p:xfrm>
        <a:graphic>
          <a:graphicData uri="http://schemas.openxmlformats.org/presentationml/2006/ole">
            <p:oleObj spid="_x0000_s74758" name="Equation" r:id="rId5" imgW="1028520" imgH="457200" progId="Equation.3">
              <p:embed/>
            </p:oleObj>
          </a:graphicData>
        </a:graphic>
      </p:graphicFrame>
      <p:sp>
        <p:nvSpPr>
          <p:cNvPr id="74763" name="Text Box 24"/>
          <p:cNvSpPr txBox="1">
            <a:spLocks noChangeArrowheads="1"/>
          </p:cNvSpPr>
          <p:nvPr/>
        </p:nvSpPr>
        <p:spPr bwMode="auto">
          <a:xfrm>
            <a:off x="7354888" y="6248400"/>
            <a:ext cx="108108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Pulse height</a:t>
            </a:r>
          </a:p>
        </p:txBody>
      </p:sp>
      <p:sp>
        <p:nvSpPr>
          <p:cNvPr id="74764" name="Text Box 26"/>
          <p:cNvSpPr txBox="1">
            <a:spLocks noChangeArrowheads="1"/>
          </p:cNvSpPr>
          <p:nvPr/>
        </p:nvSpPr>
        <p:spPr bwMode="auto">
          <a:xfrm rot="-5400000">
            <a:off x="5930900" y="5041900"/>
            <a:ext cx="766763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Counts</a:t>
            </a:r>
          </a:p>
        </p:txBody>
      </p:sp>
      <p:sp>
        <p:nvSpPr>
          <p:cNvPr id="74765" name="Text Box 30"/>
          <p:cNvSpPr txBox="1">
            <a:spLocks noChangeArrowheads="1"/>
          </p:cNvSpPr>
          <p:nvPr/>
        </p:nvSpPr>
        <p:spPr bwMode="auto">
          <a:xfrm>
            <a:off x="6477000" y="5715000"/>
            <a:ext cx="155733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(H. Houtermanns, </a:t>
            </a:r>
          </a:p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NIM </a:t>
            </a:r>
            <a:r>
              <a:rPr lang="en-US" sz="1000" b="1">
                <a:solidFill>
                  <a:schemeClr val="bg1"/>
                </a:solidFill>
                <a:latin typeface="Calibri" pitchFamily="34" charset="0"/>
              </a:rPr>
              <a:t>112</a:t>
            </a:r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 (1973) 121)</a:t>
            </a:r>
          </a:p>
        </p:txBody>
      </p:sp>
      <p:sp>
        <p:nvSpPr>
          <p:cNvPr id="74766" name="Text Box 34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Gain fluctuations of PMT’s</a:t>
            </a:r>
          </a:p>
        </p:txBody>
      </p:sp>
      <p:pic>
        <p:nvPicPr>
          <p:cNvPr id="74767" name="Picture 3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4813" y="4419600"/>
            <a:ext cx="2438400" cy="187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4768" name="Picture 3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61125" y="2089150"/>
            <a:ext cx="2503488" cy="1912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4769" name="Picture 3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52800" y="4419600"/>
            <a:ext cx="2362200" cy="1839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4770" name="Text Box 17"/>
          <p:cNvSpPr txBox="1">
            <a:spLocks noChangeArrowheads="1"/>
          </p:cNvSpPr>
          <p:nvPr/>
        </p:nvSpPr>
        <p:spPr bwMode="auto">
          <a:xfrm>
            <a:off x="4897438" y="5715000"/>
            <a:ext cx="534987" cy="1524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(Photonis)</a:t>
            </a:r>
          </a:p>
        </p:txBody>
      </p:sp>
      <p:sp>
        <p:nvSpPr>
          <p:cNvPr id="74771" name="Arc 41"/>
          <p:cNvSpPr>
            <a:spLocks/>
          </p:cNvSpPr>
          <p:nvPr/>
        </p:nvSpPr>
        <p:spPr bwMode="auto">
          <a:xfrm flipH="1" flipV="1">
            <a:off x="3405188" y="5853113"/>
            <a:ext cx="685800" cy="369887"/>
          </a:xfrm>
          <a:custGeom>
            <a:avLst/>
            <a:gdLst>
              <a:gd name="T0" fmla="*/ 0 w 21600"/>
              <a:gd name="T1" fmla="*/ 0 h 24153"/>
              <a:gd name="T2" fmla="*/ 2147483647 w 21600"/>
              <a:gd name="T3" fmla="*/ 2147483647 h 24153"/>
              <a:gd name="T4" fmla="*/ 0 w 21600"/>
              <a:gd name="T5" fmla="*/ 2147483647 h 24153"/>
              <a:gd name="T6" fmla="*/ 0 60000 65536"/>
              <a:gd name="T7" fmla="*/ 0 60000 65536"/>
              <a:gd name="T8" fmla="*/ 0 60000 65536"/>
              <a:gd name="T9" fmla="*/ 0 w 21600"/>
              <a:gd name="T10" fmla="*/ 0 h 24153"/>
              <a:gd name="T11" fmla="*/ 21600 w 21600"/>
              <a:gd name="T12" fmla="*/ 24153 h 241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153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453"/>
                  <a:pt x="21549" y="23305"/>
                  <a:pt x="21448" y="24152"/>
                </a:cubicBezTo>
              </a:path>
              <a:path w="21600" h="24153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453"/>
                  <a:pt x="21549" y="23305"/>
                  <a:pt x="21448" y="24152"/>
                </a:cubicBezTo>
                <a:lnTo>
                  <a:pt x="0" y="21600"/>
                </a:lnTo>
                <a:close/>
              </a:path>
            </a:pathLst>
          </a:custGeom>
          <a:noFill/>
          <a:ln w="31750">
            <a:solidFill>
              <a:schemeClr val="hlink"/>
            </a:solidFill>
            <a:prstDash val="sysDot"/>
            <a:round/>
            <a:headEnd/>
            <a:tailEnd/>
          </a:ln>
        </p:spPr>
        <p:txBody>
          <a:bodyPr rot="10800000" anchor="ctr">
            <a:spAutoFit/>
          </a:bodyPr>
          <a:lstStyle/>
          <a:p>
            <a:endParaRPr lang="fr-FR"/>
          </a:p>
        </p:txBody>
      </p:sp>
      <p:sp>
        <p:nvSpPr>
          <p:cNvPr id="74772" name="Text Box 42"/>
          <p:cNvSpPr txBox="1">
            <a:spLocks noChangeArrowheads="1"/>
          </p:cNvSpPr>
          <p:nvPr/>
        </p:nvSpPr>
        <p:spPr bwMode="auto">
          <a:xfrm>
            <a:off x="4057650" y="4729163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1 pe</a:t>
            </a:r>
          </a:p>
        </p:txBody>
      </p:sp>
      <p:sp>
        <p:nvSpPr>
          <p:cNvPr id="74773" name="Text Box 43"/>
          <p:cNvSpPr txBox="1">
            <a:spLocks noChangeArrowheads="1"/>
          </p:cNvSpPr>
          <p:nvPr/>
        </p:nvSpPr>
        <p:spPr bwMode="auto">
          <a:xfrm>
            <a:off x="3492500" y="5516563"/>
            <a:ext cx="771525" cy="37782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Pedestal noise</a:t>
            </a:r>
          </a:p>
        </p:txBody>
      </p:sp>
      <p:sp>
        <p:nvSpPr>
          <p:cNvPr id="74774" name="Line 44"/>
          <p:cNvSpPr>
            <a:spLocks noChangeShapeType="1"/>
          </p:cNvSpPr>
          <p:nvPr/>
        </p:nvSpPr>
        <p:spPr bwMode="auto">
          <a:xfrm flipV="1">
            <a:off x="3810000" y="5867400"/>
            <a:ext cx="15240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triangle" w="sm" len="med"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74775" name="Text Box 20"/>
          <p:cNvSpPr txBox="1">
            <a:spLocks noChangeArrowheads="1"/>
          </p:cNvSpPr>
          <p:nvPr/>
        </p:nvSpPr>
        <p:spPr bwMode="auto">
          <a:xfrm>
            <a:off x="2268538" y="4148138"/>
            <a:ext cx="1600200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CuBe dynodes E</a:t>
            </a:r>
            <a:r>
              <a:rPr lang="en-US" sz="1400" baseline="-25000">
                <a:latin typeface="Calibri" pitchFamily="34" charset="0"/>
              </a:rPr>
              <a:t>A</a:t>
            </a:r>
            <a:r>
              <a:rPr lang="en-US" sz="1400">
                <a:latin typeface="Calibri" pitchFamily="34" charset="0"/>
              </a:rPr>
              <a:t>&gt;0</a:t>
            </a:r>
          </a:p>
        </p:txBody>
      </p:sp>
      <p:sp>
        <p:nvSpPr>
          <p:cNvPr id="74776" name="Text Box 45"/>
          <p:cNvSpPr txBox="1">
            <a:spLocks noChangeArrowheads="1"/>
          </p:cNvSpPr>
          <p:nvPr/>
        </p:nvSpPr>
        <p:spPr bwMode="auto">
          <a:xfrm>
            <a:off x="6443663" y="1698625"/>
            <a:ext cx="1790700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GaP(Cs) dynodes E</a:t>
            </a:r>
            <a:r>
              <a:rPr lang="en-US" sz="1400" baseline="-25000">
                <a:latin typeface="Calibri" pitchFamily="34" charset="0"/>
              </a:rPr>
              <a:t>A</a:t>
            </a:r>
            <a:r>
              <a:rPr lang="en-US" sz="1400">
                <a:latin typeface="Calibri" pitchFamily="34" charset="0"/>
              </a:rPr>
              <a:t>&lt;0</a:t>
            </a:r>
          </a:p>
        </p:txBody>
      </p:sp>
      <p:sp>
        <p:nvSpPr>
          <p:cNvPr id="74777" name="Text Box 46"/>
          <p:cNvSpPr txBox="1">
            <a:spLocks noChangeArrowheads="1"/>
          </p:cNvSpPr>
          <p:nvPr/>
        </p:nvSpPr>
        <p:spPr bwMode="auto">
          <a:xfrm rot="-5400000">
            <a:off x="5536407" y="2951956"/>
            <a:ext cx="15240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SE coefficient </a:t>
            </a:r>
            <a:r>
              <a:rPr lang="en-GB" sz="1400">
                <a:latin typeface="Symbol" pitchFamily="18" charset="2"/>
              </a:rPr>
              <a:t>d</a:t>
            </a:r>
          </a:p>
        </p:txBody>
      </p:sp>
      <p:sp>
        <p:nvSpPr>
          <p:cNvPr id="74778" name="Text Box 47"/>
          <p:cNvSpPr txBox="1">
            <a:spLocks noChangeArrowheads="1"/>
          </p:cNvSpPr>
          <p:nvPr/>
        </p:nvSpPr>
        <p:spPr bwMode="auto">
          <a:xfrm>
            <a:off x="7375525" y="4008438"/>
            <a:ext cx="815975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e energy</a:t>
            </a:r>
          </a:p>
        </p:txBody>
      </p:sp>
      <p:sp>
        <p:nvSpPr>
          <p:cNvPr id="74779" name="Text Box 13"/>
          <p:cNvSpPr txBox="1">
            <a:spLocks noChangeArrowheads="1"/>
          </p:cNvSpPr>
          <p:nvPr/>
        </p:nvSpPr>
        <p:spPr bwMode="auto">
          <a:xfrm>
            <a:off x="7186613" y="3471863"/>
            <a:ext cx="71278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(Photonis)</a:t>
            </a:r>
          </a:p>
        </p:txBody>
      </p:sp>
      <p:sp>
        <p:nvSpPr>
          <p:cNvPr id="74780" name="Text Box 48"/>
          <p:cNvSpPr txBox="1">
            <a:spLocks noChangeArrowheads="1"/>
          </p:cNvSpPr>
          <p:nvPr/>
        </p:nvSpPr>
        <p:spPr bwMode="auto">
          <a:xfrm>
            <a:off x="4078288" y="6248400"/>
            <a:ext cx="108108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Pulse height</a:t>
            </a:r>
          </a:p>
        </p:txBody>
      </p:sp>
      <p:sp>
        <p:nvSpPr>
          <p:cNvPr id="74781" name="Text Box 49"/>
          <p:cNvSpPr txBox="1">
            <a:spLocks noChangeArrowheads="1"/>
          </p:cNvSpPr>
          <p:nvPr/>
        </p:nvSpPr>
        <p:spPr bwMode="auto">
          <a:xfrm rot="-5400000">
            <a:off x="2730500" y="5041900"/>
            <a:ext cx="766763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Counts</a:t>
            </a:r>
          </a:p>
        </p:txBody>
      </p:sp>
      <p:sp>
        <p:nvSpPr>
          <p:cNvPr id="74782" name="Text Box 50"/>
          <p:cNvSpPr txBox="1">
            <a:spLocks noChangeArrowheads="1"/>
          </p:cNvSpPr>
          <p:nvPr/>
        </p:nvSpPr>
        <p:spPr bwMode="auto">
          <a:xfrm rot="-5400000">
            <a:off x="-508793" y="5039518"/>
            <a:ext cx="15240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SE coefficient </a:t>
            </a:r>
            <a:r>
              <a:rPr lang="en-GB" sz="1400">
                <a:latin typeface="Symbol" pitchFamily="18" charset="2"/>
              </a:rPr>
              <a:t>d</a:t>
            </a:r>
          </a:p>
        </p:txBody>
      </p:sp>
      <p:sp>
        <p:nvSpPr>
          <p:cNvPr id="74783" name="Text Box 51"/>
          <p:cNvSpPr txBox="1">
            <a:spLocks noChangeArrowheads="1"/>
          </p:cNvSpPr>
          <p:nvPr/>
        </p:nvSpPr>
        <p:spPr bwMode="auto">
          <a:xfrm>
            <a:off x="1219200" y="6248400"/>
            <a:ext cx="81597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e energy</a:t>
            </a:r>
          </a:p>
        </p:txBody>
      </p:sp>
      <p:sp>
        <p:nvSpPr>
          <p:cNvPr id="74784" name="Text Box 52"/>
          <p:cNvSpPr txBox="1">
            <a:spLocks noChangeArrowheads="1"/>
          </p:cNvSpPr>
          <p:nvPr/>
        </p:nvSpPr>
        <p:spPr bwMode="auto">
          <a:xfrm>
            <a:off x="7110413" y="4576763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1 pe</a:t>
            </a:r>
          </a:p>
        </p:txBody>
      </p:sp>
      <p:sp>
        <p:nvSpPr>
          <p:cNvPr id="74785" name="Text Box 53"/>
          <p:cNvSpPr txBox="1">
            <a:spLocks noChangeArrowheads="1"/>
          </p:cNvSpPr>
          <p:nvPr/>
        </p:nvSpPr>
        <p:spPr bwMode="auto">
          <a:xfrm>
            <a:off x="7397750" y="5043488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2 pe</a:t>
            </a:r>
          </a:p>
        </p:txBody>
      </p:sp>
      <p:sp>
        <p:nvSpPr>
          <p:cNvPr id="74786" name="Text Box 54"/>
          <p:cNvSpPr txBox="1">
            <a:spLocks noChangeArrowheads="1"/>
          </p:cNvSpPr>
          <p:nvPr/>
        </p:nvSpPr>
        <p:spPr bwMode="auto">
          <a:xfrm>
            <a:off x="7686675" y="5475288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3 pe</a:t>
            </a:r>
          </a:p>
        </p:txBody>
      </p:sp>
      <p:sp>
        <p:nvSpPr>
          <p:cNvPr id="74787" name="Text Box 55"/>
          <p:cNvSpPr txBox="1">
            <a:spLocks noChangeArrowheads="1"/>
          </p:cNvSpPr>
          <p:nvPr/>
        </p:nvSpPr>
        <p:spPr bwMode="auto">
          <a:xfrm>
            <a:off x="1776413" y="5562600"/>
            <a:ext cx="71278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(Photonis)</a:t>
            </a:r>
          </a:p>
        </p:txBody>
      </p:sp>
      <p:sp>
        <p:nvSpPr>
          <p:cNvPr id="74788" name="Rectangle 33"/>
          <p:cNvSpPr>
            <a:spLocks noChangeArrowheads="1"/>
          </p:cNvSpPr>
          <p:nvPr/>
        </p:nvSpPr>
        <p:spPr bwMode="auto">
          <a:xfrm>
            <a:off x="5940425" y="1341438"/>
            <a:ext cx="3125788" cy="5183187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74789" name="Rectangle 34"/>
          <p:cNvSpPr>
            <a:spLocks noChangeArrowheads="1"/>
          </p:cNvSpPr>
          <p:nvPr/>
        </p:nvSpPr>
        <p:spPr bwMode="auto">
          <a:xfrm>
            <a:off x="107950" y="4149725"/>
            <a:ext cx="5688013" cy="237490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74790" name="Text Box 52"/>
          <p:cNvSpPr txBox="1">
            <a:spLocks noChangeArrowheads="1"/>
          </p:cNvSpPr>
          <p:nvPr/>
        </p:nvSpPr>
        <p:spPr bwMode="auto">
          <a:xfrm>
            <a:off x="6804025" y="4221163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0 pe</a:t>
            </a: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7578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B91C1-E991-4733-9E6D-0FADD6828DE2}" type="slidenum">
              <a:rPr lang="en-GB"/>
              <a:pPr>
                <a:defRPr/>
              </a:pPr>
              <a:t>36</a:t>
            </a:fld>
            <a:endParaRPr lang="en-GB"/>
          </a:p>
        </p:txBody>
      </p:sp>
      <p:graphicFrame>
        <p:nvGraphicFramePr>
          <p:cNvPr id="75779" name="Object 4"/>
          <p:cNvGraphicFramePr>
            <a:graphicFrameLocks noChangeAspect="1"/>
          </p:cNvGraphicFramePr>
          <p:nvPr/>
        </p:nvGraphicFramePr>
        <p:xfrm>
          <a:off x="395288" y="1268413"/>
          <a:ext cx="3962400" cy="3225800"/>
        </p:xfrm>
        <a:graphic>
          <a:graphicData uri="http://schemas.openxmlformats.org/presentationml/2006/ole">
            <p:oleObj spid="_x0000_s75779" name="Ulead Image Editor Image" r:id="rId3" imgW="2752116" imgH="2240284" progId="">
              <p:embed/>
            </p:oleObj>
          </a:graphicData>
        </a:graphic>
      </p:graphicFrame>
      <p:sp>
        <p:nvSpPr>
          <p:cNvPr id="75783" name="Text Box 9"/>
          <p:cNvSpPr txBox="1">
            <a:spLocks noChangeArrowheads="1"/>
          </p:cNvSpPr>
          <p:nvPr/>
        </p:nvSpPr>
        <p:spPr bwMode="auto">
          <a:xfrm>
            <a:off x="5364163" y="908050"/>
            <a:ext cx="1814512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rgbClr val="990000"/>
              </a:buClr>
              <a:buSzPct val="70000"/>
            </a:pPr>
            <a:r>
              <a:rPr lang="en-US">
                <a:latin typeface="Calibri" pitchFamily="34" charset="0"/>
              </a:rPr>
              <a:t>Position-sensitive</a:t>
            </a:r>
          </a:p>
        </p:txBody>
      </p:sp>
      <p:sp>
        <p:nvSpPr>
          <p:cNvPr id="75784" name="Text Box 10"/>
          <p:cNvSpPr txBox="1">
            <a:spLocks noChangeArrowheads="1"/>
          </p:cNvSpPr>
          <p:nvPr/>
        </p:nvSpPr>
        <p:spPr bwMode="auto">
          <a:xfrm>
            <a:off x="2157413" y="4187825"/>
            <a:ext cx="71278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(Photonis)</a:t>
            </a:r>
          </a:p>
        </p:txBody>
      </p:sp>
      <p:sp>
        <p:nvSpPr>
          <p:cNvPr id="75785" name="Text Box 11"/>
          <p:cNvSpPr txBox="1">
            <a:spLocks noChangeArrowheads="1"/>
          </p:cNvSpPr>
          <p:nvPr/>
        </p:nvSpPr>
        <p:spPr bwMode="auto">
          <a:xfrm>
            <a:off x="1619250" y="908050"/>
            <a:ext cx="11890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990000"/>
              </a:buClr>
              <a:buSzPct val="70000"/>
            </a:pPr>
            <a:r>
              <a:rPr lang="en-US">
                <a:latin typeface="Calibri" pitchFamily="34" charset="0"/>
              </a:rPr>
              <a:t>Traditional</a:t>
            </a:r>
          </a:p>
        </p:txBody>
      </p:sp>
      <p:sp>
        <p:nvSpPr>
          <p:cNvPr id="75786" name="Text Box 13"/>
          <p:cNvSpPr txBox="1">
            <a:spLocks noChangeArrowheads="1"/>
          </p:cNvSpPr>
          <p:nvPr/>
        </p:nvSpPr>
        <p:spPr bwMode="auto">
          <a:xfrm>
            <a:off x="323850" y="4422775"/>
            <a:ext cx="5111750" cy="23907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The design of a dynode structure is a compromise between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collection efficiency (input optics: from cathode to first dynode)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gain (minimize losses of electrons during passage through structure)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transit time and transit time spread (minimize length of path and deviations) 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immunity to magnetic field</a:t>
            </a:r>
          </a:p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 </a:t>
            </a:r>
          </a:p>
        </p:txBody>
      </p:sp>
      <p:sp>
        <p:nvSpPr>
          <p:cNvPr id="75787" name="Text Box 17"/>
          <p:cNvSpPr txBox="1">
            <a:spLocks noChangeArrowheads="1"/>
          </p:cNvSpPr>
          <p:nvPr/>
        </p:nvSpPr>
        <p:spPr bwMode="auto">
          <a:xfrm>
            <a:off x="971550" y="333375"/>
            <a:ext cx="5313363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  <a:buClr>
                <a:srgbClr val="990000"/>
              </a:buClr>
              <a:buSzPct val="70000"/>
            </a:pPr>
            <a:r>
              <a:rPr lang="en-US" sz="2400" b="1">
                <a:latin typeface="Calibri" pitchFamily="34" charset="0"/>
              </a:rPr>
              <a:t>Dynode configurations of PMT’s</a:t>
            </a:r>
          </a:p>
        </p:txBody>
      </p:sp>
      <p:pic>
        <p:nvPicPr>
          <p:cNvPr id="75788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924175"/>
            <a:ext cx="16002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9" name="Text Box 32"/>
          <p:cNvSpPr txBox="1">
            <a:spLocks noChangeArrowheads="1"/>
          </p:cNvSpPr>
          <p:nvPr/>
        </p:nvSpPr>
        <p:spPr bwMode="auto">
          <a:xfrm>
            <a:off x="6424613" y="2216150"/>
            <a:ext cx="71278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(Photonis)</a:t>
            </a:r>
          </a:p>
        </p:txBody>
      </p:sp>
      <p:pic>
        <p:nvPicPr>
          <p:cNvPr id="75790" name="Picture 33" descr="\\Srv1_home\DIV_PPE\TA2\LHCb\Gys\Private\Academic lectures\Hamamatsu\Mesh_dynodes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1268413"/>
            <a:ext cx="2938462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Text Box 29"/>
          <p:cNvSpPr txBox="1">
            <a:spLocks noChangeArrowheads="1"/>
          </p:cNvSpPr>
          <p:nvPr/>
        </p:nvSpPr>
        <p:spPr bwMode="auto">
          <a:xfrm>
            <a:off x="5724525" y="2349500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(Hamamatsu)</a:t>
            </a:r>
          </a:p>
        </p:txBody>
      </p:sp>
      <p:sp>
        <p:nvSpPr>
          <p:cNvPr id="75792" name="Text Box 34"/>
          <p:cNvSpPr txBox="1">
            <a:spLocks noChangeArrowheads="1"/>
          </p:cNvSpPr>
          <p:nvPr/>
        </p:nvSpPr>
        <p:spPr bwMode="auto">
          <a:xfrm>
            <a:off x="6283325" y="4044950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(Hamamatsu)</a:t>
            </a:r>
          </a:p>
        </p:txBody>
      </p:sp>
      <p:sp>
        <p:nvSpPr>
          <p:cNvPr id="75793" name="Text Box 37"/>
          <p:cNvSpPr txBox="1">
            <a:spLocks noChangeArrowheads="1"/>
          </p:cNvSpPr>
          <p:nvPr/>
        </p:nvSpPr>
        <p:spPr bwMode="auto">
          <a:xfrm>
            <a:off x="533400" y="2593975"/>
            <a:ext cx="1241425" cy="21272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Venetian blind</a:t>
            </a:r>
          </a:p>
        </p:txBody>
      </p:sp>
      <p:sp>
        <p:nvSpPr>
          <p:cNvPr id="75794" name="Text Box 38"/>
          <p:cNvSpPr txBox="1">
            <a:spLocks noChangeArrowheads="1"/>
          </p:cNvSpPr>
          <p:nvPr/>
        </p:nvSpPr>
        <p:spPr bwMode="auto">
          <a:xfrm>
            <a:off x="3276600" y="2593975"/>
            <a:ext cx="452438" cy="21272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Box</a:t>
            </a:r>
          </a:p>
        </p:txBody>
      </p:sp>
      <p:sp>
        <p:nvSpPr>
          <p:cNvPr id="75795" name="Text Box 39"/>
          <p:cNvSpPr txBox="1">
            <a:spLocks noChangeArrowheads="1"/>
          </p:cNvSpPr>
          <p:nvPr/>
        </p:nvSpPr>
        <p:spPr bwMode="auto">
          <a:xfrm>
            <a:off x="604838" y="4270375"/>
            <a:ext cx="1344612" cy="21272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algn="ctr"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Linear focussing</a:t>
            </a:r>
          </a:p>
        </p:txBody>
      </p:sp>
      <p:sp>
        <p:nvSpPr>
          <p:cNvPr id="75796" name="Text Box 40"/>
          <p:cNvSpPr txBox="1">
            <a:spLocks noChangeArrowheads="1"/>
          </p:cNvSpPr>
          <p:nvPr/>
        </p:nvSpPr>
        <p:spPr bwMode="auto">
          <a:xfrm>
            <a:off x="2971800" y="4270375"/>
            <a:ext cx="1112838" cy="21272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Circular cage</a:t>
            </a:r>
          </a:p>
        </p:txBody>
      </p:sp>
      <p:sp>
        <p:nvSpPr>
          <p:cNvPr id="75797" name="Text Box 41"/>
          <p:cNvSpPr txBox="1">
            <a:spLocks noChangeArrowheads="1"/>
          </p:cNvSpPr>
          <p:nvPr/>
        </p:nvSpPr>
        <p:spPr bwMode="auto">
          <a:xfrm>
            <a:off x="7702550" y="1841500"/>
            <a:ext cx="588963" cy="212725"/>
          </a:xfrm>
          <a:prstGeom prst="rect">
            <a:avLst/>
          </a:prstGeom>
          <a:solidFill>
            <a:srgbClr val="FFCC00"/>
          </a:solidFill>
          <a:ln w="12700" algn="ctr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Mesh</a:t>
            </a:r>
          </a:p>
        </p:txBody>
      </p:sp>
      <p:sp>
        <p:nvSpPr>
          <p:cNvPr id="75798" name="Text Box 42"/>
          <p:cNvSpPr txBox="1">
            <a:spLocks noChangeArrowheads="1"/>
          </p:cNvSpPr>
          <p:nvPr/>
        </p:nvSpPr>
        <p:spPr bwMode="auto">
          <a:xfrm>
            <a:off x="6711950" y="3289300"/>
            <a:ext cx="1319213" cy="638175"/>
          </a:xfrm>
          <a:prstGeom prst="rect">
            <a:avLst/>
          </a:prstGeom>
          <a:solidFill>
            <a:srgbClr val="FFCC00"/>
          </a:solidFill>
          <a:ln w="12700" algn="ctr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Metal-channel</a:t>
            </a:r>
            <a:br>
              <a:rPr lang="en-US" sz="14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(fine-machining</a:t>
            </a:r>
            <a:br>
              <a:rPr lang="en-US" sz="14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techniques)</a:t>
            </a:r>
          </a:p>
        </p:txBody>
      </p:sp>
      <p:sp>
        <p:nvSpPr>
          <p:cNvPr id="75799" name="Text Box 24"/>
          <p:cNvSpPr txBox="1">
            <a:spLocks noChangeArrowheads="1"/>
          </p:cNvSpPr>
          <p:nvPr/>
        </p:nvSpPr>
        <p:spPr bwMode="auto">
          <a:xfrm>
            <a:off x="6300788" y="4508500"/>
            <a:ext cx="2700337" cy="18542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Modern micro-machining techniques allow fabricating fine dynode structures. Avalanche is confined in a narrow channel. </a:t>
            </a:r>
            <a:r>
              <a:rPr lang="en-GB" sz="1600">
                <a:latin typeface="Calibri" pitchFamily="34" charset="0"/>
                <a:sym typeface="Wingdings" pitchFamily="2" charset="2"/>
              </a:rPr>
              <a:t> Multi-anode designs.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75800" name="Freeform 28"/>
          <p:cNvSpPr>
            <a:spLocks/>
          </p:cNvSpPr>
          <p:nvPr/>
        </p:nvSpPr>
        <p:spPr bwMode="auto">
          <a:xfrm>
            <a:off x="7807325" y="2708275"/>
            <a:ext cx="1196975" cy="3097213"/>
          </a:xfrm>
          <a:custGeom>
            <a:avLst/>
            <a:gdLst>
              <a:gd name="T0" fmla="*/ 2147483647 w 754"/>
              <a:gd name="T1" fmla="*/ 2147483647 h 1951"/>
              <a:gd name="T2" fmla="*/ 2147483647 w 754"/>
              <a:gd name="T3" fmla="*/ 2147483647 h 1951"/>
              <a:gd name="T4" fmla="*/ 0 w 754"/>
              <a:gd name="T5" fmla="*/ 2147483647 h 1951"/>
              <a:gd name="T6" fmla="*/ 0 60000 65536"/>
              <a:gd name="T7" fmla="*/ 0 60000 65536"/>
              <a:gd name="T8" fmla="*/ 0 60000 65536"/>
              <a:gd name="T9" fmla="*/ 0 w 754"/>
              <a:gd name="T10" fmla="*/ 0 h 1951"/>
              <a:gd name="T11" fmla="*/ 754 w 754"/>
              <a:gd name="T12" fmla="*/ 1951 h 19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54" h="1951">
                <a:moveTo>
                  <a:pt x="684" y="1951"/>
                </a:moveTo>
                <a:cubicBezTo>
                  <a:pt x="677" y="1680"/>
                  <a:pt x="754" y="648"/>
                  <a:pt x="640" y="324"/>
                </a:cubicBezTo>
                <a:cubicBezTo>
                  <a:pt x="526" y="0"/>
                  <a:pt x="133" y="74"/>
                  <a:pt x="0" y="8"/>
                </a:cubicBezTo>
              </a:path>
            </a:pathLst>
          </a:custGeom>
          <a:noFill/>
          <a:ln w="76200" cap="flat" cmpd="sng">
            <a:solidFill>
              <a:srgbClr val="FFCC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ransition advTm="71047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8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7680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E77C96-17AA-4150-9943-499CF9FF4D15}" type="slidenum">
              <a:rPr lang="en-GB"/>
              <a:pPr>
                <a:defRPr/>
              </a:pPr>
              <a:t>37</a:t>
            </a:fld>
            <a:endParaRPr lang="en-GB"/>
          </a:p>
        </p:txBody>
      </p:sp>
      <p:sp>
        <p:nvSpPr>
          <p:cNvPr id="76811" name="Text Box 13"/>
          <p:cNvSpPr txBox="1">
            <a:spLocks noChangeArrowheads="1"/>
          </p:cNvSpPr>
          <p:nvPr/>
        </p:nvSpPr>
        <p:spPr bwMode="auto">
          <a:xfrm>
            <a:off x="468313" y="2282825"/>
            <a:ext cx="8367712" cy="12668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Compact construction (short distances between dynodes) keeps the overall transit time small (~10 ns). </a:t>
            </a:r>
          </a:p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“Fast” PMT’s require well-designed input electron optics to limit (e) chromatic and geometric aberrations </a:t>
            </a:r>
            <a:r>
              <a:rPr lang="en-US" sz="1600">
                <a:latin typeface="Calibri" pitchFamily="34" charset="0"/>
                <a:sym typeface="Symbol" pitchFamily="18" charset="2"/>
              </a:rPr>
              <a:t> </a:t>
            </a:r>
            <a:r>
              <a:rPr lang="en-US" sz="1600">
                <a:latin typeface="Calibri" pitchFamily="34" charset="0"/>
              </a:rPr>
              <a:t>transit time spread &lt; 100 ps;</a:t>
            </a:r>
          </a:p>
        </p:txBody>
      </p:sp>
      <p:sp>
        <p:nvSpPr>
          <p:cNvPr id="76812" name="Text Box 17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  <a:buClr>
                <a:srgbClr val="990000"/>
              </a:buClr>
              <a:buSzPct val="70000"/>
            </a:pPr>
            <a:r>
              <a:rPr lang="en-US" sz="2400" b="1">
                <a:latin typeface="Calibri" pitchFamily="34" charset="0"/>
              </a:rPr>
              <a:t>Dynode configurations of PMT’s</a:t>
            </a:r>
          </a:p>
        </p:txBody>
      </p:sp>
      <p:sp>
        <p:nvSpPr>
          <p:cNvPr id="76813" name="Text Box 21"/>
          <p:cNvSpPr txBox="1">
            <a:spLocks noChangeArrowheads="1"/>
          </p:cNvSpPr>
          <p:nvPr/>
        </p:nvSpPr>
        <p:spPr bwMode="auto">
          <a:xfrm>
            <a:off x="446088" y="1027113"/>
            <a:ext cx="2058987" cy="38576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Estimate transit time:  </a:t>
            </a:r>
          </a:p>
        </p:txBody>
      </p:sp>
      <p:graphicFrame>
        <p:nvGraphicFramePr>
          <p:cNvPr id="76807" name="Object 7"/>
          <p:cNvGraphicFramePr>
            <a:graphicFrameLocks noChangeAspect="1"/>
          </p:cNvGraphicFramePr>
          <p:nvPr/>
        </p:nvGraphicFramePr>
        <p:xfrm>
          <a:off x="2411413" y="1052513"/>
          <a:ext cx="3960812" cy="831850"/>
        </p:xfrm>
        <a:graphic>
          <a:graphicData uri="http://schemas.openxmlformats.org/presentationml/2006/ole">
            <p:oleObj spid="_x0000_s76807" name="Equation" r:id="rId3" imgW="3149280" imgH="660240" progId="Equation.3">
              <p:embed/>
            </p:oleObj>
          </a:graphicData>
        </a:graphic>
      </p:graphicFrame>
      <p:pic>
        <p:nvPicPr>
          <p:cNvPr id="76814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3573463"/>
            <a:ext cx="4560888" cy="29273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76815" name="Rectangle 24"/>
          <p:cNvSpPr>
            <a:spLocks noChangeArrowheads="1"/>
          </p:cNvSpPr>
          <p:nvPr/>
        </p:nvSpPr>
        <p:spPr bwMode="auto">
          <a:xfrm>
            <a:off x="5651500" y="3573463"/>
            <a:ext cx="3024188" cy="15605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PMT’s are in general very sensitive to magnetic fields, even to earth field (30-60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Calibri" pitchFamily="34" charset="0"/>
              </a:rPr>
              <a:t>T = 0.3-0.6 Gauss). </a:t>
            </a:r>
          </a:p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Magnetic shielding required.</a:t>
            </a:r>
          </a:p>
        </p:txBody>
      </p:sp>
    </p:spTree>
  </p:cSld>
  <p:clrMapOvr>
    <a:masterClrMapping/>
  </p:clrMapOvr>
  <p:transition advTm="71047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2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7783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33B8F-68D5-4DD5-9E07-0448ADEE27A3}" type="slidenum">
              <a:rPr lang="en-GB"/>
              <a:pPr>
                <a:defRPr/>
              </a:pPr>
              <a:t>38</a:t>
            </a:fld>
            <a:endParaRPr lang="en-GB"/>
          </a:p>
        </p:txBody>
      </p:sp>
      <p:graphicFrame>
        <p:nvGraphicFramePr>
          <p:cNvPr id="77827" name="Object 1024"/>
          <p:cNvGraphicFramePr>
            <a:graphicFrameLocks noChangeAspect="1"/>
          </p:cNvGraphicFramePr>
          <p:nvPr/>
        </p:nvGraphicFramePr>
        <p:xfrm>
          <a:off x="685800" y="1066800"/>
          <a:ext cx="2819400" cy="1822450"/>
        </p:xfrm>
        <a:graphic>
          <a:graphicData uri="http://schemas.openxmlformats.org/presentationml/2006/ole">
            <p:oleObj spid="_x0000_s77827" name="Ulead Image Editor Image" r:id="rId3" imgW="2246000" imgH="1453653" progId="">
              <p:embed/>
            </p:oleObj>
          </a:graphicData>
        </a:graphic>
      </p:graphicFrame>
      <p:sp>
        <p:nvSpPr>
          <p:cNvPr id="77835" name="Rectangle 9"/>
          <p:cNvSpPr>
            <a:spLocks noChangeArrowheads="1"/>
          </p:cNvSpPr>
          <p:nvPr/>
        </p:nvSpPr>
        <p:spPr bwMode="auto">
          <a:xfrm>
            <a:off x="4613275" y="944563"/>
            <a:ext cx="4495800" cy="3570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4625" indent="-174625" eaLnBrk="0" hangingPunct="0"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Multi-anode (Hamamatsu H7546)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Up to 8 </a:t>
            </a:r>
            <a:r>
              <a:rPr lang="en-US">
                <a:latin typeface="Calibri" pitchFamily="34" charset="0"/>
                <a:sym typeface="Symbol" pitchFamily="18" charset="2"/>
              </a:rPr>
              <a:t></a:t>
            </a:r>
            <a:r>
              <a:rPr lang="en-US">
                <a:latin typeface="Calibri" pitchFamily="34" charset="0"/>
              </a:rPr>
              <a:t> 8 channels (2 </a:t>
            </a:r>
            <a:r>
              <a:rPr lang="en-US">
                <a:latin typeface="Calibri" pitchFamily="34" charset="0"/>
                <a:sym typeface="Symbol" pitchFamily="18" charset="2"/>
              </a:rPr>
              <a:t> 2 mm</a:t>
            </a:r>
            <a:r>
              <a:rPr lang="en-US" baseline="30000">
                <a:latin typeface="Calibri" pitchFamily="34" charset="0"/>
              </a:rPr>
              <a:t>2 </a:t>
            </a:r>
            <a:r>
              <a:rPr lang="en-US">
                <a:latin typeface="Calibri" pitchFamily="34" charset="0"/>
              </a:rPr>
              <a:t>each);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Size: 28 </a:t>
            </a:r>
            <a:r>
              <a:rPr lang="en-US">
                <a:latin typeface="Calibri" pitchFamily="34" charset="0"/>
                <a:sym typeface="Symbol" pitchFamily="18" charset="2"/>
              </a:rPr>
              <a:t></a:t>
            </a:r>
            <a:r>
              <a:rPr lang="en-US">
                <a:latin typeface="Calibri" pitchFamily="34" charset="0"/>
              </a:rPr>
              <a:t> 28 mm</a:t>
            </a:r>
            <a:r>
              <a:rPr lang="en-US" baseline="30000">
                <a:latin typeface="Calibri" pitchFamily="34" charset="0"/>
              </a:rPr>
              <a:t>2</a:t>
            </a:r>
            <a:r>
              <a:rPr lang="en-US">
                <a:latin typeface="Calibri" pitchFamily="34" charset="0"/>
              </a:rPr>
              <a:t>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Active area 18.1 </a:t>
            </a:r>
            <a:r>
              <a:rPr lang="en-US">
                <a:latin typeface="Calibri" pitchFamily="34" charset="0"/>
                <a:sym typeface="Symbol" pitchFamily="18" charset="2"/>
              </a:rPr>
              <a:t></a:t>
            </a:r>
            <a:r>
              <a:rPr lang="en-US">
                <a:latin typeface="Calibri" pitchFamily="34" charset="0"/>
              </a:rPr>
              <a:t> 18.1 mm</a:t>
            </a:r>
            <a:r>
              <a:rPr lang="en-US" baseline="30000">
                <a:latin typeface="Calibri" pitchFamily="34" charset="0"/>
              </a:rPr>
              <a:t>2</a:t>
            </a:r>
            <a:r>
              <a:rPr lang="en-US">
                <a:latin typeface="Calibri" pitchFamily="34" charset="0"/>
              </a:rPr>
              <a:t> (41%);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Bialkali PC: QE </a:t>
            </a:r>
            <a:r>
              <a:rPr lang="en-US">
                <a:latin typeface="Calibri" pitchFamily="34" charset="0"/>
                <a:sym typeface="Symbol" pitchFamily="18" charset="2"/>
              </a:rPr>
              <a:t></a:t>
            </a:r>
            <a:r>
              <a:rPr lang="en-US">
                <a:latin typeface="Calibri" pitchFamily="34" charset="0"/>
              </a:rPr>
              <a:t> 25 - 45% @ </a:t>
            </a:r>
            <a:r>
              <a:rPr lang="en-US" b="1">
                <a:latin typeface="Symbol" pitchFamily="18" charset="2"/>
              </a:rPr>
              <a:t>l</a:t>
            </a:r>
            <a:r>
              <a:rPr lang="en-US" baseline="-25000">
                <a:latin typeface="Calibri" pitchFamily="34" charset="0"/>
              </a:rPr>
              <a:t>max</a:t>
            </a:r>
            <a:r>
              <a:rPr lang="en-US">
                <a:latin typeface="Calibri" pitchFamily="34" charset="0"/>
              </a:rPr>
              <a:t> = 400 nm;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Gain </a:t>
            </a:r>
            <a:r>
              <a:rPr lang="en-US">
                <a:latin typeface="Calibri" pitchFamily="34" charset="0"/>
                <a:sym typeface="Symbol" pitchFamily="18" charset="2"/>
              </a:rPr>
              <a:t></a:t>
            </a:r>
            <a:r>
              <a:rPr lang="en-US">
                <a:latin typeface="Calibri" pitchFamily="34" charset="0"/>
              </a:rPr>
              <a:t> 3 10</a:t>
            </a:r>
            <a:r>
              <a:rPr lang="en-US" baseline="30000">
                <a:latin typeface="Calibri" pitchFamily="34" charset="0"/>
              </a:rPr>
              <a:t>5</a:t>
            </a:r>
            <a:r>
              <a:rPr lang="en-US">
                <a:latin typeface="Calibri" pitchFamily="34" charset="0"/>
              </a:rPr>
              <a:t>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Gain uniformity typ. 1 : 2.5;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Cross-talk typ. 2%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endParaRPr lang="en-US">
              <a:latin typeface="Calibri" pitchFamily="34" charset="0"/>
            </a:endParaRPr>
          </a:p>
          <a:p>
            <a:pPr marL="174625" indent="-174625" eaLnBrk="0" hangingPunct="0"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Flat-panel (Hamamatsu H8500):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8 x 8 channels (5.8 x 5.8 mm</a:t>
            </a:r>
            <a:r>
              <a:rPr lang="en-US" baseline="30000">
                <a:latin typeface="Calibri" pitchFamily="34" charset="0"/>
              </a:rPr>
              <a:t>2</a:t>
            </a:r>
            <a:r>
              <a:rPr lang="en-US">
                <a:latin typeface="Calibri" pitchFamily="34" charset="0"/>
              </a:rPr>
              <a:t> each)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Excellent surface coverage (89%)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endParaRPr lang="en-US" baseline="-25000">
              <a:latin typeface="Calibri" pitchFamily="34" charset="0"/>
            </a:endParaRPr>
          </a:p>
        </p:txBody>
      </p:sp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 b="1">
                <a:latin typeface="Calibri" pitchFamily="34" charset="0"/>
              </a:rPr>
              <a:t>Multi-anode and flat-panel PMT’s</a:t>
            </a:r>
          </a:p>
        </p:txBody>
      </p:sp>
      <p:grpSp>
        <p:nvGrpSpPr>
          <p:cNvPr id="77837" name="Group 27"/>
          <p:cNvGrpSpPr>
            <a:grpSpLocks/>
          </p:cNvGrpSpPr>
          <p:nvPr/>
        </p:nvGrpSpPr>
        <p:grpSpPr bwMode="auto">
          <a:xfrm>
            <a:off x="4724400" y="4572000"/>
            <a:ext cx="4114800" cy="1928813"/>
            <a:chOff x="2928" y="2736"/>
            <a:chExt cx="2592" cy="1215"/>
          </a:xfrm>
        </p:grpSpPr>
        <p:graphicFrame>
          <p:nvGraphicFramePr>
            <p:cNvPr id="77831" name="Object 1025"/>
            <p:cNvGraphicFramePr>
              <a:graphicFrameLocks noChangeAspect="1"/>
            </p:cNvGraphicFramePr>
            <p:nvPr/>
          </p:nvGraphicFramePr>
          <p:xfrm>
            <a:off x="2928" y="2736"/>
            <a:ext cx="2592" cy="1215"/>
          </p:xfrm>
          <a:graphic>
            <a:graphicData uri="http://schemas.openxmlformats.org/presentationml/2006/ole">
              <p:oleObj spid="_x0000_s77831" name="Bitmap Image" r:id="rId4" imgW="10143276" imgH="4753623" progId="PBrush">
                <p:embed/>
              </p:oleObj>
            </a:graphicData>
          </a:graphic>
        </p:graphicFrame>
        <p:sp>
          <p:nvSpPr>
            <p:cNvPr id="77843" name="Line 5"/>
            <p:cNvSpPr>
              <a:spLocks noChangeShapeType="1"/>
            </p:cNvSpPr>
            <p:nvPr/>
          </p:nvSpPr>
          <p:spPr bwMode="auto">
            <a:xfrm>
              <a:off x="3216" y="3168"/>
              <a:ext cx="960" cy="192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triangle" w="med" len="med"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endParaRPr lang="fr-FR"/>
            </a:p>
          </p:txBody>
        </p:sp>
        <p:sp>
          <p:nvSpPr>
            <p:cNvPr id="77844" name="Text Box 6"/>
            <p:cNvSpPr txBox="1">
              <a:spLocks noChangeArrowheads="1"/>
            </p:cNvSpPr>
            <p:nvPr/>
          </p:nvSpPr>
          <p:spPr bwMode="auto">
            <a:xfrm>
              <a:off x="3456" y="2976"/>
              <a:ext cx="556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>
                  <a:solidFill>
                    <a:schemeClr val="bg1"/>
                  </a:solidFill>
                  <a:latin typeface="Calibri" pitchFamily="34" charset="0"/>
                </a:rPr>
                <a:t>50 mm</a:t>
              </a:r>
            </a:p>
          </p:txBody>
        </p:sp>
        <p:sp>
          <p:nvSpPr>
            <p:cNvPr id="77845" name="Text Box 22"/>
            <p:cNvSpPr txBox="1">
              <a:spLocks noChangeArrowheads="1"/>
            </p:cNvSpPr>
            <p:nvPr/>
          </p:nvSpPr>
          <p:spPr bwMode="auto">
            <a:xfrm>
              <a:off x="4224" y="3744"/>
              <a:ext cx="600" cy="1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000">
                  <a:solidFill>
                    <a:schemeClr val="bg1"/>
                  </a:solidFill>
                  <a:latin typeface="Calibri" pitchFamily="34" charset="0"/>
                </a:rPr>
                <a:t>(Hamamatsu)</a:t>
              </a:r>
            </a:p>
          </p:txBody>
        </p:sp>
      </p:grpSp>
      <p:sp>
        <p:nvSpPr>
          <p:cNvPr id="77838" name="Text Box 24"/>
          <p:cNvSpPr txBox="1">
            <a:spLocks noChangeArrowheads="1"/>
          </p:cNvSpPr>
          <p:nvPr/>
        </p:nvSpPr>
        <p:spPr bwMode="auto">
          <a:xfrm>
            <a:off x="2362200" y="1219200"/>
            <a:ext cx="9525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(Hamamatsu)</a:t>
            </a:r>
          </a:p>
        </p:txBody>
      </p:sp>
      <p:pic>
        <p:nvPicPr>
          <p:cNvPr id="77839" name="Picture 2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3733800"/>
            <a:ext cx="2971800" cy="2552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7840" name="Rectangle 30"/>
          <p:cNvSpPr>
            <a:spLocks noChangeArrowheads="1"/>
          </p:cNvSpPr>
          <p:nvPr/>
        </p:nvSpPr>
        <p:spPr bwMode="auto">
          <a:xfrm>
            <a:off x="996950" y="3276600"/>
            <a:ext cx="2306638" cy="42545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Cherenkov rings from </a:t>
            </a:r>
            <a:endParaRPr lang="en-US" sz="1400">
              <a:solidFill>
                <a:schemeClr val="accent2"/>
              </a:solidFill>
              <a:latin typeface="Calibri" pitchFamily="34" charset="0"/>
            </a:endParaRPr>
          </a:p>
          <a:p>
            <a:pPr algn="ctr"/>
            <a:r>
              <a:rPr lang="en-US" sz="140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3 GeV/c </a:t>
            </a:r>
            <a:r>
              <a:rPr lang="en-US" sz="1400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p</a:t>
            </a:r>
            <a:r>
              <a:rPr lang="en-US" sz="1400" baseline="30000">
                <a:solidFill>
                  <a:schemeClr val="accent2"/>
                </a:solidFill>
                <a:latin typeface="Calibri" pitchFamily="34" charset="0"/>
                <a:cs typeface="Arial" pitchFamily="34" charset="0"/>
              </a:rPr>
              <a:t>– </a:t>
            </a:r>
            <a:r>
              <a:rPr lang="en-US" sz="140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through aerogel</a:t>
            </a:r>
          </a:p>
        </p:txBody>
      </p:sp>
      <p:sp>
        <p:nvSpPr>
          <p:cNvPr id="77841" name="Text Box 31"/>
          <p:cNvSpPr txBox="1">
            <a:spLocks noChangeArrowheads="1"/>
          </p:cNvSpPr>
          <p:nvPr/>
        </p:nvSpPr>
        <p:spPr bwMode="auto">
          <a:xfrm>
            <a:off x="685800" y="6324600"/>
            <a:ext cx="28194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(T. Matsumoto et al., NIMA </a:t>
            </a:r>
            <a:r>
              <a:rPr lang="en-US" sz="1000" b="1">
                <a:latin typeface="Calibri" pitchFamily="34" charset="0"/>
              </a:rPr>
              <a:t>521</a:t>
            </a:r>
            <a:r>
              <a:rPr lang="en-US" sz="1000">
                <a:latin typeface="Calibri" pitchFamily="34" charset="0"/>
              </a:rPr>
              <a:t> (2004) 367)</a:t>
            </a:r>
          </a:p>
        </p:txBody>
      </p:sp>
      <p:sp>
        <p:nvSpPr>
          <p:cNvPr id="77842" name="Line 32"/>
          <p:cNvSpPr>
            <a:spLocks noChangeShapeType="1"/>
          </p:cNvSpPr>
          <p:nvPr/>
        </p:nvSpPr>
        <p:spPr bwMode="auto">
          <a:xfrm flipH="1" flipV="1">
            <a:off x="3657600" y="5257800"/>
            <a:ext cx="990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7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2327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8EBC69-3E75-4F2E-8D2C-A4D38387D95F}" type="slidenum">
              <a:rPr lang="en-GB"/>
              <a:pPr>
                <a:defRPr/>
              </a:pPr>
              <a:t>39</a:t>
            </a:fld>
            <a:endParaRPr lang="en-GB"/>
          </a:p>
        </p:txBody>
      </p:sp>
      <p:sp>
        <p:nvSpPr>
          <p:cNvPr id="223276" name="Rectangle 3"/>
          <p:cNvSpPr txBox="1">
            <a:spLocks noChangeArrowheads="1"/>
          </p:cNvSpPr>
          <p:nvPr/>
        </p:nvSpPr>
        <p:spPr bwMode="auto">
          <a:xfrm>
            <a:off x="0" y="908050"/>
            <a:ext cx="88201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96850" lvl="1" indent="4763" eaLnBrk="0" hangingPunct="0">
              <a:lnSpc>
                <a:spcPct val="8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Working principle of scintillating plastic fibres :</a:t>
            </a:r>
          </a:p>
        </p:txBody>
      </p:sp>
      <p:graphicFrame>
        <p:nvGraphicFramePr>
          <p:cNvPr id="223238" name="Object 2"/>
          <p:cNvGraphicFramePr>
            <a:graphicFrameLocks noGrp="1" noChangeAspect="1"/>
          </p:cNvGraphicFramePr>
          <p:nvPr/>
        </p:nvGraphicFramePr>
        <p:xfrm>
          <a:off x="5734050" y="3573463"/>
          <a:ext cx="2035175" cy="658812"/>
        </p:xfrm>
        <a:graphic>
          <a:graphicData uri="http://schemas.openxmlformats.org/presentationml/2006/ole">
            <p:oleObj spid="_x0000_s223238" name="Equation" r:id="rId4" imgW="1333440" imgH="431640" progId="Equation.3">
              <p:embed/>
            </p:oleObj>
          </a:graphicData>
        </a:graphic>
      </p:graphicFrame>
      <p:sp>
        <p:nvSpPr>
          <p:cNvPr id="223277" name="Rectangle 4"/>
          <p:cNvSpPr>
            <a:spLocks noChangeArrowheads="1"/>
          </p:cNvSpPr>
          <p:nvPr/>
        </p:nvSpPr>
        <p:spPr bwMode="auto">
          <a:xfrm>
            <a:off x="900113" y="260350"/>
            <a:ext cx="5713412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fr-CH" sz="2400">
                <a:latin typeface="Calibri" pitchFamily="34" charset="0"/>
              </a:rPr>
              <a:t>Readout of Scintillating fibres with MAPMTs</a:t>
            </a:r>
            <a:endParaRPr lang="en-US" sz="2400">
              <a:latin typeface="Calibri" pitchFamily="34" charset="0"/>
            </a:endParaRPr>
          </a:p>
        </p:txBody>
      </p:sp>
      <p:sp>
        <p:nvSpPr>
          <p:cNvPr id="223278" name="Rectangle 6"/>
          <p:cNvSpPr>
            <a:spLocks noChangeArrowheads="1"/>
          </p:cNvSpPr>
          <p:nvPr/>
        </p:nvSpPr>
        <p:spPr bwMode="auto">
          <a:xfrm>
            <a:off x="5662613" y="1196975"/>
            <a:ext cx="21717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light transport by</a:t>
            </a:r>
            <a:r>
              <a:rPr lang="en-US" sz="1600">
                <a:solidFill>
                  <a:srgbClr val="FF0066"/>
                </a:solidFill>
                <a:latin typeface="Calibri" pitchFamily="34" charset="0"/>
              </a:rPr>
              <a:t>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solidFill>
                  <a:srgbClr val="FF0066"/>
                </a:solidFill>
                <a:latin typeface="Calibri" pitchFamily="34" charset="0"/>
              </a:rPr>
              <a:t>total internal reflection</a:t>
            </a:r>
          </a:p>
        </p:txBody>
      </p:sp>
      <p:graphicFrame>
        <p:nvGraphicFramePr>
          <p:cNvPr id="223241" name="Object 4"/>
          <p:cNvGraphicFramePr>
            <a:graphicFrameLocks noChangeAspect="1"/>
          </p:cNvGraphicFramePr>
          <p:nvPr/>
        </p:nvGraphicFramePr>
        <p:xfrm>
          <a:off x="5745163" y="4292600"/>
          <a:ext cx="2562225" cy="633413"/>
        </p:xfrm>
        <a:graphic>
          <a:graphicData uri="http://schemas.openxmlformats.org/presentationml/2006/ole">
            <p:oleObj spid="_x0000_s223241" name="Equation" r:id="rId5" imgW="1587240" imgH="393480" progId="Equation.3">
              <p:embed/>
            </p:oleObj>
          </a:graphicData>
        </a:graphic>
      </p:graphicFrame>
      <p:sp>
        <p:nvSpPr>
          <p:cNvPr id="223279" name="AutoShape 10"/>
          <p:cNvSpPr>
            <a:spLocks noChangeAspect="1" noChangeArrowheads="1" noTextEdit="1"/>
          </p:cNvSpPr>
          <p:nvPr/>
        </p:nvSpPr>
        <p:spPr bwMode="auto">
          <a:xfrm>
            <a:off x="5589588" y="1700213"/>
            <a:ext cx="2316162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280" name="Rectangle 12"/>
          <p:cNvSpPr>
            <a:spLocks noChangeArrowheads="1"/>
          </p:cNvSpPr>
          <p:nvPr/>
        </p:nvSpPr>
        <p:spPr bwMode="auto">
          <a:xfrm>
            <a:off x="5695950" y="1816100"/>
            <a:ext cx="2136775" cy="1355725"/>
          </a:xfrm>
          <a:prstGeom prst="rect">
            <a:avLst/>
          </a:prstGeom>
          <a:solidFill>
            <a:srgbClr val="C0C0C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223281" name="Rectangle 13"/>
          <p:cNvSpPr>
            <a:spLocks noChangeArrowheads="1"/>
          </p:cNvSpPr>
          <p:nvPr/>
        </p:nvSpPr>
        <p:spPr bwMode="auto">
          <a:xfrm>
            <a:off x="5695950" y="1944688"/>
            <a:ext cx="2136775" cy="1106487"/>
          </a:xfrm>
          <a:prstGeom prst="rect">
            <a:avLst/>
          </a:prstGeom>
          <a:solidFill>
            <a:srgbClr val="E0E0E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223282" name="Freeform 14"/>
          <p:cNvSpPr>
            <a:spLocks/>
          </p:cNvSpPr>
          <p:nvPr/>
        </p:nvSpPr>
        <p:spPr bwMode="auto">
          <a:xfrm>
            <a:off x="5980113" y="1947863"/>
            <a:ext cx="630237" cy="1104900"/>
          </a:xfrm>
          <a:custGeom>
            <a:avLst/>
            <a:gdLst>
              <a:gd name="T0" fmla="*/ 0 w 397"/>
              <a:gd name="T1" fmla="*/ 2147483647 h 696"/>
              <a:gd name="T2" fmla="*/ 2147483647 w 397"/>
              <a:gd name="T3" fmla="*/ 2147483647 h 696"/>
              <a:gd name="T4" fmla="*/ 2147483647 w 397"/>
              <a:gd name="T5" fmla="*/ 0 h 696"/>
              <a:gd name="T6" fmla="*/ 0 w 397"/>
              <a:gd name="T7" fmla="*/ 2147483647 h 696"/>
              <a:gd name="T8" fmla="*/ 0 60000 65536"/>
              <a:gd name="T9" fmla="*/ 0 60000 65536"/>
              <a:gd name="T10" fmla="*/ 0 60000 65536"/>
              <a:gd name="T11" fmla="*/ 0 60000 65536"/>
              <a:gd name="T12" fmla="*/ 0 w 397"/>
              <a:gd name="T13" fmla="*/ 0 h 696"/>
              <a:gd name="T14" fmla="*/ 397 w 397"/>
              <a:gd name="T15" fmla="*/ 696 h 6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7" h="696">
                <a:moveTo>
                  <a:pt x="0" y="349"/>
                </a:moveTo>
                <a:lnTo>
                  <a:pt x="397" y="696"/>
                </a:lnTo>
                <a:lnTo>
                  <a:pt x="395" y="0"/>
                </a:lnTo>
                <a:lnTo>
                  <a:pt x="0" y="349"/>
                </a:lnTo>
                <a:close/>
              </a:path>
            </a:pathLst>
          </a:custGeom>
          <a:solidFill>
            <a:srgbClr val="FFFF00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283" name="Freeform 15"/>
          <p:cNvSpPr>
            <a:spLocks/>
          </p:cNvSpPr>
          <p:nvPr/>
        </p:nvSpPr>
        <p:spPr bwMode="auto">
          <a:xfrm>
            <a:off x="6464300" y="1938338"/>
            <a:ext cx="292100" cy="1109662"/>
          </a:xfrm>
          <a:custGeom>
            <a:avLst/>
            <a:gdLst>
              <a:gd name="T0" fmla="*/ 2147483647 w 184"/>
              <a:gd name="T1" fmla="*/ 2147483647 h 699"/>
              <a:gd name="T2" fmla="*/ 2147483647 w 184"/>
              <a:gd name="T3" fmla="*/ 2147483647 h 699"/>
              <a:gd name="T4" fmla="*/ 2147483647 w 184"/>
              <a:gd name="T5" fmla="*/ 2147483647 h 699"/>
              <a:gd name="T6" fmla="*/ 2147483647 w 184"/>
              <a:gd name="T7" fmla="*/ 2147483647 h 699"/>
              <a:gd name="T8" fmla="*/ 2147483647 w 184"/>
              <a:gd name="T9" fmla="*/ 2147483647 h 699"/>
              <a:gd name="T10" fmla="*/ 2147483647 w 184"/>
              <a:gd name="T11" fmla="*/ 2147483647 h 699"/>
              <a:gd name="T12" fmla="*/ 2147483647 w 184"/>
              <a:gd name="T13" fmla="*/ 2147483647 h 699"/>
              <a:gd name="T14" fmla="*/ 2147483647 w 184"/>
              <a:gd name="T15" fmla="*/ 2147483647 h 699"/>
              <a:gd name="T16" fmla="*/ 2147483647 w 184"/>
              <a:gd name="T17" fmla="*/ 2147483647 h 699"/>
              <a:gd name="T18" fmla="*/ 2147483647 w 184"/>
              <a:gd name="T19" fmla="*/ 2147483647 h 699"/>
              <a:gd name="T20" fmla="*/ 2147483647 w 184"/>
              <a:gd name="T21" fmla="*/ 2147483647 h 699"/>
              <a:gd name="T22" fmla="*/ 2147483647 w 184"/>
              <a:gd name="T23" fmla="*/ 2147483647 h 699"/>
              <a:gd name="T24" fmla="*/ 2147483647 w 184"/>
              <a:gd name="T25" fmla="*/ 2147483647 h 699"/>
              <a:gd name="T26" fmla="*/ 2147483647 w 184"/>
              <a:gd name="T27" fmla="*/ 2147483647 h 699"/>
              <a:gd name="T28" fmla="*/ 2147483647 w 184"/>
              <a:gd name="T29" fmla="*/ 2147483647 h 699"/>
              <a:gd name="T30" fmla="*/ 2147483647 w 184"/>
              <a:gd name="T31" fmla="*/ 2147483647 h 699"/>
              <a:gd name="T32" fmla="*/ 2147483647 w 184"/>
              <a:gd name="T33" fmla="*/ 2147483647 h 699"/>
              <a:gd name="T34" fmla="*/ 2147483647 w 184"/>
              <a:gd name="T35" fmla="*/ 2147483647 h 699"/>
              <a:gd name="T36" fmla="*/ 2147483647 w 184"/>
              <a:gd name="T37" fmla="*/ 2147483647 h 699"/>
              <a:gd name="T38" fmla="*/ 2147483647 w 184"/>
              <a:gd name="T39" fmla="*/ 2147483647 h 699"/>
              <a:gd name="T40" fmla="*/ 2147483647 w 184"/>
              <a:gd name="T41" fmla="*/ 2147483647 h 699"/>
              <a:gd name="T42" fmla="*/ 2147483647 w 184"/>
              <a:gd name="T43" fmla="*/ 2147483647 h 699"/>
              <a:gd name="T44" fmla="*/ 2147483647 w 184"/>
              <a:gd name="T45" fmla="*/ 0 h 699"/>
              <a:gd name="T46" fmla="*/ 2147483647 w 184"/>
              <a:gd name="T47" fmla="*/ 2147483647 h 699"/>
              <a:gd name="T48" fmla="*/ 2147483647 w 184"/>
              <a:gd name="T49" fmla="*/ 2147483647 h 699"/>
              <a:gd name="T50" fmla="*/ 2147483647 w 184"/>
              <a:gd name="T51" fmla="*/ 2147483647 h 699"/>
              <a:gd name="T52" fmla="*/ 2147483647 w 184"/>
              <a:gd name="T53" fmla="*/ 2147483647 h 699"/>
              <a:gd name="T54" fmla="*/ 2147483647 w 184"/>
              <a:gd name="T55" fmla="*/ 2147483647 h 699"/>
              <a:gd name="T56" fmla="*/ 2147483647 w 184"/>
              <a:gd name="T57" fmla="*/ 2147483647 h 699"/>
              <a:gd name="T58" fmla="*/ 2147483647 w 184"/>
              <a:gd name="T59" fmla="*/ 2147483647 h 699"/>
              <a:gd name="T60" fmla="*/ 2147483647 w 184"/>
              <a:gd name="T61" fmla="*/ 2147483647 h 699"/>
              <a:gd name="T62" fmla="*/ 2147483647 w 184"/>
              <a:gd name="T63" fmla="*/ 2147483647 h 699"/>
              <a:gd name="T64" fmla="*/ 2147483647 w 184"/>
              <a:gd name="T65" fmla="*/ 2147483647 h 699"/>
              <a:gd name="T66" fmla="*/ 0 w 184"/>
              <a:gd name="T67" fmla="*/ 2147483647 h 699"/>
              <a:gd name="T68" fmla="*/ 2147483647 w 184"/>
              <a:gd name="T69" fmla="*/ 2147483647 h 699"/>
              <a:gd name="T70" fmla="*/ 2147483647 w 184"/>
              <a:gd name="T71" fmla="*/ 2147483647 h 699"/>
              <a:gd name="T72" fmla="*/ 2147483647 w 184"/>
              <a:gd name="T73" fmla="*/ 2147483647 h 699"/>
              <a:gd name="T74" fmla="*/ 2147483647 w 184"/>
              <a:gd name="T75" fmla="*/ 2147483647 h 699"/>
              <a:gd name="T76" fmla="*/ 2147483647 w 184"/>
              <a:gd name="T77" fmla="*/ 2147483647 h 699"/>
              <a:gd name="T78" fmla="*/ 2147483647 w 184"/>
              <a:gd name="T79" fmla="*/ 2147483647 h 699"/>
              <a:gd name="T80" fmla="*/ 2147483647 w 184"/>
              <a:gd name="T81" fmla="*/ 2147483647 h 699"/>
              <a:gd name="T82" fmla="*/ 2147483647 w 184"/>
              <a:gd name="T83" fmla="*/ 2147483647 h 699"/>
              <a:gd name="T84" fmla="*/ 2147483647 w 184"/>
              <a:gd name="T85" fmla="*/ 2147483647 h 699"/>
              <a:gd name="T86" fmla="*/ 2147483647 w 184"/>
              <a:gd name="T87" fmla="*/ 2147483647 h 699"/>
              <a:gd name="T88" fmla="*/ 2147483647 w 184"/>
              <a:gd name="T89" fmla="*/ 2147483647 h 69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84"/>
              <a:gd name="T136" fmla="*/ 0 h 699"/>
              <a:gd name="T137" fmla="*/ 184 w 184"/>
              <a:gd name="T138" fmla="*/ 699 h 699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84" h="699">
                <a:moveTo>
                  <a:pt x="90" y="699"/>
                </a:moveTo>
                <a:lnTo>
                  <a:pt x="100" y="697"/>
                </a:lnTo>
                <a:lnTo>
                  <a:pt x="109" y="691"/>
                </a:lnTo>
                <a:lnTo>
                  <a:pt x="117" y="683"/>
                </a:lnTo>
                <a:lnTo>
                  <a:pt x="125" y="672"/>
                </a:lnTo>
                <a:lnTo>
                  <a:pt x="134" y="656"/>
                </a:lnTo>
                <a:lnTo>
                  <a:pt x="142" y="639"/>
                </a:lnTo>
                <a:lnTo>
                  <a:pt x="155" y="597"/>
                </a:lnTo>
                <a:lnTo>
                  <a:pt x="167" y="545"/>
                </a:lnTo>
                <a:lnTo>
                  <a:pt x="177" y="485"/>
                </a:lnTo>
                <a:lnTo>
                  <a:pt x="182" y="420"/>
                </a:lnTo>
                <a:lnTo>
                  <a:pt x="184" y="349"/>
                </a:lnTo>
                <a:lnTo>
                  <a:pt x="182" y="278"/>
                </a:lnTo>
                <a:lnTo>
                  <a:pt x="177" y="213"/>
                </a:lnTo>
                <a:lnTo>
                  <a:pt x="169" y="153"/>
                </a:lnTo>
                <a:lnTo>
                  <a:pt x="157" y="103"/>
                </a:lnTo>
                <a:lnTo>
                  <a:pt x="144" y="59"/>
                </a:lnTo>
                <a:lnTo>
                  <a:pt x="136" y="42"/>
                </a:lnTo>
                <a:lnTo>
                  <a:pt x="129" y="27"/>
                </a:lnTo>
                <a:lnTo>
                  <a:pt x="121" y="15"/>
                </a:lnTo>
                <a:lnTo>
                  <a:pt x="111" y="7"/>
                </a:lnTo>
                <a:lnTo>
                  <a:pt x="104" y="2"/>
                </a:lnTo>
                <a:lnTo>
                  <a:pt x="94" y="0"/>
                </a:lnTo>
                <a:lnTo>
                  <a:pt x="84" y="2"/>
                </a:lnTo>
                <a:lnTo>
                  <a:pt x="75" y="7"/>
                </a:lnTo>
                <a:lnTo>
                  <a:pt x="67" y="15"/>
                </a:lnTo>
                <a:lnTo>
                  <a:pt x="58" y="27"/>
                </a:lnTo>
                <a:lnTo>
                  <a:pt x="50" y="42"/>
                </a:lnTo>
                <a:lnTo>
                  <a:pt x="42" y="59"/>
                </a:lnTo>
                <a:lnTo>
                  <a:pt x="29" y="102"/>
                </a:lnTo>
                <a:lnTo>
                  <a:pt x="17" y="153"/>
                </a:lnTo>
                <a:lnTo>
                  <a:pt x="8" y="213"/>
                </a:lnTo>
                <a:lnTo>
                  <a:pt x="2" y="278"/>
                </a:lnTo>
                <a:lnTo>
                  <a:pt x="0" y="347"/>
                </a:lnTo>
                <a:lnTo>
                  <a:pt x="2" y="418"/>
                </a:lnTo>
                <a:lnTo>
                  <a:pt x="6" y="484"/>
                </a:lnTo>
                <a:lnTo>
                  <a:pt x="13" y="543"/>
                </a:lnTo>
                <a:lnTo>
                  <a:pt x="25" y="595"/>
                </a:lnTo>
                <a:lnTo>
                  <a:pt x="38" y="639"/>
                </a:lnTo>
                <a:lnTo>
                  <a:pt x="46" y="656"/>
                </a:lnTo>
                <a:lnTo>
                  <a:pt x="54" y="672"/>
                </a:lnTo>
                <a:lnTo>
                  <a:pt x="63" y="683"/>
                </a:lnTo>
                <a:lnTo>
                  <a:pt x="71" y="691"/>
                </a:lnTo>
                <a:lnTo>
                  <a:pt x="81" y="697"/>
                </a:lnTo>
                <a:lnTo>
                  <a:pt x="90" y="699"/>
                </a:lnTo>
                <a:close/>
              </a:path>
            </a:pathLst>
          </a:custGeom>
          <a:solidFill>
            <a:srgbClr val="FFFF8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284" name="Line 16"/>
          <p:cNvSpPr>
            <a:spLocks noChangeShapeType="1"/>
          </p:cNvSpPr>
          <p:nvPr/>
        </p:nvSpPr>
        <p:spPr bwMode="auto">
          <a:xfrm>
            <a:off x="6619875" y="1944688"/>
            <a:ext cx="1216025" cy="1044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285" name="Line 17"/>
          <p:cNvSpPr>
            <a:spLocks noChangeShapeType="1"/>
          </p:cNvSpPr>
          <p:nvPr/>
        </p:nvSpPr>
        <p:spPr bwMode="auto">
          <a:xfrm>
            <a:off x="6610350" y="1700213"/>
            <a:ext cx="1588" cy="1597025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286" name="Freeform 18"/>
          <p:cNvSpPr>
            <a:spLocks/>
          </p:cNvSpPr>
          <p:nvPr/>
        </p:nvSpPr>
        <p:spPr bwMode="auto">
          <a:xfrm>
            <a:off x="6607175" y="1938338"/>
            <a:ext cx="1103313" cy="947737"/>
          </a:xfrm>
          <a:custGeom>
            <a:avLst/>
            <a:gdLst>
              <a:gd name="T0" fmla="*/ 0 w 695"/>
              <a:gd name="T1" fmla="*/ 2147483647 h 597"/>
              <a:gd name="T2" fmla="*/ 2147483647 w 695"/>
              <a:gd name="T3" fmla="*/ 2147483647 h 597"/>
              <a:gd name="T4" fmla="*/ 2147483647 w 695"/>
              <a:gd name="T5" fmla="*/ 2147483647 h 597"/>
              <a:gd name="T6" fmla="*/ 2147483647 w 695"/>
              <a:gd name="T7" fmla="*/ 0 h 597"/>
              <a:gd name="T8" fmla="*/ 0 w 695"/>
              <a:gd name="T9" fmla="*/ 2147483647 h 5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5"/>
              <a:gd name="T16" fmla="*/ 0 h 597"/>
              <a:gd name="T17" fmla="*/ 695 w 695"/>
              <a:gd name="T18" fmla="*/ 597 h 59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5" h="597">
                <a:moveTo>
                  <a:pt x="0" y="7"/>
                </a:moveTo>
                <a:lnTo>
                  <a:pt x="691" y="597"/>
                </a:lnTo>
                <a:lnTo>
                  <a:pt x="695" y="589"/>
                </a:lnTo>
                <a:lnTo>
                  <a:pt x="4" y="0"/>
                </a:lnTo>
                <a:lnTo>
                  <a:pt x="0" y="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287" name="Freeform 19"/>
          <p:cNvSpPr>
            <a:spLocks/>
          </p:cNvSpPr>
          <p:nvPr/>
        </p:nvSpPr>
        <p:spPr bwMode="auto">
          <a:xfrm>
            <a:off x="7650163" y="2824163"/>
            <a:ext cx="66675" cy="61912"/>
          </a:xfrm>
          <a:custGeom>
            <a:avLst/>
            <a:gdLst>
              <a:gd name="T0" fmla="*/ 2147483647 w 42"/>
              <a:gd name="T1" fmla="*/ 2147483647 h 39"/>
              <a:gd name="T2" fmla="*/ 2147483647 w 42"/>
              <a:gd name="T3" fmla="*/ 2147483647 h 39"/>
              <a:gd name="T4" fmla="*/ 2147483647 w 42"/>
              <a:gd name="T5" fmla="*/ 2147483647 h 39"/>
              <a:gd name="T6" fmla="*/ 0 w 42"/>
              <a:gd name="T7" fmla="*/ 2147483647 h 39"/>
              <a:gd name="T8" fmla="*/ 0 w 42"/>
              <a:gd name="T9" fmla="*/ 2147483647 h 39"/>
              <a:gd name="T10" fmla="*/ 2147483647 w 42"/>
              <a:gd name="T11" fmla="*/ 2147483647 h 39"/>
              <a:gd name="T12" fmla="*/ 2147483647 w 42"/>
              <a:gd name="T13" fmla="*/ 0 h 39"/>
              <a:gd name="T14" fmla="*/ 2147483647 w 42"/>
              <a:gd name="T15" fmla="*/ 2147483647 h 3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2"/>
              <a:gd name="T25" fmla="*/ 0 h 39"/>
              <a:gd name="T26" fmla="*/ 42 w 42"/>
              <a:gd name="T27" fmla="*/ 39 h 3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2" h="39">
                <a:moveTo>
                  <a:pt x="17" y="4"/>
                </a:moveTo>
                <a:lnTo>
                  <a:pt x="32" y="37"/>
                </a:lnTo>
                <a:lnTo>
                  <a:pt x="36" y="31"/>
                </a:lnTo>
                <a:lnTo>
                  <a:pt x="0" y="23"/>
                </a:lnTo>
                <a:lnTo>
                  <a:pt x="0" y="31"/>
                </a:lnTo>
                <a:lnTo>
                  <a:pt x="42" y="39"/>
                </a:lnTo>
                <a:lnTo>
                  <a:pt x="25" y="0"/>
                </a:lnTo>
                <a:lnTo>
                  <a:pt x="17" y="4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288" name="Freeform 20"/>
          <p:cNvSpPr>
            <a:spLocks/>
          </p:cNvSpPr>
          <p:nvPr/>
        </p:nvSpPr>
        <p:spPr bwMode="auto">
          <a:xfrm>
            <a:off x="5967413" y="1947863"/>
            <a:ext cx="639762" cy="557212"/>
          </a:xfrm>
          <a:custGeom>
            <a:avLst/>
            <a:gdLst>
              <a:gd name="T0" fmla="*/ 2147483647 w 403"/>
              <a:gd name="T1" fmla="*/ 2147483647 h 351"/>
              <a:gd name="T2" fmla="*/ 2147483647 w 403"/>
              <a:gd name="T3" fmla="*/ 2147483647 h 351"/>
              <a:gd name="T4" fmla="*/ 2147483647 w 403"/>
              <a:gd name="T5" fmla="*/ 0 h 351"/>
              <a:gd name="T6" fmla="*/ 0 w 403"/>
              <a:gd name="T7" fmla="*/ 2147483647 h 351"/>
              <a:gd name="T8" fmla="*/ 2147483647 w 403"/>
              <a:gd name="T9" fmla="*/ 2147483647 h 3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3"/>
              <a:gd name="T16" fmla="*/ 0 h 351"/>
              <a:gd name="T17" fmla="*/ 403 w 403"/>
              <a:gd name="T18" fmla="*/ 351 h 35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3" h="351">
                <a:moveTo>
                  <a:pt x="4" y="351"/>
                </a:moveTo>
                <a:lnTo>
                  <a:pt x="403" y="7"/>
                </a:lnTo>
                <a:lnTo>
                  <a:pt x="399" y="0"/>
                </a:lnTo>
                <a:lnTo>
                  <a:pt x="0" y="343"/>
                </a:lnTo>
                <a:lnTo>
                  <a:pt x="4" y="351"/>
                </a:lnTo>
                <a:close/>
              </a:path>
            </a:pathLst>
          </a:custGeom>
          <a:solidFill>
            <a:srgbClr val="000000"/>
          </a:solidFill>
          <a:ln w="6350" cmpd="sng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289" name="Freeform 21"/>
          <p:cNvSpPr>
            <a:spLocks/>
          </p:cNvSpPr>
          <p:nvPr/>
        </p:nvSpPr>
        <p:spPr bwMode="auto">
          <a:xfrm>
            <a:off x="6550025" y="1944688"/>
            <a:ext cx="63500" cy="63500"/>
          </a:xfrm>
          <a:custGeom>
            <a:avLst/>
            <a:gdLst>
              <a:gd name="T0" fmla="*/ 0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2147483647 w 40"/>
              <a:gd name="T9" fmla="*/ 2147483647 h 40"/>
              <a:gd name="T10" fmla="*/ 2147483647 w 40"/>
              <a:gd name="T11" fmla="*/ 0 h 40"/>
              <a:gd name="T12" fmla="*/ 0 w 40"/>
              <a:gd name="T13" fmla="*/ 2147483647 h 40"/>
              <a:gd name="T14" fmla="*/ 0 w 40"/>
              <a:gd name="T15" fmla="*/ 2147483647 h 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0"/>
              <a:gd name="T25" fmla="*/ 0 h 40"/>
              <a:gd name="T26" fmla="*/ 40 w 40"/>
              <a:gd name="T27" fmla="*/ 40 h 4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0" h="40">
                <a:moveTo>
                  <a:pt x="0" y="17"/>
                </a:moveTo>
                <a:lnTo>
                  <a:pt x="34" y="9"/>
                </a:lnTo>
                <a:lnTo>
                  <a:pt x="30" y="3"/>
                </a:lnTo>
                <a:lnTo>
                  <a:pt x="17" y="36"/>
                </a:lnTo>
                <a:lnTo>
                  <a:pt x="25" y="40"/>
                </a:lnTo>
                <a:lnTo>
                  <a:pt x="40" y="0"/>
                </a:lnTo>
                <a:lnTo>
                  <a:pt x="0" y="9"/>
                </a:lnTo>
                <a:lnTo>
                  <a:pt x="0" y="1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290" name="Rectangle 23"/>
          <p:cNvSpPr>
            <a:spLocks noChangeArrowheads="1"/>
          </p:cNvSpPr>
          <p:nvPr/>
        </p:nvSpPr>
        <p:spPr bwMode="auto">
          <a:xfrm>
            <a:off x="6232525" y="2241550"/>
            <a:ext cx="120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solidFill>
                  <a:srgbClr val="000000"/>
                </a:solidFill>
                <a:latin typeface="Symbol" pitchFamily="18" charset="2"/>
              </a:rPr>
              <a:t>q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291" name="Line 25"/>
          <p:cNvSpPr>
            <a:spLocks noChangeShapeType="1"/>
          </p:cNvSpPr>
          <p:nvPr/>
        </p:nvSpPr>
        <p:spPr bwMode="auto">
          <a:xfrm flipH="1" flipV="1">
            <a:off x="5911850" y="2333625"/>
            <a:ext cx="68263" cy="174625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292" name="Freeform 26"/>
          <p:cNvSpPr>
            <a:spLocks/>
          </p:cNvSpPr>
          <p:nvPr/>
        </p:nvSpPr>
        <p:spPr bwMode="auto">
          <a:xfrm>
            <a:off x="5907088" y="2333625"/>
            <a:ext cx="53975" cy="65088"/>
          </a:xfrm>
          <a:custGeom>
            <a:avLst/>
            <a:gdLst>
              <a:gd name="T0" fmla="*/ 0 w 34"/>
              <a:gd name="T1" fmla="*/ 2147483647 h 41"/>
              <a:gd name="T2" fmla="*/ 2147483647 w 34"/>
              <a:gd name="T3" fmla="*/ 0 h 41"/>
              <a:gd name="T4" fmla="*/ 2147483647 w 34"/>
              <a:gd name="T5" fmla="*/ 2147483647 h 41"/>
              <a:gd name="T6" fmla="*/ 0 w 34"/>
              <a:gd name="T7" fmla="*/ 2147483647 h 41"/>
              <a:gd name="T8" fmla="*/ 0 60000 65536"/>
              <a:gd name="T9" fmla="*/ 0 60000 65536"/>
              <a:gd name="T10" fmla="*/ 0 60000 65536"/>
              <a:gd name="T11" fmla="*/ 0 60000 65536"/>
              <a:gd name="T12" fmla="*/ 0 w 34"/>
              <a:gd name="T13" fmla="*/ 0 h 41"/>
              <a:gd name="T14" fmla="*/ 34 w 34"/>
              <a:gd name="T15" fmla="*/ 41 h 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" h="41">
                <a:moveTo>
                  <a:pt x="0" y="41"/>
                </a:moveTo>
                <a:lnTo>
                  <a:pt x="3" y="0"/>
                </a:lnTo>
                <a:lnTo>
                  <a:pt x="34" y="27"/>
                </a:lnTo>
                <a:lnTo>
                  <a:pt x="0" y="41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293" name="Line 27"/>
          <p:cNvSpPr>
            <a:spLocks noChangeShapeType="1"/>
          </p:cNvSpPr>
          <p:nvPr/>
        </p:nvSpPr>
        <p:spPr bwMode="auto">
          <a:xfrm flipV="1">
            <a:off x="5970588" y="2370138"/>
            <a:ext cx="36512" cy="122237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294" name="Freeform 28"/>
          <p:cNvSpPr>
            <a:spLocks/>
          </p:cNvSpPr>
          <p:nvPr/>
        </p:nvSpPr>
        <p:spPr bwMode="auto">
          <a:xfrm>
            <a:off x="5964238" y="2370138"/>
            <a:ext cx="55562" cy="61912"/>
          </a:xfrm>
          <a:custGeom>
            <a:avLst/>
            <a:gdLst>
              <a:gd name="T0" fmla="*/ 0 w 35"/>
              <a:gd name="T1" fmla="*/ 2147483647 h 39"/>
              <a:gd name="T2" fmla="*/ 2147483647 w 35"/>
              <a:gd name="T3" fmla="*/ 0 h 39"/>
              <a:gd name="T4" fmla="*/ 2147483647 w 35"/>
              <a:gd name="T5" fmla="*/ 2147483647 h 39"/>
              <a:gd name="T6" fmla="*/ 0 w 35"/>
              <a:gd name="T7" fmla="*/ 2147483647 h 39"/>
              <a:gd name="T8" fmla="*/ 0 60000 65536"/>
              <a:gd name="T9" fmla="*/ 0 60000 65536"/>
              <a:gd name="T10" fmla="*/ 0 60000 65536"/>
              <a:gd name="T11" fmla="*/ 0 60000 65536"/>
              <a:gd name="T12" fmla="*/ 0 w 35"/>
              <a:gd name="T13" fmla="*/ 0 h 39"/>
              <a:gd name="T14" fmla="*/ 35 w 35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" h="39">
                <a:moveTo>
                  <a:pt x="0" y="29"/>
                </a:moveTo>
                <a:lnTo>
                  <a:pt x="27" y="0"/>
                </a:lnTo>
                <a:lnTo>
                  <a:pt x="35" y="39"/>
                </a:lnTo>
                <a:lnTo>
                  <a:pt x="0" y="29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295" name="Line 29"/>
          <p:cNvSpPr>
            <a:spLocks noChangeShapeType="1"/>
          </p:cNvSpPr>
          <p:nvPr/>
        </p:nvSpPr>
        <p:spPr bwMode="auto">
          <a:xfrm flipH="1">
            <a:off x="5937250" y="2508250"/>
            <a:ext cx="33338" cy="112713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296" name="Freeform 30"/>
          <p:cNvSpPr>
            <a:spLocks/>
          </p:cNvSpPr>
          <p:nvPr/>
        </p:nvSpPr>
        <p:spPr bwMode="auto">
          <a:xfrm>
            <a:off x="5924550" y="2559050"/>
            <a:ext cx="55563" cy="61913"/>
          </a:xfrm>
          <a:custGeom>
            <a:avLst/>
            <a:gdLst>
              <a:gd name="T0" fmla="*/ 2147483647 w 35"/>
              <a:gd name="T1" fmla="*/ 2147483647 h 39"/>
              <a:gd name="T2" fmla="*/ 2147483647 w 35"/>
              <a:gd name="T3" fmla="*/ 2147483647 h 39"/>
              <a:gd name="T4" fmla="*/ 0 w 35"/>
              <a:gd name="T5" fmla="*/ 0 h 39"/>
              <a:gd name="T6" fmla="*/ 2147483647 w 35"/>
              <a:gd name="T7" fmla="*/ 2147483647 h 39"/>
              <a:gd name="T8" fmla="*/ 0 60000 65536"/>
              <a:gd name="T9" fmla="*/ 0 60000 65536"/>
              <a:gd name="T10" fmla="*/ 0 60000 65536"/>
              <a:gd name="T11" fmla="*/ 0 60000 65536"/>
              <a:gd name="T12" fmla="*/ 0 w 35"/>
              <a:gd name="T13" fmla="*/ 0 h 39"/>
              <a:gd name="T14" fmla="*/ 35 w 35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" h="39">
                <a:moveTo>
                  <a:pt x="35" y="10"/>
                </a:moveTo>
                <a:lnTo>
                  <a:pt x="8" y="39"/>
                </a:lnTo>
                <a:lnTo>
                  <a:pt x="0" y="0"/>
                </a:lnTo>
                <a:lnTo>
                  <a:pt x="35" y="10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297" name="Line 31"/>
          <p:cNvSpPr>
            <a:spLocks noChangeShapeType="1"/>
          </p:cNvSpPr>
          <p:nvPr/>
        </p:nvSpPr>
        <p:spPr bwMode="auto">
          <a:xfrm>
            <a:off x="5970588" y="2508250"/>
            <a:ext cx="42862" cy="85725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298" name="Freeform 32"/>
          <p:cNvSpPr>
            <a:spLocks/>
          </p:cNvSpPr>
          <p:nvPr/>
        </p:nvSpPr>
        <p:spPr bwMode="auto">
          <a:xfrm>
            <a:off x="5964238" y="2528888"/>
            <a:ext cx="49212" cy="65087"/>
          </a:xfrm>
          <a:custGeom>
            <a:avLst/>
            <a:gdLst>
              <a:gd name="T0" fmla="*/ 2147483647 w 31"/>
              <a:gd name="T1" fmla="*/ 0 h 41"/>
              <a:gd name="T2" fmla="*/ 2147483647 w 31"/>
              <a:gd name="T3" fmla="*/ 2147483647 h 41"/>
              <a:gd name="T4" fmla="*/ 0 w 31"/>
              <a:gd name="T5" fmla="*/ 2147483647 h 41"/>
              <a:gd name="T6" fmla="*/ 2147483647 w 31"/>
              <a:gd name="T7" fmla="*/ 0 h 41"/>
              <a:gd name="T8" fmla="*/ 0 60000 65536"/>
              <a:gd name="T9" fmla="*/ 0 60000 65536"/>
              <a:gd name="T10" fmla="*/ 0 60000 65536"/>
              <a:gd name="T11" fmla="*/ 0 60000 65536"/>
              <a:gd name="T12" fmla="*/ 0 w 31"/>
              <a:gd name="T13" fmla="*/ 0 h 41"/>
              <a:gd name="T14" fmla="*/ 31 w 31"/>
              <a:gd name="T15" fmla="*/ 41 h 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" h="41">
                <a:moveTo>
                  <a:pt x="31" y="0"/>
                </a:moveTo>
                <a:lnTo>
                  <a:pt x="31" y="41"/>
                </a:lnTo>
                <a:lnTo>
                  <a:pt x="0" y="16"/>
                </a:lnTo>
                <a:lnTo>
                  <a:pt x="31" y="0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299" name="Line 33"/>
          <p:cNvSpPr>
            <a:spLocks noChangeShapeType="1"/>
          </p:cNvSpPr>
          <p:nvPr/>
        </p:nvSpPr>
        <p:spPr bwMode="auto">
          <a:xfrm flipV="1">
            <a:off x="5980113" y="2449513"/>
            <a:ext cx="106362" cy="58737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00" name="Freeform 34"/>
          <p:cNvSpPr>
            <a:spLocks/>
          </p:cNvSpPr>
          <p:nvPr/>
        </p:nvSpPr>
        <p:spPr bwMode="auto">
          <a:xfrm>
            <a:off x="6022975" y="2449513"/>
            <a:ext cx="63500" cy="52387"/>
          </a:xfrm>
          <a:custGeom>
            <a:avLst/>
            <a:gdLst>
              <a:gd name="T0" fmla="*/ 0 w 40"/>
              <a:gd name="T1" fmla="*/ 0 h 33"/>
              <a:gd name="T2" fmla="*/ 2147483647 w 40"/>
              <a:gd name="T3" fmla="*/ 0 h 33"/>
              <a:gd name="T4" fmla="*/ 2147483647 w 40"/>
              <a:gd name="T5" fmla="*/ 2147483647 h 33"/>
              <a:gd name="T6" fmla="*/ 0 w 40"/>
              <a:gd name="T7" fmla="*/ 0 h 33"/>
              <a:gd name="T8" fmla="*/ 0 60000 65536"/>
              <a:gd name="T9" fmla="*/ 0 60000 65536"/>
              <a:gd name="T10" fmla="*/ 0 60000 65536"/>
              <a:gd name="T11" fmla="*/ 0 60000 65536"/>
              <a:gd name="T12" fmla="*/ 0 w 40"/>
              <a:gd name="T13" fmla="*/ 0 h 33"/>
              <a:gd name="T14" fmla="*/ 40 w 40"/>
              <a:gd name="T15" fmla="*/ 33 h 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" h="33">
                <a:moveTo>
                  <a:pt x="0" y="0"/>
                </a:moveTo>
                <a:lnTo>
                  <a:pt x="40" y="0"/>
                </a:lnTo>
                <a:lnTo>
                  <a:pt x="17" y="33"/>
                </a:lnTo>
                <a:lnTo>
                  <a:pt x="0" y="0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01" name="Line 35"/>
          <p:cNvSpPr>
            <a:spLocks noChangeShapeType="1"/>
          </p:cNvSpPr>
          <p:nvPr/>
        </p:nvSpPr>
        <p:spPr bwMode="auto">
          <a:xfrm>
            <a:off x="5986463" y="2498725"/>
            <a:ext cx="100012" cy="63500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02" name="Freeform 36"/>
          <p:cNvSpPr>
            <a:spLocks/>
          </p:cNvSpPr>
          <p:nvPr/>
        </p:nvSpPr>
        <p:spPr bwMode="auto">
          <a:xfrm>
            <a:off x="6022975" y="2508250"/>
            <a:ext cx="63500" cy="53975"/>
          </a:xfrm>
          <a:custGeom>
            <a:avLst/>
            <a:gdLst>
              <a:gd name="T0" fmla="*/ 2147483647 w 40"/>
              <a:gd name="T1" fmla="*/ 0 h 34"/>
              <a:gd name="T2" fmla="*/ 2147483647 w 40"/>
              <a:gd name="T3" fmla="*/ 2147483647 h 34"/>
              <a:gd name="T4" fmla="*/ 0 w 40"/>
              <a:gd name="T5" fmla="*/ 2147483647 h 34"/>
              <a:gd name="T6" fmla="*/ 2147483647 w 40"/>
              <a:gd name="T7" fmla="*/ 0 h 34"/>
              <a:gd name="T8" fmla="*/ 0 60000 65536"/>
              <a:gd name="T9" fmla="*/ 0 60000 65536"/>
              <a:gd name="T10" fmla="*/ 0 60000 65536"/>
              <a:gd name="T11" fmla="*/ 0 60000 65536"/>
              <a:gd name="T12" fmla="*/ 0 w 40"/>
              <a:gd name="T13" fmla="*/ 0 h 34"/>
              <a:gd name="T14" fmla="*/ 40 w 40"/>
              <a:gd name="T15" fmla="*/ 34 h 3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" h="34">
                <a:moveTo>
                  <a:pt x="19" y="0"/>
                </a:moveTo>
                <a:lnTo>
                  <a:pt x="40" y="34"/>
                </a:lnTo>
                <a:lnTo>
                  <a:pt x="0" y="31"/>
                </a:lnTo>
                <a:lnTo>
                  <a:pt x="19" y="0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03" name="Rectangle 37"/>
          <p:cNvSpPr>
            <a:spLocks noChangeArrowheads="1"/>
          </p:cNvSpPr>
          <p:nvPr/>
        </p:nvSpPr>
        <p:spPr bwMode="auto">
          <a:xfrm>
            <a:off x="5827713" y="2678113"/>
            <a:ext cx="1285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solidFill>
                  <a:srgbClr val="000000"/>
                </a:solidFill>
                <a:latin typeface="Calibri" pitchFamily="34" charset="0"/>
              </a:rPr>
              <a:t>n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304" name="Rectangle 38"/>
          <p:cNvSpPr>
            <a:spLocks noChangeArrowheads="1"/>
          </p:cNvSpPr>
          <p:nvPr/>
        </p:nvSpPr>
        <p:spPr bwMode="auto">
          <a:xfrm>
            <a:off x="5954713" y="2819400"/>
            <a:ext cx="77787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100">
                <a:solidFill>
                  <a:srgbClr val="000000"/>
                </a:solidFill>
                <a:latin typeface="Calibri" pitchFamily="34" charset="0"/>
              </a:rPr>
              <a:t>1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305" name="Rectangle 39"/>
          <p:cNvSpPr>
            <a:spLocks noChangeArrowheads="1"/>
          </p:cNvSpPr>
          <p:nvPr/>
        </p:nvSpPr>
        <p:spPr bwMode="auto">
          <a:xfrm>
            <a:off x="5827713" y="3190875"/>
            <a:ext cx="122237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n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306" name="Rectangle 40"/>
          <p:cNvSpPr>
            <a:spLocks noChangeArrowheads="1"/>
          </p:cNvSpPr>
          <p:nvPr/>
        </p:nvSpPr>
        <p:spPr bwMode="auto">
          <a:xfrm>
            <a:off x="5954713" y="3330575"/>
            <a:ext cx="77787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100">
                <a:solidFill>
                  <a:srgbClr val="000000"/>
                </a:solidFill>
                <a:latin typeface="Calibri" pitchFamily="34" charset="0"/>
              </a:rPr>
              <a:t>2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307" name="Line 41"/>
          <p:cNvSpPr>
            <a:spLocks noChangeShapeType="1"/>
          </p:cNvSpPr>
          <p:nvPr/>
        </p:nvSpPr>
        <p:spPr bwMode="auto">
          <a:xfrm flipV="1">
            <a:off x="5970588" y="3138488"/>
            <a:ext cx="122237" cy="174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08" name="Freeform 42"/>
          <p:cNvSpPr>
            <a:spLocks/>
          </p:cNvSpPr>
          <p:nvPr/>
        </p:nvSpPr>
        <p:spPr bwMode="auto">
          <a:xfrm>
            <a:off x="6037263" y="3138488"/>
            <a:ext cx="55562" cy="65087"/>
          </a:xfrm>
          <a:custGeom>
            <a:avLst/>
            <a:gdLst>
              <a:gd name="T0" fmla="*/ 0 w 35"/>
              <a:gd name="T1" fmla="*/ 2147483647 h 41"/>
              <a:gd name="T2" fmla="*/ 2147483647 w 35"/>
              <a:gd name="T3" fmla="*/ 0 h 41"/>
              <a:gd name="T4" fmla="*/ 2147483647 w 35"/>
              <a:gd name="T5" fmla="*/ 2147483647 h 41"/>
              <a:gd name="T6" fmla="*/ 0 w 35"/>
              <a:gd name="T7" fmla="*/ 2147483647 h 41"/>
              <a:gd name="T8" fmla="*/ 0 60000 65536"/>
              <a:gd name="T9" fmla="*/ 0 60000 65536"/>
              <a:gd name="T10" fmla="*/ 0 60000 65536"/>
              <a:gd name="T11" fmla="*/ 0 60000 65536"/>
              <a:gd name="T12" fmla="*/ 0 w 35"/>
              <a:gd name="T13" fmla="*/ 0 h 41"/>
              <a:gd name="T14" fmla="*/ 35 w 35"/>
              <a:gd name="T15" fmla="*/ 41 h 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" h="41">
                <a:moveTo>
                  <a:pt x="0" y="19"/>
                </a:moveTo>
                <a:lnTo>
                  <a:pt x="35" y="0"/>
                </a:lnTo>
                <a:lnTo>
                  <a:pt x="29" y="41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aphicFrame>
        <p:nvGraphicFramePr>
          <p:cNvPr id="223272" name="Object 5"/>
          <p:cNvGraphicFramePr>
            <a:graphicFrameLocks noChangeAspect="1"/>
          </p:cNvGraphicFramePr>
          <p:nvPr/>
        </p:nvGraphicFramePr>
        <p:xfrm>
          <a:off x="323850" y="6021388"/>
          <a:ext cx="2746375" cy="633412"/>
        </p:xfrm>
        <a:graphic>
          <a:graphicData uri="http://schemas.openxmlformats.org/presentationml/2006/ole">
            <p:oleObj spid="_x0000_s223272" name="Equation" r:id="rId6" imgW="1701720" imgH="393480" progId="Equation.3">
              <p:embed/>
            </p:oleObj>
          </a:graphicData>
        </a:graphic>
      </p:graphicFrame>
      <p:grpSp>
        <p:nvGrpSpPr>
          <p:cNvPr id="223309" name="Group 78"/>
          <p:cNvGrpSpPr>
            <a:grpSpLocks/>
          </p:cNvGrpSpPr>
          <p:nvPr/>
        </p:nvGrpSpPr>
        <p:grpSpPr bwMode="auto">
          <a:xfrm>
            <a:off x="2182813" y="4149725"/>
            <a:ext cx="2673350" cy="2236788"/>
            <a:chOff x="3742" y="1933"/>
            <a:chExt cx="1684" cy="1409"/>
          </a:xfrm>
        </p:grpSpPr>
        <p:sp>
          <p:nvSpPr>
            <p:cNvPr id="223345" name="AutoShape 51"/>
            <p:cNvSpPr>
              <a:spLocks noChangeAspect="1" noChangeArrowheads="1" noTextEdit="1"/>
            </p:cNvSpPr>
            <p:nvPr/>
          </p:nvSpPr>
          <p:spPr bwMode="auto">
            <a:xfrm>
              <a:off x="3742" y="1933"/>
              <a:ext cx="1684" cy="1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3346" name="Oval 53"/>
            <p:cNvSpPr>
              <a:spLocks noChangeArrowheads="1"/>
            </p:cNvSpPr>
            <p:nvPr/>
          </p:nvSpPr>
          <p:spPr bwMode="auto">
            <a:xfrm>
              <a:off x="3742" y="2098"/>
              <a:ext cx="938" cy="937"/>
            </a:xfrm>
            <a:prstGeom prst="ellipse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400">
                <a:latin typeface="Calibri" pitchFamily="34" charset="0"/>
              </a:endParaRPr>
            </a:p>
          </p:txBody>
        </p:sp>
        <p:sp>
          <p:nvSpPr>
            <p:cNvPr id="223347" name="Oval 54"/>
            <p:cNvSpPr>
              <a:spLocks noChangeArrowheads="1"/>
            </p:cNvSpPr>
            <p:nvPr/>
          </p:nvSpPr>
          <p:spPr bwMode="auto">
            <a:xfrm>
              <a:off x="3818" y="2177"/>
              <a:ext cx="789" cy="787"/>
            </a:xfrm>
            <a:prstGeom prst="ellipse">
              <a:avLst/>
            </a:prstGeom>
            <a:solidFill>
              <a:srgbClr val="C0C0C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23348" name="Oval 55"/>
            <p:cNvSpPr>
              <a:spLocks noChangeArrowheads="1"/>
            </p:cNvSpPr>
            <p:nvPr/>
          </p:nvSpPr>
          <p:spPr bwMode="auto">
            <a:xfrm>
              <a:off x="3892" y="2258"/>
              <a:ext cx="632" cy="632"/>
            </a:xfrm>
            <a:prstGeom prst="ellipse">
              <a:avLst/>
            </a:prstGeom>
            <a:solidFill>
              <a:srgbClr val="E0E0E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23349" name="Rectangle 56"/>
            <p:cNvSpPr>
              <a:spLocks noChangeArrowheads="1"/>
            </p:cNvSpPr>
            <p:nvPr/>
          </p:nvSpPr>
          <p:spPr bwMode="auto">
            <a:xfrm>
              <a:off x="4119" y="2414"/>
              <a:ext cx="187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solidFill>
                    <a:schemeClr val="bg1"/>
                  </a:solidFill>
                  <a:latin typeface="Calibri" pitchFamily="34" charset="0"/>
                </a:rPr>
                <a:t>core</a:t>
              </a:r>
              <a:endParaRPr lang="en-US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23350" name="Rectangle 57"/>
            <p:cNvSpPr>
              <a:spLocks noChangeArrowheads="1"/>
            </p:cNvSpPr>
            <p:nvPr/>
          </p:nvSpPr>
          <p:spPr bwMode="auto">
            <a:xfrm>
              <a:off x="3954" y="2533"/>
              <a:ext cx="500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solidFill>
                    <a:schemeClr val="bg1"/>
                  </a:solidFill>
                  <a:latin typeface="Calibri" pitchFamily="34" charset="0"/>
                </a:rPr>
                <a:t>polystyrene</a:t>
              </a:r>
              <a:endParaRPr lang="en-US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23351" name="Rectangle 58"/>
            <p:cNvSpPr>
              <a:spLocks noChangeArrowheads="1"/>
            </p:cNvSpPr>
            <p:nvPr/>
          </p:nvSpPr>
          <p:spPr bwMode="auto">
            <a:xfrm>
              <a:off x="4059" y="2651"/>
              <a:ext cx="295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solidFill>
                    <a:schemeClr val="bg1"/>
                  </a:solidFill>
                  <a:latin typeface="Calibri" pitchFamily="34" charset="0"/>
                </a:rPr>
                <a:t>n=1.59</a:t>
              </a:r>
              <a:endParaRPr lang="en-US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23352" name="Rectangle 59"/>
            <p:cNvSpPr>
              <a:spLocks noChangeArrowheads="1"/>
            </p:cNvSpPr>
            <p:nvPr/>
          </p:nvSpPr>
          <p:spPr bwMode="auto">
            <a:xfrm>
              <a:off x="4715" y="1933"/>
              <a:ext cx="359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cladding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3" name="Rectangle 60"/>
            <p:cNvSpPr>
              <a:spLocks noChangeArrowheads="1"/>
            </p:cNvSpPr>
            <p:nvPr/>
          </p:nvSpPr>
          <p:spPr bwMode="auto">
            <a:xfrm>
              <a:off x="4715" y="2053"/>
              <a:ext cx="359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(PMMA)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4" name="Rectangle 61"/>
            <p:cNvSpPr>
              <a:spLocks noChangeArrowheads="1"/>
            </p:cNvSpPr>
            <p:nvPr/>
          </p:nvSpPr>
          <p:spPr bwMode="auto">
            <a:xfrm>
              <a:off x="4715" y="2172"/>
              <a:ext cx="319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n=1.49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5" name="Line 62"/>
            <p:cNvSpPr>
              <a:spLocks noChangeShapeType="1"/>
            </p:cNvSpPr>
            <p:nvPr/>
          </p:nvSpPr>
          <p:spPr bwMode="auto">
            <a:xfrm flipH="1">
              <a:off x="4468" y="2115"/>
              <a:ext cx="243" cy="2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3356" name="Rectangle 64"/>
            <p:cNvSpPr>
              <a:spLocks noChangeArrowheads="1"/>
            </p:cNvSpPr>
            <p:nvPr/>
          </p:nvSpPr>
          <p:spPr bwMode="auto">
            <a:xfrm>
              <a:off x="4766" y="3191"/>
              <a:ext cx="131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25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7" name="Rectangle 65"/>
            <p:cNvSpPr>
              <a:spLocks noChangeArrowheads="1"/>
            </p:cNvSpPr>
            <p:nvPr/>
          </p:nvSpPr>
          <p:spPr bwMode="auto">
            <a:xfrm>
              <a:off x="4908" y="3182"/>
              <a:ext cx="61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Symbol" pitchFamily="18" charset="2"/>
                </a:rPr>
                <a:t>m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8" name="Rectangle 66"/>
            <p:cNvSpPr>
              <a:spLocks noChangeArrowheads="1"/>
            </p:cNvSpPr>
            <p:nvPr/>
          </p:nvSpPr>
          <p:spPr bwMode="auto">
            <a:xfrm>
              <a:off x="4968" y="3191"/>
              <a:ext cx="84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m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9" name="Rectangle 67"/>
            <p:cNvSpPr>
              <a:spLocks noChangeArrowheads="1"/>
            </p:cNvSpPr>
            <p:nvPr/>
          </p:nvSpPr>
          <p:spPr bwMode="auto">
            <a:xfrm>
              <a:off x="4773" y="2830"/>
              <a:ext cx="500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fluorinated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0" name="Rectangle 68"/>
            <p:cNvSpPr>
              <a:spLocks noChangeArrowheads="1"/>
            </p:cNvSpPr>
            <p:nvPr/>
          </p:nvSpPr>
          <p:spPr bwMode="auto">
            <a:xfrm>
              <a:off x="4773" y="2948"/>
              <a:ext cx="618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outer cladding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1" name="Rectangle 69"/>
            <p:cNvSpPr>
              <a:spLocks noChangeArrowheads="1"/>
            </p:cNvSpPr>
            <p:nvPr/>
          </p:nvSpPr>
          <p:spPr bwMode="auto">
            <a:xfrm>
              <a:off x="4773" y="3067"/>
              <a:ext cx="319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n=1.42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2" name="Rectangle 72"/>
            <p:cNvSpPr>
              <a:spLocks noChangeArrowheads="1"/>
            </p:cNvSpPr>
            <p:nvPr/>
          </p:nvSpPr>
          <p:spPr bwMode="auto">
            <a:xfrm>
              <a:off x="4720" y="2292"/>
              <a:ext cx="131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25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3" name="Rectangle 73"/>
            <p:cNvSpPr>
              <a:spLocks noChangeArrowheads="1"/>
            </p:cNvSpPr>
            <p:nvPr/>
          </p:nvSpPr>
          <p:spPr bwMode="auto">
            <a:xfrm>
              <a:off x="4863" y="2281"/>
              <a:ext cx="6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Symbol" pitchFamily="18" charset="2"/>
                </a:rPr>
                <a:t>m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4" name="Rectangle 74"/>
            <p:cNvSpPr>
              <a:spLocks noChangeArrowheads="1"/>
            </p:cNvSpPr>
            <p:nvPr/>
          </p:nvSpPr>
          <p:spPr bwMode="auto">
            <a:xfrm>
              <a:off x="4922" y="2292"/>
              <a:ext cx="84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m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5" name="Line 75"/>
            <p:cNvSpPr>
              <a:spLocks noChangeShapeType="1"/>
            </p:cNvSpPr>
            <p:nvPr/>
          </p:nvSpPr>
          <p:spPr bwMode="auto">
            <a:xfrm flipH="1" flipV="1">
              <a:off x="4604" y="2795"/>
              <a:ext cx="136" cy="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23310" name="Text Box 79"/>
          <p:cNvSpPr txBox="1">
            <a:spLocks noChangeArrowheads="1"/>
          </p:cNvSpPr>
          <p:nvPr/>
        </p:nvSpPr>
        <p:spPr bwMode="auto">
          <a:xfrm>
            <a:off x="250825" y="4221163"/>
            <a:ext cx="2125663" cy="487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en-US" sz="1400">
                <a:latin typeface="Calibri" pitchFamily="34" charset="0"/>
              </a:rPr>
              <a:t>Double cladding system </a:t>
            </a:r>
            <a:r>
              <a:rPr lang="en-US" sz="1200">
                <a:latin typeface="Calibri" pitchFamily="34" charset="0"/>
              </a:rPr>
              <a:t>(developed by CERN RD7)</a:t>
            </a:r>
          </a:p>
        </p:txBody>
      </p:sp>
      <p:sp>
        <p:nvSpPr>
          <p:cNvPr id="223311" name="Freeform 67"/>
          <p:cNvSpPr>
            <a:spLocks/>
          </p:cNvSpPr>
          <p:nvPr/>
        </p:nvSpPr>
        <p:spPr bwMode="auto">
          <a:xfrm>
            <a:off x="6343650" y="2139950"/>
            <a:ext cx="109538" cy="354013"/>
          </a:xfrm>
          <a:custGeom>
            <a:avLst/>
            <a:gdLst>
              <a:gd name="T0" fmla="*/ 2147483647 w 60"/>
              <a:gd name="T1" fmla="*/ 2147483647 h 174"/>
              <a:gd name="T2" fmla="*/ 2147483647 w 60"/>
              <a:gd name="T3" fmla="*/ 2147483647 h 174"/>
              <a:gd name="T4" fmla="*/ 0 w 60"/>
              <a:gd name="T5" fmla="*/ 0 h 174"/>
              <a:gd name="T6" fmla="*/ 0 60000 65536"/>
              <a:gd name="T7" fmla="*/ 0 60000 65536"/>
              <a:gd name="T8" fmla="*/ 0 60000 65536"/>
              <a:gd name="T9" fmla="*/ 0 w 60"/>
              <a:gd name="T10" fmla="*/ 0 h 174"/>
              <a:gd name="T11" fmla="*/ 60 w 60"/>
              <a:gd name="T12" fmla="*/ 174 h 1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0" h="174">
                <a:moveTo>
                  <a:pt x="57" y="174"/>
                </a:moveTo>
                <a:cubicBezTo>
                  <a:pt x="56" y="160"/>
                  <a:pt x="60" y="119"/>
                  <a:pt x="51" y="90"/>
                </a:cubicBezTo>
                <a:cubicBezTo>
                  <a:pt x="51" y="52"/>
                  <a:pt x="11" y="19"/>
                  <a:pt x="0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23312" name="Line 25"/>
          <p:cNvSpPr>
            <a:spLocks noChangeShapeType="1"/>
          </p:cNvSpPr>
          <p:nvPr/>
        </p:nvSpPr>
        <p:spPr bwMode="auto">
          <a:xfrm flipH="1" flipV="1">
            <a:off x="5853113" y="2500313"/>
            <a:ext cx="101600" cy="7937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23313" name="Text Box 71"/>
          <p:cNvSpPr txBox="1">
            <a:spLocks noChangeArrowheads="1"/>
          </p:cNvSpPr>
          <p:nvPr/>
        </p:nvSpPr>
        <p:spPr bwMode="auto">
          <a:xfrm>
            <a:off x="8388350" y="4292600"/>
            <a:ext cx="584200" cy="663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(per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side)</a:t>
            </a:r>
          </a:p>
        </p:txBody>
      </p:sp>
      <p:sp>
        <p:nvSpPr>
          <p:cNvPr id="223314" name="Line 24"/>
          <p:cNvSpPr>
            <a:spLocks noChangeShapeType="1"/>
          </p:cNvSpPr>
          <p:nvPr/>
        </p:nvSpPr>
        <p:spPr bwMode="auto">
          <a:xfrm>
            <a:off x="5589588" y="2498725"/>
            <a:ext cx="2309812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pic>
        <p:nvPicPr>
          <p:cNvPr id="223315" name="Picture 74" descr="Scintillating-Fiber-Optic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1412875"/>
            <a:ext cx="22320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3316" name="AutoShape 75"/>
          <p:cNvSpPr>
            <a:spLocks noChangeAspect="1" noChangeArrowheads="1" noTextEdit="1"/>
          </p:cNvSpPr>
          <p:nvPr/>
        </p:nvSpPr>
        <p:spPr bwMode="auto">
          <a:xfrm>
            <a:off x="1885950" y="1314450"/>
            <a:ext cx="2636838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17" name="Oval 77"/>
          <p:cNvSpPr>
            <a:spLocks noChangeArrowheads="1"/>
          </p:cNvSpPr>
          <p:nvPr/>
        </p:nvSpPr>
        <p:spPr bwMode="auto">
          <a:xfrm>
            <a:off x="3430588" y="1844675"/>
            <a:ext cx="1357312" cy="1357313"/>
          </a:xfrm>
          <a:prstGeom prst="ellipse">
            <a:avLst/>
          </a:prstGeom>
          <a:solidFill>
            <a:srgbClr val="C0C0C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fr-FR" sz="1600">
              <a:latin typeface="Calibri" pitchFamily="34" charset="0"/>
            </a:endParaRPr>
          </a:p>
        </p:txBody>
      </p:sp>
      <p:sp>
        <p:nvSpPr>
          <p:cNvPr id="223318" name="Oval 78"/>
          <p:cNvSpPr>
            <a:spLocks noChangeArrowheads="1"/>
          </p:cNvSpPr>
          <p:nvPr/>
        </p:nvSpPr>
        <p:spPr bwMode="auto">
          <a:xfrm>
            <a:off x="3559175" y="1985963"/>
            <a:ext cx="1084263" cy="1087437"/>
          </a:xfrm>
          <a:prstGeom prst="ellipse">
            <a:avLst/>
          </a:prstGeom>
          <a:solidFill>
            <a:srgbClr val="E0E0E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fr-FR" sz="1600">
              <a:latin typeface="Calibri" pitchFamily="34" charset="0"/>
            </a:endParaRPr>
          </a:p>
        </p:txBody>
      </p:sp>
      <p:sp>
        <p:nvSpPr>
          <p:cNvPr id="223319" name="Rectangle 79"/>
          <p:cNvSpPr>
            <a:spLocks noChangeArrowheads="1"/>
          </p:cNvSpPr>
          <p:nvPr/>
        </p:nvSpPr>
        <p:spPr bwMode="auto">
          <a:xfrm>
            <a:off x="3646488" y="2254250"/>
            <a:ext cx="868362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60000"/>
              </a:lnSpc>
              <a:buClr>
                <a:schemeClr val="tx1"/>
              </a:buClr>
              <a:buSzPct val="70000"/>
            </a:pPr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scintillating</a:t>
            </a:r>
          </a:p>
          <a:p>
            <a:pPr eaLnBrk="0" hangingPunct="0">
              <a:lnSpc>
                <a:spcPct val="70000"/>
              </a:lnSpc>
              <a:buClr>
                <a:schemeClr val="tx1"/>
              </a:buClr>
              <a:buSzPct val="70000"/>
            </a:pPr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core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0" name="Rectangle 80"/>
          <p:cNvSpPr>
            <a:spLocks noChangeArrowheads="1"/>
          </p:cNvSpPr>
          <p:nvPr/>
        </p:nvSpPr>
        <p:spPr bwMode="auto">
          <a:xfrm>
            <a:off x="3646488" y="2579688"/>
            <a:ext cx="9064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polystyrene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1" name="Rectangle 81"/>
          <p:cNvSpPr>
            <a:spLocks noChangeArrowheads="1"/>
          </p:cNvSpPr>
          <p:nvPr/>
        </p:nvSpPr>
        <p:spPr bwMode="auto">
          <a:xfrm>
            <a:off x="3833813" y="2784475"/>
            <a:ext cx="5461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n=1.59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2" name="Rectangle 82"/>
          <p:cNvSpPr>
            <a:spLocks noChangeArrowheads="1"/>
          </p:cNvSpPr>
          <p:nvPr/>
        </p:nvSpPr>
        <p:spPr bwMode="auto">
          <a:xfrm>
            <a:off x="4633913" y="1314450"/>
            <a:ext cx="614362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cladding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3" name="Rectangle 83"/>
          <p:cNvSpPr>
            <a:spLocks noChangeArrowheads="1"/>
          </p:cNvSpPr>
          <p:nvPr/>
        </p:nvSpPr>
        <p:spPr bwMode="auto">
          <a:xfrm>
            <a:off x="4630738" y="1517650"/>
            <a:ext cx="614362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(PMMA)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4" name="Rectangle 84"/>
          <p:cNvSpPr>
            <a:spLocks noChangeArrowheads="1"/>
          </p:cNvSpPr>
          <p:nvPr/>
        </p:nvSpPr>
        <p:spPr bwMode="auto">
          <a:xfrm>
            <a:off x="4633913" y="1722438"/>
            <a:ext cx="542925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n=1.49 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5" name="Line 85"/>
          <p:cNvSpPr>
            <a:spLocks noChangeShapeType="1"/>
          </p:cNvSpPr>
          <p:nvPr/>
        </p:nvSpPr>
        <p:spPr bwMode="auto">
          <a:xfrm flipH="1">
            <a:off x="4489450" y="1530350"/>
            <a:ext cx="71438" cy="43180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26" name="Freeform 86"/>
          <p:cNvSpPr>
            <a:spLocks/>
          </p:cNvSpPr>
          <p:nvPr/>
        </p:nvSpPr>
        <p:spPr bwMode="auto">
          <a:xfrm rot="-9588097">
            <a:off x="4451350" y="1931988"/>
            <a:ext cx="69850" cy="73025"/>
          </a:xfrm>
          <a:custGeom>
            <a:avLst/>
            <a:gdLst>
              <a:gd name="T0" fmla="*/ 2147483647 w 39"/>
              <a:gd name="T1" fmla="*/ 2147483647 h 37"/>
              <a:gd name="T2" fmla="*/ 0 w 39"/>
              <a:gd name="T3" fmla="*/ 2147483647 h 37"/>
              <a:gd name="T4" fmla="*/ 2147483647 w 39"/>
              <a:gd name="T5" fmla="*/ 0 h 37"/>
              <a:gd name="T6" fmla="*/ 2147483647 w 39"/>
              <a:gd name="T7" fmla="*/ 2147483647 h 37"/>
              <a:gd name="T8" fmla="*/ 0 60000 65536"/>
              <a:gd name="T9" fmla="*/ 0 60000 65536"/>
              <a:gd name="T10" fmla="*/ 0 60000 65536"/>
              <a:gd name="T11" fmla="*/ 0 60000 65536"/>
              <a:gd name="T12" fmla="*/ 0 w 39"/>
              <a:gd name="T13" fmla="*/ 0 h 37"/>
              <a:gd name="T14" fmla="*/ 39 w 39"/>
              <a:gd name="T15" fmla="*/ 37 h 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" h="37">
                <a:moveTo>
                  <a:pt x="39" y="27"/>
                </a:moveTo>
                <a:lnTo>
                  <a:pt x="0" y="37"/>
                </a:lnTo>
                <a:lnTo>
                  <a:pt x="14" y="0"/>
                </a:lnTo>
                <a:lnTo>
                  <a:pt x="39" y="27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27" name="Line 87"/>
          <p:cNvSpPr>
            <a:spLocks noChangeShapeType="1"/>
          </p:cNvSpPr>
          <p:nvPr/>
        </p:nvSpPr>
        <p:spPr bwMode="auto">
          <a:xfrm>
            <a:off x="3570288" y="2655888"/>
            <a:ext cx="0" cy="7254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28" name="Line 88"/>
          <p:cNvSpPr>
            <a:spLocks noChangeShapeType="1"/>
          </p:cNvSpPr>
          <p:nvPr/>
        </p:nvSpPr>
        <p:spPr bwMode="auto">
          <a:xfrm>
            <a:off x="4622800" y="2655888"/>
            <a:ext cx="0" cy="7254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29" name="Line 89"/>
          <p:cNvSpPr>
            <a:spLocks noChangeShapeType="1"/>
          </p:cNvSpPr>
          <p:nvPr/>
        </p:nvSpPr>
        <p:spPr bwMode="auto">
          <a:xfrm>
            <a:off x="3570288" y="3265488"/>
            <a:ext cx="105251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30" name="Freeform 90"/>
          <p:cNvSpPr>
            <a:spLocks/>
          </p:cNvSpPr>
          <p:nvPr/>
        </p:nvSpPr>
        <p:spPr bwMode="auto">
          <a:xfrm>
            <a:off x="3570288" y="3211513"/>
            <a:ext cx="112712" cy="112712"/>
          </a:xfrm>
          <a:custGeom>
            <a:avLst/>
            <a:gdLst>
              <a:gd name="T0" fmla="*/ 2147483647 w 71"/>
              <a:gd name="T1" fmla="*/ 0 h 71"/>
              <a:gd name="T2" fmla="*/ 0 w 71"/>
              <a:gd name="T3" fmla="*/ 2147483647 h 71"/>
              <a:gd name="T4" fmla="*/ 2147483647 w 71"/>
              <a:gd name="T5" fmla="*/ 2147483647 h 71"/>
              <a:gd name="T6" fmla="*/ 2147483647 w 71"/>
              <a:gd name="T7" fmla="*/ 2147483647 h 71"/>
              <a:gd name="T8" fmla="*/ 2147483647 w 71"/>
              <a:gd name="T9" fmla="*/ 0 h 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"/>
              <a:gd name="T16" fmla="*/ 0 h 71"/>
              <a:gd name="T17" fmla="*/ 71 w 71"/>
              <a:gd name="T18" fmla="*/ 71 h 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" h="71">
                <a:moveTo>
                  <a:pt x="71" y="0"/>
                </a:moveTo>
                <a:lnTo>
                  <a:pt x="0" y="34"/>
                </a:lnTo>
                <a:lnTo>
                  <a:pt x="71" y="71"/>
                </a:lnTo>
                <a:lnTo>
                  <a:pt x="37" y="34"/>
                </a:lnTo>
                <a:lnTo>
                  <a:pt x="71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31" name="Freeform 91"/>
          <p:cNvSpPr>
            <a:spLocks/>
          </p:cNvSpPr>
          <p:nvPr/>
        </p:nvSpPr>
        <p:spPr bwMode="auto">
          <a:xfrm>
            <a:off x="4506913" y="3211513"/>
            <a:ext cx="115887" cy="112712"/>
          </a:xfrm>
          <a:custGeom>
            <a:avLst/>
            <a:gdLst>
              <a:gd name="T0" fmla="*/ 0 w 73"/>
              <a:gd name="T1" fmla="*/ 0 h 71"/>
              <a:gd name="T2" fmla="*/ 2147483647 w 73"/>
              <a:gd name="T3" fmla="*/ 2147483647 h 71"/>
              <a:gd name="T4" fmla="*/ 0 w 73"/>
              <a:gd name="T5" fmla="*/ 2147483647 h 71"/>
              <a:gd name="T6" fmla="*/ 2147483647 w 73"/>
              <a:gd name="T7" fmla="*/ 2147483647 h 71"/>
              <a:gd name="T8" fmla="*/ 0 w 73"/>
              <a:gd name="T9" fmla="*/ 0 h 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3"/>
              <a:gd name="T16" fmla="*/ 0 h 71"/>
              <a:gd name="T17" fmla="*/ 73 w 73"/>
              <a:gd name="T18" fmla="*/ 71 h 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3" h="71">
                <a:moveTo>
                  <a:pt x="0" y="0"/>
                </a:moveTo>
                <a:lnTo>
                  <a:pt x="73" y="34"/>
                </a:lnTo>
                <a:lnTo>
                  <a:pt x="0" y="71"/>
                </a:lnTo>
                <a:lnTo>
                  <a:pt x="36" y="34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32" name="Rectangle 92"/>
          <p:cNvSpPr>
            <a:spLocks noChangeArrowheads="1"/>
          </p:cNvSpPr>
          <p:nvPr/>
        </p:nvSpPr>
        <p:spPr bwMode="auto">
          <a:xfrm>
            <a:off x="3551238" y="3384550"/>
            <a:ext cx="1150937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typically &lt;1 mm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33" name="Line 93"/>
          <p:cNvSpPr>
            <a:spLocks noChangeShapeType="1"/>
          </p:cNvSpPr>
          <p:nvPr/>
        </p:nvSpPr>
        <p:spPr bwMode="auto">
          <a:xfrm flipV="1">
            <a:off x="3433763" y="1573213"/>
            <a:ext cx="0" cy="7635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34" name="Line 94"/>
          <p:cNvSpPr>
            <a:spLocks noChangeShapeType="1"/>
          </p:cNvSpPr>
          <p:nvPr/>
        </p:nvSpPr>
        <p:spPr bwMode="auto">
          <a:xfrm flipV="1">
            <a:off x="3565525" y="1573213"/>
            <a:ext cx="0" cy="8397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35" name="Line 95"/>
          <p:cNvSpPr>
            <a:spLocks noChangeShapeType="1"/>
          </p:cNvSpPr>
          <p:nvPr/>
        </p:nvSpPr>
        <p:spPr bwMode="auto">
          <a:xfrm flipH="1">
            <a:off x="3565525" y="1689100"/>
            <a:ext cx="457200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36" name="Freeform 96"/>
          <p:cNvSpPr>
            <a:spLocks/>
          </p:cNvSpPr>
          <p:nvPr/>
        </p:nvSpPr>
        <p:spPr bwMode="auto">
          <a:xfrm>
            <a:off x="3565525" y="1631950"/>
            <a:ext cx="112713" cy="115888"/>
          </a:xfrm>
          <a:custGeom>
            <a:avLst/>
            <a:gdLst>
              <a:gd name="T0" fmla="*/ 2147483647 w 71"/>
              <a:gd name="T1" fmla="*/ 2147483647 h 73"/>
              <a:gd name="T2" fmla="*/ 0 w 71"/>
              <a:gd name="T3" fmla="*/ 2147483647 h 73"/>
              <a:gd name="T4" fmla="*/ 2147483647 w 71"/>
              <a:gd name="T5" fmla="*/ 0 h 73"/>
              <a:gd name="T6" fmla="*/ 2147483647 w 71"/>
              <a:gd name="T7" fmla="*/ 2147483647 h 73"/>
              <a:gd name="T8" fmla="*/ 2147483647 w 71"/>
              <a:gd name="T9" fmla="*/ 2147483647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"/>
              <a:gd name="T16" fmla="*/ 0 h 73"/>
              <a:gd name="T17" fmla="*/ 71 w 71"/>
              <a:gd name="T18" fmla="*/ 73 h 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" h="73">
                <a:moveTo>
                  <a:pt x="71" y="73"/>
                </a:moveTo>
                <a:lnTo>
                  <a:pt x="0" y="36"/>
                </a:lnTo>
                <a:lnTo>
                  <a:pt x="71" y="0"/>
                </a:lnTo>
                <a:lnTo>
                  <a:pt x="34" y="36"/>
                </a:lnTo>
                <a:lnTo>
                  <a:pt x="71" y="73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37" name="Line 97"/>
          <p:cNvSpPr>
            <a:spLocks noChangeShapeType="1"/>
          </p:cNvSpPr>
          <p:nvPr/>
        </p:nvSpPr>
        <p:spPr bwMode="auto">
          <a:xfrm>
            <a:off x="2916238" y="1689100"/>
            <a:ext cx="457200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38" name="Freeform 98"/>
          <p:cNvSpPr>
            <a:spLocks/>
          </p:cNvSpPr>
          <p:nvPr/>
        </p:nvSpPr>
        <p:spPr bwMode="auto">
          <a:xfrm>
            <a:off x="3321050" y="1631950"/>
            <a:ext cx="112713" cy="115888"/>
          </a:xfrm>
          <a:custGeom>
            <a:avLst/>
            <a:gdLst>
              <a:gd name="T0" fmla="*/ 0 w 71"/>
              <a:gd name="T1" fmla="*/ 0 h 73"/>
              <a:gd name="T2" fmla="*/ 2147483647 w 71"/>
              <a:gd name="T3" fmla="*/ 2147483647 h 73"/>
              <a:gd name="T4" fmla="*/ 0 w 71"/>
              <a:gd name="T5" fmla="*/ 2147483647 h 73"/>
              <a:gd name="T6" fmla="*/ 2147483647 w 71"/>
              <a:gd name="T7" fmla="*/ 2147483647 h 73"/>
              <a:gd name="T8" fmla="*/ 0 w 71"/>
              <a:gd name="T9" fmla="*/ 0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"/>
              <a:gd name="T16" fmla="*/ 0 h 73"/>
              <a:gd name="T17" fmla="*/ 71 w 71"/>
              <a:gd name="T18" fmla="*/ 73 h 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" h="73">
                <a:moveTo>
                  <a:pt x="0" y="0"/>
                </a:moveTo>
                <a:lnTo>
                  <a:pt x="71" y="36"/>
                </a:lnTo>
                <a:lnTo>
                  <a:pt x="0" y="73"/>
                </a:lnTo>
                <a:lnTo>
                  <a:pt x="35" y="36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3339" name="Rectangle 99"/>
          <p:cNvSpPr>
            <a:spLocks noChangeArrowheads="1"/>
          </p:cNvSpPr>
          <p:nvPr/>
        </p:nvSpPr>
        <p:spPr bwMode="auto">
          <a:xfrm>
            <a:off x="3409950" y="1333500"/>
            <a:ext cx="544513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typ. 25 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40" name="Rectangle 100"/>
          <p:cNvSpPr>
            <a:spLocks noChangeArrowheads="1"/>
          </p:cNvSpPr>
          <p:nvPr/>
        </p:nvSpPr>
        <p:spPr bwMode="auto">
          <a:xfrm>
            <a:off x="4010025" y="1314450"/>
            <a:ext cx="104775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Symbol" pitchFamily="18" charset="2"/>
              </a:rPr>
              <a:t>m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41" name="Rectangle 101"/>
          <p:cNvSpPr>
            <a:spLocks noChangeArrowheads="1"/>
          </p:cNvSpPr>
          <p:nvPr/>
        </p:nvSpPr>
        <p:spPr bwMode="auto">
          <a:xfrm>
            <a:off x="4102100" y="1333500"/>
            <a:ext cx="142875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m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42" name="Line 102"/>
          <p:cNvSpPr>
            <a:spLocks noChangeShapeType="1"/>
          </p:cNvSpPr>
          <p:nvPr/>
        </p:nvSpPr>
        <p:spPr bwMode="auto">
          <a:xfrm>
            <a:off x="250825" y="3933825"/>
            <a:ext cx="4968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23343" name="Line 103"/>
          <p:cNvSpPr>
            <a:spLocks noChangeShapeType="1"/>
          </p:cNvSpPr>
          <p:nvPr/>
        </p:nvSpPr>
        <p:spPr bwMode="auto">
          <a:xfrm>
            <a:off x="5219700" y="5013325"/>
            <a:ext cx="3313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23344" name="Line 104"/>
          <p:cNvSpPr>
            <a:spLocks noChangeShapeType="1"/>
          </p:cNvSpPr>
          <p:nvPr/>
        </p:nvSpPr>
        <p:spPr bwMode="auto">
          <a:xfrm flipH="1" flipV="1">
            <a:off x="5219700" y="3933825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84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42E4D-2BA5-41F2-99A9-9D90B01B88D8}" type="slidenum">
              <a:rPr lang="en-GB"/>
              <a:pPr>
                <a:defRPr/>
              </a:pPr>
              <a:t>4</a:t>
            </a:fld>
            <a:endParaRPr lang="en-GB"/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930400" y="506413"/>
            <a:ext cx="5791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endParaRPr lang="en-GB" sz="4400">
              <a:latin typeface="Calibri" pitchFamily="34" charset="0"/>
            </a:endParaRP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677863" y="1119188"/>
            <a:ext cx="53340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GB" b="1">
                <a:latin typeface="Calibri" pitchFamily="34" charset="0"/>
              </a:rPr>
              <a:t>Purpose: </a:t>
            </a:r>
            <a:r>
              <a:rPr lang="en-GB">
                <a:latin typeface="Calibri" pitchFamily="34" charset="0"/>
              </a:rPr>
              <a:t>Convert light into detectable electronic signal 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	(we are not covering photographic emulsions!)</a:t>
            </a:r>
          </a:p>
        </p:txBody>
      </p:sp>
      <p:sp>
        <p:nvSpPr>
          <p:cNvPr id="18438" name="Text Box 45"/>
          <p:cNvSpPr txBox="1">
            <a:spLocks noChangeArrowheads="1"/>
          </p:cNvSpPr>
          <p:nvPr/>
        </p:nvSpPr>
        <p:spPr bwMode="auto">
          <a:xfrm>
            <a:off x="1274763" y="320675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Basics of photon detection</a:t>
            </a:r>
          </a:p>
        </p:txBody>
      </p:sp>
      <p:pic>
        <p:nvPicPr>
          <p:cNvPr id="18439" name="Picture 49" descr="http://sunenergyfacts.com/wp-content/uploads/2008/01/photoelectric_effec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1588" y="3284538"/>
            <a:ext cx="3738562" cy="18684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720725" y="2060575"/>
            <a:ext cx="4283075" cy="404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190500" eaLnBrk="0" hangingPunct="0">
              <a:spcAft>
                <a:spcPts val="600"/>
              </a:spcAft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GB" b="1">
                <a:latin typeface="Calibri" pitchFamily="34" charset="0"/>
              </a:rPr>
              <a:t>Principle:</a:t>
            </a:r>
          </a:p>
          <a:p>
            <a:pPr indent="-190500" eaLnBrk="0" hangingPunct="0">
              <a:spcAft>
                <a:spcPts val="600"/>
              </a:spcAft>
              <a:buClr>
                <a:schemeClr val="tx1"/>
              </a:buClr>
              <a:buSzPct val="70000"/>
              <a:buFontTx/>
              <a:buChar char="•"/>
            </a:pPr>
            <a:r>
              <a:rPr lang="en-GB">
                <a:latin typeface="Calibri" pitchFamily="34" charset="0"/>
              </a:rPr>
              <a:t>Use photoelectric effect to ‘convert’ photons (</a:t>
            </a:r>
            <a:r>
              <a:rPr lang="en-GB" b="1">
                <a:latin typeface="Symbol" pitchFamily="18" charset="2"/>
              </a:rPr>
              <a:t>g</a:t>
            </a:r>
            <a:r>
              <a:rPr lang="en-GB">
                <a:latin typeface="Calibri" pitchFamily="34" charset="0"/>
              </a:rPr>
              <a:t>) to photoelectrons (pe)</a:t>
            </a:r>
          </a:p>
          <a:p>
            <a:pPr indent="-190500" eaLnBrk="0" hangingPunct="0">
              <a:spcAft>
                <a:spcPts val="600"/>
              </a:spcAft>
              <a:buClr>
                <a:schemeClr val="tx1"/>
              </a:buClr>
              <a:buSzPct val="70000"/>
              <a:buFont typeface="Arial" pitchFamily="34" charset="0"/>
              <a:buChar char="•"/>
            </a:pPr>
            <a:r>
              <a:rPr lang="en-GB">
                <a:latin typeface="Calibri" pitchFamily="34" charset="0"/>
              </a:rPr>
              <a:t>Details depend on the type of the photosensitive material (see below).</a:t>
            </a:r>
          </a:p>
          <a:p>
            <a:pPr indent="-190500" eaLnBrk="0" hangingPunct="0">
              <a:spcAft>
                <a:spcPts val="600"/>
              </a:spcAft>
              <a:buClr>
                <a:schemeClr val="tx1"/>
              </a:buClr>
              <a:buSzPct val="70000"/>
              <a:buFontTx/>
              <a:buChar char="•"/>
            </a:pPr>
            <a:r>
              <a:rPr lang="en-GB">
                <a:latin typeface="Calibri" pitchFamily="34" charset="0"/>
              </a:rPr>
              <a:t>Photon detection involves often materials like K, Na, Rb, Cs (alkali metals) . They have the smallest electronegativity </a:t>
            </a:r>
            <a:r>
              <a:rPr lang="en-GB">
                <a:latin typeface="Calibri" pitchFamily="34" charset="0"/>
                <a:sym typeface="Wingdings" pitchFamily="2" charset="2"/>
              </a:rPr>
              <a:t></a:t>
            </a:r>
            <a:r>
              <a:rPr lang="en-GB">
                <a:latin typeface="Calibri" pitchFamily="34" charset="0"/>
              </a:rPr>
              <a:t> highest tendency to release electrons. </a:t>
            </a:r>
          </a:p>
          <a:p>
            <a:pPr indent="-190500" eaLnBrk="0" hangingPunct="0">
              <a:spcAft>
                <a:spcPts val="600"/>
              </a:spcAft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Most photo-detectors make use of </a:t>
            </a:r>
            <a:r>
              <a:rPr lang="en-US">
                <a:solidFill>
                  <a:srgbClr val="E46C0A"/>
                </a:solidFill>
                <a:latin typeface="Calibri" pitchFamily="34" charset="0"/>
              </a:rPr>
              <a:t>solid</a:t>
            </a:r>
            <a:r>
              <a:rPr lang="en-US">
                <a:latin typeface="Calibri" pitchFamily="34" charset="0"/>
              </a:rPr>
              <a:t> or </a:t>
            </a:r>
            <a:r>
              <a:rPr lang="en-US">
                <a:solidFill>
                  <a:srgbClr val="E46C0A"/>
                </a:solidFill>
                <a:latin typeface="Calibri" pitchFamily="34" charset="0"/>
              </a:rPr>
              <a:t>gaseous</a:t>
            </a:r>
            <a:r>
              <a:rPr lang="en-US">
                <a:latin typeface="Calibri" pitchFamily="34" charset="0"/>
              </a:rPr>
              <a:t> photosensitive materials.</a:t>
            </a:r>
          </a:p>
          <a:p>
            <a:pPr indent="-190500" eaLnBrk="0" hangingPunct="0">
              <a:spcAft>
                <a:spcPts val="600"/>
              </a:spcAft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Photo-effect can also be observed from </a:t>
            </a:r>
            <a:r>
              <a:rPr lang="en-US">
                <a:solidFill>
                  <a:srgbClr val="E46C0A"/>
                </a:solidFill>
                <a:latin typeface="Calibri" pitchFamily="34" charset="0"/>
              </a:rPr>
              <a:t>liquids</a:t>
            </a:r>
            <a:r>
              <a:rPr lang="en-US">
                <a:latin typeface="Calibri" pitchFamily="34" charset="0"/>
              </a:rPr>
              <a:t> (e.g. liquid noble gases).</a:t>
            </a:r>
            <a:r>
              <a:rPr lang="en-GB">
                <a:latin typeface="Calibri" pitchFamily="34" charset="0"/>
              </a:rPr>
              <a:t>   </a:t>
            </a:r>
          </a:p>
        </p:txBody>
      </p:sp>
      <p:pic>
        <p:nvPicPr>
          <p:cNvPr id="18441" name="Picture 2" descr="http://upload.wikimedia.org/wikipedia/en/a/a0/Einstein_patentoffi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1268413"/>
            <a:ext cx="1284287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867400" y="2797175"/>
            <a:ext cx="2449513" cy="4159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50" i="1" dirty="0">
                <a:latin typeface="+mn-lt"/>
              </a:rPr>
              <a:t>A. Einstein.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50" i="1" dirty="0">
                <a:latin typeface="+mn-lt"/>
              </a:rPr>
              <a:t>Annalen der Physik</a:t>
            </a:r>
            <a:r>
              <a:rPr lang="de-DE" sz="1050" dirty="0">
                <a:latin typeface="+mn-lt"/>
              </a:rPr>
              <a:t> </a:t>
            </a:r>
            <a:r>
              <a:rPr lang="de-DE" sz="1050" b="1" dirty="0">
                <a:latin typeface="+mn-lt"/>
              </a:rPr>
              <a:t>17 </a:t>
            </a:r>
            <a:r>
              <a:rPr lang="de-DE" sz="1050" dirty="0">
                <a:latin typeface="+mn-lt"/>
              </a:rPr>
              <a:t>(1905) 132–148. </a:t>
            </a:r>
            <a:endParaRPr lang="en-GB" sz="105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2528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8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555B7-0F8F-404F-B61B-07BB35DD1904}" type="slidenum">
              <a:rPr lang="en-GB"/>
              <a:pPr>
                <a:defRPr/>
              </a:pPr>
              <a:t>40</a:t>
            </a:fld>
            <a:endParaRPr lang="en-GB"/>
          </a:p>
        </p:txBody>
      </p:sp>
      <p:sp>
        <p:nvSpPr>
          <p:cNvPr id="225284" name="Rectangle 4"/>
          <p:cNvSpPr>
            <a:spLocks noChangeArrowheads="1"/>
          </p:cNvSpPr>
          <p:nvPr/>
        </p:nvSpPr>
        <p:spPr bwMode="auto">
          <a:xfrm>
            <a:off x="755650" y="285750"/>
            <a:ext cx="7258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>
                <a:latin typeface="Calibri" pitchFamily="34" charset="0"/>
              </a:rPr>
              <a:t>Example</a:t>
            </a:r>
            <a:r>
              <a:rPr lang="fr-CH">
                <a:latin typeface="Calibri" pitchFamily="34" charset="0"/>
              </a:rPr>
              <a:t>: ATLAS ALFA – A fibre tracker (for luminosity measurement)</a:t>
            </a:r>
            <a:endParaRPr lang="en-US">
              <a:latin typeface="Calibri" pitchFamily="34" charset="0"/>
            </a:endParaRPr>
          </a:p>
        </p:txBody>
      </p:sp>
      <p:sp>
        <p:nvSpPr>
          <p:cNvPr id="225285" name="TextBox 6"/>
          <p:cNvSpPr txBox="1">
            <a:spLocks noChangeArrowheads="1"/>
          </p:cNvSpPr>
          <p:nvPr/>
        </p:nvSpPr>
        <p:spPr bwMode="auto">
          <a:xfrm>
            <a:off x="304800" y="685800"/>
            <a:ext cx="86868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Technology: Scintillating plastic fibres, </a:t>
            </a:r>
            <a:r>
              <a:rPr lang="en-US" sz="1600" u="sng">
                <a:latin typeface="Calibri" pitchFamily="34" charset="0"/>
              </a:rPr>
              <a:t>square</a:t>
            </a:r>
            <a:r>
              <a:rPr lang="en-US" sz="1600">
                <a:latin typeface="Calibri" pitchFamily="34" charset="0"/>
              </a:rPr>
              <a:t> cross-section, </a:t>
            </a:r>
          </a:p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	500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Calibri" pitchFamily="34" charset="0"/>
              </a:rPr>
              <a:t>m overall width, single cladded (10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Calibri" pitchFamily="34" charset="0"/>
              </a:rPr>
              <a:t>m). Type: Kuraray SCSF-78.</a:t>
            </a:r>
          </a:p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pitchFamily="34" charset="0"/>
              <a:buChar char="•"/>
            </a:pPr>
            <a:endParaRPr lang="en-US" sz="1600">
              <a:latin typeface="Calibri" pitchFamily="34" charset="0"/>
            </a:endParaRPr>
          </a:p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Geometry: UV (45°) 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rot="18900000">
            <a:off x="4489450" y="3473450"/>
            <a:ext cx="703263" cy="70326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defRPr/>
            </a:pPr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343400" y="4437063"/>
            <a:ext cx="990600" cy="158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4080669" y="4094956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5066507" y="4094956"/>
            <a:ext cx="533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290" name="TextBox 17"/>
          <p:cNvSpPr txBox="1">
            <a:spLocks noChangeArrowheads="1"/>
          </p:cNvSpPr>
          <p:nvPr/>
        </p:nvSpPr>
        <p:spPr bwMode="auto">
          <a:xfrm>
            <a:off x="4419600" y="4514850"/>
            <a:ext cx="906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707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77838" y="4132263"/>
            <a:ext cx="6096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173832" y="3828256"/>
            <a:ext cx="6096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293" name="TextBox 22"/>
          <p:cNvSpPr txBox="1">
            <a:spLocks noChangeArrowheads="1"/>
          </p:cNvSpPr>
          <p:nvPr/>
        </p:nvSpPr>
        <p:spPr bwMode="auto">
          <a:xfrm>
            <a:off x="858838" y="4132263"/>
            <a:ext cx="2841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x</a:t>
            </a:r>
            <a:endParaRPr lang="en-GB">
              <a:latin typeface="Calibri" pitchFamily="34" charset="0"/>
            </a:endParaRPr>
          </a:p>
        </p:txBody>
      </p:sp>
      <p:sp>
        <p:nvSpPr>
          <p:cNvPr id="225294" name="TextBox 23"/>
          <p:cNvSpPr txBox="1">
            <a:spLocks noChangeArrowheads="1"/>
          </p:cNvSpPr>
          <p:nvPr/>
        </p:nvSpPr>
        <p:spPr bwMode="auto">
          <a:xfrm>
            <a:off x="173038" y="3294063"/>
            <a:ext cx="288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y</a:t>
            </a:r>
            <a:endParaRPr lang="en-GB">
              <a:latin typeface="Calibri" pitchFamily="34" charset="0"/>
            </a:endParaRPr>
          </a:p>
        </p:txBody>
      </p:sp>
      <p:sp>
        <p:nvSpPr>
          <p:cNvPr id="225295" name="Rectangle 24"/>
          <p:cNvSpPr>
            <a:spLocks noChangeArrowheads="1"/>
          </p:cNvSpPr>
          <p:nvPr/>
        </p:nvSpPr>
        <p:spPr bwMode="auto">
          <a:xfrm>
            <a:off x="4419600" y="4972050"/>
            <a:ext cx="2311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Expect: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Symbol" pitchFamily="18" charset="2"/>
              </a:rPr>
              <a:t>s</a:t>
            </a:r>
            <a:r>
              <a:rPr lang="en-US" baseline="-25000">
                <a:latin typeface="Calibri" pitchFamily="34" charset="0"/>
              </a:rPr>
              <a:t>x</a:t>
            </a:r>
            <a:r>
              <a:rPr lang="en-US">
                <a:latin typeface="Calibri" pitchFamily="34" charset="0"/>
              </a:rPr>
              <a:t> = </a:t>
            </a:r>
            <a:r>
              <a:rPr lang="en-US">
                <a:latin typeface="Symbol" pitchFamily="18" charset="2"/>
              </a:rPr>
              <a:t>s</a:t>
            </a:r>
            <a:r>
              <a:rPr lang="en-US" baseline="-25000">
                <a:latin typeface="Calibri" pitchFamily="34" charset="0"/>
              </a:rPr>
              <a:t>y</a:t>
            </a:r>
            <a:r>
              <a:rPr lang="en-US">
                <a:latin typeface="Calibri" pitchFamily="34" charset="0"/>
              </a:rPr>
              <a:t> ~ 707 / </a:t>
            </a:r>
            <a:r>
              <a:rPr lang="en-US" sz="1600">
                <a:latin typeface="Calibri" pitchFamily="34" charset="0"/>
              </a:rPr>
              <a:t>√24</a:t>
            </a:r>
            <a:r>
              <a:rPr lang="en-US">
                <a:latin typeface="Calibri" pitchFamily="34" charset="0"/>
              </a:rPr>
              <a:t>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= 144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 </a:t>
            </a:r>
            <a:endParaRPr lang="en-GB">
              <a:latin typeface="Calibri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167313" y="3000375"/>
            <a:ext cx="533400" cy="51117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4879975" y="299085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5337175" y="352425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299" name="TextBox 33"/>
          <p:cNvSpPr txBox="1">
            <a:spLocks noChangeArrowheads="1"/>
          </p:cNvSpPr>
          <p:nvPr/>
        </p:nvSpPr>
        <p:spPr bwMode="auto">
          <a:xfrm rot="2700000">
            <a:off x="5192712" y="2952751"/>
            <a:ext cx="9048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500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 rot="18900000">
            <a:off x="7227888" y="2860675"/>
            <a:ext cx="703262" cy="701675"/>
          </a:xfrm>
          <a:prstGeom prst="rect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defRPr/>
            </a:pPr>
            <a:endParaRPr lang="en-GB"/>
          </a:p>
        </p:txBody>
      </p:sp>
      <p:cxnSp>
        <p:nvCxnSpPr>
          <p:cNvPr id="46" name="Straight Connector 45"/>
          <p:cNvCxnSpPr/>
          <p:nvPr/>
        </p:nvCxnSpPr>
        <p:spPr>
          <a:xfrm rot="5400000">
            <a:off x="6934200" y="24892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6200000" flipH="1">
            <a:off x="7086600" y="2717800"/>
            <a:ext cx="1219200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6858000" y="24892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6858000" y="24130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5400000">
            <a:off x="6781800" y="24130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>
            <a:off x="6858000" y="22606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>
            <a:off x="6781800" y="22606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>
            <a:off x="7010400" y="27940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>
            <a:off x="7010400" y="2708275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>
            <a:off x="6934200" y="27178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>
            <a:off x="7010400" y="25654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6934200" y="25654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5313" name="Group 75"/>
          <p:cNvGrpSpPr>
            <a:grpSpLocks/>
          </p:cNvGrpSpPr>
          <p:nvPr/>
        </p:nvGrpSpPr>
        <p:grpSpPr bwMode="auto">
          <a:xfrm rot="-5400000">
            <a:off x="6781800" y="2260600"/>
            <a:ext cx="1600200" cy="1905000"/>
            <a:chOff x="6400800" y="2666999"/>
            <a:chExt cx="1600201" cy="1905001"/>
          </a:xfrm>
        </p:grpSpPr>
        <p:cxnSp>
          <p:nvCxnSpPr>
            <p:cNvPr id="65" name="Straight Connector 64"/>
            <p:cNvCxnSpPr/>
            <p:nvPr/>
          </p:nvCxnSpPr>
          <p:spPr>
            <a:xfrm rot="5400000">
              <a:off x="6553200" y="28955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5400000">
              <a:off x="6477000" y="28955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6477000" y="28193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5400000">
              <a:off x="6400800" y="28193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5400000">
              <a:off x="6477000" y="26669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6400800" y="26669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5400000">
              <a:off x="6629400" y="32003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5400000">
              <a:off x="6629400" y="31241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5400000">
              <a:off x="6553200" y="31241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5400000">
              <a:off x="6629400" y="29717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5400000">
              <a:off x="6553200" y="29717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Rectangle 76"/>
          <p:cNvSpPr/>
          <p:nvPr/>
        </p:nvSpPr>
        <p:spPr>
          <a:xfrm rot="18900000">
            <a:off x="7442200" y="4772025"/>
            <a:ext cx="350838" cy="352425"/>
          </a:xfrm>
          <a:prstGeom prst="rect">
            <a:avLst/>
          </a:prstGeom>
          <a:solidFill>
            <a:schemeClr val="tx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defRPr/>
            </a:pPr>
            <a:endParaRPr lang="en-GB"/>
          </a:p>
        </p:txBody>
      </p:sp>
      <p:cxnSp>
        <p:nvCxnSpPr>
          <p:cNvPr id="78" name="Straight Connector 77"/>
          <p:cNvCxnSpPr/>
          <p:nvPr/>
        </p:nvCxnSpPr>
        <p:spPr>
          <a:xfrm rot="5400000">
            <a:off x="7620000" y="441325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16" name="TextBox 78"/>
          <p:cNvSpPr txBox="1">
            <a:spLocks noChangeArrowheads="1"/>
          </p:cNvSpPr>
          <p:nvPr/>
        </p:nvSpPr>
        <p:spPr bwMode="auto">
          <a:xfrm rot="2700000">
            <a:off x="7882731" y="4374357"/>
            <a:ext cx="7889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50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7391400" y="5308600"/>
            <a:ext cx="493713" cy="127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5400000">
            <a:off x="7595394" y="5206206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19" name="TextBox 81"/>
          <p:cNvSpPr txBox="1">
            <a:spLocks noChangeArrowheads="1"/>
          </p:cNvSpPr>
          <p:nvPr/>
        </p:nvSpPr>
        <p:spPr bwMode="auto">
          <a:xfrm>
            <a:off x="7391400" y="5384800"/>
            <a:ext cx="963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70.7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rot="5400000">
            <a:off x="7866063" y="463550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7103269" y="5193506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7829550" y="4545013"/>
            <a:ext cx="228600" cy="20637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23" name="Rectangle 87"/>
          <p:cNvSpPr>
            <a:spLocks noChangeArrowheads="1"/>
          </p:cNvSpPr>
          <p:nvPr/>
        </p:nvSpPr>
        <p:spPr bwMode="auto">
          <a:xfrm>
            <a:off x="7010400" y="5661025"/>
            <a:ext cx="2133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ultimately: </a:t>
            </a:r>
            <a:r>
              <a:rPr lang="en-US">
                <a:latin typeface="Symbol" pitchFamily="18" charset="2"/>
              </a:rPr>
              <a:t>s</a:t>
            </a:r>
            <a:r>
              <a:rPr lang="en-US" baseline="-25000">
                <a:latin typeface="Calibri" pitchFamily="34" charset="0"/>
              </a:rPr>
              <a:t>x</a:t>
            </a:r>
            <a:r>
              <a:rPr lang="en-US">
                <a:latin typeface="Calibri" pitchFamily="34" charset="0"/>
              </a:rPr>
              <a:t> = </a:t>
            </a:r>
            <a:r>
              <a:rPr lang="en-US">
                <a:latin typeface="Symbol" pitchFamily="18" charset="2"/>
              </a:rPr>
              <a:t>s</a:t>
            </a:r>
            <a:r>
              <a:rPr lang="en-US" baseline="-25000">
                <a:latin typeface="Calibri" pitchFamily="34" charset="0"/>
              </a:rPr>
              <a:t>y</a:t>
            </a:r>
            <a:r>
              <a:rPr lang="en-US">
                <a:latin typeface="Calibri" pitchFamily="34" charset="0"/>
              </a:rPr>
              <a:t>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~ 70.7/ </a:t>
            </a:r>
            <a:r>
              <a:rPr lang="en-US" sz="1600">
                <a:latin typeface="Calibri" pitchFamily="34" charset="0"/>
              </a:rPr>
              <a:t>√24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Calibri" pitchFamily="34" charset="0"/>
              </a:rPr>
              <a:t>m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= </a:t>
            </a:r>
            <a:r>
              <a:rPr lang="en-US">
                <a:latin typeface="Calibri" pitchFamily="34" charset="0"/>
              </a:rPr>
              <a:t>14.4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 </a:t>
            </a:r>
          </a:p>
        </p:txBody>
      </p:sp>
      <p:sp>
        <p:nvSpPr>
          <p:cNvPr id="225324" name="TextBox 89"/>
          <p:cNvSpPr txBox="1">
            <a:spLocks noChangeArrowheads="1"/>
          </p:cNvSpPr>
          <p:nvPr/>
        </p:nvSpPr>
        <p:spPr bwMode="auto">
          <a:xfrm>
            <a:off x="6443663" y="1844675"/>
            <a:ext cx="2214562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10 UV layers, 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staggered by 70.7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sp>
        <p:nvSpPr>
          <p:cNvPr id="97" name="Arc 96"/>
          <p:cNvSpPr/>
          <p:nvPr/>
        </p:nvSpPr>
        <p:spPr>
          <a:xfrm>
            <a:off x="5410200" y="2590800"/>
            <a:ext cx="2209800" cy="1447800"/>
          </a:xfrm>
          <a:prstGeom prst="arc">
            <a:avLst>
              <a:gd name="adj1" fmla="val 12166635"/>
              <a:gd name="adj2" fmla="val 19759225"/>
            </a:avLst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defRPr/>
            </a:pPr>
            <a:endParaRPr lang="en-GB"/>
          </a:p>
        </p:txBody>
      </p:sp>
      <p:sp>
        <p:nvSpPr>
          <p:cNvPr id="225326" name="Line 66"/>
          <p:cNvSpPr>
            <a:spLocks noChangeShapeType="1"/>
          </p:cNvSpPr>
          <p:nvPr/>
        </p:nvSpPr>
        <p:spPr bwMode="auto">
          <a:xfrm flipV="1">
            <a:off x="6011863" y="5661025"/>
            <a:ext cx="0" cy="360363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25327" name="Text Box 68"/>
          <p:cNvSpPr txBox="1">
            <a:spLocks noChangeArrowheads="1"/>
          </p:cNvSpPr>
          <p:nvPr/>
        </p:nvSpPr>
        <p:spPr bwMode="auto">
          <a:xfrm>
            <a:off x="4356100" y="5949950"/>
            <a:ext cx="2071688" cy="630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remember: triangular</a:t>
            </a:r>
          </a:p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distribution function</a:t>
            </a:r>
          </a:p>
        </p:txBody>
      </p:sp>
      <p:sp>
        <p:nvSpPr>
          <p:cNvPr id="225328" name="Line 69"/>
          <p:cNvSpPr>
            <a:spLocks noChangeShapeType="1"/>
          </p:cNvSpPr>
          <p:nvPr/>
        </p:nvSpPr>
        <p:spPr bwMode="auto">
          <a:xfrm>
            <a:off x="2555875" y="6453188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5329" name="Line 70"/>
          <p:cNvSpPr>
            <a:spLocks noChangeShapeType="1"/>
          </p:cNvSpPr>
          <p:nvPr/>
        </p:nvSpPr>
        <p:spPr bwMode="auto">
          <a:xfrm flipV="1">
            <a:off x="2987675" y="6092825"/>
            <a:ext cx="360363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5330" name="Line 73"/>
          <p:cNvSpPr>
            <a:spLocks noChangeShapeType="1"/>
          </p:cNvSpPr>
          <p:nvPr/>
        </p:nvSpPr>
        <p:spPr bwMode="auto">
          <a:xfrm flipH="1" flipV="1">
            <a:off x="3348038" y="6092825"/>
            <a:ext cx="360362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5331" name="Line 74"/>
          <p:cNvSpPr>
            <a:spLocks noChangeShapeType="1"/>
          </p:cNvSpPr>
          <p:nvPr/>
        </p:nvSpPr>
        <p:spPr bwMode="auto">
          <a:xfrm>
            <a:off x="3708400" y="6453188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25332" name="TextBox 89"/>
          <p:cNvSpPr txBox="1">
            <a:spLocks noChangeArrowheads="1"/>
          </p:cNvSpPr>
          <p:nvPr/>
        </p:nvSpPr>
        <p:spPr bwMode="auto">
          <a:xfrm>
            <a:off x="1979613" y="2133600"/>
            <a:ext cx="113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1 UV layer</a:t>
            </a:r>
            <a:endParaRPr lang="en-GB">
              <a:latin typeface="Calibri" pitchFamily="34" charset="0"/>
            </a:endParaRPr>
          </a:p>
        </p:txBody>
      </p:sp>
      <p:sp>
        <p:nvSpPr>
          <p:cNvPr id="225333" name="Line 78"/>
          <p:cNvSpPr>
            <a:spLocks noChangeShapeType="1"/>
          </p:cNvSpPr>
          <p:nvPr/>
        </p:nvSpPr>
        <p:spPr bwMode="auto">
          <a:xfrm>
            <a:off x="6011863" y="5310188"/>
            <a:ext cx="2159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25334" name="Line 79"/>
          <p:cNvSpPr>
            <a:spLocks noChangeShapeType="1"/>
          </p:cNvSpPr>
          <p:nvPr/>
        </p:nvSpPr>
        <p:spPr bwMode="auto">
          <a:xfrm>
            <a:off x="7927975" y="6021388"/>
            <a:ext cx="2159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pic>
        <p:nvPicPr>
          <p:cNvPr id="225335" name="Picture 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941888"/>
            <a:ext cx="19446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75" y="2222500"/>
            <a:ext cx="501015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2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2733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A90389-90D0-475D-A96C-8B603A469B8E}" type="slidenum">
              <a:rPr lang="en-GB"/>
              <a:pPr>
                <a:defRPr/>
              </a:pPr>
              <a:t>41</a:t>
            </a:fld>
            <a:endParaRPr lang="en-GB"/>
          </a:p>
        </p:txBody>
      </p:sp>
      <p:grpSp>
        <p:nvGrpSpPr>
          <p:cNvPr id="227332" name="Group 10"/>
          <p:cNvGrpSpPr>
            <a:grpSpLocks/>
          </p:cNvGrpSpPr>
          <p:nvPr/>
        </p:nvGrpSpPr>
        <p:grpSpPr bwMode="auto">
          <a:xfrm>
            <a:off x="5795963" y="1341438"/>
            <a:ext cx="2713037" cy="4679950"/>
            <a:chOff x="3016" y="10"/>
            <a:chExt cx="2442" cy="4010"/>
          </a:xfrm>
        </p:grpSpPr>
        <p:pic>
          <p:nvPicPr>
            <p:cNvPr id="227338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t="11523"/>
            <a:stretch>
              <a:fillRect/>
            </a:stretch>
          </p:blipFill>
          <p:spPr bwMode="auto">
            <a:xfrm>
              <a:off x="3016" y="1924"/>
              <a:ext cx="2436" cy="20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227339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 t="15787"/>
            <a:stretch>
              <a:fillRect/>
            </a:stretch>
          </p:blipFill>
          <p:spPr bwMode="auto">
            <a:xfrm rot="10800000" flipH="1">
              <a:off x="3022" y="10"/>
              <a:ext cx="2436" cy="199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pic>
        <p:nvPicPr>
          <p:cNvPr id="2273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6950" y="981075"/>
            <a:ext cx="3767138" cy="562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27334" name="Text Box 11"/>
          <p:cNvSpPr txBox="1">
            <a:spLocks noChangeArrowheads="1"/>
          </p:cNvSpPr>
          <p:nvPr/>
        </p:nvSpPr>
        <p:spPr bwMode="auto">
          <a:xfrm>
            <a:off x="5795963" y="2924175"/>
            <a:ext cx="1150937" cy="679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photo assembly!</a:t>
            </a:r>
          </a:p>
        </p:txBody>
      </p:sp>
      <p:sp>
        <p:nvSpPr>
          <p:cNvPr id="227335" name="Text Box 12"/>
          <p:cNvSpPr txBox="1">
            <a:spLocks noChangeArrowheads="1"/>
          </p:cNvSpPr>
          <p:nvPr/>
        </p:nvSpPr>
        <p:spPr bwMode="auto">
          <a:xfrm>
            <a:off x="3851275" y="3789363"/>
            <a:ext cx="5889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LHC</a:t>
            </a:r>
          </a:p>
        </p:txBody>
      </p:sp>
      <p:sp>
        <p:nvSpPr>
          <p:cNvPr id="227336" name="Text Box 14"/>
          <p:cNvSpPr txBox="1">
            <a:spLocks noChangeArrowheads="1"/>
          </p:cNvSpPr>
          <p:nvPr/>
        </p:nvSpPr>
        <p:spPr bwMode="auto">
          <a:xfrm>
            <a:off x="5343525" y="6064250"/>
            <a:ext cx="16938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~2 x 1400 fibres </a:t>
            </a:r>
          </a:p>
        </p:txBody>
      </p:sp>
      <p:sp>
        <p:nvSpPr>
          <p:cNvPr id="227337" name="Rectangle 13"/>
          <p:cNvSpPr>
            <a:spLocks noChangeArrowheads="1"/>
          </p:cNvSpPr>
          <p:nvPr/>
        </p:nvSpPr>
        <p:spPr bwMode="auto">
          <a:xfrm>
            <a:off x="900113" y="260350"/>
            <a:ext cx="13890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fr-CH" sz="1600">
                <a:latin typeface="Calibri" pitchFamily="34" charset="0"/>
              </a:rPr>
              <a:t>ATLAS ALFA</a:t>
            </a:r>
            <a:endParaRPr lang="en-GB" sz="1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2835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B1E9F-A289-4952-9FF0-A36478044CE0}" type="slidenum">
              <a:rPr lang="en-GB"/>
              <a:pPr>
                <a:defRPr/>
              </a:pPr>
              <a:t>42</a:t>
            </a:fld>
            <a:endParaRPr lang="en-GB"/>
          </a:p>
        </p:txBody>
      </p:sp>
      <p:pic>
        <p:nvPicPr>
          <p:cNvPr id="2283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1341438"/>
            <a:ext cx="44196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835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3500438"/>
            <a:ext cx="2303462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8358" name="Rectangle 13"/>
          <p:cNvSpPr>
            <a:spLocks noChangeArrowheads="1"/>
          </p:cNvSpPr>
          <p:nvPr/>
        </p:nvSpPr>
        <p:spPr bwMode="auto">
          <a:xfrm>
            <a:off x="900113" y="260350"/>
            <a:ext cx="13890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fr-CH" sz="1600">
                <a:latin typeface="Calibri" pitchFamily="34" charset="0"/>
              </a:rPr>
              <a:t>ATLAS ALFA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8359" name="TextBox 7"/>
          <p:cNvSpPr txBox="1">
            <a:spLocks noChangeArrowheads="1"/>
          </p:cNvSpPr>
          <p:nvPr/>
        </p:nvSpPr>
        <p:spPr bwMode="auto">
          <a:xfrm>
            <a:off x="179388" y="1484313"/>
            <a:ext cx="4146550" cy="97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64 Fibres are glued in a 8x8 matrix ‘connector’ .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The pitch of 2.2 mm corresponds exactly to the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one of the MAPMT.</a:t>
            </a:r>
          </a:p>
        </p:txBody>
      </p:sp>
      <p:cxnSp>
        <p:nvCxnSpPr>
          <p:cNvPr id="10" name="Straight Connector 9"/>
          <p:cNvCxnSpPr/>
          <p:nvPr/>
        </p:nvCxnSpPr>
        <p:spPr>
          <a:xfrm rot="5400000" flipH="1" flipV="1">
            <a:off x="5659437" y="3321051"/>
            <a:ext cx="93662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5811837" y="3321051"/>
            <a:ext cx="93662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362" name="TextBox 11"/>
          <p:cNvSpPr txBox="1">
            <a:spLocks noChangeArrowheads="1"/>
          </p:cNvSpPr>
          <p:nvPr/>
        </p:nvSpPr>
        <p:spPr bwMode="auto">
          <a:xfrm>
            <a:off x="6300788" y="3357563"/>
            <a:ext cx="817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2.2 mm</a:t>
            </a:r>
          </a:p>
        </p:txBody>
      </p:sp>
      <p:cxnSp>
        <p:nvCxnSpPr>
          <p:cNvPr id="17" name="Straight Connector 16"/>
          <p:cNvCxnSpPr/>
          <p:nvPr/>
        </p:nvCxnSpPr>
        <p:spPr>
          <a:xfrm rot="10800000">
            <a:off x="5414963" y="2841625"/>
            <a:ext cx="7191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>
            <a:off x="5414963" y="2687638"/>
            <a:ext cx="7191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365" name="TextBox 18"/>
          <p:cNvSpPr txBox="1">
            <a:spLocks noChangeArrowheads="1"/>
          </p:cNvSpPr>
          <p:nvPr/>
        </p:nvSpPr>
        <p:spPr bwMode="auto">
          <a:xfrm>
            <a:off x="4906963" y="2565400"/>
            <a:ext cx="8175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2.2 mm</a:t>
            </a:r>
          </a:p>
        </p:txBody>
      </p:sp>
      <p:cxnSp>
        <p:nvCxnSpPr>
          <p:cNvPr id="20" name="Straight Connector 19"/>
          <p:cNvCxnSpPr/>
          <p:nvPr/>
        </p:nvCxnSpPr>
        <p:spPr>
          <a:xfrm rot="5400000" flipH="1" flipV="1">
            <a:off x="834231" y="3936207"/>
            <a:ext cx="9350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 flipH="1" flipV="1">
            <a:off x="986631" y="3936207"/>
            <a:ext cx="9350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684213" y="4181475"/>
            <a:ext cx="792162" cy="508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0800000">
            <a:off x="644525" y="4325938"/>
            <a:ext cx="792163" cy="508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370" name="TextBox 26"/>
          <p:cNvSpPr txBox="1">
            <a:spLocks noChangeArrowheads="1"/>
          </p:cNvSpPr>
          <p:nvPr/>
        </p:nvSpPr>
        <p:spPr bwMode="auto">
          <a:xfrm>
            <a:off x="-30163" y="4019550"/>
            <a:ext cx="819151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2.2 mm</a:t>
            </a:r>
          </a:p>
        </p:txBody>
      </p:sp>
      <p:sp>
        <p:nvSpPr>
          <p:cNvPr id="228371" name="TextBox 27"/>
          <p:cNvSpPr txBox="1">
            <a:spLocks noChangeArrowheads="1"/>
          </p:cNvSpPr>
          <p:nvPr/>
        </p:nvSpPr>
        <p:spPr bwMode="auto">
          <a:xfrm>
            <a:off x="1017588" y="3141663"/>
            <a:ext cx="817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2.2 mm</a:t>
            </a:r>
          </a:p>
        </p:txBody>
      </p:sp>
      <p:pic>
        <p:nvPicPr>
          <p:cNvPr id="22837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00" y="3519488"/>
            <a:ext cx="240982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8373" name="TextBox 31"/>
          <p:cNvSpPr txBox="1">
            <a:spLocks noChangeArrowheads="1"/>
          </p:cNvSpPr>
          <p:nvPr/>
        </p:nvSpPr>
        <p:spPr bwMode="auto">
          <a:xfrm>
            <a:off x="6372225" y="4221163"/>
            <a:ext cx="2016125" cy="186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4 shims centre the MAPMT w.r.t. the fibre connector </a:t>
            </a:r>
            <a:r>
              <a:rPr lang="en-GB" sz="1600">
                <a:latin typeface="Calibri" pitchFamily="34" charset="0"/>
                <a:sym typeface="Wingdings" pitchFamily="2" charset="2"/>
              </a:rPr>
              <a:t> </a:t>
            </a:r>
            <a:r>
              <a:rPr lang="en-GB" sz="1600">
                <a:latin typeface="Calibri" pitchFamily="34" charset="0"/>
              </a:rPr>
              <a:t>Maximize light coupling and minimize cross-talk!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rot="10800000" flipV="1">
            <a:off x="5724525" y="4437063"/>
            <a:ext cx="647700" cy="360362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2937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09B349-1454-450E-90DF-ADBF56FE20A8}" type="slidenum">
              <a:rPr lang="en-GB"/>
              <a:pPr>
                <a:defRPr/>
              </a:pPr>
              <a:t>43</a:t>
            </a:fld>
            <a:endParaRPr lang="en-GB"/>
          </a:p>
        </p:txBody>
      </p:sp>
      <p:pic>
        <p:nvPicPr>
          <p:cNvPr id="229380" name="Picture 4"/>
          <p:cNvPicPr>
            <a:picLocks noChangeAspect="1" noChangeArrowheads="1"/>
          </p:cNvPicPr>
          <p:nvPr/>
        </p:nvPicPr>
        <p:blipFill>
          <a:blip r:embed="rId2" cstate="print"/>
          <a:srcRect t="9276" b="49861"/>
          <a:stretch>
            <a:fillRect/>
          </a:stretch>
        </p:blipFill>
        <p:spPr bwMode="auto">
          <a:xfrm>
            <a:off x="755650" y="669925"/>
            <a:ext cx="3090863" cy="303053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229381" name="Picture 5"/>
          <p:cNvPicPr>
            <a:picLocks noChangeAspect="1" noChangeArrowheads="1"/>
          </p:cNvPicPr>
          <p:nvPr/>
        </p:nvPicPr>
        <p:blipFill>
          <a:blip r:embed="rId3" cstate="print"/>
          <a:srcRect t="49861" b="11595"/>
          <a:stretch>
            <a:fillRect/>
          </a:stretch>
        </p:blipFill>
        <p:spPr bwMode="auto">
          <a:xfrm>
            <a:off x="766763" y="3676650"/>
            <a:ext cx="3065462" cy="28352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22938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765175"/>
            <a:ext cx="4397375" cy="5016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29383" name="Text Box 7"/>
          <p:cNvSpPr txBox="1">
            <a:spLocks noChangeArrowheads="1"/>
          </p:cNvSpPr>
          <p:nvPr/>
        </p:nvSpPr>
        <p:spPr bwMode="auto">
          <a:xfrm>
            <a:off x="1187450" y="814388"/>
            <a:ext cx="1628775" cy="923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Beam test </a:t>
            </a:r>
          </a:p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CERN SPS</a:t>
            </a:r>
          </a:p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November 2009</a:t>
            </a:r>
          </a:p>
        </p:txBody>
      </p:sp>
      <p:sp>
        <p:nvSpPr>
          <p:cNvPr id="229384" name="Text Box 8"/>
          <p:cNvSpPr txBox="1">
            <a:spLocks noChangeArrowheads="1"/>
          </p:cNvSpPr>
          <p:nvPr/>
        </p:nvSpPr>
        <p:spPr bwMode="auto">
          <a:xfrm>
            <a:off x="4840288" y="5845175"/>
            <a:ext cx="21383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Expect </a:t>
            </a:r>
            <a:r>
              <a:rPr lang="en-GB" sz="1600">
                <a:latin typeface="Symbol" pitchFamily="18" charset="2"/>
              </a:rPr>
              <a:t>s</a:t>
            </a:r>
            <a:r>
              <a:rPr lang="en-GB" sz="1600" baseline="-25000">
                <a:latin typeface="Calibri" pitchFamily="34" charset="0"/>
              </a:rPr>
              <a:t>ALFA</a:t>
            </a:r>
            <a:r>
              <a:rPr lang="en-GB" sz="1600">
                <a:latin typeface="Calibri" pitchFamily="34" charset="0"/>
              </a:rPr>
              <a:t> ~ 32 </a:t>
            </a:r>
            <a:r>
              <a:rPr lang="en-GB" sz="1600">
                <a:latin typeface="Symbol" pitchFamily="18" charset="2"/>
              </a:rPr>
              <a:t>m</a:t>
            </a:r>
            <a:r>
              <a:rPr lang="en-GB" sz="1600">
                <a:latin typeface="Calibri" pitchFamily="34" charset="0"/>
              </a:rPr>
              <a:t>m</a:t>
            </a:r>
          </a:p>
        </p:txBody>
      </p:sp>
      <p:sp>
        <p:nvSpPr>
          <p:cNvPr id="229385" name="Oval 9"/>
          <p:cNvSpPr>
            <a:spLocks noChangeArrowheads="1"/>
          </p:cNvSpPr>
          <p:nvPr/>
        </p:nvSpPr>
        <p:spPr bwMode="auto">
          <a:xfrm>
            <a:off x="7596188" y="1989138"/>
            <a:ext cx="576262" cy="287337"/>
          </a:xfrm>
          <a:prstGeom prst="ellipse">
            <a:avLst/>
          </a:prstGeom>
          <a:noFill/>
          <a:ln w="9525" algn="ctr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fr-FR" sz="1600">
              <a:latin typeface="Calibri" pitchFamily="34" charset="0"/>
            </a:endParaRPr>
          </a:p>
        </p:txBody>
      </p:sp>
      <p:sp>
        <p:nvSpPr>
          <p:cNvPr id="229386" name="Text Box 10"/>
          <p:cNvSpPr txBox="1">
            <a:spLocks noChangeArrowheads="1"/>
          </p:cNvSpPr>
          <p:nvPr/>
        </p:nvSpPr>
        <p:spPr bwMode="auto">
          <a:xfrm>
            <a:off x="6877050" y="2492375"/>
            <a:ext cx="1531938" cy="158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plot shows difference of x-coordinates, measured with the two half detectors (5 layers).</a:t>
            </a:r>
          </a:p>
        </p:txBody>
      </p:sp>
      <p:sp>
        <p:nvSpPr>
          <p:cNvPr id="229387" name="Line 11"/>
          <p:cNvSpPr>
            <a:spLocks noChangeShapeType="1"/>
          </p:cNvSpPr>
          <p:nvPr/>
        </p:nvSpPr>
        <p:spPr bwMode="auto">
          <a:xfrm>
            <a:off x="7380288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29388" name="Line 12"/>
          <p:cNvSpPr>
            <a:spLocks noChangeShapeType="1"/>
          </p:cNvSpPr>
          <p:nvPr/>
        </p:nvSpPr>
        <p:spPr bwMode="auto">
          <a:xfrm>
            <a:off x="7451725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29389" name="Line 13"/>
          <p:cNvSpPr>
            <a:spLocks noChangeShapeType="1"/>
          </p:cNvSpPr>
          <p:nvPr/>
        </p:nvSpPr>
        <p:spPr bwMode="auto">
          <a:xfrm>
            <a:off x="7524750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29390" name="Line 14"/>
          <p:cNvSpPr>
            <a:spLocks noChangeShapeType="1"/>
          </p:cNvSpPr>
          <p:nvPr/>
        </p:nvSpPr>
        <p:spPr bwMode="auto">
          <a:xfrm>
            <a:off x="7596188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29391" name="Line 15"/>
          <p:cNvSpPr>
            <a:spLocks noChangeShapeType="1"/>
          </p:cNvSpPr>
          <p:nvPr/>
        </p:nvSpPr>
        <p:spPr bwMode="auto">
          <a:xfrm>
            <a:off x="7667625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29392" name="Line 16"/>
          <p:cNvSpPr>
            <a:spLocks noChangeShapeType="1"/>
          </p:cNvSpPr>
          <p:nvPr/>
        </p:nvSpPr>
        <p:spPr bwMode="auto">
          <a:xfrm>
            <a:off x="7740650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29393" name="Line 17"/>
          <p:cNvSpPr>
            <a:spLocks noChangeShapeType="1"/>
          </p:cNvSpPr>
          <p:nvPr/>
        </p:nvSpPr>
        <p:spPr bwMode="auto">
          <a:xfrm>
            <a:off x="7812088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29394" name="Line 18"/>
          <p:cNvSpPr>
            <a:spLocks noChangeShapeType="1"/>
          </p:cNvSpPr>
          <p:nvPr/>
        </p:nvSpPr>
        <p:spPr bwMode="auto">
          <a:xfrm>
            <a:off x="7885113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29395" name="Line 19"/>
          <p:cNvSpPr>
            <a:spLocks noChangeShapeType="1"/>
          </p:cNvSpPr>
          <p:nvPr/>
        </p:nvSpPr>
        <p:spPr bwMode="auto">
          <a:xfrm>
            <a:off x="7956550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29396" name="Line 20"/>
          <p:cNvSpPr>
            <a:spLocks noChangeShapeType="1"/>
          </p:cNvSpPr>
          <p:nvPr/>
        </p:nvSpPr>
        <p:spPr bwMode="auto">
          <a:xfrm>
            <a:off x="8027988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29397" name="Line 21"/>
          <p:cNvSpPr>
            <a:spLocks noChangeShapeType="1"/>
          </p:cNvSpPr>
          <p:nvPr/>
        </p:nvSpPr>
        <p:spPr bwMode="auto">
          <a:xfrm>
            <a:off x="6970713" y="4403725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29398" name="AutoShape 22"/>
          <p:cNvSpPr>
            <a:spLocks/>
          </p:cNvSpPr>
          <p:nvPr/>
        </p:nvSpPr>
        <p:spPr bwMode="auto">
          <a:xfrm rot="5400000">
            <a:off x="7415212" y="4545013"/>
            <a:ext cx="73025" cy="431800"/>
          </a:xfrm>
          <a:prstGeom prst="rightBrace">
            <a:avLst>
              <a:gd name="adj1" fmla="val 49275"/>
              <a:gd name="adj2" fmla="val 50000"/>
            </a:avLst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fr-FR" sz="1600">
              <a:latin typeface="Calibri" pitchFamily="34" charset="0"/>
            </a:endParaRPr>
          </a:p>
        </p:txBody>
      </p:sp>
      <p:sp>
        <p:nvSpPr>
          <p:cNvPr id="229399" name="AutoShape 23"/>
          <p:cNvSpPr>
            <a:spLocks/>
          </p:cNvSpPr>
          <p:nvPr/>
        </p:nvSpPr>
        <p:spPr bwMode="auto">
          <a:xfrm rot="5400000">
            <a:off x="7848600" y="4545013"/>
            <a:ext cx="73025" cy="431800"/>
          </a:xfrm>
          <a:prstGeom prst="rightBrace">
            <a:avLst>
              <a:gd name="adj1" fmla="val 49275"/>
              <a:gd name="adj2" fmla="val 50000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fr-FR" sz="1600">
              <a:latin typeface="Calibri" pitchFamily="34" charset="0"/>
            </a:endParaRPr>
          </a:p>
        </p:txBody>
      </p:sp>
      <p:sp>
        <p:nvSpPr>
          <p:cNvPr id="229400" name="Text Box 24"/>
          <p:cNvSpPr txBox="1">
            <a:spLocks noChangeArrowheads="1"/>
          </p:cNvSpPr>
          <p:nvPr/>
        </p:nvSpPr>
        <p:spPr bwMode="auto">
          <a:xfrm>
            <a:off x="7377113" y="4768850"/>
            <a:ext cx="72548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rgbClr val="FF3300"/>
                </a:solidFill>
                <a:latin typeface="Calibri" pitchFamily="34" charset="0"/>
              </a:rPr>
              <a:t>x</a:t>
            </a:r>
            <a:r>
              <a:rPr lang="en-GB" sz="1600" baseline="-25000">
                <a:solidFill>
                  <a:srgbClr val="FF3300"/>
                </a:solidFill>
                <a:latin typeface="Calibri" pitchFamily="34" charset="0"/>
              </a:rPr>
              <a:t>1</a:t>
            </a:r>
            <a:r>
              <a:rPr lang="en-GB" sz="1600">
                <a:latin typeface="Calibri" pitchFamily="34" charset="0"/>
              </a:rPr>
              <a:t> - x</a:t>
            </a:r>
            <a:r>
              <a:rPr lang="en-GB" sz="1600" baseline="-25000">
                <a:latin typeface="Calibri" pitchFamily="34" charset="0"/>
              </a:rPr>
              <a:t>2</a:t>
            </a:r>
          </a:p>
        </p:txBody>
      </p:sp>
      <p:sp>
        <p:nvSpPr>
          <p:cNvPr id="229401" name="Line 25"/>
          <p:cNvSpPr>
            <a:spLocks noChangeShapeType="1"/>
          </p:cNvSpPr>
          <p:nvPr/>
        </p:nvSpPr>
        <p:spPr bwMode="auto">
          <a:xfrm>
            <a:off x="1042988" y="6524625"/>
            <a:ext cx="2520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29402" name="Rectangle 26"/>
          <p:cNvSpPr>
            <a:spLocks noChangeArrowheads="1"/>
          </p:cNvSpPr>
          <p:nvPr/>
        </p:nvSpPr>
        <p:spPr bwMode="auto">
          <a:xfrm>
            <a:off x="827088" y="333375"/>
            <a:ext cx="13890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fr-CH" sz="1600">
                <a:latin typeface="Calibri" pitchFamily="34" charset="0"/>
              </a:rPr>
              <a:t>ATLAS ALFA</a:t>
            </a:r>
            <a:endParaRPr lang="en-GB" sz="1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040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DC537D-52DE-4784-87D7-A9FD5652E3C5}" type="slidenum">
              <a:rPr lang="en-GB"/>
              <a:pPr>
                <a:defRPr/>
              </a:pPr>
              <a:t>44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14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AFCED0-491B-44A8-A66C-57C1CCA76B27}" type="slidenum">
              <a:rPr lang="en-GB"/>
              <a:pPr>
                <a:defRPr/>
              </a:pPr>
              <a:t>45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>
                <a:latin typeface="+mj-lt"/>
                <a:ea typeface="+mj-ea"/>
                <a:cs typeface="+mj-cs"/>
              </a:rPr>
              <a:t>Micro Channel plate  PMT (MCP-PMT)</a:t>
            </a:r>
          </a:p>
        </p:txBody>
      </p:sp>
      <p:sp>
        <p:nvSpPr>
          <p:cNvPr id="35" name="Text Box 202"/>
          <p:cNvSpPr txBox="1">
            <a:spLocks noChangeArrowheads="1"/>
          </p:cNvSpPr>
          <p:nvPr/>
        </p:nvSpPr>
        <p:spPr bwMode="auto">
          <a:xfrm>
            <a:off x="136525" y="1008063"/>
            <a:ext cx="675005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Similar to ordinary PMT – dynode structure is replaced by MCP.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Basic characteristics: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Gain ~ 10</a:t>
            </a:r>
            <a:r>
              <a:rPr lang="en-US" sz="2000" baseline="30000" dirty="0">
                <a:latin typeface="+mn-lt"/>
              </a:rPr>
              <a:t>6</a:t>
            </a:r>
            <a:r>
              <a:rPr lang="sl-SI" sz="2000" baseline="30000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→</a:t>
            </a:r>
            <a:r>
              <a:rPr lang="sl-SI" sz="2000" dirty="0">
                <a:latin typeface="+mn-lt"/>
              </a:rPr>
              <a:t> single photon</a:t>
            </a:r>
            <a:endParaRPr lang="en-US" sz="20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Collection efficiency ~ 60%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Small thickness, hi</a:t>
            </a:r>
            <a:r>
              <a:rPr lang="sl-SI" sz="2000" dirty="0">
                <a:latin typeface="+mn-lt"/>
              </a:rPr>
              <a:t>g</a:t>
            </a:r>
            <a:r>
              <a:rPr lang="en-US" sz="2000" dirty="0">
                <a:latin typeface="+mn-lt"/>
              </a:rPr>
              <a:t>h field →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small TTS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Works in magnetic field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Segmented anode →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position sensitive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2000" dirty="0">
              <a:latin typeface="+mn-lt"/>
            </a:endParaRPr>
          </a:p>
        </p:txBody>
      </p:sp>
      <p:sp>
        <p:nvSpPr>
          <p:cNvPr id="231430" name="Rectangle 32"/>
          <p:cNvSpPr>
            <a:spLocks noChangeArrowheads="1"/>
          </p:cNvSpPr>
          <p:nvPr/>
        </p:nvSpPr>
        <p:spPr bwMode="auto">
          <a:xfrm>
            <a:off x="6056313" y="2611438"/>
            <a:ext cx="22542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MCP gain depends on</a:t>
            </a:r>
          </a:p>
          <a:p>
            <a:r>
              <a:rPr lang="en-US" sz="1600">
                <a:latin typeface="Calibri" pitchFamily="34" charset="0"/>
              </a:rPr>
              <a:t>L/D ratio – typically 1000</a:t>
            </a:r>
          </a:p>
          <a:p>
            <a:r>
              <a:rPr lang="en-US" sz="1600">
                <a:latin typeface="Calibri" pitchFamily="34" charset="0"/>
              </a:rPr>
              <a:t>For L/D=40</a:t>
            </a:r>
          </a:p>
        </p:txBody>
      </p:sp>
      <p:sp>
        <p:nvSpPr>
          <p:cNvPr id="231431" name="Rectangle 35"/>
          <p:cNvSpPr>
            <a:spLocks noChangeArrowheads="1"/>
          </p:cNvSpPr>
          <p:nvPr/>
        </p:nvSpPr>
        <p:spPr bwMode="auto">
          <a:xfrm>
            <a:off x="4438650" y="1590675"/>
            <a:ext cx="33559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MCP is a thin glass plate with an array of holes (&lt;10-100 </a:t>
            </a:r>
            <a:r>
              <a:rPr lang="en-US" sz="1600">
                <a:latin typeface="Symbol" pitchFamily="18" charset="2"/>
                <a:ea typeface="Syastro_IV50"/>
                <a:cs typeface="Syastro_IV50"/>
              </a:rPr>
              <a:t>m</a:t>
            </a:r>
            <a:r>
              <a:rPr lang="en-US" sz="1600">
                <a:latin typeface="Calibri" pitchFamily="34" charset="0"/>
              </a:rPr>
              <a:t>m diameter) - continuous dynode structure</a:t>
            </a:r>
          </a:p>
        </p:txBody>
      </p:sp>
      <p:grpSp>
        <p:nvGrpSpPr>
          <p:cNvPr id="231432" name="Group 25"/>
          <p:cNvGrpSpPr>
            <a:grpSpLocks/>
          </p:cNvGrpSpPr>
          <p:nvPr/>
        </p:nvGrpSpPr>
        <p:grpSpPr bwMode="auto">
          <a:xfrm>
            <a:off x="7664450" y="3443288"/>
            <a:ext cx="1025525" cy="2762250"/>
            <a:chOff x="6507424" y="2433682"/>
            <a:chExt cx="1471514" cy="3964883"/>
          </a:xfrm>
        </p:grpSpPr>
        <p:sp>
          <p:nvSpPr>
            <p:cNvPr id="18" name="Parallelogram 17"/>
            <p:cNvSpPr/>
            <p:nvPr/>
          </p:nvSpPr>
          <p:spPr>
            <a:xfrm>
              <a:off x="6516536" y="2625090"/>
              <a:ext cx="1022771" cy="3187856"/>
            </a:xfrm>
            <a:prstGeom prst="parallelogram">
              <a:avLst>
                <a:gd name="adj" fmla="val 64209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231453" name="Group 4"/>
            <p:cNvGrpSpPr>
              <a:grpSpLocks/>
            </p:cNvGrpSpPr>
            <p:nvPr/>
          </p:nvGrpSpPr>
          <p:grpSpPr bwMode="auto">
            <a:xfrm>
              <a:off x="6974872" y="2433682"/>
              <a:ext cx="485464" cy="2604810"/>
              <a:chOff x="1342" y="1183"/>
              <a:chExt cx="413" cy="2216"/>
            </a:xfrm>
          </p:grpSpPr>
          <p:sp>
            <p:nvSpPr>
              <p:cNvPr id="231458" name="Line 8"/>
              <p:cNvSpPr>
                <a:spLocks noChangeShapeType="1"/>
              </p:cNvSpPr>
              <p:nvPr/>
            </p:nvSpPr>
            <p:spPr bwMode="auto">
              <a:xfrm>
                <a:off x="1632" y="1183"/>
                <a:ext cx="123" cy="48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fr-FR"/>
              </a:p>
            </p:txBody>
          </p:sp>
          <p:sp>
            <p:nvSpPr>
              <p:cNvPr id="231459" name="Arc 9"/>
              <p:cNvSpPr>
                <a:spLocks/>
              </p:cNvSpPr>
              <p:nvPr/>
            </p:nvSpPr>
            <p:spPr bwMode="auto">
              <a:xfrm flipH="1">
                <a:off x="1590" y="1663"/>
                <a:ext cx="164" cy="687"/>
              </a:xfrm>
              <a:custGeom>
                <a:avLst/>
                <a:gdLst>
                  <a:gd name="T0" fmla="*/ 0 w 21600"/>
                  <a:gd name="T1" fmla="*/ 0 h 21794"/>
                  <a:gd name="T2" fmla="*/ 0 w 21600"/>
                  <a:gd name="T3" fmla="*/ 0 h 21794"/>
                  <a:gd name="T4" fmla="*/ 0 w 21600"/>
                  <a:gd name="T5" fmla="*/ 0 h 21794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794"/>
                  <a:gd name="T11" fmla="*/ 21600 w 21600"/>
                  <a:gd name="T12" fmla="*/ 21794 h 2179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794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</a:path>
                  <a:path w="21600" h="21794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fr-FR"/>
              </a:p>
            </p:txBody>
          </p:sp>
          <p:sp>
            <p:nvSpPr>
              <p:cNvPr id="231460" name="Arc 10"/>
              <p:cNvSpPr>
                <a:spLocks/>
              </p:cNvSpPr>
              <p:nvPr/>
            </p:nvSpPr>
            <p:spPr bwMode="auto">
              <a:xfrm flipH="1">
                <a:off x="1561" y="1599"/>
                <a:ext cx="171" cy="1080"/>
              </a:xfrm>
              <a:custGeom>
                <a:avLst/>
                <a:gdLst>
                  <a:gd name="T0" fmla="*/ 0 w 27585"/>
                  <a:gd name="T1" fmla="*/ 0 h 21600"/>
                  <a:gd name="T2" fmla="*/ 0 w 27585"/>
                  <a:gd name="T3" fmla="*/ 0 h 21600"/>
                  <a:gd name="T4" fmla="*/ 0 w 27585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7585"/>
                  <a:gd name="T10" fmla="*/ 0 h 21600"/>
                  <a:gd name="T11" fmla="*/ 27585 w 27585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585" h="21600" fill="none" extrusionOk="0">
                    <a:moveTo>
                      <a:pt x="-1" y="845"/>
                    </a:moveTo>
                    <a:cubicBezTo>
                      <a:pt x="1945" y="284"/>
                      <a:pt x="3960" y="-1"/>
                      <a:pt x="5985" y="0"/>
                    </a:cubicBezTo>
                    <a:cubicBezTo>
                      <a:pt x="17863" y="0"/>
                      <a:pt x="27512" y="9590"/>
                      <a:pt x="27584" y="21469"/>
                    </a:cubicBezTo>
                  </a:path>
                  <a:path w="27585" h="21600" stroke="0" extrusionOk="0">
                    <a:moveTo>
                      <a:pt x="-1" y="845"/>
                    </a:moveTo>
                    <a:cubicBezTo>
                      <a:pt x="1945" y="284"/>
                      <a:pt x="3960" y="-1"/>
                      <a:pt x="5985" y="0"/>
                    </a:cubicBezTo>
                    <a:cubicBezTo>
                      <a:pt x="17863" y="0"/>
                      <a:pt x="27512" y="9590"/>
                      <a:pt x="27584" y="21469"/>
                    </a:cubicBezTo>
                    <a:lnTo>
                      <a:pt x="5985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fr-FR"/>
              </a:p>
            </p:txBody>
          </p:sp>
          <p:sp>
            <p:nvSpPr>
              <p:cNvPr id="231461" name="Arc 11"/>
              <p:cNvSpPr>
                <a:spLocks/>
              </p:cNvSpPr>
              <p:nvPr/>
            </p:nvSpPr>
            <p:spPr bwMode="auto">
              <a:xfrm rot="242579" flipH="1">
                <a:off x="1385" y="2319"/>
                <a:ext cx="208" cy="1080"/>
              </a:xfrm>
              <a:custGeom>
                <a:avLst/>
                <a:gdLst>
                  <a:gd name="T0" fmla="*/ 0 w 24832"/>
                  <a:gd name="T1" fmla="*/ 0 h 21600"/>
                  <a:gd name="T2" fmla="*/ 0 w 24832"/>
                  <a:gd name="T3" fmla="*/ 0 h 21600"/>
                  <a:gd name="T4" fmla="*/ 0 w 24832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4832"/>
                  <a:gd name="T10" fmla="*/ 0 h 21600"/>
                  <a:gd name="T11" fmla="*/ 24832 w 24832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832" h="21600" fill="none" extrusionOk="0">
                    <a:moveTo>
                      <a:pt x="0" y="243"/>
                    </a:moveTo>
                    <a:cubicBezTo>
                      <a:pt x="1069" y="81"/>
                      <a:pt x="2150" y="-1"/>
                      <a:pt x="3232" y="0"/>
                    </a:cubicBezTo>
                    <a:cubicBezTo>
                      <a:pt x="15110" y="0"/>
                      <a:pt x="24759" y="9590"/>
                      <a:pt x="24831" y="21469"/>
                    </a:cubicBezTo>
                  </a:path>
                  <a:path w="24832" h="21600" stroke="0" extrusionOk="0">
                    <a:moveTo>
                      <a:pt x="0" y="243"/>
                    </a:moveTo>
                    <a:cubicBezTo>
                      <a:pt x="1069" y="81"/>
                      <a:pt x="2150" y="-1"/>
                      <a:pt x="3232" y="0"/>
                    </a:cubicBezTo>
                    <a:cubicBezTo>
                      <a:pt x="15110" y="0"/>
                      <a:pt x="24759" y="9590"/>
                      <a:pt x="24831" y="21469"/>
                    </a:cubicBezTo>
                    <a:lnTo>
                      <a:pt x="3232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fr-FR"/>
              </a:p>
            </p:txBody>
          </p:sp>
          <p:sp>
            <p:nvSpPr>
              <p:cNvPr id="231462" name="Arc 12"/>
              <p:cNvSpPr>
                <a:spLocks/>
              </p:cNvSpPr>
              <p:nvPr/>
            </p:nvSpPr>
            <p:spPr bwMode="auto">
              <a:xfrm flipH="1">
                <a:off x="1466" y="2344"/>
                <a:ext cx="166" cy="6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fr-FR"/>
              </a:p>
            </p:txBody>
          </p:sp>
          <p:sp>
            <p:nvSpPr>
              <p:cNvPr id="231463" name="Arc 13"/>
              <p:cNvSpPr>
                <a:spLocks/>
              </p:cNvSpPr>
              <p:nvPr/>
            </p:nvSpPr>
            <p:spPr bwMode="auto">
              <a:xfrm flipH="1">
                <a:off x="1375" y="2618"/>
                <a:ext cx="165" cy="686"/>
              </a:xfrm>
              <a:custGeom>
                <a:avLst/>
                <a:gdLst>
                  <a:gd name="T0" fmla="*/ 0 w 21600"/>
                  <a:gd name="T1" fmla="*/ 0 h 21794"/>
                  <a:gd name="T2" fmla="*/ 0 w 21600"/>
                  <a:gd name="T3" fmla="*/ 0 h 21794"/>
                  <a:gd name="T4" fmla="*/ 0 w 21600"/>
                  <a:gd name="T5" fmla="*/ 0 h 21794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794"/>
                  <a:gd name="T11" fmla="*/ 21600 w 21600"/>
                  <a:gd name="T12" fmla="*/ 21794 h 2179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794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</a:path>
                  <a:path w="21600" h="21794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fr-FR"/>
              </a:p>
            </p:txBody>
          </p:sp>
          <p:sp>
            <p:nvSpPr>
              <p:cNvPr id="231464" name="Arc 14"/>
              <p:cNvSpPr>
                <a:spLocks/>
              </p:cNvSpPr>
              <p:nvPr/>
            </p:nvSpPr>
            <p:spPr bwMode="auto">
              <a:xfrm flipH="1">
                <a:off x="1342" y="2494"/>
                <a:ext cx="207" cy="881"/>
              </a:xfrm>
              <a:custGeom>
                <a:avLst/>
                <a:gdLst>
                  <a:gd name="T0" fmla="*/ 0 w 21600"/>
                  <a:gd name="T1" fmla="*/ 0 h 21794"/>
                  <a:gd name="T2" fmla="*/ 0 w 21600"/>
                  <a:gd name="T3" fmla="*/ 0 h 21794"/>
                  <a:gd name="T4" fmla="*/ 0 w 21600"/>
                  <a:gd name="T5" fmla="*/ 0 h 21794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794"/>
                  <a:gd name="T11" fmla="*/ 21600 w 21600"/>
                  <a:gd name="T12" fmla="*/ 21794 h 2179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794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</a:path>
                  <a:path w="21600" h="21794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fr-FR"/>
              </a:p>
            </p:txBody>
          </p:sp>
        </p:grpSp>
        <p:cxnSp>
          <p:nvCxnSpPr>
            <p:cNvPr id="21" name="Straight Arrow Connector 20"/>
            <p:cNvCxnSpPr/>
            <p:nvPr/>
          </p:nvCxnSpPr>
          <p:spPr>
            <a:xfrm>
              <a:off x="6507424" y="5897258"/>
              <a:ext cx="35990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455" name="TextBox 21"/>
            <p:cNvSpPr txBox="1">
              <a:spLocks noChangeArrowheads="1"/>
            </p:cNvSpPr>
            <p:nvPr/>
          </p:nvSpPr>
          <p:spPr bwMode="auto">
            <a:xfrm>
              <a:off x="6525009" y="5868481"/>
              <a:ext cx="469806" cy="530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D</a:t>
              </a:r>
            </a:p>
          </p:txBody>
        </p:sp>
        <p:sp>
          <p:nvSpPr>
            <p:cNvPr id="231456" name="TextBox 22"/>
            <p:cNvSpPr txBox="1">
              <a:spLocks noChangeArrowheads="1"/>
            </p:cNvSpPr>
            <p:nvPr/>
          </p:nvSpPr>
          <p:spPr bwMode="auto">
            <a:xfrm>
              <a:off x="7573552" y="4154310"/>
              <a:ext cx="405386" cy="530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L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7539307" y="2625090"/>
              <a:ext cx="34168" cy="318785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Connector 27"/>
          <p:cNvCxnSpPr/>
          <p:nvPr/>
        </p:nvCxnSpPr>
        <p:spPr>
          <a:xfrm flipV="1">
            <a:off x="7102475" y="3575050"/>
            <a:ext cx="1008063" cy="1323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102475" y="5064125"/>
            <a:ext cx="561975" cy="7334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779838" y="4368800"/>
            <a:ext cx="0" cy="53022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3779838" y="5229225"/>
            <a:ext cx="0" cy="53022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779838" y="4932363"/>
            <a:ext cx="0" cy="26511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438" name="Rectangle 43"/>
          <p:cNvSpPr>
            <a:spLocks noChangeArrowheads="1"/>
          </p:cNvSpPr>
          <p:nvPr/>
        </p:nvSpPr>
        <p:spPr bwMode="auto">
          <a:xfrm>
            <a:off x="3203575" y="4462463"/>
            <a:ext cx="650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400">
                <a:latin typeface="Calibri" pitchFamily="34" charset="0"/>
              </a:rPr>
              <a:t>~</a:t>
            </a:r>
            <a:r>
              <a:rPr lang="en-US" sz="1400">
                <a:latin typeface="Calibri" pitchFamily="34" charset="0"/>
              </a:rPr>
              <a:t>200V</a:t>
            </a:r>
          </a:p>
        </p:txBody>
      </p:sp>
      <p:sp>
        <p:nvSpPr>
          <p:cNvPr id="231439" name="Rectangle 51"/>
          <p:cNvSpPr>
            <a:spLocks noChangeArrowheads="1"/>
          </p:cNvSpPr>
          <p:nvPr/>
        </p:nvSpPr>
        <p:spPr bwMode="auto">
          <a:xfrm>
            <a:off x="3203575" y="4921250"/>
            <a:ext cx="550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400">
                <a:latin typeface="Calibri" pitchFamily="34" charset="0"/>
              </a:rPr>
              <a:t>~</a:t>
            </a:r>
            <a:r>
              <a:rPr lang="en-US" sz="1400">
                <a:latin typeface="Calibri" pitchFamily="34" charset="0"/>
              </a:rPr>
              <a:t>2kV</a:t>
            </a:r>
          </a:p>
        </p:txBody>
      </p:sp>
      <p:sp>
        <p:nvSpPr>
          <p:cNvPr id="231440" name="Rectangle 52"/>
          <p:cNvSpPr>
            <a:spLocks noChangeArrowheads="1"/>
          </p:cNvSpPr>
          <p:nvPr/>
        </p:nvSpPr>
        <p:spPr bwMode="auto">
          <a:xfrm>
            <a:off x="3203575" y="5353050"/>
            <a:ext cx="650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400">
                <a:latin typeface="Calibri" pitchFamily="34" charset="0"/>
              </a:rPr>
              <a:t>~</a:t>
            </a:r>
            <a:r>
              <a:rPr lang="en-US" sz="1400">
                <a:latin typeface="Calibri" pitchFamily="34" charset="0"/>
              </a:rPr>
              <a:t>200V</a:t>
            </a:r>
          </a:p>
        </p:txBody>
      </p:sp>
      <p:sp>
        <p:nvSpPr>
          <p:cNvPr id="231441" name="Rectangle 44"/>
          <p:cNvSpPr>
            <a:spLocks noChangeArrowheads="1"/>
          </p:cNvSpPr>
          <p:nvPr/>
        </p:nvSpPr>
        <p:spPr bwMode="auto">
          <a:xfrm>
            <a:off x="3997325" y="5876925"/>
            <a:ext cx="3105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Anodes – can be segmented according to application needs</a:t>
            </a:r>
          </a:p>
        </p:txBody>
      </p:sp>
      <p:pic>
        <p:nvPicPr>
          <p:cNvPr id="23144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0" y="3478213"/>
            <a:ext cx="3197225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43" name="Picture 7"/>
          <p:cNvPicPr>
            <a:picLocks noChangeAspect="1" noChangeArrowheads="1"/>
          </p:cNvPicPr>
          <p:nvPr/>
        </p:nvPicPr>
        <p:blipFill>
          <a:blip r:embed="rId3" cstate="print"/>
          <a:srcRect l="38844" t="11545" b="9418"/>
          <a:stretch>
            <a:fillRect/>
          </a:stretch>
        </p:blipFill>
        <p:spPr bwMode="auto">
          <a:xfrm>
            <a:off x="166688" y="4198938"/>
            <a:ext cx="1538287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4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4284663"/>
            <a:ext cx="1033463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1445" name="Rectangle 53"/>
          <p:cNvSpPr>
            <a:spLocks noChangeArrowheads="1"/>
          </p:cNvSpPr>
          <p:nvPr/>
        </p:nvSpPr>
        <p:spPr bwMode="auto">
          <a:xfrm>
            <a:off x="384175" y="5661025"/>
            <a:ext cx="9477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PHOTONIS</a:t>
            </a:r>
          </a:p>
        </p:txBody>
      </p:sp>
      <p:sp>
        <p:nvSpPr>
          <p:cNvPr id="231446" name="Rectangle 63"/>
          <p:cNvSpPr>
            <a:spLocks noChangeArrowheads="1"/>
          </p:cNvSpPr>
          <p:nvPr/>
        </p:nvSpPr>
        <p:spPr bwMode="auto">
          <a:xfrm>
            <a:off x="1728788" y="5445125"/>
            <a:ext cx="1187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HAMAMATSU</a:t>
            </a:r>
          </a:p>
        </p:txBody>
      </p:sp>
      <p:pic>
        <p:nvPicPr>
          <p:cNvPr id="231447" name="Picture 54" descr="C:\kenji\doc\pid\mcp_3d_w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94625" y="1243013"/>
            <a:ext cx="974725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1448" name="Line 34"/>
          <p:cNvSpPr>
            <a:spLocks noChangeShapeType="1"/>
          </p:cNvSpPr>
          <p:nvPr/>
        </p:nvSpPr>
        <p:spPr bwMode="auto">
          <a:xfrm>
            <a:off x="8240713" y="2022475"/>
            <a:ext cx="192087" cy="0"/>
          </a:xfrm>
          <a:prstGeom prst="line">
            <a:avLst/>
          </a:prstGeom>
          <a:noFill/>
          <a:ln w="9525">
            <a:solidFill>
              <a:srgbClr val="00CCFF"/>
            </a:solidFill>
            <a:miter lim="800000"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231449" name="Text Box 35"/>
          <p:cNvSpPr txBox="1">
            <a:spLocks noChangeArrowheads="1"/>
          </p:cNvSpPr>
          <p:nvPr/>
        </p:nvSpPr>
        <p:spPr bwMode="auto">
          <a:xfrm>
            <a:off x="8216900" y="1738313"/>
            <a:ext cx="9271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/>
              <a:t>~400</a:t>
            </a:r>
            <a:r>
              <a:rPr lang="en-US" altLang="ja-JP" sz="1600">
                <a:latin typeface="Symbol" pitchFamily="18" charset="2"/>
              </a:rPr>
              <a:t>m</a:t>
            </a:r>
            <a:r>
              <a:rPr lang="en-US" altLang="ja-JP" sz="1600"/>
              <a:t>m</a:t>
            </a:r>
          </a:p>
        </p:txBody>
      </p:sp>
      <p:sp>
        <p:nvSpPr>
          <p:cNvPr id="231450" name="Text Box 36"/>
          <p:cNvSpPr txBox="1">
            <a:spLocks noChangeArrowheads="1"/>
          </p:cNvSpPr>
          <p:nvPr/>
        </p:nvSpPr>
        <p:spPr bwMode="auto">
          <a:xfrm>
            <a:off x="8316913" y="1254125"/>
            <a:ext cx="8270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>
                <a:latin typeface="Symbol" pitchFamily="18" charset="2"/>
              </a:rPr>
              <a:t>f</a:t>
            </a:r>
            <a:r>
              <a:rPr lang="en-US" altLang="ja-JP" sz="1400"/>
              <a:t>~10</a:t>
            </a:r>
            <a:r>
              <a:rPr lang="en-US" altLang="ja-JP" sz="1400">
                <a:latin typeface="Symbol" pitchFamily="18" charset="2"/>
              </a:rPr>
              <a:t>m</a:t>
            </a:r>
            <a:r>
              <a:rPr lang="en-US" altLang="ja-JP" sz="1400"/>
              <a:t>m</a:t>
            </a:r>
          </a:p>
        </p:txBody>
      </p:sp>
      <p:sp>
        <p:nvSpPr>
          <p:cNvPr id="231451" name="Line 37"/>
          <p:cNvSpPr>
            <a:spLocks noChangeShapeType="1"/>
          </p:cNvSpPr>
          <p:nvPr/>
        </p:nvSpPr>
        <p:spPr bwMode="auto">
          <a:xfrm flipH="1">
            <a:off x="8243888" y="1423988"/>
            <a:ext cx="163512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4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245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6D689-FBD5-490C-A033-060FB430DA0A}" type="slidenum">
              <a:rPr lang="en-GB"/>
              <a:pPr>
                <a:defRPr/>
              </a:pPr>
              <a:t>46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>
                <a:latin typeface="+mj-lt"/>
                <a:ea typeface="+mj-ea"/>
                <a:cs typeface="+mj-cs"/>
              </a:rPr>
              <a:t>MCP-PMT: Single photon pulse height and timing</a:t>
            </a:r>
          </a:p>
        </p:txBody>
      </p:sp>
      <p:pic>
        <p:nvPicPr>
          <p:cNvPr id="2324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713" y="4465638"/>
            <a:ext cx="2692400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45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713" y="1125538"/>
            <a:ext cx="31718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45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3713" y="3141663"/>
            <a:ext cx="33909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2456" name="Rectangle 8"/>
          <p:cNvSpPr>
            <a:spLocks noChangeArrowheads="1"/>
          </p:cNvSpPr>
          <p:nvPr/>
        </p:nvSpPr>
        <p:spPr bwMode="auto">
          <a:xfrm>
            <a:off x="3635375" y="1125538"/>
            <a:ext cx="3889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Gain in a single channel saturates at high gains due to space charge effect →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peaking distribution for single photoelectron</a:t>
            </a:r>
          </a:p>
        </p:txBody>
      </p:sp>
      <p:sp>
        <p:nvSpPr>
          <p:cNvPr id="232457" name="Rectangle 9"/>
          <p:cNvSpPr>
            <a:spLocks noChangeArrowheads="1"/>
          </p:cNvSpPr>
          <p:nvPr/>
        </p:nvSpPr>
        <p:spPr bwMode="auto">
          <a:xfrm>
            <a:off x="3114675" y="5334000"/>
            <a:ext cx="23320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Range equals twice the photocathode-MCP distance (2l).</a:t>
            </a:r>
          </a:p>
        </p:txBody>
      </p:sp>
      <p:sp>
        <p:nvSpPr>
          <p:cNvPr id="232458" name="Rectangle 10"/>
          <p:cNvSpPr>
            <a:spLocks noChangeArrowheads="1"/>
          </p:cNvSpPr>
          <p:nvPr/>
        </p:nvSpPr>
        <p:spPr bwMode="auto">
          <a:xfrm>
            <a:off x="5446713" y="2100263"/>
            <a:ext cx="35179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Typical single photon timing distribution with narrow main peak (</a:t>
            </a:r>
            <a:r>
              <a:rPr lang="en-US" sz="1600">
                <a:latin typeface="Symbol" pitchFamily="18" charset="2"/>
              </a:rPr>
              <a:t>s </a:t>
            </a:r>
            <a:r>
              <a:rPr lang="en-US" sz="1600">
                <a:latin typeface="Calibri" pitchFamily="34" charset="0"/>
              </a:rPr>
              <a:t>~ 40 ps) and contribution from photoelectron back-scattering.</a:t>
            </a:r>
          </a:p>
        </p:txBody>
      </p:sp>
      <p:sp>
        <p:nvSpPr>
          <p:cNvPr id="232459" name="Rectangle 11"/>
          <p:cNvSpPr>
            <a:spLocks noChangeArrowheads="1"/>
          </p:cNvSpPr>
          <p:nvPr/>
        </p:nvSpPr>
        <p:spPr bwMode="auto">
          <a:xfrm>
            <a:off x="312738" y="3860800"/>
            <a:ext cx="46672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Photoelectron backscattering produces rather long tail in timing distribution and position resolution.</a:t>
            </a:r>
          </a:p>
        </p:txBody>
      </p:sp>
      <p:sp>
        <p:nvSpPr>
          <p:cNvPr id="232460" name="Rectangle 5"/>
          <p:cNvSpPr>
            <a:spLocks noChangeArrowheads="1"/>
          </p:cNvSpPr>
          <p:nvPr/>
        </p:nvSpPr>
        <p:spPr bwMode="auto">
          <a:xfrm>
            <a:off x="1206500" y="1125538"/>
            <a:ext cx="22129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Pulse height distribution</a:t>
            </a:r>
          </a:p>
        </p:txBody>
      </p:sp>
      <p:sp>
        <p:nvSpPr>
          <p:cNvPr id="232461" name="Rectangle 13"/>
          <p:cNvSpPr>
            <a:spLocks noChangeArrowheads="1"/>
          </p:cNvSpPr>
          <p:nvPr/>
        </p:nvSpPr>
        <p:spPr bwMode="auto">
          <a:xfrm>
            <a:off x="6948488" y="3141663"/>
            <a:ext cx="17557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Timing distribution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347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837818-7374-4A0C-8874-5DEAED0D58F3}" type="slidenum">
              <a:rPr lang="en-GB"/>
              <a:pPr>
                <a:defRPr/>
              </a:pPr>
              <a:t>47</a:t>
            </a:fld>
            <a:endParaRPr lang="en-GB"/>
          </a:p>
        </p:txBody>
      </p:sp>
      <p:pic>
        <p:nvPicPr>
          <p:cNvPr id="23347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1077913"/>
            <a:ext cx="3027363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>
                <a:latin typeface="+mj-lt"/>
                <a:ea typeface="+mj-ea"/>
                <a:cs typeface="+mj-cs"/>
              </a:rPr>
              <a:t>MCP-PMT: Charge sharing</a:t>
            </a:r>
          </a:p>
        </p:txBody>
      </p:sp>
      <p:sp>
        <p:nvSpPr>
          <p:cNvPr id="233478" name="Text Box 202"/>
          <p:cNvSpPr txBox="1">
            <a:spLocks noChangeArrowheads="1"/>
          </p:cNvSpPr>
          <p:nvPr/>
        </p:nvSpPr>
        <p:spPr bwMode="auto">
          <a:xfrm>
            <a:off x="136525" y="1008063"/>
            <a:ext cx="52260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alibri" pitchFamily="34" charset="0"/>
              </a:rPr>
              <a:t>Secondary electrons spread when traveling from</a:t>
            </a:r>
          </a:p>
          <a:p>
            <a:r>
              <a:rPr lang="en-US" sz="2000">
                <a:latin typeface="Calibri" pitchFamily="34" charset="0"/>
              </a:rPr>
              <a:t>MCP out electrode to anode and can hit more</a:t>
            </a:r>
          </a:p>
          <a:p>
            <a:r>
              <a:rPr lang="en-US" sz="2000">
                <a:latin typeface="Calibri" pitchFamily="34" charset="0"/>
              </a:rPr>
              <a:t>Than one anode → </a:t>
            </a:r>
            <a:r>
              <a:rPr lang="en-US" sz="2000">
                <a:solidFill>
                  <a:srgbClr val="FF0000"/>
                </a:solidFill>
                <a:latin typeface="Calibri" pitchFamily="34" charset="0"/>
              </a:rPr>
              <a:t>Charge sharing</a:t>
            </a:r>
          </a:p>
          <a:p>
            <a:r>
              <a:rPr lang="en-US" sz="2000" b="1">
                <a:latin typeface="Calibri" pitchFamily="34" charset="0"/>
              </a:rPr>
              <a:t>Can be used to improve spatial resolution.</a:t>
            </a:r>
          </a:p>
        </p:txBody>
      </p:sp>
      <p:sp>
        <p:nvSpPr>
          <p:cNvPr id="233479" name="Rectangle 8"/>
          <p:cNvSpPr>
            <a:spLocks noChangeArrowheads="1"/>
          </p:cNvSpPr>
          <p:nvPr/>
        </p:nvSpPr>
        <p:spPr bwMode="auto">
          <a:xfrm>
            <a:off x="74613" y="2484438"/>
            <a:ext cx="4170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Fraction of the charge detected by left pad as a function of light spot position (red laser)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924300" y="1844675"/>
            <a:ext cx="3024188" cy="9318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3481" name="Group 14"/>
          <p:cNvGrpSpPr>
            <a:grpSpLocks/>
          </p:cNvGrpSpPr>
          <p:nvPr/>
        </p:nvGrpSpPr>
        <p:grpSpPr bwMode="auto">
          <a:xfrm>
            <a:off x="34925" y="3068638"/>
            <a:ext cx="3960813" cy="3529012"/>
            <a:chOff x="35496" y="2996952"/>
            <a:chExt cx="3960440" cy="3528392"/>
          </a:xfrm>
        </p:grpSpPr>
        <p:pic>
          <p:nvPicPr>
            <p:cNvPr id="23348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735" y="2996952"/>
              <a:ext cx="3938201" cy="3528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35496" y="4580999"/>
              <a:ext cx="306359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3797517" y="4580999"/>
              <a:ext cx="176196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3482" name="Rectangle 15"/>
          <p:cNvSpPr>
            <a:spLocks noChangeArrowheads="1"/>
          </p:cNvSpPr>
          <p:nvPr/>
        </p:nvSpPr>
        <p:spPr bwMode="auto">
          <a:xfrm>
            <a:off x="4048125" y="5932488"/>
            <a:ext cx="50958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Slices at equal charge sharing for red and blue laser) – pad boundary. Resolution limited by photoelectron energy.</a:t>
            </a:r>
          </a:p>
        </p:txBody>
      </p:sp>
      <p:pic>
        <p:nvPicPr>
          <p:cNvPr id="23348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79888" y="3592513"/>
            <a:ext cx="2436812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348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3603625"/>
            <a:ext cx="2413000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3485" name="Rectangle 13"/>
          <p:cNvSpPr>
            <a:spLocks noChangeArrowheads="1"/>
          </p:cNvSpPr>
          <p:nvPr/>
        </p:nvSpPr>
        <p:spPr bwMode="auto">
          <a:xfrm>
            <a:off x="5724525" y="4508500"/>
            <a:ext cx="6969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RED</a:t>
            </a:r>
          </a:p>
          <a:p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LASER</a:t>
            </a:r>
          </a:p>
        </p:txBody>
      </p:sp>
      <p:sp>
        <p:nvSpPr>
          <p:cNvPr id="233486" name="Rectangle 20"/>
          <p:cNvSpPr>
            <a:spLocks noChangeArrowheads="1"/>
          </p:cNvSpPr>
          <p:nvPr/>
        </p:nvSpPr>
        <p:spPr bwMode="auto">
          <a:xfrm>
            <a:off x="8243888" y="4508500"/>
            <a:ext cx="6985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BLUE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LASER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449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5AB1B0-B07C-44E9-9F40-FF47A296F1E9}" type="slidenum">
              <a:rPr lang="en-GB"/>
              <a:pPr>
                <a:defRPr/>
              </a:pPr>
              <a:t>48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>
                <a:latin typeface="+mj-lt"/>
                <a:ea typeface="+mj-ea"/>
                <a:cs typeface="+mj-cs"/>
              </a:rPr>
              <a:t>MCP-PMT: Operation in magnetic field</a:t>
            </a:r>
            <a:endParaRPr lang="en-US" sz="2400" dirty="0">
              <a:latin typeface="+mj-lt"/>
              <a:ea typeface="+mj-ea"/>
              <a:cs typeface="+mj-cs"/>
            </a:endParaRPr>
          </a:p>
        </p:txBody>
      </p:sp>
      <p:sp>
        <p:nvSpPr>
          <p:cNvPr id="234501" name="Rectangle 5"/>
          <p:cNvSpPr>
            <a:spLocks noChangeArrowheads="1"/>
          </p:cNvSpPr>
          <p:nvPr/>
        </p:nvSpPr>
        <p:spPr bwMode="auto">
          <a:xfrm>
            <a:off x="114300" y="1052513"/>
            <a:ext cx="49625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Narrow amplification channel </a:t>
            </a:r>
            <a:r>
              <a:rPr lang="sl-SI">
                <a:latin typeface="Calibri" pitchFamily="34" charset="0"/>
              </a:rPr>
              <a:t>and proximity focusing electron optics </a:t>
            </a:r>
            <a:r>
              <a:rPr lang="en-US">
                <a:latin typeface="Calibri" pitchFamily="34" charset="0"/>
              </a:rPr>
              <a:t>allow operation in magnetic field (~ axial direction).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Amplification depends on magnetic field strength and direction.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Effects of charge sharing and photoelectron backscattering on position resolution are strongly reduced while effects on timing remain</a:t>
            </a:r>
          </a:p>
        </p:txBody>
      </p:sp>
      <p:pic>
        <p:nvPicPr>
          <p:cNvPr id="23450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9713" y="1125538"/>
            <a:ext cx="3644900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4503" name="Picture 10" descr="C:\kenji\doc\pid\conf\IEEE04\fig\TTS-B.TTS-G.eps"/>
          <p:cNvPicPr>
            <a:picLocks noChangeAspect="1" noChangeArrowheads="1"/>
          </p:cNvPicPr>
          <p:nvPr/>
        </p:nvPicPr>
        <p:blipFill>
          <a:blip r:embed="rId3" cstate="print"/>
          <a:srcRect b="52693"/>
          <a:stretch>
            <a:fillRect/>
          </a:stretch>
        </p:blipFill>
        <p:spPr bwMode="auto">
          <a:xfrm>
            <a:off x="330200" y="3543300"/>
            <a:ext cx="3881438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4504" name="Rectangle 14"/>
          <p:cNvSpPr>
            <a:spLocks noChangeArrowheads="1"/>
          </p:cNvSpPr>
          <p:nvPr/>
        </p:nvSpPr>
        <p:spPr bwMode="auto">
          <a:xfrm>
            <a:off x="5383213" y="3995738"/>
            <a:ext cx="35179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Gain vs. Magnetic field for MCP-PMT samples with different pore diameter.</a:t>
            </a:r>
          </a:p>
        </p:txBody>
      </p:sp>
      <p:sp>
        <p:nvSpPr>
          <p:cNvPr id="234505" name="Rectangle 15"/>
          <p:cNvSpPr>
            <a:spLocks noChangeArrowheads="1"/>
          </p:cNvSpPr>
          <p:nvPr/>
        </p:nvSpPr>
        <p:spPr bwMode="auto">
          <a:xfrm>
            <a:off x="4244975" y="5084763"/>
            <a:ext cx="351631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TTS vs. Magnetic field for MCP-PMT samples with different pore diameter.</a:t>
            </a:r>
          </a:p>
        </p:txBody>
      </p:sp>
      <p:sp>
        <p:nvSpPr>
          <p:cNvPr id="234506" name="ZoneTexte 11"/>
          <p:cNvSpPr txBox="1">
            <a:spLocks noChangeArrowheads="1"/>
          </p:cNvSpPr>
          <p:nvPr/>
        </p:nvSpPr>
        <p:spPr bwMode="auto">
          <a:xfrm>
            <a:off x="7935913" y="3797300"/>
            <a:ext cx="10541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000">
                <a:latin typeface="Calibri" pitchFamily="34" charset="0"/>
              </a:rPr>
              <a:t>K. Inami @ PD07</a:t>
            </a:r>
            <a:endParaRPr lang="fr-FR" sz="1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552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5E17A6-E45F-44D5-9E2A-466833DBA77D}" type="slidenum">
              <a:rPr lang="en-GB"/>
              <a:pPr>
                <a:defRPr/>
              </a:pPr>
              <a:t>49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sl-SI" sz="2400" dirty="0">
                <a:latin typeface="+mj-lt"/>
                <a:ea typeface="+mj-ea"/>
                <a:cs typeface="+mj-cs"/>
              </a:rPr>
              <a:t>MCP-PMT: Ion feedback and aging</a:t>
            </a:r>
            <a:endParaRPr lang="en-US" sz="2400" dirty="0">
              <a:latin typeface="+mj-lt"/>
              <a:ea typeface="+mj-ea"/>
              <a:cs typeface="+mj-cs"/>
            </a:endParaRPr>
          </a:p>
        </p:txBody>
      </p:sp>
      <p:pic>
        <p:nvPicPr>
          <p:cNvPr id="235525" name="Picture 3" descr="C:\kenji\doc\pid\MCP\20061207\fig\qe_n.e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800" y="3405188"/>
            <a:ext cx="406876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6" name="Rectangle 11"/>
          <p:cNvSpPr>
            <a:spLocks noChangeArrowheads="1"/>
          </p:cNvSpPr>
          <p:nvPr/>
        </p:nvSpPr>
        <p:spPr bwMode="auto">
          <a:xfrm>
            <a:off x="114300" y="1052513"/>
            <a:ext cx="51054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During the amplification process atoms of residual gas get ionized → travel back toward the photocathode and produce secondary pulse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Ion bombardment damages the photocathode reducing QE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Thin Al foil (few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m) blocks ion feedback but also about half of the electrons → placed between the MCPs</a:t>
            </a:r>
          </a:p>
          <a:p>
            <a:pPr marL="285750" indent="-285750">
              <a:buFontTx/>
              <a:buChar char="-"/>
            </a:pPr>
            <a:endParaRPr lang="en-US">
              <a:latin typeface="Calibri" pitchFamily="34" charset="0"/>
            </a:endParaRPr>
          </a:p>
        </p:txBody>
      </p:sp>
      <p:sp>
        <p:nvSpPr>
          <p:cNvPr id="235527" name="Rectangle 13"/>
          <p:cNvSpPr>
            <a:spLocks noChangeArrowheads="1"/>
          </p:cNvSpPr>
          <p:nvPr/>
        </p:nvSpPr>
        <p:spPr bwMode="auto">
          <a:xfrm>
            <a:off x="4543425" y="5245100"/>
            <a:ext cx="40322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Change of relative QE during the typical aging test. MCP-PMTs without Al protection show rapid reduction of QE.</a:t>
            </a:r>
          </a:p>
        </p:txBody>
      </p:sp>
      <p:sp>
        <p:nvSpPr>
          <p:cNvPr id="235528" name="Rectangle 12"/>
          <p:cNvSpPr>
            <a:spLocks noChangeArrowheads="1"/>
          </p:cNvSpPr>
          <p:nvPr/>
        </p:nvSpPr>
        <p:spPr bwMode="auto">
          <a:xfrm>
            <a:off x="2138363" y="4508500"/>
            <a:ext cx="2076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400">
                <a:solidFill>
                  <a:srgbClr val="FF0000"/>
                </a:solidFill>
                <a:latin typeface="Calibri" pitchFamily="34" charset="0"/>
              </a:rPr>
              <a:t>Sample with Al protection</a:t>
            </a:r>
          </a:p>
        </p:txBody>
      </p:sp>
      <p:cxnSp>
        <p:nvCxnSpPr>
          <p:cNvPr id="16" name="Elbow Connector 15"/>
          <p:cNvCxnSpPr/>
          <p:nvPr/>
        </p:nvCxnSpPr>
        <p:spPr>
          <a:xfrm>
            <a:off x="3995738" y="3060700"/>
            <a:ext cx="1368425" cy="503238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3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8138" y="1822450"/>
            <a:ext cx="3484562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1" name="ZoneTexte 11"/>
          <p:cNvSpPr txBox="1">
            <a:spLocks noChangeArrowheads="1"/>
          </p:cNvSpPr>
          <p:nvPr/>
        </p:nvSpPr>
        <p:spPr bwMode="auto">
          <a:xfrm>
            <a:off x="3446463" y="6389688"/>
            <a:ext cx="10541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000">
                <a:latin typeface="Calibri" pitchFamily="34" charset="0"/>
              </a:rPr>
              <a:t>K. Inami @ PD07</a:t>
            </a:r>
            <a:endParaRPr lang="fr-FR" sz="1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506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3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291379-9592-4F11-9DCC-B6A1DEFF92D7}" type="slidenum">
              <a:rPr lang="en-GB"/>
              <a:pPr>
                <a:defRPr/>
              </a:pPr>
              <a:t>5</a:t>
            </a:fld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4716463" y="1557338"/>
            <a:ext cx="4176712" cy="266382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graphicFrame>
        <p:nvGraphicFramePr>
          <p:cNvPr id="45061" name="Object 1"/>
          <p:cNvGraphicFramePr>
            <a:graphicFrameLocks noChangeAspect="1"/>
          </p:cNvGraphicFramePr>
          <p:nvPr/>
        </p:nvGraphicFramePr>
        <p:xfrm>
          <a:off x="785813" y="6065838"/>
          <a:ext cx="2500312" cy="387350"/>
        </p:xfrm>
        <a:graphic>
          <a:graphicData uri="http://schemas.openxmlformats.org/presentationml/2006/ole">
            <p:oleObj spid="_x0000_s45061" name="Equation" r:id="rId3" imgW="1562040" imgH="241200" progId="Equation.3">
              <p:embed/>
            </p:oleObj>
          </a:graphicData>
        </a:graphic>
      </p:graphicFrame>
      <p:sp>
        <p:nvSpPr>
          <p:cNvPr id="45066" name="TextBox 6"/>
          <p:cNvSpPr txBox="1">
            <a:spLocks noChangeArrowheads="1"/>
          </p:cNvSpPr>
          <p:nvPr/>
        </p:nvSpPr>
        <p:spPr bwMode="auto">
          <a:xfrm>
            <a:off x="390525" y="971550"/>
            <a:ext cx="8429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b="1">
                <a:latin typeface="Calibri" pitchFamily="34" charset="0"/>
              </a:rPr>
              <a:t>Solid materials (usually semiconductors)</a:t>
            </a:r>
          </a:p>
        </p:txBody>
      </p:sp>
      <p:sp>
        <p:nvSpPr>
          <p:cNvPr id="8" name="Rectangle 30"/>
          <p:cNvSpPr>
            <a:spLocks noChangeArrowheads="1"/>
          </p:cNvSpPr>
          <p:nvPr/>
        </p:nvSpPr>
        <p:spPr bwMode="auto">
          <a:xfrm>
            <a:off x="323850" y="1557338"/>
            <a:ext cx="45720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Multi-step process:</a:t>
            </a:r>
          </a:p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endParaRPr lang="en-GB" dirty="0">
              <a:latin typeface="Calibri" pitchFamily="34" charset="0"/>
            </a:endParaRPr>
          </a:p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dirty="0">
                <a:latin typeface="Calibri" pitchFamily="34" charset="0"/>
              </a:rPr>
              <a:t>absorbed </a:t>
            </a:r>
            <a:r>
              <a:rPr lang="sv-SE" sz="1600" b="1" dirty="0">
                <a:latin typeface="Symbol" pitchFamily="18" charset="2"/>
                <a:sym typeface="Symbol" pitchFamily="18" charset="2"/>
              </a:rPr>
              <a:t>g</a:t>
            </a:r>
            <a:r>
              <a:rPr lang="sv-SE" sz="1600" dirty="0">
                <a:latin typeface="Calibri" pitchFamily="34" charset="0"/>
                <a:sym typeface="Symbol" pitchFamily="18" charset="2"/>
              </a:rPr>
              <a:t>’s impart energy to electrons (e) in the material; If E</a:t>
            </a:r>
            <a:r>
              <a:rPr lang="sv-SE" sz="1600" baseline="-25000" dirty="0">
                <a:latin typeface="Symbol" pitchFamily="18" charset="2"/>
                <a:sym typeface="Symbol" pitchFamily="18" charset="2"/>
              </a:rPr>
              <a:t>g</a:t>
            </a:r>
            <a:r>
              <a:rPr lang="sv-SE" sz="1600" dirty="0">
                <a:latin typeface="Calibri" pitchFamily="34" charset="0"/>
                <a:sym typeface="Symbol" pitchFamily="18" charset="2"/>
              </a:rPr>
              <a:t> &gt; E</a:t>
            </a:r>
            <a:r>
              <a:rPr lang="sv-SE" sz="1600" baseline="-25000" dirty="0">
                <a:latin typeface="Calibri" pitchFamily="34" charset="0"/>
                <a:sym typeface="Symbol" pitchFamily="18" charset="2"/>
              </a:rPr>
              <a:t>g</a:t>
            </a:r>
            <a:r>
              <a:rPr lang="sv-SE" sz="1600" dirty="0">
                <a:latin typeface="Calibri" pitchFamily="34" charset="0"/>
                <a:sym typeface="Symbol" pitchFamily="18" charset="2"/>
              </a:rPr>
              <a:t>, electrons are lifted to conductance band. </a:t>
            </a:r>
          </a:p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r>
              <a:rPr lang="sv-SE" sz="1600" dirty="0">
                <a:latin typeface="Calibri" pitchFamily="34" charset="0"/>
                <a:sym typeface="Wingdings" pitchFamily="2" charset="2"/>
              </a:rPr>
              <a:t>	 In a Si-photodiode, </a:t>
            </a:r>
            <a:r>
              <a:rPr lang="sv-SE" sz="1600" dirty="0">
                <a:latin typeface="Calibri" pitchFamily="34" charset="0"/>
                <a:sym typeface="Symbol" pitchFamily="18" charset="2"/>
              </a:rPr>
              <a:t>these electrons can create a photocurrent. </a:t>
            </a:r>
            <a:r>
              <a:rPr lang="sv-SE" sz="1600" dirty="0">
                <a:latin typeface="Calibri" pitchFamily="34" charset="0"/>
                <a:sym typeface="Wingdings" pitchFamily="2" charset="2"/>
              </a:rPr>
              <a:t> Photon detected by </a:t>
            </a:r>
            <a:r>
              <a:rPr lang="sv-SE" sz="16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sym typeface="Wingdings" pitchFamily="2" charset="2"/>
              </a:rPr>
              <a:t>Internal Photoeffect. </a:t>
            </a:r>
            <a:endParaRPr lang="sv-SE" sz="1600" dirty="0">
              <a:solidFill>
                <a:schemeClr val="accent6">
                  <a:lumMod val="75000"/>
                </a:schemeClr>
              </a:solidFill>
              <a:latin typeface="Calibri" pitchFamily="34" charset="0"/>
              <a:sym typeface="Symbol" pitchFamily="18" charset="2"/>
            </a:endParaRPr>
          </a:p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45068" name="Rectangle 36"/>
          <p:cNvSpPr>
            <a:spLocks noChangeArrowheads="1"/>
          </p:cNvSpPr>
          <p:nvPr/>
        </p:nvSpPr>
        <p:spPr bwMode="auto">
          <a:xfrm>
            <a:off x="7740650" y="2349500"/>
            <a:ext cx="1219200" cy="738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en-US" sz="1200" baseline="-25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 = electron </a:t>
            </a:r>
          </a:p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affinity</a:t>
            </a:r>
          </a:p>
          <a:p>
            <a:pPr algn="ctr" eaLnBrk="0" hangingPunct="0">
              <a:buClr>
                <a:schemeClr val="hlink"/>
              </a:buClr>
              <a:buSzPct val="70000"/>
            </a:pPr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en-US" sz="1200" baseline="-25000">
                <a:solidFill>
                  <a:schemeClr val="bg1"/>
                </a:solidFill>
                <a:latin typeface="Calibri" pitchFamily="34" charset="0"/>
              </a:rPr>
              <a:t>g</a:t>
            </a: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 = band gap</a:t>
            </a:r>
            <a:endParaRPr lang="en-GB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Rectangle 37"/>
          <p:cNvSpPr>
            <a:spLocks noChangeArrowheads="1"/>
          </p:cNvSpPr>
          <p:nvPr/>
        </p:nvSpPr>
        <p:spPr bwMode="auto">
          <a:xfrm>
            <a:off x="323850" y="4581525"/>
            <a:ext cx="8215313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endParaRPr lang="en-US" sz="500" dirty="0">
              <a:latin typeface="Calibri" pitchFamily="34" charset="0"/>
            </a:endParaRPr>
          </a:p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Calibri" pitchFamily="34" charset="0"/>
              <a:buAutoNum type="arabicPeriod" startAt="2"/>
              <a:defRPr/>
            </a:pPr>
            <a:r>
              <a:rPr lang="en-US" sz="1600" dirty="0">
                <a:latin typeface="Calibri" pitchFamily="34" charset="0"/>
              </a:rPr>
              <a:t>energized </a:t>
            </a:r>
            <a:r>
              <a:rPr lang="en-US" sz="1600" dirty="0" err="1">
                <a:latin typeface="Calibri" pitchFamily="34" charset="0"/>
              </a:rPr>
              <a:t>e’s</a:t>
            </a:r>
            <a:r>
              <a:rPr lang="en-US" sz="1600" dirty="0">
                <a:latin typeface="Calibri" pitchFamily="34" charset="0"/>
              </a:rPr>
              <a:t> diffuse through the material, losing part of their energy (~random walk) due to electron-phonon scattering. </a:t>
            </a:r>
            <a:r>
              <a:rPr lang="en-US" sz="1600" dirty="0">
                <a:latin typeface="Symbol" pitchFamily="18" charset="2"/>
              </a:rPr>
              <a:t>D</a:t>
            </a:r>
            <a:r>
              <a:rPr lang="en-US" sz="1600" dirty="0">
                <a:latin typeface="Calibri" pitchFamily="34" charset="0"/>
              </a:rPr>
              <a:t>E ~ 0.05 </a:t>
            </a:r>
            <a:r>
              <a:rPr lang="en-US" sz="1600" dirty="0" err="1">
                <a:latin typeface="Calibri" pitchFamily="34" charset="0"/>
              </a:rPr>
              <a:t>eV</a:t>
            </a:r>
            <a:r>
              <a:rPr lang="en-US" sz="1600" dirty="0">
                <a:latin typeface="Calibri" pitchFamily="34" charset="0"/>
              </a:rPr>
              <a:t> per collision. Free path between 2 collisions </a:t>
            </a:r>
            <a:r>
              <a:rPr lang="en-US" sz="1600" dirty="0">
                <a:latin typeface="Symbol" pitchFamily="18" charset="2"/>
              </a:rPr>
              <a:t>l</a:t>
            </a:r>
            <a:r>
              <a:rPr lang="en-US" sz="1600" baseline="-25000" dirty="0">
                <a:latin typeface="Calibri" pitchFamily="34" charset="0"/>
              </a:rPr>
              <a:t>f</a:t>
            </a:r>
            <a:r>
              <a:rPr lang="en-US" sz="1600" dirty="0">
                <a:latin typeface="Calibri" pitchFamily="34" charset="0"/>
              </a:rPr>
              <a:t> ~ 2.5 - 5 nm </a:t>
            </a:r>
            <a:r>
              <a:rPr lang="en-US" sz="1600" dirty="0">
                <a:latin typeface="Calibri" pitchFamily="34" charset="0"/>
                <a:sym typeface="Wingdings" pitchFamily="2" charset="2"/>
              </a:rPr>
              <a:t> </a:t>
            </a:r>
            <a:r>
              <a:rPr lang="en-US" sz="1600" dirty="0">
                <a:latin typeface="Calibri" pitchFamily="34" charset="0"/>
              </a:rPr>
              <a:t>escape depth </a:t>
            </a:r>
            <a:r>
              <a:rPr lang="en-US" sz="1600" dirty="0">
                <a:latin typeface="Symbol" pitchFamily="18" charset="2"/>
              </a:rPr>
              <a:t>l</a:t>
            </a:r>
            <a:r>
              <a:rPr lang="en-US" sz="1600" baseline="-25000" dirty="0">
                <a:latin typeface="Calibri" pitchFamily="34" charset="0"/>
              </a:rPr>
              <a:t>e</a:t>
            </a:r>
            <a:r>
              <a:rPr lang="en-US" sz="1600" dirty="0">
                <a:latin typeface="Calibri" pitchFamily="34" charset="0"/>
              </a:rPr>
              <a:t> ~ some tens of nm.</a:t>
            </a:r>
          </a:p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Calibri" pitchFamily="34" charset="0"/>
              <a:buAutoNum type="arabicPeriod" startAt="2"/>
              <a:defRPr/>
            </a:pPr>
            <a:r>
              <a:rPr lang="en-US" sz="1600" dirty="0">
                <a:latin typeface="Calibri" pitchFamily="34" charset="0"/>
              </a:rPr>
              <a:t>only </a:t>
            </a:r>
            <a:r>
              <a:rPr lang="en-US" sz="1600" dirty="0" err="1">
                <a:latin typeface="Calibri" pitchFamily="34" charset="0"/>
              </a:rPr>
              <a:t>e’s</a:t>
            </a:r>
            <a:r>
              <a:rPr lang="en-US" sz="1600" dirty="0">
                <a:latin typeface="Calibri" pitchFamily="34" charset="0"/>
              </a:rPr>
              <a:t> reaching the surface with sufficient excess energy escape from it  </a:t>
            </a:r>
          </a:p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1600" dirty="0">
                <a:latin typeface="Calibri" pitchFamily="34" charset="0"/>
                <a:sym typeface="Wingdings" pitchFamily="2" charset="2"/>
              </a:rPr>
              <a:t>	</a:t>
            </a:r>
            <a:r>
              <a:rPr lang="sv-SE" sz="16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sym typeface="Wingdings" pitchFamily="2" charset="2"/>
              </a:rPr>
              <a:t> External Photoeffect</a:t>
            </a:r>
            <a:endParaRPr lang="sv-SE" sz="1600" dirty="0">
              <a:solidFill>
                <a:schemeClr val="accent6">
                  <a:lumMod val="75000"/>
                </a:schemeClr>
              </a:solidFill>
              <a:latin typeface="Calibri" pitchFamily="34" charset="0"/>
              <a:sym typeface="Symbol" pitchFamily="18" charset="2"/>
            </a:endParaRPr>
          </a:p>
        </p:txBody>
      </p:sp>
      <p:sp>
        <p:nvSpPr>
          <p:cNvPr id="45070" name="Text Box 45"/>
          <p:cNvSpPr txBox="1">
            <a:spLocks noChangeArrowheads="1"/>
          </p:cNvSpPr>
          <p:nvPr/>
        </p:nvSpPr>
        <p:spPr bwMode="auto">
          <a:xfrm>
            <a:off x="1058863" y="249238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Basics of photon detection</a:t>
            </a:r>
          </a:p>
        </p:txBody>
      </p:sp>
      <p:sp>
        <p:nvSpPr>
          <p:cNvPr id="45071" name="Rectangle 32"/>
          <p:cNvSpPr>
            <a:spLocks noChangeArrowheads="1"/>
          </p:cNvSpPr>
          <p:nvPr/>
        </p:nvSpPr>
        <p:spPr bwMode="auto">
          <a:xfrm>
            <a:off x="5665788" y="3644900"/>
            <a:ext cx="1214437" cy="366713"/>
          </a:xfrm>
          <a:prstGeom prst="rect">
            <a:avLst/>
          </a:prstGeom>
          <a:solidFill>
            <a:srgbClr val="FFC000"/>
          </a:solidFill>
          <a:ln w="12700" algn="ctr">
            <a:noFill/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72" name="Rectangle 31"/>
          <p:cNvSpPr>
            <a:spLocks noChangeArrowheads="1"/>
          </p:cNvSpPr>
          <p:nvPr/>
        </p:nvSpPr>
        <p:spPr bwMode="auto">
          <a:xfrm>
            <a:off x="5657850" y="1989138"/>
            <a:ext cx="1219200" cy="1152525"/>
          </a:xfrm>
          <a:prstGeom prst="rect">
            <a:avLst/>
          </a:prstGeom>
          <a:solidFill>
            <a:srgbClr val="FFFF00"/>
          </a:solidFill>
          <a:ln w="12700" algn="ctr">
            <a:noFill/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pic>
        <p:nvPicPr>
          <p:cNvPr id="45073" name="Picture 3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1313" y="2478088"/>
            <a:ext cx="2395537" cy="1597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5074" name="Text Box 34"/>
          <p:cNvSpPr txBox="1">
            <a:spLocks noChangeArrowheads="1"/>
          </p:cNvSpPr>
          <p:nvPr/>
        </p:nvSpPr>
        <p:spPr bwMode="auto">
          <a:xfrm>
            <a:off x="7575550" y="3695700"/>
            <a:ext cx="719138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(Photonis)</a:t>
            </a:r>
          </a:p>
        </p:txBody>
      </p:sp>
      <p:sp>
        <p:nvSpPr>
          <p:cNvPr id="45075" name="Freeform 61"/>
          <p:cNvSpPr>
            <a:spLocks/>
          </p:cNvSpPr>
          <p:nvPr/>
        </p:nvSpPr>
        <p:spPr bwMode="auto">
          <a:xfrm>
            <a:off x="6183313" y="2078038"/>
            <a:ext cx="685800" cy="322262"/>
          </a:xfrm>
          <a:custGeom>
            <a:avLst/>
            <a:gdLst>
              <a:gd name="T0" fmla="*/ 0 w 480"/>
              <a:gd name="T1" fmla="*/ 0 h 168"/>
              <a:gd name="T2" fmla="*/ 2147483647 w 480"/>
              <a:gd name="T3" fmla="*/ 2147483647 h 168"/>
              <a:gd name="T4" fmla="*/ 2147483647 w 480"/>
              <a:gd name="T5" fmla="*/ 2147483647 h 168"/>
              <a:gd name="T6" fmla="*/ 2147483647 w 480"/>
              <a:gd name="T7" fmla="*/ 2147483647 h 168"/>
              <a:gd name="T8" fmla="*/ 2147483647 w 480"/>
              <a:gd name="T9" fmla="*/ 2147483647 h 168"/>
              <a:gd name="T10" fmla="*/ 2147483647 w 480"/>
              <a:gd name="T11" fmla="*/ 2147483647 h 168"/>
              <a:gd name="T12" fmla="*/ 2147483647 w 480"/>
              <a:gd name="T13" fmla="*/ 2147483647 h 1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80"/>
              <a:gd name="T22" fmla="*/ 0 h 168"/>
              <a:gd name="T23" fmla="*/ 480 w 480"/>
              <a:gd name="T24" fmla="*/ 168 h 16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80" h="168">
                <a:moveTo>
                  <a:pt x="0" y="0"/>
                </a:moveTo>
                <a:cubicBezTo>
                  <a:pt x="8" y="2"/>
                  <a:pt x="47" y="11"/>
                  <a:pt x="56" y="16"/>
                </a:cubicBezTo>
                <a:cubicBezTo>
                  <a:pt x="73" y="25"/>
                  <a:pt x="85" y="46"/>
                  <a:pt x="104" y="48"/>
                </a:cubicBezTo>
                <a:cubicBezTo>
                  <a:pt x="125" y="51"/>
                  <a:pt x="147" y="53"/>
                  <a:pt x="168" y="56"/>
                </a:cubicBezTo>
                <a:cubicBezTo>
                  <a:pt x="173" y="64"/>
                  <a:pt x="176" y="75"/>
                  <a:pt x="184" y="80"/>
                </a:cubicBezTo>
                <a:cubicBezTo>
                  <a:pt x="224" y="105"/>
                  <a:pt x="334" y="129"/>
                  <a:pt x="384" y="136"/>
                </a:cubicBezTo>
                <a:cubicBezTo>
                  <a:pt x="414" y="146"/>
                  <a:pt x="451" y="154"/>
                  <a:pt x="480" y="168"/>
                </a:cubicBezTo>
              </a:path>
            </a:pathLst>
          </a:cu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fr-FR"/>
          </a:p>
        </p:txBody>
      </p:sp>
      <p:sp>
        <p:nvSpPr>
          <p:cNvPr id="45076" name="Arc 56"/>
          <p:cNvSpPr>
            <a:spLocks/>
          </p:cNvSpPr>
          <p:nvPr/>
        </p:nvSpPr>
        <p:spPr bwMode="auto">
          <a:xfrm rot="10800000" flipH="1" flipV="1">
            <a:off x="5867400" y="2132013"/>
            <a:ext cx="282575" cy="1584325"/>
          </a:xfrm>
          <a:custGeom>
            <a:avLst/>
            <a:gdLst>
              <a:gd name="T0" fmla="*/ 0 w 22353"/>
              <a:gd name="T1" fmla="*/ 0 h 43197"/>
              <a:gd name="T2" fmla="*/ 0 w 22353"/>
              <a:gd name="T3" fmla="*/ 0 h 43197"/>
              <a:gd name="T4" fmla="*/ 0 w 22353"/>
              <a:gd name="T5" fmla="*/ 0 h 43197"/>
              <a:gd name="T6" fmla="*/ 0 60000 65536"/>
              <a:gd name="T7" fmla="*/ 0 60000 65536"/>
              <a:gd name="T8" fmla="*/ 0 60000 65536"/>
              <a:gd name="T9" fmla="*/ 0 w 22353"/>
              <a:gd name="T10" fmla="*/ 0 h 43197"/>
              <a:gd name="T11" fmla="*/ 22353 w 22353"/>
              <a:gd name="T12" fmla="*/ 43197 h 431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353" h="43197" fill="none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</a:path>
              <a:path w="22353" h="43197" stroke="0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  <a:lnTo>
                  <a:pt x="21600" y="21597"/>
                </a:lnTo>
                <a:close/>
              </a:path>
            </a:pathLst>
          </a:custGeom>
          <a:noFill/>
          <a:ln w="12700">
            <a:solidFill>
              <a:schemeClr val="accent2"/>
            </a:solidFill>
            <a:round/>
            <a:headEnd/>
            <a:tailEnd type="triangle" w="med" len="lg"/>
          </a:ln>
        </p:spPr>
        <p:txBody>
          <a:bodyPr anchor="ctr"/>
          <a:lstStyle/>
          <a:p>
            <a:endParaRPr lang="fr-FR"/>
          </a:p>
        </p:txBody>
      </p:sp>
      <p:sp>
        <p:nvSpPr>
          <p:cNvPr id="45077" name="Line 75"/>
          <p:cNvSpPr>
            <a:spLocks noChangeShapeType="1"/>
          </p:cNvSpPr>
          <p:nvPr/>
        </p:nvSpPr>
        <p:spPr bwMode="auto">
          <a:xfrm>
            <a:off x="6869113" y="2401888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45078" name="Line 69"/>
          <p:cNvSpPr>
            <a:spLocks noChangeShapeType="1"/>
          </p:cNvSpPr>
          <p:nvPr/>
        </p:nvSpPr>
        <p:spPr bwMode="auto">
          <a:xfrm flipH="1" flipV="1">
            <a:off x="5075238" y="2097088"/>
            <a:ext cx="1100137" cy="0"/>
          </a:xfrm>
          <a:prstGeom prst="line">
            <a:avLst/>
          </a:prstGeom>
          <a:noFill/>
          <a:ln w="6350">
            <a:solidFill>
              <a:srgbClr val="CC0000"/>
            </a:solidFill>
            <a:prstDash val="dash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45079" name="Line 70"/>
          <p:cNvSpPr>
            <a:spLocks noChangeShapeType="1"/>
          </p:cNvSpPr>
          <p:nvPr/>
        </p:nvSpPr>
        <p:spPr bwMode="auto">
          <a:xfrm flipH="1">
            <a:off x="5075238" y="3659188"/>
            <a:ext cx="307975" cy="0"/>
          </a:xfrm>
          <a:prstGeom prst="line">
            <a:avLst/>
          </a:prstGeom>
          <a:noFill/>
          <a:ln w="6350">
            <a:solidFill>
              <a:srgbClr val="CC0000"/>
            </a:solidFill>
            <a:prstDash val="dash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45080" name="Line 71"/>
          <p:cNvSpPr>
            <a:spLocks noChangeShapeType="1"/>
          </p:cNvSpPr>
          <p:nvPr/>
        </p:nvSpPr>
        <p:spPr bwMode="auto">
          <a:xfrm>
            <a:off x="5146675" y="2132013"/>
            <a:ext cx="0" cy="1519237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triangle" w="sm" len="lg"/>
            <a:tailEnd type="triangle" w="sm" len="lg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45081" name="Rectangle 72"/>
          <p:cNvSpPr>
            <a:spLocks noChangeArrowheads="1"/>
          </p:cNvSpPr>
          <p:nvPr/>
        </p:nvSpPr>
        <p:spPr bwMode="auto">
          <a:xfrm rot="-5400000">
            <a:off x="4394200" y="2768600"/>
            <a:ext cx="1143000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en-US" sz="1400" baseline="-25000">
                <a:solidFill>
                  <a:schemeClr val="bg1"/>
                </a:solidFill>
                <a:latin typeface="Symbol" pitchFamily="18" charset="2"/>
              </a:rPr>
              <a:t>g</a:t>
            </a:r>
            <a:endParaRPr lang="en-GB" sz="140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45082" name="Text Box 73"/>
          <p:cNvSpPr txBox="1">
            <a:spLocks noChangeArrowheads="1"/>
          </p:cNvSpPr>
          <p:nvPr/>
        </p:nvSpPr>
        <p:spPr bwMode="auto">
          <a:xfrm>
            <a:off x="6107113" y="37036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>
                <a:solidFill>
                  <a:schemeClr val="bg1"/>
                </a:solidFill>
                <a:latin typeface="Calibri" pitchFamily="34" charset="0"/>
              </a:rPr>
              <a:t>h</a:t>
            </a:r>
          </a:p>
        </p:txBody>
      </p:sp>
      <p:sp>
        <p:nvSpPr>
          <p:cNvPr id="45083" name="Text Box 74"/>
          <p:cNvSpPr txBox="1">
            <a:spLocks noChangeArrowheads="1"/>
          </p:cNvSpPr>
          <p:nvPr/>
        </p:nvSpPr>
        <p:spPr bwMode="auto">
          <a:xfrm>
            <a:off x="6419850" y="1943100"/>
            <a:ext cx="346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sv-SE" baseline="30000">
                <a:solidFill>
                  <a:schemeClr val="bg1"/>
                </a:solidFill>
                <a:latin typeface="Calibri" pitchFamily="34" charset="0"/>
              </a:rPr>
              <a:t>-</a:t>
            </a:r>
            <a:endParaRPr lang="sv-SE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5084" name="TextBox 29"/>
          <p:cNvSpPr txBox="1">
            <a:spLocks noChangeArrowheads="1"/>
          </p:cNvSpPr>
          <p:nvPr/>
        </p:nvSpPr>
        <p:spPr bwMode="auto">
          <a:xfrm>
            <a:off x="5316538" y="1639888"/>
            <a:ext cx="2557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semiconductor </a:t>
            </a:r>
            <a:r>
              <a:rPr lang="en-US" sz="160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 vacuum</a:t>
            </a:r>
            <a:endParaRPr lang="en-US" sz="1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5085" name="Oval 35"/>
          <p:cNvSpPr>
            <a:spLocks noChangeArrowheads="1"/>
          </p:cNvSpPr>
          <p:nvPr/>
        </p:nvSpPr>
        <p:spPr bwMode="auto">
          <a:xfrm>
            <a:off x="6140450" y="3676650"/>
            <a:ext cx="71438" cy="71438"/>
          </a:xfrm>
          <a:prstGeom prst="ellipse">
            <a:avLst/>
          </a:prstGeom>
          <a:solidFill>
            <a:schemeClr val="tx1"/>
          </a:solidFill>
          <a:ln w="1270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86" name="Oval 36"/>
          <p:cNvSpPr>
            <a:spLocks noChangeArrowheads="1"/>
          </p:cNvSpPr>
          <p:nvPr/>
        </p:nvSpPr>
        <p:spPr bwMode="auto">
          <a:xfrm>
            <a:off x="6122988" y="2062163"/>
            <a:ext cx="71437" cy="71437"/>
          </a:xfrm>
          <a:prstGeom prst="ellipse">
            <a:avLst/>
          </a:prstGeom>
          <a:solidFill>
            <a:schemeClr val="bg1"/>
          </a:solidFill>
          <a:ln w="1270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87" name="Arc 56"/>
          <p:cNvSpPr>
            <a:spLocks/>
          </p:cNvSpPr>
          <p:nvPr/>
        </p:nvSpPr>
        <p:spPr bwMode="auto">
          <a:xfrm rot="10800000" flipH="1" flipV="1">
            <a:off x="6170613" y="3068638"/>
            <a:ext cx="228600" cy="647700"/>
          </a:xfrm>
          <a:custGeom>
            <a:avLst/>
            <a:gdLst>
              <a:gd name="T0" fmla="*/ 0 w 22353"/>
              <a:gd name="T1" fmla="*/ 0 h 43197"/>
              <a:gd name="T2" fmla="*/ 0 w 22353"/>
              <a:gd name="T3" fmla="*/ 0 h 43197"/>
              <a:gd name="T4" fmla="*/ 0 w 22353"/>
              <a:gd name="T5" fmla="*/ 0 h 43197"/>
              <a:gd name="T6" fmla="*/ 0 60000 65536"/>
              <a:gd name="T7" fmla="*/ 0 60000 65536"/>
              <a:gd name="T8" fmla="*/ 0 60000 65536"/>
              <a:gd name="T9" fmla="*/ 0 w 22353"/>
              <a:gd name="T10" fmla="*/ 0 h 43197"/>
              <a:gd name="T11" fmla="*/ 22353 w 22353"/>
              <a:gd name="T12" fmla="*/ 43197 h 431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353" h="43197" fill="none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</a:path>
              <a:path w="22353" h="43197" stroke="0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  <a:lnTo>
                  <a:pt x="21600" y="21597"/>
                </a:lnTo>
                <a:close/>
              </a:path>
            </a:pathLst>
          </a:custGeom>
          <a:noFill/>
          <a:ln w="12700">
            <a:solidFill>
              <a:srgbClr val="990000"/>
            </a:solidFill>
            <a:round/>
            <a:headEnd/>
            <a:tailEnd type="triangle" w="med" len="lg"/>
          </a:ln>
        </p:spPr>
        <p:txBody>
          <a:bodyPr anchor="ctr"/>
          <a:lstStyle/>
          <a:p>
            <a:endParaRPr lang="fr-FR"/>
          </a:p>
        </p:txBody>
      </p:sp>
      <p:sp>
        <p:nvSpPr>
          <p:cNvPr id="45088" name="Oval 35"/>
          <p:cNvSpPr>
            <a:spLocks noChangeArrowheads="1"/>
          </p:cNvSpPr>
          <p:nvPr/>
        </p:nvSpPr>
        <p:spPr bwMode="auto">
          <a:xfrm>
            <a:off x="6365875" y="3681413"/>
            <a:ext cx="71438" cy="71437"/>
          </a:xfrm>
          <a:prstGeom prst="ellipse">
            <a:avLst/>
          </a:prstGeom>
          <a:solidFill>
            <a:schemeClr val="tx1"/>
          </a:solidFill>
          <a:ln w="1270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89" name="Oval 35"/>
          <p:cNvSpPr>
            <a:spLocks noChangeArrowheads="1"/>
          </p:cNvSpPr>
          <p:nvPr/>
        </p:nvSpPr>
        <p:spPr bwMode="auto">
          <a:xfrm>
            <a:off x="6356350" y="3035300"/>
            <a:ext cx="71438" cy="71438"/>
          </a:xfrm>
          <a:prstGeom prst="ellipse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90" name="Line 56"/>
          <p:cNvSpPr>
            <a:spLocks noChangeShapeType="1"/>
          </p:cNvSpPr>
          <p:nvPr/>
        </p:nvSpPr>
        <p:spPr bwMode="auto">
          <a:xfrm>
            <a:off x="6883400" y="1484313"/>
            <a:ext cx="0" cy="1150937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5091" name="Rectangle 32"/>
          <p:cNvSpPr>
            <a:spLocks noChangeArrowheads="1"/>
          </p:cNvSpPr>
          <p:nvPr/>
        </p:nvSpPr>
        <p:spPr bwMode="auto">
          <a:xfrm>
            <a:off x="179388" y="3678238"/>
            <a:ext cx="4572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However, if the detection method requires extraction of the electron, 2 more steps must be accomplished: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654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A65A2B-16E4-48E7-AB64-3C21D334AC4A}" type="slidenum">
              <a:rPr lang="en-GB"/>
              <a:pPr>
                <a:defRPr/>
              </a:pPr>
              <a:t>50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>
                <a:latin typeface="+mj-lt"/>
                <a:ea typeface="+mj-ea"/>
                <a:cs typeface="+mj-cs"/>
              </a:rPr>
              <a:t>MCP-PMT: TOF applications</a:t>
            </a:r>
          </a:p>
        </p:txBody>
      </p:sp>
      <p:pic>
        <p:nvPicPr>
          <p:cNvPr id="23654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3463" y="4110038"/>
            <a:ext cx="2916237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55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" y="4124325"/>
            <a:ext cx="3416300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6551" name="Rectangle 9"/>
          <p:cNvSpPr>
            <a:spLocks noChangeArrowheads="1"/>
          </p:cNvSpPr>
          <p:nvPr/>
        </p:nvSpPr>
        <p:spPr bwMode="auto">
          <a:xfrm>
            <a:off x="114300" y="1052513"/>
            <a:ext cx="33782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Excellent timing properties require fast light source → Cherenkov radiator directly attached to the MCP-PMT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Can be used as dedicated TOF (SuperB end-cap PID</a:t>
            </a:r>
            <a:r>
              <a:rPr lang="sl-SI">
                <a:latin typeface="Calibri" pitchFamily="34" charset="0"/>
              </a:rPr>
              <a:t> option</a:t>
            </a:r>
            <a:r>
              <a:rPr lang="en-US">
                <a:latin typeface="Calibri" pitchFamily="34" charset="0"/>
              </a:rPr>
              <a:t>) or part of the proximity focusing RICH (Belle-II end-cap PID</a:t>
            </a:r>
            <a:r>
              <a:rPr lang="sl-SI">
                <a:latin typeface="Calibri" pitchFamily="34" charset="0"/>
              </a:rPr>
              <a:t> option</a:t>
            </a:r>
            <a:r>
              <a:rPr lang="en-US">
                <a:latin typeface="Calibri" pitchFamily="34" charset="0"/>
              </a:rPr>
              <a:t>)</a:t>
            </a:r>
          </a:p>
        </p:txBody>
      </p:sp>
      <p:sp>
        <p:nvSpPr>
          <p:cNvPr id="236552" name="Rectangle 16"/>
          <p:cNvSpPr>
            <a:spLocks noChangeArrowheads="1"/>
          </p:cNvSpPr>
          <p:nvPr/>
        </p:nvSpPr>
        <p:spPr bwMode="auto">
          <a:xfrm>
            <a:off x="3492500" y="4110038"/>
            <a:ext cx="20542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Proximity focusing aerogel RICH with TOF capability</a:t>
            </a:r>
          </a:p>
        </p:txBody>
      </p:sp>
      <p:sp>
        <p:nvSpPr>
          <p:cNvPr id="236553" name="Rectangle 17"/>
          <p:cNvSpPr>
            <a:spLocks noChangeArrowheads="1"/>
          </p:cNvSpPr>
          <p:nvPr/>
        </p:nvSpPr>
        <p:spPr bwMode="auto">
          <a:xfrm>
            <a:off x="3995738" y="5453063"/>
            <a:ext cx="22129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Separation of 2 GeV pions and protons with 0.6 m flight length (start counter </a:t>
            </a:r>
            <a:r>
              <a:rPr lang="en-US" sz="1600">
                <a:latin typeface="Symbol" pitchFamily="18" charset="2"/>
              </a:rPr>
              <a:t>s</a:t>
            </a:r>
            <a:r>
              <a:rPr lang="en-US" sz="1600">
                <a:latin typeface="Calibri" pitchFamily="34" charset="0"/>
              </a:rPr>
              <a:t> ~ 15 ps).</a:t>
            </a:r>
          </a:p>
        </p:txBody>
      </p:sp>
      <p:grpSp>
        <p:nvGrpSpPr>
          <p:cNvPr id="236554" name="Group 5"/>
          <p:cNvGrpSpPr>
            <a:grpSpLocks/>
          </p:cNvGrpSpPr>
          <p:nvPr/>
        </p:nvGrpSpPr>
        <p:grpSpPr bwMode="auto">
          <a:xfrm>
            <a:off x="3540125" y="1079500"/>
            <a:ext cx="2006600" cy="1528763"/>
            <a:chOff x="5436097" y="1172511"/>
            <a:chExt cx="2007683" cy="1529374"/>
          </a:xfrm>
        </p:grpSpPr>
        <p:sp>
          <p:nvSpPr>
            <p:cNvPr id="236559" name="Rectangle 14"/>
            <p:cNvSpPr>
              <a:spLocks noChangeArrowheads="1"/>
            </p:cNvSpPr>
            <p:nvPr/>
          </p:nvSpPr>
          <p:spPr bwMode="auto">
            <a:xfrm>
              <a:off x="5740157" y="2178665"/>
              <a:ext cx="7675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Quartz</a:t>
              </a:r>
            </a:p>
            <a:p>
              <a:r>
                <a:rPr lang="en-US" sz="1400">
                  <a:latin typeface="Calibri" pitchFamily="34" charset="0"/>
                </a:rPr>
                <a:t>radiator</a:t>
              </a:r>
            </a:p>
          </p:txBody>
        </p:sp>
        <p:sp>
          <p:nvSpPr>
            <p:cNvPr id="236560" name="Rectangle 15"/>
            <p:cNvSpPr>
              <a:spLocks noChangeArrowheads="1"/>
            </p:cNvSpPr>
            <p:nvPr/>
          </p:nvSpPr>
          <p:spPr bwMode="auto">
            <a:xfrm>
              <a:off x="6435667" y="2352678"/>
              <a:ext cx="91723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MCP-PMT</a:t>
              </a:r>
            </a:p>
          </p:txBody>
        </p:sp>
        <p:grpSp>
          <p:nvGrpSpPr>
            <p:cNvPr id="236561" name="Group 28"/>
            <p:cNvGrpSpPr>
              <a:grpSpLocks/>
            </p:cNvGrpSpPr>
            <p:nvPr/>
          </p:nvGrpSpPr>
          <p:grpSpPr bwMode="auto">
            <a:xfrm>
              <a:off x="5436097" y="1172511"/>
              <a:ext cx="2007683" cy="1104361"/>
              <a:chOff x="5436096" y="1172511"/>
              <a:chExt cx="2356336" cy="1296144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6919991" y="1172511"/>
                <a:ext cx="432492" cy="1295431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6776449" y="1172511"/>
                <a:ext cx="137950" cy="1295431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bg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911465" y="1245205"/>
                <a:ext cx="864984" cy="115004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chemeClr val="bg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V="1">
                <a:off x="5436096" y="1571392"/>
                <a:ext cx="2356336" cy="501398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6776449" y="1603079"/>
                <a:ext cx="143542" cy="190121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6588165" y="1386863"/>
                <a:ext cx="331826" cy="441751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6228377" y="1235885"/>
                <a:ext cx="505195" cy="671014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 flipV="1">
                <a:off x="6733572" y="1245205"/>
                <a:ext cx="186419" cy="238583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6092291" y="1944178"/>
                <a:ext cx="827700" cy="331779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6480042" y="1862165"/>
                <a:ext cx="439949" cy="177074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36555" name="Picture 4" descr="C:\kenji\doc\pid\conf\200604SNIC\fig\tof.JPG"/>
          <p:cNvPicPr>
            <a:picLocks noChangeAspect="1" noChangeArrowheads="1"/>
          </p:cNvPicPr>
          <p:nvPr/>
        </p:nvPicPr>
        <p:blipFill>
          <a:blip r:embed="rId4" cstate="print"/>
          <a:srcRect t="9125" b="4224"/>
          <a:stretch>
            <a:fillRect/>
          </a:stretch>
        </p:blipFill>
        <p:spPr bwMode="auto">
          <a:xfrm>
            <a:off x="3563938" y="2614613"/>
            <a:ext cx="1954212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556" name="Picture 4" descr="C:\kenji\doc\pid\conf\200604SNIC\fig\TOFresult.eps"/>
          <p:cNvPicPr>
            <a:picLocks noChangeAspect="1" noChangeArrowheads="1"/>
          </p:cNvPicPr>
          <p:nvPr/>
        </p:nvPicPr>
        <p:blipFill>
          <a:blip r:embed="rId5" cstate="print"/>
          <a:srcRect b="50000"/>
          <a:stretch>
            <a:fillRect/>
          </a:stretch>
        </p:blipFill>
        <p:spPr bwMode="auto">
          <a:xfrm>
            <a:off x="6129338" y="1243013"/>
            <a:ext cx="2476500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55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0788" y="971550"/>
            <a:ext cx="1520825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6558" name="ZoneTexte 11"/>
          <p:cNvSpPr txBox="1">
            <a:spLocks noChangeArrowheads="1"/>
          </p:cNvSpPr>
          <p:nvPr/>
        </p:nvSpPr>
        <p:spPr bwMode="auto">
          <a:xfrm>
            <a:off x="7546975" y="3692525"/>
            <a:ext cx="10541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000">
                <a:latin typeface="Calibri" pitchFamily="34" charset="0"/>
              </a:rPr>
              <a:t>K. Inami @ PD07</a:t>
            </a:r>
            <a:endParaRPr lang="fr-FR" sz="1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6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757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4B27A8-CAA5-426E-A84E-D8D1C985F0E5}" type="slidenum">
              <a:rPr lang="en-GB"/>
              <a:pPr>
                <a:defRPr/>
              </a:pPr>
              <a:t>51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>
                <a:latin typeface="+mj-lt"/>
                <a:ea typeface="+mj-ea"/>
                <a:cs typeface="+mj-cs"/>
              </a:rPr>
              <a:t>MCP-PMT: RICH with timing information</a:t>
            </a:r>
          </a:p>
        </p:txBody>
      </p:sp>
      <p:pic>
        <p:nvPicPr>
          <p:cNvPr id="23757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790700"/>
            <a:ext cx="3910013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574" name="Rectangle 6"/>
          <p:cNvSpPr>
            <a:spLocks noChangeArrowheads="1"/>
          </p:cNvSpPr>
          <p:nvPr/>
        </p:nvSpPr>
        <p:spPr bwMode="auto">
          <a:xfrm>
            <a:off x="149225" y="1042988"/>
            <a:ext cx="37020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l-SI" sz="1600">
                <a:latin typeface="Calibri" pitchFamily="34" charset="0"/>
              </a:rPr>
              <a:t>DIRC concept (BaBar) – 2D imaging</a:t>
            </a:r>
            <a:endParaRPr lang="en-US" sz="1600">
              <a:latin typeface="Calibri" pitchFamily="34" charset="0"/>
            </a:endParaRPr>
          </a:p>
        </p:txBody>
      </p:sp>
      <p:pic>
        <p:nvPicPr>
          <p:cNvPr id="2375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1366838"/>
            <a:ext cx="4851400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2973388"/>
            <a:ext cx="1812925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577" name="Rectangle 10"/>
          <p:cNvSpPr>
            <a:spLocks noChangeArrowheads="1"/>
          </p:cNvSpPr>
          <p:nvPr/>
        </p:nvSpPr>
        <p:spPr bwMode="auto">
          <a:xfrm>
            <a:off x="6156325" y="3629025"/>
            <a:ext cx="280828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TOP (Time-Of-Propagation) counter based on DIRC concept (Belle-II). Using linear array of MCP-PMTs to measure one coordinate and time of propagation (length of photon path) to obtain 2D image</a:t>
            </a:r>
            <a:r>
              <a:rPr lang="sl-SI" sz="1600">
                <a:latin typeface="Calibri" pitchFamily="34" charset="0"/>
              </a:rPr>
              <a:t> </a:t>
            </a:r>
            <a:r>
              <a:rPr lang="en-US" sz="1600">
                <a:latin typeface="Calibri" pitchFamily="34" charset="0"/>
              </a:rPr>
              <a:t>→</a:t>
            </a:r>
            <a:r>
              <a:rPr lang="sl-SI" sz="1600">
                <a:latin typeface="Calibri" pitchFamily="34" charset="0"/>
              </a:rPr>
              <a:t> compact detector.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37578" name="Rectangle 12"/>
          <p:cNvSpPr>
            <a:spLocks noChangeArrowheads="1"/>
          </p:cNvSpPr>
          <p:nvPr/>
        </p:nvSpPr>
        <p:spPr bwMode="auto">
          <a:xfrm>
            <a:off x="93663" y="4973638"/>
            <a:ext cx="37036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Focusing DIRC with chromatic correction (SuperB) uses measured time of propagation to correct chromatic error.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859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4042B-7CB2-4F9D-8DE6-0E43D182910B}" type="slidenum">
              <a:rPr lang="en-GB"/>
              <a:pPr>
                <a:defRPr/>
              </a:pPr>
              <a:t>52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2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074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B47511-8708-4667-AA2A-74BA263491B1}" type="slidenum">
              <a:rPr lang="en-GB"/>
              <a:pPr>
                <a:defRPr/>
              </a:pPr>
              <a:t>53</a:t>
            </a:fld>
            <a:endParaRPr lang="en-GB"/>
          </a:p>
        </p:txBody>
      </p:sp>
      <p:sp>
        <p:nvSpPr>
          <p:cNvPr id="30745" name="Text Box 5"/>
          <p:cNvSpPr txBox="1">
            <a:spLocks noChangeArrowheads="1"/>
          </p:cNvSpPr>
          <p:nvPr/>
        </p:nvSpPr>
        <p:spPr bwMode="auto">
          <a:xfrm>
            <a:off x="3995738" y="5229225"/>
            <a:ext cx="1524000" cy="3778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Energy loss eV</a:t>
            </a:r>
            <a:r>
              <a:rPr lang="en-US" sz="1200" baseline="-25000">
                <a:latin typeface="Calibri" pitchFamily="34" charset="0"/>
              </a:rPr>
              <a:t>th</a:t>
            </a:r>
            <a:r>
              <a:rPr lang="en-US" sz="1200">
                <a:latin typeface="Calibri" pitchFamily="34" charset="0"/>
              </a:rPr>
              <a:t> in (thin) ohmic contact</a:t>
            </a:r>
          </a:p>
        </p:txBody>
      </p:sp>
      <p:sp>
        <p:nvSpPr>
          <p:cNvPr id="30746" name="Line 6"/>
          <p:cNvSpPr>
            <a:spLocks noChangeShapeType="1"/>
          </p:cNvSpPr>
          <p:nvPr/>
        </p:nvSpPr>
        <p:spPr bwMode="auto">
          <a:xfrm flipV="1">
            <a:off x="5508625" y="5300663"/>
            <a:ext cx="64770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47" name="Rectangle 15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Hybrid Photon Detectors (HPD’s) – Basic Principles</a:t>
            </a:r>
          </a:p>
        </p:txBody>
      </p:sp>
      <p:sp>
        <p:nvSpPr>
          <p:cNvPr id="30748" name="Rectangle 18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2250" cy="5327650"/>
          </a:xfrm>
        </p:spPr>
        <p:txBody>
          <a:bodyPr/>
          <a:lstStyle/>
          <a:p>
            <a:r>
              <a:rPr lang="en-US" sz="1600" smtClean="0"/>
              <a:t>Combination of vacuum photon detectors and solid-state technology;</a:t>
            </a:r>
          </a:p>
          <a:p>
            <a:r>
              <a:rPr lang="en-US" sz="1600" smtClean="0"/>
              <a:t>Input: collection lens, (active) optical window, photo-cathode;</a:t>
            </a:r>
          </a:p>
          <a:p>
            <a:r>
              <a:rPr lang="en-US" sz="1600" smtClean="0"/>
              <a:t>Gain: achieved </a:t>
            </a:r>
            <a:r>
              <a:rPr lang="en-US" sz="1600" i="1" smtClean="0"/>
              <a:t>in one step</a:t>
            </a:r>
            <a:r>
              <a:rPr lang="en-US" sz="1600" smtClean="0"/>
              <a:t> by energy dissipation of keV pe’s in solid-state detector anode; this results in low gain fluctuations;</a:t>
            </a:r>
          </a:p>
          <a:p>
            <a:r>
              <a:rPr lang="en-US" sz="1600" smtClean="0"/>
              <a:t>Output: direct electronic signal;</a:t>
            </a:r>
          </a:p>
          <a:p>
            <a:r>
              <a:rPr lang="en-US" sz="1600" smtClean="0"/>
              <a:t>Encapsulation in the tube implies:</a:t>
            </a:r>
          </a:p>
          <a:p>
            <a:r>
              <a:rPr lang="en-US" sz="1600" smtClean="0"/>
              <a:t>compatibility with high vacuum technology (low outgassing, high T° bake-out cycles);</a:t>
            </a:r>
          </a:p>
          <a:p>
            <a:r>
              <a:rPr lang="en-US" sz="1600" smtClean="0"/>
              <a:t>internal (for speed and fine segmentation) or external connectivity to read-out electronics;</a:t>
            </a:r>
          </a:p>
          <a:p>
            <a:r>
              <a:rPr lang="en-US" sz="1600" smtClean="0"/>
              <a:t>heat dissipation issues;</a:t>
            </a:r>
          </a:p>
          <a:p>
            <a:endParaRPr lang="en-US" sz="1600" smtClean="0"/>
          </a:p>
        </p:txBody>
      </p:sp>
      <p:graphicFrame>
        <p:nvGraphicFramePr>
          <p:cNvPr id="30741" name="Object 21"/>
          <p:cNvGraphicFramePr>
            <a:graphicFrameLocks noChangeAspect="1"/>
          </p:cNvGraphicFramePr>
          <p:nvPr/>
        </p:nvGraphicFramePr>
        <p:xfrm>
          <a:off x="4500563" y="1628775"/>
          <a:ext cx="4416425" cy="2998788"/>
        </p:xfrm>
        <a:graphic>
          <a:graphicData uri="http://schemas.openxmlformats.org/presentationml/2006/ole">
            <p:oleObj spid="_x0000_s30741" name="Ulead Image Editor Image" r:id="rId3" imgW="2480657" imgH="1685547" progId="">
              <p:embed/>
            </p:oleObj>
          </a:graphicData>
        </a:graphic>
      </p:graphicFrame>
      <p:sp>
        <p:nvSpPr>
          <p:cNvPr id="30749" name="Text Box 22"/>
          <p:cNvSpPr txBox="1">
            <a:spLocks noChangeArrowheads="1"/>
          </p:cNvSpPr>
          <p:nvPr/>
        </p:nvSpPr>
        <p:spPr bwMode="auto">
          <a:xfrm>
            <a:off x="8488363" y="2898775"/>
            <a:ext cx="44291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600">
                <a:solidFill>
                  <a:schemeClr val="accent2"/>
                </a:solidFill>
                <a:latin typeface="Symbol" pitchFamily="18" charset="2"/>
              </a:rPr>
              <a:t>D</a:t>
            </a:r>
            <a:r>
              <a:rPr lang="en-US" sz="1600">
                <a:solidFill>
                  <a:schemeClr val="accent2"/>
                </a:solidFill>
              </a:rPr>
              <a:t>V</a:t>
            </a:r>
          </a:p>
        </p:txBody>
      </p:sp>
      <p:sp>
        <p:nvSpPr>
          <p:cNvPr id="30750" name="Line 23"/>
          <p:cNvSpPr>
            <a:spLocks noChangeShapeType="1"/>
          </p:cNvSpPr>
          <p:nvPr/>
        </p:nvSpPr>
        <p:spPr bwMode="auto">
          <a:xfrm>
            <a:off x="8488363" y="2593975"/>
            <a:ext cx="0" cy="10668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51" name="Text Box 24"/>
          <p:cNvSpPr txBox="1">
            <a:spLocks noChangeArrowheads="1"/>
          </p:cNvSpPr>
          <p:nvPr/>
        </p:nvSpPr>
        <p:spPr bwMode="auto">
          <a:xfrm>
            <a:off x="5651500" y="1052513"/>
            <a:ext cx="2808288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(C.A. Johansen et al., NIM A 326 (1993) 295-298)</a:t>
            </a:r>
          </a:p>
        </p:txBody>
      </p:sp>
      <p:sp>
        <p:nvSpPr>
          <p:cNvPr id="30752" name="Text Box 25"/>
          <p:cNvSpPr txBox="1">
            <a:spLocks noChangeArrowheads="1"/>
          </p:cNvSpPr>
          <p:nvPr/>
        </p:nvSpPr>
        <p:spPr bwMode="auto">
          <a:xfrm>
            <a:off x="4572000" y="1628775"/>
            <a:ext cx="1524000" cy="182563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Optical input window</a:t>
            </a:r>
          </a:p>
        </p:txBody>
      </p:sp>
      <p:sp>
        <p:nvSpPr>
          <p:cNvPr id="30753" name="Line 26"/>
          <p:cNvSpPr>
            <a:spLocks noChangeShapeType="1"/>
          </p:cNvSpPr>
          <p:nvPr/>
        </p:nvSpPr>
        <p:spPr bwMode="auto">
          <a:xfrm>
            <a:off x="6084888" y="1773238"/>
            <a:ext cx="287337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0754" name="Rectangle 27"/>
          <p:cNvSpPr>
            <a:spLocks noChangeArrowheads="1"/>
          </p:cNvSpPr>
          <p:nvPr/>
        </p:nvSpPr>
        <p:spPr bwMode="auto">
          <a:xfrm>
            <a:off x="6227763" y="5302250"/>
            <a:ext cx="1800225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55" name="Rectangle 28"/>
          <p:cNvSpPr>
            <a:spLocks noChangeArrowheads="1"/>
          </p:cNvSpPr>
          <p:nvPr/>
        </p:nvSpPr>
        <p:spPr bwMode="auto">
          <a:xfrm>
            <a:off x="6227763" y="5157788"/>
            <a:ext cx="1800225" cy="2159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56" name="Rectangle 29"/>
          <p:cNvSpPr>
            <a:spLocks noChangeArrowheads="1"/>
          </p:cNvSpPr>
          <p:nvPr/>
        </p:nvSpPr>
        <p:spPr bwMode="auto">
          <a:xfrm>
            <a:off x="6227763" y="6165850"/>
            <a:ext cx="1800225" cy="36036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57" name="Text Box 30"/>
          <p:cNvSpPr txBox="1">
            <a:spLocks noChangeArrowheads="1"/>
          </p:cNvSpPr>
          <p:nvPr/>
        </p:nvSpPr>
        <p:spPr bwMode="auto">
          <a:xfrm>
            <a:off x="7451725" y="5157788"/>
            <a:ext cx="576263" cy="1277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n+</a:t>
            </a:r>
          </a:p>
          <a:p>
            <a:pPr algn="ctr" eaLnBrk="0" hangingPunct="0"/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n</a:t>
            </a:r>
          </a:p>
          <a:p>
            <a:pPr algn="ctr" eaLnBrk="0" hangingPunct="0"/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p+</a:t>
            </a:r>
          </a:p>
        </p:txBody>
      </p:sp>
      <p:sp>
        <p:nvSpPr>
          <p:cNvPr id="30758" name="Oval 31"/>
          <p:cNvSpPr>
            <a:spLocks noChangeArrowheads="1"/>
          </p:cNvSpPr>
          <p:nvPr/>
        </p:nvSpPr>
        <p:spPr bwMode="auto">
          <a:xfrm>
            <a:off x="7380288" y="3716338"/>
            <a:ext cx="433387" cy="43338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59" name="Line 32"/>
          <p:cNvSpPr>
            <a:spLocks noChangeShapeType="1"/>
          </p:cNvSpPr>
          <p:nvPr/>
        </p:nvSpPr>
        <p:spPr bwMode="auto">
          <a:xfrm>
            <a:off x="6804025" y="4797425"/>
            <a:ext cx="360363" cy="9366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30760" name="Text Box 33"/>
          <p:cNvSpPr txBox="1">
            <a:spLocks noChangeArrowheads="1"/>
          </p:cNvSpPr>
          <p:nvPr/>
        </p:nvSpPr>
        <p:spPr bwMode="auto">
          <a:xfrm>
            <a:off x="6804025" y="5373688"/>
            <a:ext cx="576263" cy="5476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>
              <a:buFontTx/>
              <a:buChar char="-"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      +</a:t>
            </a:r>
            <a:br>
              <a:rPr lang="en-US" sz="12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+     -</a:t>
            </a:r>
            <a:br>
              <a:rPr lang="en-US" sz="12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+       -</a:t>
            </a:r>
          </a:p>
        </p:txBody>
      </p:sp>
      <p:sp>
        <p:nvSpPr>
          <p:cNvPr id="30761" name="Oval 35"/>
          <p:cNvSpPr>
            <a:spLocks noChangeArrowheads="1"/>
          </p:cNvSpPr>
          <p:nvPr/>
        </p:nvSpPr>
        <p:spPr bwMode="auto">
          <a:xfrm>
            <a:off x="6300788" y="4797425"/>
            <a:ext cx="1871662" cy="1871663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62" name="Line 37"/>
          <p:cNvSpPr>
            <a:spLocks noChangeShapeType="1"/>
          </p:cNvSpPr>
          <p:nvPr/>
        </p:nvSpPr>
        <p:spPr bwMode="auto">
          <a:xfrm flipH="1">
            <a:off x="7451725" y="4149725"/>
            <a:ext cx="144463" cy="6477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0763" name="Freeform 38"/>
          <p:cNvSpPr>
            <a:spLocks/>
          </p:cNvSpPr>
          <p:nvPr/>
        </p:nvSpPr>
        <p:spPr bwMode="auto">
          <a:xfrm rot="-628235">
            <a:off x="6659563" y="1341438"/>
            <a:ext cx="220662" cy="771525"/>
          </a:xfrm>
          <a:custGeom>
            <a:avLst/>
            <a:gdLst>
              <a:gd name="T0" fmla="*/ 0 w 104"/>
              <a:gd name="T1" fmla="*/ 0 h 384"/>
              <a:gd name="T2" fmla="*/ 2147483647 w 104"/>
              <a:gd name="T3" fmla="*/ 2147483647 h 384"/>
              <a:gd name="T4" fmla="*/ 0 w 104"/>
              <a:gd name="T5" fmla="*/ 2147483647 h 384"/>
              <a:gd name="T6" fmla="*/ 2147483647 w 104"/>
              <a:gd name="T7" fmla="*/ 2147483647 h 384"/>
              <a:gd name="T8" fmla="*/ 0 w 104"/>
              <a:gd name="T9" fmla="*/ 2147483647 h 384"/>
              <a:gd name="T10" fmla="*/ 2147483647 w 104"/>
              <a:gd name="T11" fmla="*/ 2147483647 h 384"/>
              <a:gd name="T12" fmla="*/ 0 w 104"/>
              <a:gd name="T13" fmla="*/ 2147483647 h 384"/>
              <a:gd name="T14" fmla="*/ 2147483647 w 104"/>
              <a:gd name="T15" fmla="*/ 2147483647 h 384"/>
              <a:gd name="T16" fmla="*/ 2147483647 w 104"/>
              <a:gd name="T17" fmla="*/ 2147483647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28575" cap="flat" cmpd="sng">
            <a:solidFill>
              <a:srgbClr val="C0C0C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92075" tIns="46038" rIns="92075" bIns="46038">
            <a:spAutoFit/>
          </a:bodyPr>
          <a:lstStyle/>
          <a:p>
            <a:endParaRPr lang="fr-FR"/>
          </a:p>
        </p:txBody>
      </p:sp>
      <p:sp>
        <p:nvSpPr>
          <p:cNvPr id="30764" name="Line 39"/>
          <p:cNvSpPr>
            <a:spLocks noChangeShapeType="1"/>
          </p:cNvSpPr>
          <p:nvPr/>
        </p:nvSpPr>
        <p:spPr bwMode="auto">
          <a:xfrm>
            <a:off x="6804025" y="2133600"/>
            <a:ext cx="792163" cy="18002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30765" name="Text Box 40"/>
          <p:cNvSpPr txBox="1">
            <a:spLocks noChangeArrowheads="1"/>
          </p:cNvSpPr>
          <p:nvPr/>
        </p:nvSpPr>
        <p:spPr bwMode="auto">
          <a:xfrm>
            <a:off x="6948488" y="1341438"/>
            <a:ext cx="576262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Photon</a:t>
            </a:r>
          </a:p>
        </p:txBody>
      </p:sp>
      <p:sp>
        <p:nvSpPr>
          <p:cNvPr id="30766" name="Text Box 41"/>
          <p:cNvSpPr txBox="1">
            <a:spLocks noChangeArrowheads="1"/>
          </p:cNvSpPr>
          <p:nvPr/>
        </p:nvSpPr>
        <p:spPr bwMode="auto">
          <a:xfrm>
            <a:off x="7164388" y="2420938"/>
            <a:ext cx="936625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Photoelectron</a:t>
            </a:r>
          </a:p>
        </p:txBody>
      </p:sp>
      <p:sp>
        <p:nvSpPr>
          <p:cNvPr id="30767" name="Text Box 42"/>
          <p:cNvSpPr txBox="1">
            <a:spLocks noChangeArrowheads="1"/>
          </p:cNvSpPr>
          <p:nvPr/>
        </p:nvSpPr>
        <p:spPr bwMode="auto">
          <a:xfrm>
            <a:off x="4067175" y="6021388"/>
            <a:ext cx="1524000" cy="3778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Typical stopping range 3-5</a:t>
            </a:r>
            <a:r>
              <a:rPr lang="en-US" sz="1200">
                <a:latin typeface="Symbol" pitchFamily="18" charset="2"/>
              </a:rPr>
              <a:t>m</a:t>
            </a:r>
            <a:r>
              <a:rPr lang="en-US" sz="1200">
                <a:latin typeface="Calibri" pitchFamily="34" charset="0"/>
              </a:rPr>
              <a:t>m</a:t>
            </a:r>
          </a:p>
        </p:txBody>
      </p:sp>
      <p:sp>
        <p:nvSpPr>
          <p:cNvPr id="30768" name="Line 43"/>
          <p:cNvSpPr>
            <a:spLocks noChangeShapeType="1"/>
          </p:cNvSpPr>
          <p:nvPr/>
        </p:nvSpPr>
        <p:spPr bwMode="auto">
          <a:xfrm flipV="1">
            <a:off x="5580063" y="5661025"/>
            <a:ext cx="1296987" cy="647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175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84F695-2E78-4DDB-B648-76988C0E5267}" type="slidenum">
              <a:rPr lang="en-GB"/>
              <a:pPr>
                <a:defRPr/>
              </a:pPr>
              <a:t>54</a:t>
            </a:fld>
            <a:endParaRPr lang="en-GB"/>
          </a:p>
        </p:txBody>
      </p:sp>
      <p:sp>
        <p:nvSpPr>
          <p:cNvPr id="31760" name="Rectangle 21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Energy resolution of HPD’s - Basic Properties</a:t>
            </a:r>
          </a:p>
        </p:txBody>
      </p:sp>
      <p:sp>
        <p:nvSpPr>
          <p:cNvPr id="31761" name="Rectangle 22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5327650"/>
          </a:xfrm>
        </p:spPr>
        <p:txBody>
          <a:bodyPr/>
          <a:lstStyle/>
          <a:p>
            <a:r>
              <a:rPr lang="en-US" sz="1800" smtClean="0"/>
              <a:t>Photo-emission from photo-cathode;</a:t>
            </a:r>
          </a:p>
          <a:p>
            <a:r>
              <a:rPr lang="en-US" sz="1800" smtClean="0"/>
              <a:t>Photo-electron acceleration to </a:t>
            </a:r>
            <a:r>
              <a:rPr lang="en-US" sz="1800" smtClean="0">
                <a:latin typeface="Symbol" pitchFamily="18" charset="2"/>
              </a:rPr>
              <a:t>D</a:t>
            </a:r>
            <a:r>
              <a:rPr lang="en-US" sz="1800" smtClean="0"/>
              <a:t>V </a:t>
            </a:r>
            <a:r>
              <a:rPr lang="en-US" sz="1800" smtClean="0">
                <a:sym typeface="Symbol" pitchFamily="18" charset="2"/>
              </a:rPr>
              <a:t></a:t>
            </a:r>
            <a:r>
              <a:rPr lang="en-US" sz="1800" smtClean="0"/>
              <a:t> 10-20kV;</a:t>
            </a:r>
          </a:p>
          <a:p>
            <a:r>
              <a:rPr lang="en-US" sz="1800" smtClean="0"/>
              <a:t>Energy dissipation through ionization and phonons (W</a:t>
            </a:r>
            <a:r>
              <a:rPr lang="en-US" sz="1800" baseline="-25000" smtClean="0"/>
              <a:t>Si</a:t>
            </a:r>
            <a:r>
              <a:rPr lang="en-US" sz="1800" smtClean="0"/>
              <a:t>=3.6eV to generate 1 e-h pair in Si) with low fluctuations (Fano factor F </a:t>
            </a:r>
            <a:r>
              <a:rPr lang="en-US" sz="1800" smtClean="0">
                <a:sym typeface="Symbol" pitchFamily="18" charset="2"/>
              </a:rPr>
              <a:t></a:t>
            </a:r>
            <a:r>
              <a:rPr lang="en-US" sz="1800" smtClean="0"/>
              <a:t> 0.12 in Si);</a:t>
            </a:r>
          </a:p>
          <a:p>
            <a:r>
              <a:rPr lang="en-US" sz="1800" smtClean="0"/>
              <a:t>Gain M:</a:t>
            </a:r>
          </a:p>
          <a:p>
            <a:endParaRPr lang="en-US" sz="1800" smtClean="0"/>
          </a:p>
          <a:p>
            <a:r>
              <a:rPr lang="en-US" sz="1800" smtClean="0"/>
              <a:t>Intrinsic gain fluctuations </a:t>
            </a:r>
            <a:r>
              <a:rPr lang="en-US" sz="1800" smtClean="0">
                <a:latin typeface="Symbol" pitchFamily="18" charset="2"/>
              </a:rPr>
              <a:t>s</a:t>
            </a:r>
            <a:r>
              <a:rPr lang="en-US" sz="1800" baseline="-25000" smtClean="0"/>
              <a:t>M</a:t>
            </a:r>
            <a:r>
              <a:rPr lang="en-US" sz="1800" smtClean="0"/>
              <a:t> :</a:t>
            </a:r>
            <a:br>
              <a:rPr lang="en-US" sz="1800" smtClean="0"/>
            </a:br>
            <a:r>
              <a:rPr lang="en-US" sz="1800" smtClean="0"/>
              <a:t/>
            </a:r>
            <a:br>
              <a:rPr lang="en-US" sz="1800" smtClean="0"/>
            </a:br>
            <a:r>
              <a:rPr lang="en-US" sz="1800" smtClean="0">
                <a:sym typeface="Symbol" pitchFamily="18" charset="2"/>
              </a:rPr>
              <a:t></a:t>
            </a:r>
            <a:r>
              <a:rPr lang="en-US" sz="1800" smtClean="0"/>
              <a:t> dominated by electronics</a:t>
            </a:r>
          </a:p>
          <a:p>
            <a:r>
              <a:rPr lang="en-US" sz="1800" smtClean="0"/>
              <a:t>Example: </a:t>
            </a:r>
            <a:r>
              <a:rPr lang="en-US" sz="1800" smtClean="0">
                <a:latin typeface="Symbol" pitchFamily="18" charset="2"/>
              </a:rPr>
              <a:t>D</a:t>
            </a:r>
            <a:r>
              <a:rPr lang="en-US" sz="1800" smtClean="0"/>
              <a:t>V = 20kV</a:t>
            </a:r>
            <a:br>
              <a:rPr lang="en-US" sz="1800" smtClean="0"/>
            </a:br>
            <a:r>
              <a:rPr lang="en-US" sz="1800" smtClean="0"/>
              <a:t/>
            </a:r>
            <a:br>
              <a:rPr lang="en-US" sz="1800" smtClean="0"/>
            </a:br>
            <a:r>
              <a:rPr lang="en-US" sz="1800" smtClean="0">
                <a:sym typeface="Symbol" pitchFamily="18" charset="2"/>
              </a:rPr>
              <a:t></a:t>
            </a:r>
            <a:r>
              <a:rPr lang="en-US" sz="1800" smtClean="0"/>
              <a:t> M  </a:t>
            </a:r>
            <a:r>
              <a:rPr lang="en-US" sz="1800" smtClean="0">
                <a:sym typeface="Symbol" pitchFamily="18" charset="2"/>
              </a:rPr>
              <a:t></a:t>
            </a:r>
            <a:r>
              <a:rPr lang="en-US" sz="1800" smtClean="0"/>
              <a:t> 5000 and </a:t>
            </a:r>
            <a:r>
              <a:rPr lang="en-US" sz="1800" smtClean="0">
                <a:latin typeface="Symbol" pitchFamily="18" charset="2"/>
              </a:rPr>
              <a:t>s</a:t>
            </a:r>
            <a:r>
              <a:rPr lang="en-US" sz="1800" baseline="-25000" smtClean="0"/>
              <a:t>M</a:t>
            </a:r>
            <a:r>
              <a:rPr lang="en-US" sz="1800" smtClean="0"/>
              <a:t> </a:t>
            </a:r>
            <a:r>
              <a:rPr lang="en-US" sz="1800" smtClean="0">
                <a:sym typeface="Symbol" pitchFamily="18" charset="2"/>
              </a:rPr>
              <a:t></a:t>
            </a:r>
            <a:r>
              <a:rPr lang="en-US" sz="1800" smtClean="0"/>
              <a:t> 25</a:t>
            </a:r>
          </a:p>
          <a:p>
            <a:r>
              <a:rPr lang="en-US" sz="1800" smtClean="0"/>
              <a:t>suited for single photon detection with high resolution;</a:t>
            </a:r>
          </a:p>
          <a:p>
            <a:endParaRPr lang="en-US" sz="1800" smtClean="0"/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5003800" y="1196975"/>
          <a:ext cx="4140200" cy="3754438"/>
        </p:xfrm>
        <a:graphic>
          <a:graphicData uri="http://schemas.openxmlformats.org/presentationml/2006/ole">
            <p:oleObj spid="_x0000_s31748" name="Ulead Image Editor Image" r:id="rId3" imgW="2624111" imgH="2380291" progId="">
              <p:embed/>
            </p:oleObj>
          </a:graphicData>
        </a:graphic>
      </p:graphicFrame>
      <p:graphicFrame>
        <p:nvGraphicFramePr>
          <p:cNvPr id="31751" name="Object 7"/>
          <p:cNvGraphicFramePr>
            <a:graphicFrameLocks noChangeAspect="1"/>
          </p:cNvGraphicFramePr>
          <p:nvPr/>
        </p:nvGraphicFramePr>
        <p:xfrm>
          <a:off x="1403350" y="3284538"/>
          <a:ext cx="1471613" cy="582612"/>
        </p:xfrm>
        <a:graphic>
          <a:graphicData uri="http://schemas.openxmlformats.org/presentationml/2006/ole">
            <p:oleObj spid="_x0000_s31751" name="Equation" r:id="rId4" imgW="1091880" imgH="431640" progId="Equation.3">
              <p:embed/>
            </p:oleObj>
          </a:graphicData>
        </a:graphic>
      </p:graphicFrame>
      <p:sp>
        <p:nvSpPr>
          <p:cNvPr id="31762" name="Text Box 8"/>
          <p:cNvSpPr txBox="1">
            <a:spLocks noChangeArrowheads="1"/>
          </p:cNvSpPr>
          <p:nvPr/>
        </p:nvSpPr>
        <p:spPr bwMode="auto">
          <a:xfrm>
            <a:off x="6084888" y="5084763"/>
            <a:ext cx="28956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000">
                <a:latin typeface="Calibri" pitchFamily="34" charset="0"/>
              </a:rPr>
              <a:t>(C.P. Datema et al., NIM A 387 (1997) 100-103)</a:t>
            </a:r>
          </a:p>
        </p:txBody>
      </p:sp>
      <p:sp>
        <p:nvSpPr>
          <p:cNvPr id="31763" name="Text Box 9"/>
          <p:cNvSpPr txBox="1">
            <a:spLocks noChangeArrowheads="1"/>
          </p:cNvSpPr>
          <p:nvPr/>
        </p:nvSpPr>
        <p:spPr bwMode="auto">
          <a:xfrm>
            <a:off x="4356100" y="5734050"/>
            <a:ext cx="1676400" cy="560388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Background from electron back-scattering</a:t>
            </a:r>
            <a:br>
              <a:rPr lang="en-US" sz="1200">
                <a:latin typeface="Calibri" pitchFamily="34" charset="0"/>
              </a:rPr>
            </a:br>
            <a:r>
              <a:rPr lang="en-US" sz="1200">
                <a:latin typeface="Calibri" pitchFamily="34" charset="0"/>
              </a:rPr>
              <a:t> at Si surface</a:t>
            </a:r>
          </a:p>
        </p:txBody>
      </p:sp>
      <p:sp>
        <p:nvSpPr>
          <p:cNvPr id="31764" name="Line 10"/>
          <p:cNvSpPr>
            <a:spLocks noChangeShapeType="1"/>
          </p:cNvSpPr>
          <p:nvPr/>
        </p:nvSpPr>
        <p:spPr bwMode="auto">
          <a:xfrm flipV="1">
            <a:off x="5364163" y="4221163"/>
            <a:ext cx="1295400" cy="151288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graphicFrame>
        <p:nvGraphicFramePr>
          <p:cNvPr id="31756" name="Object 12"/>
          <p:cNvGraphicFramePr>
            <a:graphicFrameLocks noChangeAspect="1"/>
          </p:cNvGraphicFramePr>
          <p:nvPr/>
        </p:nvGraphicFramePr>
        <p:xfrm>
          <a:off x="3492500" y="3860800"/>
          <a:ext cx="1230313" cy="325438"/>
        </p:xfrm>
        <a:graphic>
          <a:graphicData uri="http://schemas.openxmlformats.org/presentationml/2006/ole">
            <p:oleObj spid="_x0000_s31756" name="Equation" r:id="rId5" imgW="914400" imgH="241200" progId="Equation.3">
              <p:embed/>
            </p:oleObj>
          </a:graphicData>
        </a:graphic>
      </p:graphicFrame>
      <p:sp>
        <p:nvSpPr>
          <p:cNvPr id="31765" name="Text Box 13"/>
          <p:cNvSpPr txBox="1">
            <a:spLocks noChangeArrowheads="1"/>
          </p:cNvSpPr>
          <p:nvPr/>
        </p:nvSpPr>
        <p:spPr bwMode="auto">
          <a:xfrm>
            <a:off x="5940425" y="1916113"/>
            <a:ext cx="280988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1 pe</a:t>
            </a:r>
          </a:p>
        </p:txBody>
      </p:sp>
      <p:sp>
        <p:nvSpPr>
          <p:cNvPr id="31766" name="Text Box 14"/>
          <p:cNvSpPr txBox="1">
            <a:spLocks noChangeArrowheads="1"/>
          </p:cNvSpPr>
          <p:nvPr/>
        </p:nvSpPr>
        <p:spPr bwMode="auto">
          <a:xfrm>
            <a:off x="6443663" y="1268413"/>
            <a:ext cx="280987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2 pe</a:t>
            </a:r>
          </a:p>
        </p:txBody>
      </p:sp>
      <p:sp>
        <p:nvSpPr>
          <p:cNvPr id="31767" name="Text Box 15"/>
          <p:cNvSpPr txBox="1">
            <a:spLocks noChangeArrowheads="1"/>
          </p:cNvSpPr>
          <p:nvPr/>
        </p:nvSpPr>
        <p:spPr bwMode="auto">
          <a:xfrm>
            <a:off x="6877050" y="1341438"/>
            <a:ext cx="280988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3 pe</a:t>
            </a:r>
          </a:p>
        </p:txBody>
      </p:sp>
      <p:sp>
        <p:nvSpPr>
          <p:cNvPr id="31768" name="Text Box 16"/>
          <p:cNvSpPr txBox="1">
            <a:spLocks noChangeArrowheads="1"/>
          </p:cNvSpPr>
          <p:nvPr/>
        </p:nvSpPr>
        <p:spPr bwMode="auto">
          <a:xfrm>
            <a:off x="7235825" y="2133600"/>
            <a:ext cx="280988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4 pe</a:t>
            </a:r>
          </a:p>
        </p:txBody>
      </p:sp>
      <p:sp>
        <p:nvSpPr>
          <p:cNvPr id="31769" name="Text Box 17"/>
          <p:cNvSpPr txBox="1">
            <a:spLocks noChangeArrowheads="1"/>
          </p:cNvSpPr>
          <p:nvPr/>
        </p:nvSpPr>
        <p:spPr bwMode="auto">
          <a:xfrm>
            <a:off x="8101013" y="3644900"/>
            <a:ext cx="280987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6 pe</a:t>
            </a:r>
          </a:p>
        </p:txBody>
      </p:sp>
      <p:sp>
        <p:nvSpPr>
          <p:cNvPr id="31770" name="Text Box 18"/>
          <p:cNvSpPr txBox="1">
            <a:spLocks noChangeArrowheads="1"/>
          </p:cNvSpPr>
          <p:nvPr/>
        </p:nvSpPr>
        <p:spPr bwMode="auto">
          <a:xfrm>
            <a:off x="8532813" y="3933825"/>
            <a:ext cx="280987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7 pe</a:t>
            </a:r>
          </a:p>
        </p:txBody>
      </p:sp>
      <p:sp>
        <p:nvSpPr>
          <p:cNvPr id="31771" name="Text Box 19"/>
          <p:cNvSpPr txBox="1">
            <a:spLocks noChangeArrowheads="1"/>
          </p:cNvSpPr>
          <p:nvPr/>
        </p:nvSpPr>
        <p:spPr bwMode="auto">
          <a:xfrm>
            <a:off x="7667625" y="2997200"/>
            <a:ext cx="280988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5 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166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1DC679-59B7-4D88-8C63-09F649BF0CD4}" type="slidenum">
              <a:rPr lang="en-GB"/>
              <a:pPr>
                <a:defRPr/>
              </a:pPr>
              <a:t>55</a:t>
            </a:fld>
            <a:endParaRPr lang="en-GB"/>
          </a:p>
        </p:txBody>
      </p:sp>
      <p:pic>
        <p:nvPicPr>
          <p:cNvPr id="241668" name="Picture 4" descr="HPD_fro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581525"/>
            <a:ext cx="1944687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539875"/>
            <a:ext cx="3124200" cy="2495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41670" name="Picture 6" descr="FAD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114800"/>
            <a:ext cx="25908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1671" name="Rectangle 7"/>
          <p:cNvSpPr>
            <a:spLocks noChangeArrowheads="1"/>
          </p:cNvSpPr>
          <p:nvPr/>
        </p:nvSpPr>
        <p:spPr bwMode="auto">
          <a:xfrm>
            <a:off x="2895600" y="5943600"/>
            <a:ext cx="23622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000">
                <a:latin typeface="Calibri" pitchFamily="34" charset="0"/>
              </a:rPr>
              <a:t>(http://cmsinfo.cern.ch/Welcome.html/</a:t>
            </a:r>
            <a:br>
              <a:rPr lang="en-GB" sz="1000">
                <a:latin typeface="Calibri" pitchFamily="34" charset="0"/>
              </a:rPr>
            </a:br>
            <a:r>
              <a:rPr lang="en-GB" sz="1000">
                <a:latin typeface="Calibri" pitchFamily="34" charset="0"/>
              </a:rPr>
              <a:t>CMSdetectorInfo/CMShcal.html)</a:t>
            </a:r>
          </a:p>
        </p:txBody>
      </p:sp>
      <p:sp>
        <p:nvSpPr>
          <p:cNvPr id="241672" name="Text Box 8"/>
          <p:cNvSpPr txBox="1">
            <a:spLocks noChangeArrowheads="1"/>
          </p:cNvSpPr>
          <p:nvPr/>
        </p:nvSpPr>
        <p:spPr bwMode="auto">
          <a:xfrm>
            <a:off x="4140200" y="1557338"/>
            <a:ext cx="16002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(P. Cushman et al.,</a:t>
            </a:r>
            <a:br>
              <a:rPr lang="en-US" sz="1000">
                <a:latin typeface="Calibri" pitchFamily="34" charset="0"/>
              </a:rPr>
            </a:br>
            <a:r>
              <a:rPr lang="en-US" sz="1000">
                <a:latin typeface="Calibri" pitchFamily="34" charset="0"/>
              </a:rPr>
              <a:t> NIM A 504 (2003) 502)</a:t>
            </a:r>
          </a:p>
        </p:txBody>
      </p:sp>
      <p:sp>
        <p:nvSpPr>
          <p:cNvPr id="241673" name="Text Box 9"/>
          <p:cNvSpPr txBox="1">
            <a:spLocks noChangeArrowheads="1"/>
          </p:cNvSpPr>
          <p:nvPr/>
        </p:nvSpPr>
        <p:spPr bwMode="auto">
          <a:xfrm>
            <a:off x="6400800" y="1295400"/>
            <a:ext cx="1676400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Possible cross-talks</a:t>
            </a:r>
          </a:p>
        </p:txBody>
      </p:sp>
      <p:sp>
        <p:nvSpPr>
          <p:cNvPr id="241674" name="Rectangle 10"/>
          <p:cNvSpPr>
            <a:spLocks noChangeArrowheads="1"/>
          </p:cNvSpPr>
          <p:nvPr/>
        </p:nvSpPr>
        <p:spPr bwMode="auto">
          <a:xfrm>
            <a:off x="2555875" y="4652963"/>
            <a:ext cx="23622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000">
                <a:latin typeface="Calibri" pitchFamily="34" charset="0"/>
              </a:rPr>
              <a:t>(http://cmsinfo.cern.ch/Welcome.html/</a:t>
            </a:r>
            <a:br>
              <a:rPr lang="en-GB" sz="1000">
                <a:latin typeface="Calibri" pitchFamily="34" charset="0"/>
              </a:rPr>
            </a:br>
            <a:r>
              <a:rPr lang="en-GB" sz="1000">
                <a:latin typeface="Calibri" pitchFamily="34" charset="0"/>
              </a:rPr>
              <a:t>CMSdetectorInfo/CMShcal.html)</a:t>
            </a:r>
          </a:p>
        </p:txBody>
      </p:sp>
      <p:sp>
        <p:nvSpPr>
          <p:cNvPr id="241675" name="Rectangle 11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Multi-pixel proximity-focussed HPD – CMS HCAL</a:t>
            </a:r>
          </a:p>
        </p:txBody>
      </p:sp>
      <p:sp>
        <p:nvSpPr>
          <p:cNvPr id="241676" name="Rectangle 12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5327650"/>
          </a:xfrm>
        </p:spPr>
        <p:txBody>
          <a:bodyPr/>
          <a:lstStyle/>
          <a:p>
            <a:r>
              <a:rPr lang="en-US" sz="1600" smtClean="0"/>
              <a:t>B=4T </a:t>
            </a:r>
            <a:r>
              <a:rPr lang="en-US" sz="1600" smtClean="0">
                <a:sym typeface="Symbol" pitchFamily="18" charset="2"/>
              </a:rPr>
              <a:t></a:t>
            </a:r>
            <a:r>
              <a:rPr lang="en-US" sz="1600" smtClean="0"/>
              <a:t> proximity-focussing with 3.35mm gap and HV=10kV; </a:t>
            </a:r>
          </a:p>
          <a:p>
            <a:r>
              <a:rPr lang="en-US" sz="1600" smtClean="0"/>
              <a:t>Minimize cross-talks:</a:t>
            </a:r>
          </a:p>
          <a:p>
            <a:pPr lvl="1"/>
            <a:r>
              <a:rPr lang="en-US" sz="1600" smtClean="0"/>
              <a:t>pe back-scattering: align with B;</a:t>
            </a:r>
          </a:p>
          <a:p>
            <a:pPr lvl="1"/>
            <a:r>
              <a:rPr lang="en-US" sz="1600" smtClean="0"/>
              <a:t>capacitive: Al layer coating;</a:t>
            </a:r>
          </a:p>
          <a:p>
            <a:pPr lvl="1"/>
            <a:r>
              <a:rPr lang="en-US" sz="1600" smtClean="0"/>
              <a:t>internal light reflections: a-Si:H AR coating optimized @ </a:t>
            </a:r>
            <a:r>
              <a:rPr lang="en-US" sz="1600" smtClean="0">
                <a:latin typeface="Symbol" pitchFamily="18" charset="2"/>
              </a:rPr>
              <a:t>l</a:t>
            </a:r>
            <a:r>
              <a:rPr lang="en-US" sz="1600" smtClean="0"/>
              <a:t> = 520nm (WLS fibres);</a:t>
            </a:r>
          </a:p>
          <a:p>
            <a:r>
              <a:rPr lang="en-US" sz="1600" smtClean="0"/>
              <a:t>Results in linear response over a large dynamic range from minimum ionizing particles (muons) up to 3 TeV hadron showers;</a:t>
            </a:r>
          </a:p>
          <a:p>
            <a:endParaRPr lang="en-U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8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269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B701-A857-4D06-AC16-073DB7C77CA6}" type="slidenum">
              <a:rPr lang="en-GB"/>
              <a:pPr>
                <a:defRPr/>
              </a:pPr>
              <a:t>56</a:t>
            </a:fld>
            <a:endParaRPr lang="en-GB"/>
          </a:p>
        </p:txBody>
      </p:sp>
      <p:sp>
        <p:nvSpPr>
          <p:cNvPr id="242692" name="Rectangle 21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Various kinds of commercial HPD’s</a:t>
            </a:r>
          </a:p>
        </p:txBody>
      </p:sp>
      <p:sp>
        <p:nvSpPr>
          <p:cNvPr id="242693" name="Rectangle 23"/>
          <p:cNvSpPr>
            <a:spLocks noGrp="1"/>
          </p:cNvSpPr>
          <p:nvPr>
            <p:ph type="body" sz="half" idx="4294967295"/>
          </p:nvPr>
        </p:nvSpPr>
        <p:spPr>
          <a:xfrm>
            <a:off x="5110163" y="1125538"/>
            <a:ext cx="4033837" cy="5327650"/>
          </a:xfrm>
        </p:spPr>
        <p:txBody>
          <a:bodyPr/>
          <a:lstStyle/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r>
              <a:rPr lang="en-US" sz="1600" smtClean="0"/>
              <a:t>DEP-LHCb development:</a:t>
            </a:r>
          </a:p>
          <a:p>
            <a:r>
              <a:rPr lang="en-US" sz="1600" smtClean="0"/>
              <a:t>Multi-alkali photo-cathode;</a:t>
            </a:r>
          </a:p>
          <a:p>
            <a:r>
              <a:rPr lang="en-US" sz="1600" smtClean="0"/>
              <a:t>Commercial anode with 61 2mm-pixels; vacuum feed-throughs to external analog (VA2) readout electronics;</a:t>
            </a:r>
          </a:p>
          <a:p>
            <a:r>
              <a:rPr lang="en-US" sz="1600" smtClean="0"/>
              <a:t>Proximity-focussing electron optics;</a:t>
            </a:r>
          </a:p>
          <a:p>
            <a:r>
              <a:rPr lang="en-US" sz="1600" smtClean="0"/>
              <a:t>Poor intrinsic active area coverage (~50%);</a:t>
            </a:r>
          </a:p>
          <a:p>
            <a:endParaRPr lang="en-US" sz="1600" smtClean="0"/>
          </a:p>
        </p:txBody>
      </p:sp>
      <p:sp>
        <p:nvSpPr>
          <p:cNvPr id="242694" name="Rectangle 2"/>
          <p:cNvSpPr>
            <a:spLocks noChangeArrowheads="1"/>
          </p:cNvSpPr>
          <p:nvPr/>
        </p:nvSpPr>
        <p:spPr bwMode="auto">
          <a:xfrm>
            <a:off x="1930400" y="506413"/>
            <a:ext cx="5791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/>
            <a:endParaRPr lang="en-GB" sz="2400">
              <a:latin typeface="Calibri" pitchFamily="34" charset="0"/>
            </a:endParaRPr>
          </a:p>
        </p:txBody>
      </p:sp>
      <p:pic>
        <p:nvPicPr>
          <p:cNvPr id="242695" name="Picture 4" descr="hpd_cross_sing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125538"/>
            <a:ext cx="2743200" cy="257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2696" name="Picture 5" descr="hpd_proximity_mult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914400"/>
            <a:ext cx="21383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2697" name="Rectangle 6"/>
          <p:cNvSpPr>
            <a:spLocks noChangeArrowheads="1"/>
          </p:cNvSpPr>
          <p:nvPr/>
        </p:nvSpPr>
        <p:spPr bwMode="auto">
          <a:xfrm>
            <a:off x="179388" y="981075"/>
            <a:ext cx="15240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Single-diode cross-focussing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42698" name="Rectangle 7"/>
          <p:cNvSpPr>
            <a:spLocks noChangeArrowheads="1"/>
          </p:cNvSpPr>
          <p:nvPr/>
        </p:nvSpPr>
        <p:spPr bwMode="auto">
          <a:xfrm>
            <a:off x="4932363" y="981075"/>
            <a:ext cx="19050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Multi-pixel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proximity-focussing</a:t>
            </a:r>
            <a:endParaRPr lang="en-GB" sz="1600">
              <a:latin typeface="Calibri" pitchFamily="34" charset="0"/>
            </a:endParaRPr>
          </a:p>
        </p:txBody>
      </p:sp>
      <p:pic>
        <p:nvPicPr>
          <p:cNvPr id="242699" name="Picture 8"/>
          <p:cNvPicPr>
            <a:picLocks noChangeAspect="1" noChangeArrowheads="1"/>
          </p:cNvPicPr>
          <p:nvPr/>
        </p:nvPicPr>
        <p:blipFill>
          <a:blip r:embed="rId4" cstate="print"/>
          <a:srcRect t="18803" r="6053" b="11966"/>
          <a:stretch>
            <a:fillRect/>
          </a:stretch>
        </p:blipFill>
        <p:spPr bwMode="auto">
          <a:xfrm>
            <a:off x="4140200" y="1628775"/>
            <a:ext cx="2043113" cy="213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42700" name="Rectangle 9"/>
          <p:cNvSpPr>
            <a:spLocks noChangeArrowheads="1"/>
          </p:cNvSpPr>
          <p:nvPr/>
        </p:nvSpPr>
        <p:spPr bwMode="auto">
          <a:xfrm>
            <a:off x="6096000" y="3276600"/>
            <a:ext cx="182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(E. Albrecht et al.,</a:t>
            </a:r>
            <a:br>
              <a:rPr lang="en-US" sz="1000">
                <a:latin typeface="Calibri" pitchFamily="34" charset="0"/>
              </a:rPr>
            </a:br>
            <a:r>
              <a:rPr lang="en-US" sz="1000">
                <a:latin typeface="Calibri" pitchFamily="34" charset="0"/>
              </a:rPr>
              <a:t>NIMA A 411 (1998) 249-264)</a:t>
            </a:r>
          </a:p>
        </p:txBody>
      </p:sp>
      <p:pic>
        <p:nvPicPr>
          <p:cNvPr id="242701" name="Picture 10" descr="A_hp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4221163"/>
            <a:ext cx="2219325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2702" name="Rectangle 11"/>
          <p:cNvSpPr>
            <a:spLocks noChangeArrowheads="1"/>
          </p:cNvSpPr>
          <p:nvPr/>
        </p:nvSpPr>
        <p:spPr bwMode="auto">
          <a:xfrm>
            <a:off x="755650" y="3789363"/>
            <a:ext cx="19812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Single avalanche diode HPD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42703" name="Text Box 13"/>
          <p:cNvSpPr txBox="1">
            <a:spLocks noChangeArrowheads="1"/>
          </p:cNvSpPr>
          <p:nvPr/>
        </p:nvSpPr>
        <p:spPr bwMode="auto">
          <a:xfrm>
            <a:off x="53975" y="1752600"/>
            <a:ext cx="703263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(DEP-LAA)</a:t>
            </a:r>
          </a:p>
        </p:txBody>
      </p:sp>
      <p:sp>
        <p:nvSpPr>
          <p:cNvPr id="242704" name="Text Box 14"/>
          <p:cNvSpPr txBox="1">
            <a:spLocks noChangeArrowheads="1"/>
          </p:cNvSpPr>
          <p:nvPr/>
        </p:nvSpPr>
        <p:spPr bwMode="auto">
          <a:xfrm>
            <a:off x="8139113" y="1219200"/>
            <a:ext cx="7715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(DEP-LHCb)</a:t>
            </a:r>
          </a:p>
        </p:txBody>
      </p:sp>
      <p:sp>
        <p:nvSpPr>
          <p:cNvPr id="242705" name="Text Box 15"/>
          <p:cNvSpPr txBox="1">
            <a:spLocks noChangeArrowheads="1"/>
          </p:cNvSpPr>
          <p:nvPr/>
        </p:nvSpPr>
        <p:spPr bwMode="auto">
          <a:xfrm>
            <a:off x="2916238" y="6165850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(Hamamatsu)</a:t>
            </a:r>
          </a:p>
        </p:txBody>
      </p:sp>
      <p:sp>
        <p:nvSpPr>
          <p:cNvPr id="242706" name="Line 17"/>
          <p:cNvSpPr>
            <a:spLocks noChangeShapeType="1"/>
          </p:cNvSpPr>
          <p:nvPr/>
        </p:nvSpPr>
        <p:spPr bwMode="auto">
          <a:xfrm>
            <a:off x="6705600" y="1828800"/>
            <a:ext cx="1143000" cy="1295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sm" len="med"/>
            <a:tailEnd type="triangle" w="sm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242707" name="Rectangle 18"/>
          <p:cNvSpPr>
            <a:spLocks noChangeArrowheads="1"/>
          </p:cNvSpPr>
          <p:nvPr/>
        </p:nvSpPr>
        <p:spPr bwMode="auto">
          <a:xfrm>
            <a:off x="6400800" y="2362200"/>
            <a:ext cx="685800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>
                <a:latin typeface="Calibri" pitchFamily="34" charset="0"/>
              </a:rPr>
              <a:t>18mm </a:t>
            </a:r>
            <a:r>
              <a:rPr lang="en-GB" sz="1200">
                <a:latin typeface="Calibri" pitchFamily="34" charset="0"/>
                <a:sym typeface="Symbol" pitchFamily="18" charset="2"/>
              </a:rPr>
              <a:t></a:t>
            </a:r>
            <a:endParaRPr lang="en-GB" sz="1200">
              <a:latin typeface="Calibri" pitchFamily="34" charset="0"/>
            </a:endParaRPr>
          </a:p>
        </p:txBody>
      </p:sp>
      <p:sp>
        <p:nvSpPr>
          <p:cNvPr id="242708" name="Rectangle 20"/>
          <p:cNvSpPr>
            <a:spLocks noChangeArrowheads="1"/>
          </p:cNvSpPr>
          <p:nvPr/>
        </p:nvSpPr>
        <p:spPr bwMode="auto">
          <a:xfrm>
            <a:off x="0" y="2997200"/>
            <a:ext cx="169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(R. DeSalvo et al.,</a:t>
            </a:r>
            <a:br>
              <a:rPr lang="en-US" sz="1000">
                <a:latin typeface="Calibri" pitchFamily="34" charset="0"/>
              </a:rPr>
            </a:br>
            <a:r>
              <a:rPr lang="en-US" sz="1000">
                <a:latin typeface="Calibri" pitchFamily="34" charset="0"/>
              </a:rPr>
              <a:t>NIMA A 315 (1992) 375-384)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371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FF669C-C8D7-4B7D-8C0A-612AFC4CB4FB}" type="slidenum">
              <a:rPr lang="en-GB"/>
              <a:pPr>
                <a:defRPr/>
              </a:pPr>
              <a:t>57</a:t>
            </a:fld>
            <a:endParaRPr lang="en-GB"/>
          </a:p>
        </p:txBody>
      </p:sp>
      <p:sp>
        <p:nvSpPr>
          <p:cNvPr id="243716" name="Rectangle 16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Various kinds of commercial HPD’s</a:t>
            </a:r>
          </a:p>
        </p:txBody>
      </p:sp>
      <p:sp>
        <p:nvSpPr>
          <p:cNvPr id="243717" name="Rectangle 17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5327650"/>
          </a:xfrm>
        </p:spPr>
        <p:txBody>
          <a:bodyPr/>
          <a:lstStyle/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r>
              <a:rPr lang="en-US" sz="1600" smtClean="0"/>
              <a:t>DEP-LHCb development:</a:t>
            </a:r>
          </a:p>
          <a:p>
            <a:r>
              <a:rPr lang="en-US" sz="1600" smtClean="0"/>
              <a:t>Commercial anode;</a:t>
            </a:r>
          </a:p>
          <a:p>
            <a:r>
              <a:rPr lang="en-US" sz="1600" smtClean="0"/>
              <a:t>Cross-focussing electron optics (de-magnification by ~5);</a:t>
            </a:r>
          </a:p>
          <a:p>
            <a:r>
              <a:rPr lang="en-US" sz="1600" smtClean="0"/>
              <a:t>High intrinsic active area coverage (83%);</a:t>
            </a:r>
          </a:p>
          <a:p>
            <a:endParaRPr lang="en-US" sz="1600" smtClean="0"/>
          </a:p>
        </p:txBody>
      </p:sp>
      <p:sp>
        <p:nvSpPr>
          <p:cNvPr id="243718" name="Rectangle 2"/>
          <p:cNvSpPr>
            <a:spLocks noChangeArrowheads="1"/>
          </p:cNvSpPr>
          <p:nvPr/>
        </p:nvSpPr>
        <p:spPr bwMode="auto">
          <a:xfrm>
            <a:off x="1930400" y="506413"/>
            <a:ext cx="5791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/>
            <a:endParaRPr lang="en-GB" sz="2400">
              <a:latin typeface="Calibri" pitchFamily="34" charset="0"/>
            </a:endParaRPr>
          </a:p>
        </p:txBody>
      </p:sp>
      <p:pic>
        <p:nvPicPr>
          <p:cNvPr id="243719" name="Picture 4" descr="hpd_cross_mult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268413"/>
            <a:ext cx="3429000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3720" name="Rectangle 5"/>
          <p:cNvSpPr>
            <a:spLocks noChangeArrowheads="1"/>
          </p:cNvSpPr>
          <p:nvPr/>
        </p:nvSpPr>
        <p:spPr bwMode="auto">
          <a:xfrm>
            <a:off x="250825" y="1052513"/>
            <a:ext cx="19050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Multi-pixel,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cross-focussing</a:t>
            </a:r>
            <a:endParaRPr lang="en-GB" sz="1600">
              <a:latin typeface="Calibri" pitchFamily="34" charset="0"/>
            </a:endParaRPr>
          </a:p>
        </p:txBody>
      </p:sp>
      <p:pic>
        <p:nvPicPr>
          <p:cNvPr id="243721" name="Picture 6" descr="r30093"/>
          <p:cNvPicPr>
            <a:picLocks noChangeAspect="1" noChangeArrowheads="1"/>
          </p:cNvPicPr>
          <p:nvPr/>
        </p:nvPicPr>
        <p:blipFill>
          <a:blip r:embed="rId3" cstate="print"/>
          <a:srcRect r="7118"/>
          <a:stretch>
            <a:fillRect/>
          </a:stretch>
        </p:blipFill>
        <p:spPr bwMode="auto">
          <a:xfrm>
            <a:off x="4953000" y="2895600"/>
            <a:ext cx="325596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3722" name="Rectangle 7"/>
          <p:cNvSpPr>
            <a:spLocks noChangeArrowheads="1"/>
          </p:cNvSpPr>
          <p:nvPr/>
        </p:nvSpPr>
        <p:spPr bwMode="auto">
          <a:xfrm>
            <a:off x="3276600" y="33528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(E. Albrecht et al., NIMA A 442 (2000) 164-170) </a:t>
            </a:r>
          </a:p>
        </p:txBody>
      </p:sp>
      <p:pic>
        <p:nvPicPr>
          <p:cNvPr id="243723" name="Picture 8" descr="tube1"/>
          <p:cNvPicPr>
            <a:picLocks noChangeAspect="1" noChangeArrowheads="1"/>
          </p:cNvPicPr>
          <p:nvPr/>
        </p:nvPicPr>
        <p:blipFill>
          <a:blip r:embed="rId4" cstate="print"/>
          <a:srcRect l="9351" t="11940" r="6233" b="11940"/>
          <a:stretch>
            <a:fillRect/>
          </a:stretch>
        </p:blipFill>
        <p:spPr bwMode="auto">
          <a:xfrm>
            <a:off x="5148263" y="1125538"/>
            <a:ext cx="2819400" cy="165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3724" name="Text Box 9"/>
          <p:cNvSpPr txBox="1">
            <a:spLocks noChangeArrowheads="1"/>
          </p:cNvSpPr>
          <p:nvPr/>
        </p:nvSpPr>
        <p:spPr bwMode="auto">
          <a:xfrm>
            <a:off x="179388" y="1844675"/>
            <a:ext cx="7715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(DEP-LHCb)</a:t>
            </a:r>
          </a:p>
        </p:txBody>
      </p:sp>
      <p:sp>
        <p:nvSpPr>
          <p:cNvPr id="243725" name="Text Box 11"/>
          <p:cNvSpPr txBox="1">
            <a:spLocks noChangeArrowheads="1"/>
          </p:cNvSpPr>
          <p:nvPr/>
        </p:nvSpPr>
        <p:spPr bwMode="auto">
          <a:xfrm>
            <a:off x="7308850" y="1268413"/>
            <a:ext cx="587375" cy="1524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(DEP-LHCb)</a:t>
            </a:r>
          </a:p>
        </p:txBody>
      </p:sp>
      <p:sp>
        <p:nvSpPr>
          <p:cNvPr id="243726" name="Line 13"/>
          <p:cNvSpPr>
            <a:spLocks noChangeShapeType="1"/>
          </p:cNvSpPr>
          <p:nvPr/>
        </p:nvSpPr>
        <p:spPr bwMode="auto">
          <a:xfrm>
            <a:off x="971550" y="2349500"/>
            <a:ext cx="1524000" cy="1752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sm" len="med"/>
            <a:tailEnd type="triangle" w="sm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243727" name="Rectangle 14"/>
          <p:cNvSpPr>
            <a:spLocks noChangeArrowheads="1"/>
          </p:cNvSpPr>
          <p:nvPr/>
        </p:nvSpPr>
        <p:spPr bwMode="auto">
          <a:xfrm>
            <a:off x="609600" y="2667000"/>
            <a:ext cx="685800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>
                <a:latin typeface="Calibri" pitchFamily="34" charset="0"/>
              </a:rPr>
              <a:t>72mm </a:t>
            </a:r>
            <a:r>
              <a:rPr lang="en-GB" sz="1200">
                <a:latin typeface="Calibri" pitchFamily="34" charset="0"/>
                <a:sym typeface="Symbol" pitchFamily="18" charset="2"/>
              </a:rPr>
              <a:t></a:t>
            </a:r>
            <a:endParaRPr lang="en-GB" sz="1200">
              <a:latin typeface="Calibri" pitchFamily="34" charset="0"/>
            </a:endParaRPr>
          </a:p>
        </p:txBody>
      </p:sp>
      <p:sp>
        <p:nvSpPr>
          <p:cNvPr id="243728" name="AutoShape 15"/>
          <p:cNvSpPr>
            <a:spLocks noChangeArrowheads="1"/>
          </p:cNvSpPr>
          <p:nvPr/>
        </p:nvSpPr>
        <p:spPr bwMode="auto">
          <a:xfrm rot="-516939">
            <a:off x="6732588" y="260350"/>
            <a:ext cx="942975" cy="52705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10000"/>
              </a:lnSpc>
              <a:spcBef>
                <a:spcPct val="20000"/>
              </a:spcBef>
            </a:pPr>
            <a:r>
              <a:rPr lang="en-US" sz="1400">
                <a:solidFill>
                  <a:srgbClr val="FF0000"/>
                </a:solidFill>
              </a:rPr>
              <a:t>extra slide</a:t>
            </a:r>
            <a:br>
              <a:rPr lang="en-US" sz="1400">
                <a:solidFill>
                  <a:srgbClr val="FF0000"/>
                </a:solidFill>
              </a:rPr>
            </a:br>
            <a:r>
              <a:rPr lang="en-US" sz="1400">
                <a:solidFill>
                  <a:srgbClr val="FF0000"/>
                </a:solidFill>
              </a:rPr>
              <a:t>not shown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473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FBC9B3-A3B9-40C7-A83D-9183AF92FD0C}" type="slidenum">
              <a:rPr lang="en-GB"/>
              <a:pPr>
                <a:defRPr/>
              </a:pPr>
              <a:t>58</a:t>
            </a:fld>
            <a:endParaRPr lang="en-GB"/>
          </a:p>
        </p:txBody>
      </p:sp>
      <p:sp>
        <p:nvSpPr>
          <p:cNvPr id="244740" name="Rectangle 2"/>
          <p:cNvSpPr>
            <a:spLocks noChangeArrowheads="1"/>
          </p:cNvSpPr>
          <p:nvPr/>
        </p:nvSpPr>
        <p:spPr bwMode="auto">
          <a:xfrm>
            <a:off x="1930400" y="506413"/>
            <a:ext cx="5791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/>
            <a:endParaRPr lang="en-GB" sz="2400">
              <a:latin typeface="Calibri" pitchFamily="34" charset="0"/>
            </a:endParaRPr>
          </a:p>
        </p:txBody>
      </p:sp>
      <p:pic>
        <p:nvPicPr>
          <p:cNvPr id="244741" name="Picture 4" descr="eb-cc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2667000" cy="2266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4742" name="Picture 5" descr="eb-ccd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648200"/>
            <a:ext cx="2362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4743" name="Picture 6" descr="eb-ccd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648200"/>
            <a:ext cx="2362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744" name="Rectangle 7"/>
          <p:cNvSpPr>
            <a:spLocks noChangeArrowheads="1"/>
          </p:cNvSpPr>
          <p:nvPr/>
        </p:nvSpPr>
        <p:spPr bwMode="auto">
          <a:xfrm>
            <a:off x="6019800" y="5638800"/>
            <a:ext cx="2438400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Object illuminance: 0.1lx </a:t>
            </a:r>
          </a:p>
        </p:txBody>
      </p:sp>
      <p:sp>
        <p:nvSpPr>
          <p:cNvPr id="244745" name="Rectangle 8"/>
          <p:cNvSpPr>
            <a:spLocks noChangeArrowheads="1"/>
          </p:cNvSpPr>
          <p:nvPr/>
        </p:nvSpPr>
        <p:spPr bwMode="auto">
          <a:xfrm>
            <a:off x="1143000" y="990600"/>
            <a:ext cx="21336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EBCCD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proximity-focussed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44746" name="Rectangle 9"/>
          <p:cNvSpPr>
            <a:spLocks noChangeArrowheads="1"/>
          </p:cNvSpPr>
          <p:nvPr/>
        </p:nvSpPr>
        <p:spPr bwMode="auto">
          <a:xfrm>
            <a:off x="1371600" y="4038600"/>
            <a:ext cx="16002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Commercial 2/3” CCD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44747" name="Rectangle 10"/>
          <p:cNvSpPr>
            <a:spLocks noChangeArrowheads="1"/>
          </p:cNvSpPr>
          <p:nvPr/>
        </p:nvSpPr>
        <p:spPr bwMode="auto">
          <a:xfrm>
            <a:off x="3581400" y="4038600"/>
            <a:ext cx="21336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600">
                <a:latin typeface="Calibri" pitchFamily="34" charset="0"/>
              </a:rPr>
              <a:t>Hamamatsu N7640</a:t>
            </a:r>
          </a:p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600">
                <a:latin typeface="Calibri" pitchFamily="34" charset="0"/>
              </a:rPr>
              <a:t>EB-CCD </a:t>
            </a:r>
          </a:p>
        </p:txBody>
      </p:sp>
      <p:pic>
        <p:nvPicPr>
          <p:cNvPr id="244748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1219200"/>
            <a:ext cx="3429000" cy="26638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4749" name="Text Box 12"/>
          <p:cNvSpPr txBox="1">
            <a:spLocks noChangeArrowheads="1"/>
          </p:cNvSpPr>
          <p:nvPr/>
        </p:nvSpPr>
        <p:spPr bwMode="auto">
          <a:xfrm>
            <a:off x="3540125" y="3200400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(Hamamatsu)</a:t>
            </a:r>
          </a:p>
        </p:txBody>
      </p:sp>
      <p:sp>
        <p:nvSpPr>
          <p:cNvPr id="244750" name="Rectangle 13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Electron-bombarded CCD (EBCCD)</a:t>
            </a:r>
          </a:p>
        </p:txBody>
      </p:sp>
      <p:sp>
        <p:nvSpPr>
          <p:cNvPr id="244751" name="AutoShape 16"/>
          <p:cNvSpPr>
            <a:spLocks noChangeArrowheads="1"/>
          </p:cNvSpPr>
          <p:nvPr/>
        </p:nvSpPr>
        <p:spPr bwMode="auto">
          <a:xfrm rot="-516939">
            <a:off x="8027988" y="1628775"/>
            <a:ext cx="942975" cy="52705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10000"/>
              </a:lnSpc>
              <a:spcBef>
                <a:spcPct val="20000"/>
              </a:spcBef>
            </a:pPr>
            <a:r>
              <a:rPr lang="en-US" sz="1400">
                <a:solidFill>
                  <a:srgbClr val="FF0000"/>
                </a:solidFill>
              </a:rPr>
              <a:t>extra slide</a:t>
            </a:r>
            <a:br>
              <a:rPr lang="en-US" sz="1400">
                <a:solidFill>
                  <a:srgbClr val="FF0000"/>
                </a:solidFill>
              </a:rPr>
            </a:br>
            <a:r>
              <a:rPr lang="en-US" sz="1400">
                <a:solidFill>
                  <a:srgbClr val="FF0000"/>
                </a:solidFill>
              </a:rPr>
              <a:t>not shown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576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FFB696-0D86-4566-AF8A-C1121EDC0A98}" type="slidenum">
              <a:rPr lang="en-GB"/>
              <a:pPr>
                <a:defRPr/>
              </a:pPr>
              <a:t>59</a:t>
            </a:fld>
            <a:endParaRPr lang="en-GB"/>
          </a:p>
        </p:txBody>
      </p:sp>
      <p:pic>
        <p:nvPicPr>
          <p:cNvPr id="245764" name="Picture 2" descr="Cosmic_ISPA_rotated_sing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3860800"/>
            <a:ext cx="1676400" cy="998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5765" name="Picture 5" descr="2h_YAPISP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5229225"/>
            <a:ext cx="1447800" cy="1157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5766" name="Rectangle 6"/>
          <p:cNvSpPr>
            <a:spLocks noChangeArrowheads="1"/>
          </p:cNvSpPr>
          <p:nvPr/>
        </p:nvSpPr>
        <p:spPr bwMode="auto">
          <a:xfrm>
            <a:off x="6804025" y="6021388"/>
            <a:ext cx="1981200" cy="4381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r>
              <a:rPr lang="en-US" sz="1400">
                <a:latin typeface="Calibri" pitchFamily="34" charset="0"/>
                <a:cs typeface="Times New Roman" pitchFamily="18" charset="0"/>
              </a:rPr>
              <a:t>Am g source through a 2-hole lead collimator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245767" name="Line 7"/>
          <p:cNvSpPr>
            <a:spLocks noChangeShapeType="1"/>
          </p:cNvSpPr>
          <p:nvPr/>
        </p:nvSpPr>
        <p:spPr bwMode="auto">
          <a:xfrm>
            <a:off x="6705600" y="5562600"/>
            <a:ext cx="2286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med"/>
            <a:tailEnd type="none" w="sm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245768" name="Rectangle 8"/>
          <p:cNvSpPr>
            <a:spLocks noChangeArrowheads="1"/>
          </p:cNvSpPr>
          <p:nvPr/>
        </p:nvSpPr>
        <p:spPr bwMode="auto">
          <a:xfrm>
            <a:off x="6629400" y="5257800"/>
            <a:ext cx="381000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>
                <a:latin typeface="Calibri" pitchFamily="34" charset="0"/>
              </a:rPr>
              <a:t>1mm</a:t>
            </a:r>
          </a:p>
        </p:txBody>
      </p:sp>
      <p:sp>
        <p:nvSpPr>
          <p:cNvPr id="245769" name="Rectangle 9"/>
          <p:cNvSpPr>
            <a:spLocks noChangeArrowheads="1"/>
          </p:cNvSpPr>
          <p:nvPr/>
        </p:nvSpPr>
        <p:spPr bwMode="auto">
          <a:xfrm>
            <a:off x="3657600" y="6019800"/>
            <a:ext cx="2513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(F. Cindolo et al., IEEE TNS , Vol. 50, No. 1, February 2003, 126-132) </a:t>
            </a:r>
          </a:p>
        </p:txBody>
      </p:sp>
      <p:sp>
        <p:nvSpPr>
          <p:cNvPr id="245770" name="Rectangle 10"/>
          <p:cNvSpPr>
            <a:spLocks noChangeArrowheads="1"/>
          </p:cNvSpPr>
          <p:nvPr/>
        </p:nvSpPr>
        <p:spPr bwMode="auto">
          <a:xfrm>
            <a:off x="7092950" y="4365625"/>
            <a:ext cx="1752600" cy="6508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Cosmic muon track through 60</a:t>
            </a:r>
            <a:r>
              <a:rPr lang="en-US" sz="1400"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m </a:t>
            </a:r>
            <a:r>
              <a:rPr lang="en-US" sz="1400">
                <a:latin typeface="Calibri" pitchFamily="34" charset="0"/>
                <a:cs typeface="Times New Roman" pitchFamily="18" charset="0"/>
                <a:sym typeface="Symbol" pitchFamily="18" charset="2"/>
              </a:rPr>
              <a:t>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scintillating fibres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245771" name="Rectangle 11"/>
          <p:cNvSpPr>
            <a:spLocks noChangeArrowheads="1"/>
          </p:cNvSpPr>
          <p:nvPr/>
        </p:nvSpPr>
        <p:spPr bwMode="auto">
          <a:xfrm>
            <a:off x="4572000" y="3860800"/>
            <a:ext cx="1706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(T. Gys et al., NIMA 355 (1995) 386-389) </a:t>
            </a:r>
          </a:p>
        </p:txBody>
      </p:sp>
      <p:sp>
        <p:nvSpPr>
          <p:cNvPr id="245772" name="Line 12"/>
          <p:cNvSpPr>
            <a:spLocks noChangeShapeType="1"/>
          </p:cNvSpPr>
          <p:nvPr/>
        </p:nvSpPr>
        <p:spPr bwMode="auto">
          <a:xfrm>
            <a:off x="3563938" y="4652963"/>
            <a:ext cx="2592387" cy="10810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245773" name="Rectangle 13"/>
          <p:cNvSpPr>
            <a:spLocks noChangeArrowheads="1"/>
          </p:cNvSpPr>
          <p:nvPr/>
        </p:nvSpPr>
        <p:spPr bwMode="auto">
          <a:xfrm>
            <a:off x="6324600" y="4572000"/>
            <a:ext cx="533400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>
                <a:latin typeface="Calibri" pitchFamily="34" charset="0"/>
              </a:rPr>
              <a:t>500</a:t>
            </a:r>
            <a:r>
              <a:rPr lang="en-GB" sz="1200">
                <a:latin typeface="Symbol" pitchFamily="18" charset="2"/>
              </a:rPr>
              <a:t>m</a:t>
            </a:r>
            <a:r>
              <a:rPr lang="en-GB" sz="1200">
                <a:latin typeface="Calibri" pitchFamily="34" charset="0"/>
              </a:rPr>
              <a:t>m</a:t>
            </a:r>
          </a:p>
        </p:txBody>
      </p:sp>
      <p:sp>
        <p:nvSpPr>
          <p:cNvPr id="245774" name="Line 14"/>
          <p:cNvSpPr>
            <a:spLocks noChangeShapeType="1"/>
          </p:cNvSpPr>
          <p:nvPr/>
        </p:nvSpPr>
        <p:spPr bwMode="auto">
          <a:xfrm>
            <a:off x="6553200" y="4343400"/>
            <a:ext cx="0" cy="15240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245775" name="Line 15"/>
          <p:cNvSpPr>
            <a:spLocks noChangeShapeType="1"/>
          </p:cNvSpPr>
          <p:nvPr/>
        </p:nvSpPr>
        <p:spPr bwMode="auto">
          <a:xfrm>
            <a:off x="6629400" y="4343400"/>
            <a:ext cx="0" cy="152400"/>
          </a:xfrm>
          <a:prstGeom prst="line">
            <a:avLst/>
          </a:prstGeom>
          <a:noFill/>
          <a:ln w="12700" cap="rnd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245776" name="Line 16"/>
          <p:cNvSpPr>
            <a:spLocks noChangeShapeType="1"/>
          </p:cNvSpPr>
          <p:nvPr/>
        </p:nvSpPr>
        <p:spPr bwMode="auto">
          <a:xfrm>
            <a:off x="4067175" y="4005263"/>
            <a:ext cx="1800225" cy="6429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pic>
        <p:nvPicPr>
          <p:cNvPr id="245777" name="Picture 18" descr="Yap_ISP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981075"/>
            <a:ext cx="3276600" cy="2619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5778" name="Rectangle 19"/>
          <p:cNvSpPr>
            <a:spLocks noChangeArrowheads="1"/>
          </p:cNvSpPr>
          <p:nvPr/>
        </p:nvSpPr>
        <p:spPr bwMode="auto">
          <a:xfrm>
            <a:off x="4635500" y="1041400"/>
            <a:ext cx="990600" cy="2133600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245779" name="Rectangle 20"/>
          <p:cNvSpPr>
            <a:spLocks noChangeArrowheads="1"/>
          </p:cNvSpPr>
          <p:nvPr/>
        </p:nvSpPr>
        <p:spPr bwMode="auto">
          <a:xfrm>
            <a:off x="5562600" y="1346200"/>
            <a:ext cx="152400" cy="1447800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245780" name="Freeform 21"/>
          <p:cNvSpPr>
            <a:spLocks/>
          </p:cNvSpPr>
          <p:nvPr/>
        </p:nvSpPr>
        <p:spPr bwMode="auto">
          <a:xfrm rot="-6000000">
            <a:off x="5228431" y="1680369"/>
            <a:ext cx="220663" cy="771525"/>
          </a:xfrm>
          <a:custGeom>
            <a:avLst/>
            <a:gdLst>
              <a:gd name="T0" fmla="*/ 0 w 104"/>
              <a:gd name="T1" fmla="*/ 0 h 384"/>
              <a:gd name="T2" fmla="*/ 2147483647 w 104"/>
              <a:gd name="T3" fmla="*/ 2147483647 h 384"/>
              <a:gd name="T4" fmla="*/ 0 w 104"/>
              <a:gd name="T5" fmla="*/ 2147483647 h 384"/>
              <a:gd name="T6" fmla="*/ 2147483647 w 104"/>
              <a:gd name="T7" fmla="*/ 2147483647 h 384"/>
              <a:gd name="T8" fmla="*/ 0 w 104"/>
              <a:gd name="T9" fmla="*/ 2147483647 h 384"/>
              <a:gd name="T10" fmla="*/ 2147483647 w 104"/>
              <a:gd name="T11" fmla="*/ 2147483647 h 384"/>
              <a:gd name="T12" fmla="*/ 0 w 104"/>
              <a:gd name="T13" fmla="*/ 2147483647 h 384"/>
              <a:gd name="T14" fmla="*/ 2147483647 w 104"/>
              <a:gd name="T15" fmla="*/ 2147483647 h 384"/>
              <a:gd name="T16" fmla="*/ 2147483647 w 104"/>
              <a:gd name="T17" fmla="*/ 2147483647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lIns="92075" tIns="46038" rIns="92075" bIns="46038">
            <a:spAutoFit/>
          </a:bodyPr>
          <a:lstStyle/>
          <a:p>
            <a:endParaRPr lang="fr-FR"/>
          </a:p>
        </p:txBody>
      </p:sp>
      <p:sp>
        <p:nvSpPr>
          <p:cNvPr id="245781" name="Text Box 22"/>
          <p:cNvSpPr txBox="1">
            <a:spLocks noChangeArrowheads="1"/>
          </p:cNvSpPr>
          <p:nvPr/>
        </p:nvSpPr>
        <p:spPr bwMode="auto">
          <a:xfrm>
            <a:off x="4800600" y="1879600"/>
            <a:ext cx="84138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600" b="1">
                <a:solidFill>
                  <a:schemeClr val="bg1"/>
                </a:solidFill>
                <a:latin typeface="Symbol" pitchFamily="18" charset="2"/>
              </a:rPr>
              <a:t>g</a:t>
            </a:r>
          </a:p>
        </p:txBody>
      </p:sp>
      <p:sp>
        <p:nvSpPr>
          <p:cNvPr id="245782" name="Rectangle 23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ISPA-tube – Pioneering Work on Pixel-HPD’s</a:t>
            </a:r>
          </a:p>
        </p:txBody>
      </p:sp>
      <p:sp>
        <p:nvSpPr>
          <p:cNvPr id="245783" name="Rectangle 24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5327650"/>
          </a:xfrm>
        </p:spPr>
        <p:txBody>
          <a:bodyPr/>
          <a:lstStyle/>
          <a:p>
            <a:r>
              <a:rPr lang="en-US" sz="1600" smtClean="0"/>
              <a:t>Imaging with Silicon Pixel Array:</a:t>
            </a:r>
          </a:p>
          <a:p>
            <a:r>
              <a:rPr lang="en-US" sz="1600" smtClean="0"/>
              <a:t>Pixel array sensor bump-bonded to binary electronic chip, originally developed for tracking (CERN-RD19);</a:t>
            </a:r>
          </a:p>
          <a:p>
            <a:r>
              <a:rPr lang="en-US" sz="1600" smtClean="0"/>
              <a:t>Flip-chip assembly encapsulated inside vacuum tube using standard parts, commercial ceramic carriers and packaging techniques;</a:t>
            </a:r>
          </a:p>
          <a:p>
            <a:r>
              <a:rPr lang="en-US" sz="1600" smtClean="0"/>
              <a:t>First ISPA prototype (1994) used to read small-diameter scintillating fibres developed for tracking (CERN-RD7);</a:t>
            </a:r>
          </a:p>
          <a:p>
            <a:r>
              <a:rPr lang="en-US" sz="1600" smtClean="0"/>
              <a:t>Spin-off applications for beta- and gamma-detection (quartz and YAP-crystal windows)</a:t>
            </a:r>
          </a:p>
          <a:p>
            <a:endParaRPr lang="en-US" sz="1600" smtClean="0"/>
          </a:p>
          <a:p>
            <a:endParaRPr lang="en-US" sz="1600" smtClean="0"/>
          </a:p>
        </p:txBody>
      </p:sp>
      <p:sp>
        <p:nvSpPr>
          <p:cNvPr id="245784" name="AutoShape 26"/>
          <p:cNvSpPr>
            <a:spLocks noChangeArrowheads="1"/>
          </p:cNvSpPr>
          <p:nvPr/>
        </p:nvSpPr>
        <p:spPr bwMode="auto">
          <a:xfrm rot="-516939">
            <a:off x="8027988" y="1628775"/>
            <a:ext cx="942975" cy="52705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10000"/>
              </a:lnSpc>
              <a:spcBef>
                <a:spcPct val="20000"/>
              </a:spcBef>
            </a:pPr>
            <a:r>
              <a:rPr lang="en-US" sz="1400">
                <a:solidFill>
                  <a:srgbClr val="FF0000"/>
                </a:solidFill>
              </a:rPr>
              <a:t>extra slide</a:t>
            </a:r>
            <a:br>
              <a:rPr lang="en-US" sz="1400">
                <a:solidFill>
                  <a:srgbClr val="FF0000"/>
                </a:solidFill>
              </a:rPr>
            </a:br>
            <a:r>
              <a:rPr lang="en-US" sz="1400">
                <a:solidFill>
                  <a:srgbClr val="FF0000"/>
                </a:solidFill>
              </a:rPr>
              <a:t>not shown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06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610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3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8929E7-FCFF-4667-8DEC-A7A756BFD012}" type="slidenum">
              <a:rPr lang="en-GB"/>
              <a:pPr>
                <a:defRPr/>
              </a:pPr>
              <a:t>6</a:t>
            </a:fld>
            <a:endParaRPr lang="en-GB"/>
          </a:p>
        </p:txBody>
      </p:sp>
      <p:sp>
        <p:nvSpPr>
          <p:cNvPr id="46109" name="Rectangle 35"/>
          <p:cNvSpPr>
            <a:spLocks noChangeArrowheads="1"/>
          </p:cNvSpPr>
          <p:nvPr/>
        </p:nvSpPr>
        <p:spPr bwMode="auto">
          <a:xfrm>
            <a:off x="885825" y="4819650"/>
            <a:ext cx="2133600" cy="3048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6110" name="Rectangle 36"/>
          <p:cNvSpPr>
            <a:spLocks noChangeArrowheads="1"/>
          </p:cNvSpPr>
          <p:nvPr/>
        </p:nvSpPr>
        <p:spPr bwMode="auto">
          <a:xfrm>
            <a:off x="962025" y="5124450"/>
            <a:ext cx="1905000" cy="60960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7" name="Line 37"/>
          <p:cNvSpPr>
            <a:spLocks noChangeShapeType="1"/>
          </p:cNvSpPr>
          <p:nvPr/>
        </p:nvSpPr>
        <p:spPr bwMode="auto">
          <a:xfrm>
            <a:off x="1266825" y="4591050"/>
            <a:ext cx="228600" cy="762000"/>
          </a:xfrm>
          <a:prstGeom prst="line">
            <a:avLst/>
          </a:prstGeom>
          <a:noFill/>
          <a:ln w="12700">
            <a:solidFill>
              <a:schemeClr val="accent6">
                <a:lumMod val="75000"/>
              </a:schemeClr>
            </a:solidFill>
            <a:prstDash val="dash"/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8" name="Freeform 38"/>
          <p:cNvSpPr>
            <a:spLocks/>
          </p:cNvSpPr>
          <p:nvPr/>
        </p:nvSpPr>
        <p:spPr bwMode="auto">
          <a:xfrm>
            <a:off x="1495425" y="5343525"/>
            <a:ext cx="419100" cy="1066800"/>
          </a:xfrm>
          <a:custGeom>
            <a:avLst/>
            <a:gdLst>
              <a:gd name="T0" fmla="*/ 0 w 264"/>
              <a:gd name="T1" fmla="*/ 2147483647 h 672"/>
              <a:gd name="T2" fmla="*/ 2147483647 w 264"/>
              <a:gd name="T3" fmla="*/ 2147483647 h 672"/>
              <a:gd name="T4" fmla="*/ 2147483647 w 264"/>
              <a:gd name="T5" fmla="*/ 2147483647 h 672"/>
              <a:gd name="T6" fmla="*/ 2147483647 w 264"/>
              <a:gd name="T7" fmla="*/ 0 h 672"/>
              <a:gd name="T8" fmla="*/ 2147483647 w 264"/>
              <a:gd name="T9" fmla="*/ 2147483647 h 672"/>
              <a:gd name="T10" fmla="*/ 2147483647 w 264"/>
              <a:gd name="T11" fmla="*/ 2147483647 h 672"/>
              <a:gd name="T12" fmla="*/ 2147483647 w 264"/>
              <a:gd name="T13" fmla="*/ 2147483647 h 672"/>
              <a:gd name="T14" fmla="*/ 2147483647 w 264"/>
              <a:gd name="T15" fmla="*/ 2147483647 h 672"/>
              <a:gd name="T16" fmla="*/ 2147483647 w 264"/>
              <a:gd name="T17" fmla="*/ 2147483647 h 672"/>
              <a:gd name="T18" fmla="*/ 2147483647 w 264"/>
              <a:gd name="T19" fmla="*/ 2147483647 h 672"/>
              <a:gd name="T20" fmla="*/ 2147483647 w 264"/>
              <a:gd name="T21" fmla="*/ 2147483647 h 672"/>
              <a:gd name="T22" fmla="*/ 2147483647 w 264"/>
              <a:gd name="T23" fmla="*/ 2147483647 h 672"/>
              <a:gd name="T24" fmla="*/ 2147483647 w 264"/>
              <a:gd name="T25" fmla="*/ 2147483647 h 672"/>
              <a:gd name="T26" fmla="*/ 2147483647 w 264"/>
              <a:gd name="T27" fmla="*/ 2147483647 h 672"/>
              <a:gd name="T28" fmla="*/ 2147483647 w 264"/>
              <a:gd name="T29" fmla="*/ 2147483647 h 672"/>
              <a:gd name="T30" fmla="*/ 2147483647 w 264"/>
              <a:gd name="T31" fmla="*/ 2147483647 h 672"/>
              <a:gd name="T32" fmla="*/ 2147483647 w 264"/>
              <a:gd name="T33" fmla="*/ 2147483647 h 67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64"/>
              <a:gd name="T52" fmla="*/ 0 h 672"/>
              <a:gd name="T53" fmla="*/ 264 w 264"/>
              <a:gd name="T54" fmla="*/ 672 h 67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64" h="672">
                <a:moveTo>
                  <a:pt x="0" y="12"/>
                </a:moveTo>
                <a:cubicBezTo>
                  <a:pt x="8" y="18"/>
                  <a:pt x="15" y="26"/>
                  <a:pt x="24" y="30"/>
                </a:cubicBezTo>
                <a:cubicBezTo>
                  <a:pt x="35" y="36"/>
                  <a:pt x="60" y="42"/>
                  <a:pt x="60" y="42"/>
                </a:cubicBezTo>
                <a:cubicBezTo>
                  <a:pt x="74" y="28"/>
                  <a:pt x="83" y="13"/>
                  <a:pt x="96" y="0"/>
                </a:cubicBezTo>
                <a:lnTo>
                  <a:pt x="144" y="54"/>
                </a:lnTo>
                <a:lnTo>
                  <a:pt x="48" y="102"/>
                </a:lnTo>
                <a:lnTo>
                  <a:pt x="96" y="54"/>
                </a:lnTo>
                <a:lnTo>
                  <a:pt x="144" y="102"/>
                </a:lnTo>
                <a:lnTo>
                  <a:pt x="192" y="54"/>
                </a:lnTo>
                <a:lnTo>
                  <a:pt x="192" y="150"/>
                </a:lnTo>
                <a:lnTo>
                  <a:pt x="144" y="102"/>
                </a:lnTo>
                <a:lnTo>
                  <a:pt x="240" y="102"/>
                </a:lnTo>
                <a:lnTo>
                  <a:pt x="240" y="150"/>
                </a:lnTo>
                <a:lnTo>
                  <a:pt x="192" y="198"/>
                </a:lnTo>
                <a:lnTo>
                  <a:pt x="144" y="150"/>
                </a:lnTo>
                <a:lnTo>
                  <a:pt x="240" y="198"/>
                </a:lnTo>
                <a:cubicBezTo>
                  <a:pt x="247" y="356"/>
                  <a:pt x="260" y="593"/>
                  <a:pt x="264" y="672"/>
                </a:cubicBezTo>
              </a:path>
            </a:pathLst>
          </a:custGeom>
          <a:noFill/>
          <a:ln w="952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46113" name="Text Box 39"/>
          <p:cNvSpPr txBox="1">
            <a:spLocks noChangeArrowheads="1"/>
          </p:cNvSpPr>
          <p:nvPr/>
        </p:nvSpPr>
        <p:spPr bwMode="auto">
          <a:xfrm>
            <a:off x="1958975" y="5946775"/>
            <a:ext cx="363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Calibri" pitchFamily="34" charset="0"/>
              </a:rPr>
              <a:t>e</a:t>
            </a:r>
            <a:r>
              <a:rPr lang="sv-SE" baseline="30000">
                <a:latin typeface="Calibri" pitchFamily="34" charset="0"/>
              </a:rPr>
              <a:t>-</a:t>
            </a:r>
            <a:endParaRPr lang="sv-SE">
              <a:latin typeface="Calibri" pitchFamily="34" charset="0"/>
            </a:endParaRPr>
          </a:p>
        </p:txBody>
      </p:sp>
      <p:sp>
        <p:nvSpPr>
          <p:cNvPr id="46114" name="Text Box 40"/>
          <p:cNvSpPr txBox="1">
            <a:spLocks noChangeArrowheads="1"/>
          </p:cNvSpPr>
          <p:nvPr/>
        </p:nvSpPr>
        <p:spPr bwMode="auto">
          <a:xfrm>
            <a:off x="1362075" y="4484688"/>
            <a:ext cx="277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Symbol" pitchFamily="18" charset="2"/>
              </a:rPr>
              <a:t>g</a:t>
            </a:r>
            <a:endParaRPr lang="sv-SE">
              <a:latin typeface="Calibri" pitchFamily="34" charset="0"/>
            </a:endParaRPr>
          </a:p>
        </p:txBody>
      </p:sp>
      <p:sp>
        <p:nvSpPr>
          <p:cNvPr id="46115" name="Text Box 41"/>
          <p:cNvSpPr txBox="1">
            <a:spLocks noChangeArrowheads="1"/>
          </p:cNvSpPr>
          <p:nvPr/>
        </p:nvSpPr>
        <p:spPr bwMode="auto">
          <a:xfrm>
            <a:off x="1539875" y="4811713"/>
            <a:ext cx="12652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 sz="1200">
                <a:solidFill>
                  <a:schemeClr val="bg1"/>
                </a:solidFill>
                <a:latin typeface="Calibri" pitchFamily="34" charset="0"/>
              </a:rPr>
              <a:t>Detector window</a:t>
            </a:r>
          </a:p>
        </p:txBody>
      </p:sp>
      <p:sp>
        <p:nvSpPr>
          <p:cNvPr id="46116" name="Text Box 42"/>
          <p:cNvSpPr txBox="1">
            <a:spLocks noChangeArrowheads="1"/>
          </p:cNvSpPr>
          <p:nvPr/>
        </p:nvSpPr>
        <p:spPr bwMode="auto">
          <a:xfrm>
            <a:off x="2333625" y="5310188"/>
            <a:ext cx="427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solidFill>
                  <a:schemeClr val="bg1"/>
                </a:solidFill>
                <a:latin typeface="Calibri" pitchFamily="34" charset="0"/>
              </a:rPr>
              <a:t>PC</a:t>
            </a:r>
          </a:p>
        </p:txBody>
      </p:sp>
      <p:sp>
        <p:nvSpPr>
          <p:cNvPr id="46117" name="Rectangle 43"/>
          <p:cNvSpPr>
            <a:spLocks noChangeArrowheads="1"/>
          </p:cNvSpPr>
          <p:nvPr/>
        </p:nvSpPr>
        <p:spPr bwMode="auto">
          <a:xfrm rot="-5400000">
            <a:off x="871538" y="2052638"/>
            <a:ext cx="1905000" cy="114300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6118" name="Rectangle 44"/>
          <p:cNvSpPr>
            <a:spLocks noChangeArrowheads="1"/>
          </p:cNvSpPr>
          <p:nvPr/>
        </p:nvSpPr>
        <p:spPr bwMode="auto">
          <a:xfrm rot="5400000">
            <a:off x="1481138" y="2509838"/>
            <a:ext cx="2133600" cy="304800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5" name="Line 45"/>
          <p:cNvSpPr>
            <a:spLocks noChangeShapeType="1"/>
          </p:cNvSpPr>
          <p:nvPr/>
        </p:nvSpPr>
        <p:spPr bwMode="auto">
          <a:xfrm>
            <a:off x="871538" y="1976438"/>
            <a:ext cx="990600" cy="228600"/>
          </a:xfrm>
          <a:prstGeom prst="line">
            <a:avLst/>
          </a:prstGeom>
          <a:noFill/>
          <a:ln w="12700">
            <a:solidFill>
              <a:schemeClr val="accent6">
                <a:lumMod val="75000"/>
              </a:schemeClr>
            </a:solidFill>
            <a:prstDash val="dash"/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46120" name="Text Box 46"/>
          <p:cNvSpPr txBox="1">
            <a:spLocks noChangeArrowheads="1"/>
          </p:cNvSpPr>
          <p:nvPr/>
        </p:nvSpPr>
        <p:spPr bwMode="auto">
          <a:xfrm>
            <a:off x="795338" y="1581150"/>
            <a:ext cx="277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Symbol" pitchFamily="18" charset="2"/>
              </a:rPr>
              <a:t>g</a:t>
            </a:r>
            <a:endParaRPr lang="sv-SE">
              <a:latin typeface="Calibri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566738" y="2214563"/>
            <a:ext cx="1295400" cy="676275"/>
          </a:xfrm>
          <a:custGeom>
            <a:avLst/>
            <a:gdLst>
              <a:gd name="T0" fmla="*/ 2147483647 w 816"/>
              <a:gd name="T1" fmla="*/ 0 h 426"/>
              <a:gd name="T2" fmla="*/ 2147483647 w 816"/>
              <a:gd name="T3" fmla="*/ 2147483647 h 426"/>
              <a:gd name="T4" fmla="*/ 2147483647 w 816"/>
              <a:gd name="T5" fmla="*/ 2147483647 h 426"/>
              <a:gd name="T6" fmla="*/ 2147483647 w 816"/>
              <a:gd name="T7" fmla="*/ 2147483647 h 426"/>
              <a:gd name="T8" fmla="*/ 2147483647 w 816"/>
              <a:gd name="T9" fmla="*/ 2147483647 h 426"/>
              <a:gd name="T10" fmla="*/ 2147483647 w 816"/>
              <a:gd name="T11" fmla="*/ 2147483647 h 426"/>
              <a:gd name="T12" fmla="*/ 2147483647 w 816"/>
              <a:gd name="T13" fmla="*/ 2147483647 h 426"/>
              <a:gd name="T14" fmla="*/ 2147483647 w 816"/>
              <a:gd name="T15" fmla="*/ 2147483647 h 426"/>
              <a:gd name="T16" fmla="*/ 2147483647 w 816"/>
              <a:gd name="T17" fmla="*/ 2147483647 h 426"/>
              <a:gd name="T18" fmla="*/ 2147483647 w 816"/>
              <a:gd name="T19" fmla="*/ 2147483647 h 426"/>
              <a:gd name="T20" fmla="*/ 2147483647 w 816"/>
              <a:gd name="T21" fmla="*/ 2147483647 h 426"/>
              <a:gd name="T22" fmla="*/ 2147483647 w 816"/>
              <a:gd name="T23" fmla="*/ 2147483647 h 426"/>
              <a:gd name="T24" fmla="*/ 2147483647 w 816"/>
              <a:gd name="T25" fmla="*/ 2147483647 h 426"/>
              <a:gd name="T26" fmla="*/ 2147483647 w 816"/>
              <a:gd name="T27" fmla="*/ 2147483647 h 426"/>
              <a:gd name="T28" fmla="*/ 2147483647 w 816"/>
              <a:gd name="T29" fmla="*/ 2147483647 h 426"/>
              <a:gd name="T30" fmla="*/ 2147483647 w 816"/>
              <a:gd name="T31" fmla="*/ 2147483647 h 426"/>
              <a:gd name="T32" fmla="*/ 0 w 816"/>
              <a:gd name="T33" fmla="*/ 2147483647 h 42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816"/>
              <a:gd name="T52" fmla="*/ 0 h 426"/>
              <a:gd name="T53" fmla="*/ 816 w 816"/>
              <a:gd name="T54" fmla="*/ 426 h 42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816" h="426">
                <a:moveTo>
                  <a:pt x="810" y="0"/>
                </a:moveTo>
                <a:cubicBezTo>
                  <a:pt x="816" y="114"/>
                  <a:pt x="816" y="72"/>
                  <a:pt x="816" y="126"/>
                </a:cubicBezTo>
                <a:lnTo>
                  <a:pt x="720" y="138"/>
                </a:lnTo>
                <a:lnTo>
                  <a:pt x="672" y="90"/>
                </a:lnTo>
                <a:lnTo>
                  <a:pt x="720" y="90"/>
                </a:lnTo>
                <a:lnTo>
                  <a:pt x="672" y="138"/>
                </a:lnTo>
                <a:lnTo>
                  <a:pt x="624" y="90"/>
                </a:lnTo>
                <a:lnTo>
                  <a:pt x="576" y="186"/>
                </a:lnTo>
                <a:lnTo>
                  <a:pt x="624" y="138"/>
                </a:lnTo>
                <a:lnTo>
                  <a:pt x="528" y="138"/>
                </a:lnTo>
                <a:lnTo>
                  <a:pt x="528" y="234"/>
                </a:lnTo>
                <a:lnTo>
                  <a:pt x="576" y="186"/>
                </a:lnTo>
                <a:lnTo>
                  <a:pt x="480" y="186"/>
                </a:lnTo>
                <a:lnTo>
                  <a:pt x="528" y="330"/>
                </a:lnTo>
                <a:lnTo>
                  <a:pt x="576" y="282"/>
                </a:lnTo>
                <a:lnTo>
                  <a:pt x="480" y="282"/>
                </a:lnTo>
                <a:lnTo>
                  <a:pt x="0" y="426"/>
                </a:lnTo>
              </a:path>
            </a:pathLst>
          </a:custGeom>
          <a:noFill/>
          <a:ln w="952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46122" name="Text Box 49"/>
          <p:cNvSpPr txBox="1">
            <a:spLocks noChangeArrowheads="1"/>
          </p:cNvSpPr>
          <p:nvPr/>
        </p:nvSpPr>
        <p:spPr bwMode="auto">
          <a:xfrm>
            <a:off x="590550" y="2890838"/>
            <a:ext cx="363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Calibri" pitchFamily="34" charset="0"/>
              </a:rPr>
              <a:t>e</a:t>
            </a:r>
            <a:r>
              <a:rPr lang="sv-SE" baseline="30000">
                <a:latin typeface="Calibri" pitchFamily="34" charset="0"/>
              </a:rPr>
              <a:t>-</a:t>
            </a:r>
            <a:endParaRPr lang="sv-SE">
              <a:latin typeface="Calibri" pitchFamily="34" charset="0"/>
            </a:endParaRPr>
          </a:p>
        </p:txBody>
      </p:sp>
      <p:sp>
        <p:nvSpPr>
          <p:cNvPr id="46123" name="Text Box 50"/>
          <p:cNvSpPr txBox="1">
            <a:spLocks noChangeArrowheads="1"/>
          </p:cNvSpPr>
          <p:nvPr/>
        </p:nvSpPr>
        <p:spPr bwMode="auto">
          <a:xfrm>
            <a:off x="285750" y="4143375"/>
            <a:ext cx="3197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Calibri" pitchFamily="34" charset="0"/>
              </a:rPr>
              <a:t>Semitransparent photocathode</a:t>
            </a:r>
          </a:p>
        </p:txBody>
      </p:sp>
      <p:sp>
        <p:nvSpPr>
          <p:cNvPr id="46124" name="Text Box 51"/>
          <p:cNvSpPr txBox="1">
            <a:spLocks noChangeArrowheads="1"/>
          </p:cNvSpPr>
          <p:nvPr/>
        </p:nvSpPr>
        <p:spPr bwMode="auto">
          <a:xfrm>
            <a:off x="642938" y="1214438"/>
            <a:ext cx="2386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Calibri" pitchFamily="34" charset="0"/>
              </a:rPr>
              <a:t>Opaque photocathode</a:t>
            </a:r>
          </a:p>
        </p:txBody>
      </p:sp>
      <p:sp>
        <p:nvSpPr>
          <p:cNvPr id="46125" name="Text Box 65"/>
          <p:cNvSpPr txBox="1">
            <a:spLocks noChangeArrowheads="1"/>
          </p:cNvSpPr>
          <p:nvPr/>
        </p:nvSpPr>
        <p:spPr bwMode="auto">
          <a:xfrm>
            <a:off x="1633538" y="3228975"/>
            <a:ext cx="427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solidFill>
                  <a:schemeClr val="bg1"/>
                </a:solidFill>
                <a:latin typeface="Calibri" pitchFamily="34" charset="0"/>
              </a:rPr>
              <a:t>PC</a:t>
            </a:r>
          </a:p>
        </p:txBody>
      </p:sp>
      <p:sp>
        <p:nvSpPr>
          <p:cNvPr id="46126" name="Text Box 66"/>
          <p:cNvSpPr txBox="1">
            <a:spLocks noChangeArrowheads="1"/>
          </p:cNvSpPr>
          <p:nvPr/>
        </p:nvSpPr>
        <p:spPr bwMode="auto">
          <a:xfrm rot="-5400000">
            <a:off x="2058194" y="2555081"/>
            <a:ext cx="9588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solidFill>
                  <a:schemeClr val="bg1"/>
                </a:solidFill>
                <a:latin typeface="Calibri" pitchFamily="34" charset="0"/>
              </a:rPr>
              <a:t>substrate</a:t>
            </a:r>
          </a:p>
        </p:txBody>
      </p:sp>
      <p:sp>
        <p:nvSpPr>
          <p:cNvPr id="46127" name="Text Box 16"/>
          <p:cNvSpPr txBox="1">
            <a:spLocks noChangeArrowheads="1"/>
          </p:cNvSpPr>
          <p:nvPr/>
        </p:nvSpPr>
        <p:spPr bwMode="auto">
          <a:xfrm>
            <a:off x="7000875" y="2205038"/>
            <a:ext cx="1028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Symbol" pitchFamily="18" charset="2"/>
              </a:rPr>
              <a:t>l</a:t>
            </a:r>
            <a:r>
              <a:rPr lang="sv-SE" baseline="-25000">
                <a:latin typeface="Calibri" pitchFamily="34" charset="0"/>
              </a:rPr>
              <a:t>A </a:t>
            </a:r>
            <a:r>
              <a:rPr lang="sv-SE">
                <a:latin typeface="Calibri" pitchFamily="34" charset="0"/>
              </a:rPr>
              <a:t>=</a:t>
            </a:r>
            <a:r>
              <a:rPr lang="sv-SE" baseline="-25000">
                <a:latin typeface="Calibri" pitchFamily="34" charset="0"/>
              </a:rPr>
              <a:t> </a:t>
            </a:r>
            <a:r>
              <a:rPr lang="sv-SE">
                <a:latin typeface="Calibri" pitchFamily="34" charset="0"/>
              </a:rPr>
              <a:t>1/</a:t>
            </a:r>
            <a:r>
              <a:rPr lang="sv-SE">
                <a:latin typeface="Symbol" pitchFamily="18" charset="2"/>
              </a:rPr>
              <a:t>a</a:t>
            </a:r>
            <a:r>
              <a:rPr lang="sv-SE">
                <a:latin typeface="Calibri" pitchFamily="34" charset="0"/>
              </a:rPr>
              <a:t> </a:t>
            </a:r>
          </a:p>
        </p:txBody>
      </p:sp>
      <p:sp>
        <p:nvSpPr>
          <p:cNvPr id="46128" name="Text Box 17"/>
          <p:cNvSpPr txBox="1">
            <a:spLocks noChangeArrowheads="1"/>
          </p:cNvSpPr>
          <p:nvPr/>
        </p:nvSpPr>
        <p:spPr bwMode="auto">
          <a:xfrm>
            <a:off x="6931025" y="2790825"/>
            <a:ext cx="20923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Calibri" pitchFamily="34" charset="0"/>
              </a:rPr>
              <a:t>Red light (</a:t>
            </a:r>
            <a:r>
              <a:rPr lang="sv-SE" sz="1600">
                <a:latin typeface="Symbol" pitchFamily="18" charset="2"/>
              </a:rPr>
              <a:t>l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Symbol" pitchFamily="18" charset="2"/>
              </a:rPr>
              <a:t> </a:t>
            </a:r>
            <a:r>
              <a:rPr lang="sv-SE" sz="1600">
                <a:latin typeface="Calibri" pitchFamily="34" charset="0"/>
              </a:rPr>
              <a:t>600 nm)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Symbol" pitchFamily="18" charset="2"/>
              </a:rPr>
              <a:t>a</a:t>
            </a:r>
            <a:r>
              <a:rPr lang="sv-SE" sz="1600">
                <a:latin typeface="Calibri" pitchFamily="34" charset="0"/>
              </a:rPr>
              <a:t>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Calibri" pitchFamily="34" charset="0"/>
              </a:rPr>
              <a:t> 1.5 · 10</a:t>
            </a:r>
            <a:r>
              <a:rPr lang="sv-SE" sz="1600" baseline="30000">
                <a:latin typeface="Calibri" pitchFamily="34" charset="0"/>
              </a:rPr>
              <a:t>5</a:t>
            </a:r>
            <a:r>
              <a:rPr lang="sv-SE" sz="1600">
                <a:latin typeface="Calibri" pitchFamily="34" charset="0"/>
              </a:rPr>
              <a:t> cm</a:t>
            </a:r>
            <a:r>
              <a:rPr lang="sv-SE" sz="1600" baseline="30000">
                <a:latin typeface="Calibri" pitchFamily="34" charset="0"/>
              </a:rPr>
              <a:t>-1</a:t>
            </a:r>
            <a:endParaRPr lang="sv-SE" sz="1600">
              <a:latin typeface="Calibri" pitchFamily="34" charset="0"/>
            </a:endParaRP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Symbol" pitchFamily="18" charset="2"/>
              </a:rPr>
              <a:t>l</a:t>
            </a:r>
            <a:r>
              <a:rPr lang="sv-SE" sz="1600" baseline="-25000">
                <a:latin typeface="Symbol" pitchFamily="18" charset="2"/>
              </a:rPr>
              <a:t>A</a:t>
            </a:r>
            <a:r>
              <a:rPr lang="sv-SE" sz="1600">
                <a:latin typeface="Calibri" pitchFamily="34" charset="0"/>
              </a:rPr>
              <a:t>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Calibri" pitchFamily="34" charset="0"/>
              </a:rPr>
              <a:t> 60 nm</a:t>
            </a:r>
          </a:p>
          <a:p>
            <a:pPr eaLnBrk="0" hangingPunct="0">
              <a:buClr>
                <a:schemeClr val="hlink"/>
              </a:buClr>
              <a:buSzPct val="70000"/>
            </a:pPr>
            <a:endParaRPr lang="sv-SE" sz="1600">
              <a:latin typeface="Calibri" pitchFamily="34" charset="0"/>
            </a:endParaRP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Calibri" pitchFamily="34" charset="0"/>
              </a:rPr>
              <a:t>Blue light (</a:t>
            </a:r>
            <a:r>
              <a:rPr lang="sv-SE" sz="1600">
                <a:latin typeface="Symbol" pitchFamily="18" charset="2"/>
              </a:rPr>
              <a:t>l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Symbol" pitchFamily="18" charset="2"/>
              </a:rPr>
              <a:t> </a:t>
            </a:r>
            <a:r>
              <a:rPr lang="sv-SE" sz="1600">
                <a:latin typeface="Calibri" pitchFamily="34" charset="0"/>
              </a:rPr>
              <a:t>400 nm)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Symbol" pitchFamily="18" charset="2"/>
              </a:rPr>
              <a:t>a</a:t>
            </a:r>
            <a:r>
              <a:rPr lang="sv-SE" sz="1600">
                <a:latin typeface="Calibri" pitchFamily="34" charset="0"/>
              </a:rPr>
              <a:t>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Calibri" pitchFamily="34" charset="0"/>
              </a:rPr>
              <a:t> 7·10</a:t>
            </a:r>
            <a:r>
              <a:rPr lang="sv-SE" sz="1600" baseline="30000">
                <a:latin typeface="Calibri" pitchFamily="34" charset="0"/>
              </a:rPr>
              <a:t>5</a:t>
            </a:r>
            <a:r>
              <a:rPr lang="sv-SE" sz="1600">
                <a:latin typeface="Calibri" pitchFamily="34" charset="0"/>
              </a:rPr>
              <a:t> cm</a:t>
            </a:r>
            <a:r>
              <a:rPr lang="sv-SE" sz="1600" baseline="30000">
                <a:latin typeface="Calibri" pitchFamily="34" charset="0"/>
              </a:rPr>
              <a:t>-1</a:t>
            </a:r>
            <a:endParaRPr lang="sv-SE" sz="1600">
              <a:latin typeface="Calibri" pitchFamily="34" charset="0"/>
            </a:endParaRP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Symbol" pitchFamily="18" charset="2"/>
              </a:rPr>
              <a:t>l</a:t>
            </a:r>
            <a:r>
              <a:rPr lang="sv-SE" sz="1600" baseline="-25000">
                <a:latin typeface="Symbol" pitchFamily="18" charset="2"/>
              </a:rPr>
              <a:t>A</a:t>
            </a:r>
            <a:r>
              <a:rPr lang="sv-SE" sz="1600">
                <a:latin typeface="Calibri" pitchFamily="34" charset="0"/>
              </a:rPr>
              <a:t>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Calibri" pitchFamily="34" charset="0"/>
              </a:rPr>
              <a:t> 15 nm</a:t>
            </a:r>
          </a:p>
          <a:p>
            <a:pPr eaLnBrk="0" hangingPunct="0">
              <a:buClr>
                <a:schemeClr val="hlink"/>
              </a:buClr>
              <a:buSzPct val="70000"/>
            </a:pPr>
            <a:endParaRPr lang="sv-SE" sz="1600">
              <a:latin typeface="Calibri" pitchFamily="34" charset="0"/>
            </a:endParaRPr>
          </a:p>
        </p:txBody>
      </p:sp>
      <p:grpSp>
        <p:nvGrpSpPr>
          <p:cNvPr id="46129" name="Group 24"/>
          <p:cNvGrpSpPr>
            <a:grpSpLocks/>
          </p:cNvGrpSpPr>
          <p:nvPr/>
        </p:nvGrpSpPr>
        <p:grpSpPr bwMode="auto">
          <a:xfrm>
            <a:off x="3571875" y="1665288"/>
            <a:ext cx="3330575" cy="4049712"/>
            <a:chOff x="2064" y="960"/>
            <a:chExt cx="1861" cy="2215"/>
          </a:xfrm>
        </p:grpSpPr>
        <p:graphicFrame>
          <p:nvGraphicFramePr>
            <p:cNvPr id="46105" name="Object 2"/>
            <p:cNvGraphicFramePr>
              <a:graphicFrameLocks noChangeAspect="1"/>
            </p:cNvGraphicFramePr>
            <p:nvPr/>
          </p:nvGraphicFramePr>
          <p:xfrm>
            <a:off x="2064" y="960"/>
            <a:ext cx="1861" cy="2215"/>
          </p:xfrm>
          <a:graphic>
            <a:graphicData uri="http://schemas.openxmlformats.org/presentationml/2006/ole">
              <p:oleObj spid="_x0000_s46105" name="PI3" r:id="rId3" imgW="2953518" imgH="3587503" progId="">
                <p:embed/>
              </p:oleObj>
            </a:graphicData>
          </a:graphic>
        </p:graphicFrame>
        <p:sp>
          <p:nvSpPr>
            <p:cNvPr id="46138" name="Freeform 18"/>
            <p:cNvSpPr>
              <a:spLocks/>
            </p:cNvSpPr>
            <p:nvPr/>
          </p:nvSpPr>
          <p:spPr bwMode="auto">
            <a:xfrm>
              <a:off x="3247" y="1137"/>
              <a:ext cx="2" cy="444"/>
            </a:xfrm>
            <a:custGeom>
              <a:avLst/>
              <a:gdLst>
                <a:gd name="T0" fmla="*/ 2 w 2"/>
                <a:gd name="T1" fmla="*/ 0 h 444"/>
                <a:gd name="T2" fmla="*/ 0 w 2"/>
                <a:gd name="T3" fmla="*/ 444 h 444"/>
                <a:gd name="T4" fmla="*/ 0 60000 65536"/>
                <a:gd name="T5" fmla="*/ 0 60000 65536"/>
                <a:gd name="T6" fmla="*/ 0 w 2"/>
                <a:gd name="T7" fmla="*/ 0 h 444"/>
                <a:gd name="T8" fmla="*/ 2 w 2"/>
                <a:gd name="T9" fmla="*/ 444 h 44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444">
                  <a:moveTo>
                    <a:pt x="2" y="0"/>
                  </a:moveTo>
                  <a:lnTo>
                    <a:pt x="0" y="444"/>
                  </a:lnTo>
                </a:path>
              </a:pathLst>
            </a:custGeom>
            <a:noFill/>
            <a:ln w="12700">
              <a:solidFill>
                <a:srgbClr val="FF3300"/>
              </a:solidFill>
              <a:prstDash val="sysDot"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46139" name="Freeform 19"/>
            <p:cNvSpPr>
              <a:spLocks/>
            </p:cNvSpPr>
            <p:nvPr/>
          </p:nvSpPr>
          <p:spPr bwMode="auto">
            <a:xfrm>
              <a:off x="3744" y="1302"/>
              <a:ext cx="96" cy="60"/>
            </a:xfrm>
            <a:custGeom>
              <a:avLst/>
              <a:gdLst>
                <a:gd name="T0" fmla="*/ 0 w 96"/>
                <a:gd name="T1" fmla="*/ 60 h 60"/>
                <a:gd name="T2" fmla="*/ 96 w 96"/>
                <a:gd name="T3" fmla="*/ 0 h 60"/>
                <a:gd name="T4" fmla="*/ 0 60000 65536"/>
                <a:gd name="T5" fmla="*/ 0 60000 65536"/>
                <a:gd name="T6" fmla="*/ 0 w 96"/>
                <a:gd name="T7" fmla="*/ 0 h 60"/>
                <a:gd name="T8" fmla="*/ 96 w 96"/>
                <a:gd name="T9" fmla="*/ 60 h 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6" h="60">
                  <a:moveTo>
                    <a:pt x="0" y="60"/>
                  </a:moveTo>
                  <a:lnTo>
                    <a:pt x="96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46140" name="Freeform 20"/>
            <p:cNvSpPr>
              <a:spLocks/>
            </p:cNvSpPr>
            <p:nvPr/>
          </p:nvSpPr>
          <p:spPr bwMode="auto">
            <a:xfrm>
              <a:off x="3738" y="1479"/>
              <a:ext cx="102" cy="51"/>
            </a:xfrm>
            <a:custGeom>
              <a:avLst/>
              <a:gdLst>
                <a:gd name="T0" fmla="*/ 0 w 102"/>
                <a:gd name="T1" fmla="*/ 51 h 51"/>
                <a:gd name="T2" fmla="*/ 102 w 102"/>
                <a:gd name="T3" fmla="*/ 0 h 51"/>
                <a:gd name="T4" fmla="*/ 0 60000 65536"/>
                <a:gd name="T5" fmla="*/ 0 60000 65536"/>
                <a:gd name="T6" fmla="*/ 0 w 102"/>
                <a:gd name="T7" fmla="*/ 0 h 51"/>
                <a:gd name="T8" fmla="*/ 102 w 102"/>
                <a:gd name="T9" fmla="*/ 51 h 5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2" h="51">
                  <a:moveTo>
                    <a:pt x="0" y="51"/>
                  </a:moveTo>
                  <a:lnTo>
                    <a:pt x="102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46141" name="Text Box 21"/>
            <p:cNvSpPr txBox="1">
              <a:spLocks noChangeArrowheads="1"/>
            </p:cNvSpPr>
            <p:nvPr/>
          </p:nvSpPr>
          <p:spPr bwMode="auto">
            <a:xfrm>
              <a:off x="3710" y="1067"/>
              <a:ext cx="212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buClr>
                  <a:schemeClr val="hlink"/>
                </a:buClr>
                <a:buSzPct val="70000"/>
              </a:pPr>
              <a:r>
                <a:rPr lang="sv-SE" sz="1200">
                  <a:solidFill>
                    <a:schemeClr val="bg1"/>
                  </a:solidFill>
                  <a:latin typeface="Calibri" pitchFamily="34" charset="0"/>
                </a:rPr>
                <a:t>0.4</a:t>
              </a:r>
            </a:p>
          </p:txBody>
        </p:sp>
        <p:sp>
          <p:nvSpPr>
            <p:cNvPr id="46142" name="Line 22"/>
            <p:cNvSpPr>
              <a:spLocks noChangeShapeType="1"/>
            </p:cNvSpPr>
            <p:nvPr/>
          </p:nvSpPr>
          <p:spPr bwMode="auto">
            <a:xfrm>
              <a:off x="2462" y="1570"/>
              <a:ext cx="845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sysDot"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</p:grpSp>
      <p:sp>
        <p:nvSpPr>
          <p:cNvPr id="46130" name="Text Box 26"/>
          <p:cNvSpPr txBox="1">
            <a:spLocks noChangeArrowheads="1"/>
          </p:cNvSpPr>
          <p:nvPr/>
        </p:nvSpPr>
        <p:spPr bwMode="auto">
          <a:xfrm>
            <a:off x="6929438" y="4862513"/>
            <a:ext cx="203993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Calibri" pitchFamily="34" charset="0"/>
              </a:rPr>
              <a:t>Blue light is stronger absorped than red light !</a:t>
            </a:r>
          </a:p>
        </p:txBody>
      </p:sp>
      <p:sp>
        <p:nvSpPr>
          <p:cNvPr id="46131" name="TextBox 33"/>
          <p:cNvSpPr txBox="1">
            <a:spLocks noChangeArrowheads="1"/>
          </p:cNvSpPr>
          <p:nvPr/>
        </p:nvSpPr>
        <p:spPr bwMode="auto">
          <a:xfrm>
            <a:off x="3571875" y="1187450"/>
            <a:ext cx="3316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>
                <a:latin typeface="Calibri" pitchFamily="34" charset="0"/>
              </a:rPr>
              <a:t>Light absorption in photocathode</a:t>
            </a:r>
          </a:p>
        </p:txBody>
      </p:sp>
      <p:sp>
        <p:nvSpPr>
          <p:cNvPr id="46132" name="TextBox 34"/>
          <p:cNvSpPr txBox="1">
            <a:spLocks noChangeArrowheads="1"/>
          </p:cNvSpPr>
          <p:nvPr/>
        </p:nvSpPr>
        <p:spPr bwMode="auto">
          <a:xfrm>
            <a:off x="2555875" y="5940425"/>
            <a:ext cx="64436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>
                <a:latin typeface="Calibri" pitchFamily="34" charset="0"/>
                <a:sym typeface="Wingdings" pitchFamily="2" charset="2"/>
              </a:rPr>
              <a:t> Make semitransparent photocathode just as thick as necessary! </a:t>
            </a:r>
            <a:endParaRPr lang="en-US">
              <a:latin typeface="Calibri" pitchFamily="34" charset="0"/>
            </a:endParaRPr>
          </a:p>
        </p:txBody>
      </p:sp>
      <p:sp>
        <p:nvSpPr>
          <p:cNvPr id="46133" name="Text Box 45"/>
          <p:cNvSpPr txBox="1">
            <a:spLocks noChangeArrowheads="1"/>
          </p:cNvSpPr>
          <p:nvPr/>
        </p:nvSpPr>
        <p:spPr bwMode="auto">
          <a:xfrm>
            <a:off x="1130300" y="260350"/>
            <a:ext cx="5313363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Basics of photon detection</a:t>
            </a:r>
          </a:p>
        </p:txBody>
      </p:sp>
      <p:sp>
        <p:nvSpPr>
          <p:cNvPr id="46134" name="Line 22"/>
          <p:cNvSpPr>
            <a:spLocks noChangeShapeType="1"/>
          </p:cNvSpPr>
          <p:nvPr/>
        </p:nvSpPr>
        <p:spPr bwMode="auto">
          <a:xfrm>
            <a:off x="4284663" y="2276475"/>
            <a:ext cx="2447925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46135" name="Text Box 16"/>
          <p:cNvSpPr txBox="1">
            <a:spLocks noChangeArrowheads="1"/>
          </p:cNvSpPr>
          <p:nvPr/>
        </p:nvSpPr>
        <p:spPr bwMode="auto">
          <a:xfrm>
            <a:off x="7019925" y="1700213"/>
            <a:ext cx="1685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Times New Roman" pitchFamily="18" charset="0"/>
                <a:cs typeface="Times New Roman" pitchFamily="18" charset="0"/>
              </a:rPr>
              <a:t>N = N</a:t>
            </a:r>
            <a:r>
              <a:rPr lang="sv-SE" baseline="-2500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v-SE">
                <a:latin typeface="Times New Roman" pitchFamily="18" charset="0"/>
                <a:cs typeface="Times New Roman" pitchFamily="18" charset="0"/>
              </a:rPr>
              <a:t>·exp(</a:t>
            </a:r>
            <a:r>
              <a:rPr lang="sv-SE">
                <a:latin typeface="Symbol" pitchFamily="18" charset="2"/>
                <a:cs typeface="Times New Roman" pitchFamily="18" charset="0"/>
              </a:rPr>
              <a:t>a</a:t>
            </a:r>
            <a:r>
              <a:rPr lang="sv-SE">
                <a:latin typeface="Times New Roman" pitchFamily="18" charset="0"/>
                <a:cs typeface="Times New Roman" pitchFamily="18" charset="0"/>
              </a:rPr>
              <a:t>d)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1238250" y="3651250"/>
            <a:ext cx="1152525" cy="158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37" name="TextBox 40"/>
          <p:cNvSpPr txBox="1">
            <a:spLocks noChangeArrowheads="1"/>
          </p:cNvSpPr>
          <p:nvPr/>
        </p:nvSpPr>
        <p:spPr bwMode="auto">
          <a:xfrm>
            <a:off x="1763713" y="3644900"/>
            <a:ext cx="306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678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1ADD9-7D0C-4930-9826-668916ECB20D}" type="slidenum">
              <a:rPr lang="en-GB"/>
              <a:pPr>
                <a:defRPr/>
              </a:pPr>
              <a:t>60</a:t>
            </a:fld>
            <a:endParaRPr lang="en-GB"/>
          </a:p>
        </p:txBody>
      </p:sp>
      <p:pic>
        <p:nvPicPr>
          <p:cNvPr id="24678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981075"/>
            <a:ext cx="3200400" cy="22113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6789" name="Rectangle 6"/>
          <p:cNvSpPr>
            <a:spLocks noChangeArrowheads="1"/>
          </p:cNvSpPr>
          <p:nvPr/>
        </p:nvSpPr>
        <p:spPr bwMode="auto">
          <a:xfrm>
            <a:off x="4495800" y="3200400"/>
            <a:ext cx="35814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lang="en-US" sz="1000"/>
              <a:t>(J. Vallerga et al., Proc. SPIE, vol. 5490 (2004)  1256-1267)</a:t>
            </a:r>
            <a:endParaRPr lang="en-GB" sz="1000"/>
          </a:p>
        </p:txBody>
      </p:sp>
      <p:pic>
        <p:nvPicPr>
          <p:cNvPr id="24679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38"/>
            <a:ext cx="4343400" cy="21129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46791" name="Rectangle 8"/>
          <p:cNvSpPr>
            <a:spLocks noChangeArrowheads="1"/>
          </p:cNvSpPr>
          <p:nvPr/>
        </p:nvSpPr>
        <p:spPr bwMode="auto">
          <a:xfrm>
            <a:off x="5181600" y="5715000"/>
            <a:ext cx="2971800" cy="560388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/>
              <a:t>Images of USAF test pattern,</a:t>
            </a:r>
            <a:br>
              <a:rPr lang="en-GB" sz="1200"/>
            </a:br>
            <a:r>
              <a:rPr lang="en-GB" sz="1200"/>
              <a:t>100ms (left) and 100s (right) exposures,</a:t>
            </a:r>
          </a:p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/>
              <a:t>50k MCP gain</a:t>
            </a:r>
          </a:p>
        </p:txBody>
      </p:sp>
      <p:sp>
        <p:nvSpPr>
          <p:cNvPr id="246792" name="Rectangle 9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Hybrid MCP for adaptive optics (AO)</a:t>
            </a:r>
          </a:p>
        </p:txBody>
      </p:sp>
      <p:sp>
        <p:nvSpPr>
          <p:cNvPr id="246793" name="Rectangle 10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5327650"/>
          </a:xfrm>
        </p:spPr>
        <p:txBody>
          <a:bodyPr/>
          <a:lstStyle/>
          <a:p>
            <a:r>
              <a:rPr lang="en-US" sz="1600" smtClean="0"/>
              <a:t>Development of next-generation astronomical AO:</a:t>
            </a:r>
          </a:p>
          <a:p>
            <a:r>
              <a:rPr lang="en-US" sz="1600" smtClean="0"/>
              <a:t>Alternative to replace more conventional high-speed CCD’s;</a:t>
            </a:r>
          </a:p>
          <a:p>
            <a:r>
              <a:rPr lang="en-US" sz="1600" smtClean="0"/>
              <a:t>Aim for IR response, ultra-low noise and several kHz frame-rates;</a:t>
            </a:r>
          </a:p>
          <a:p>
            <a:r>
              <a:rPr lang="en-US" sz="1600" smtClean="0"/>
              <a:t>GaAs photo-cathode;</a:t>
            </a:r>
          </a:p>
          <a:p>
            <a:r>
              <a:rPr lang="en-US" sz="1600" smtClean="0"/>
              <a:t>Proximity-focussing electron optics;</a:t>
            </a:r>
          </a:p>
          <a:p>
            <a:r>
              <a:rPr lang="en-US" sz="1600" smtClean="0"/>
              <a:t>High-gain wide dynamic range MCP;</a:t>
            </a:r>
          </a:p>
          <a:p>
            <a:r>
              <a:rPr lang="en-US" sz="1600" smtClean="0"/>
              <a:t>Anode: Medipix2 photon-counting chip used both as direct electron detector (55mm pixels) and FE readout electronics;</a:t>
            </a:r>
          </a:p>
          <a:p>
            <a:endParaRPr lang="en-US" sz="16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0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781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47AA5D-99D9-435F-9802-E1CAE2D2B7AF}" type="slidenum">
              <a:rPr lang="en-GB"/>
              <a:pPr>
                <a:defRPr/>
              </a:pPr>
              <a:t>61</a:t>
            </a:fld>
            <a:endParaRPr lang="en-GB"/>
          </a:p>
        </p:txBody>
      </p:sp>
      <p:sp>
        <p:nvSpPr>
          <p:cNvPr id="247812" name="Rectangle 18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Pixel-HPD’s for LHCb RICHes</a:t>
            </a:r>
          </a:p>
        </p:txBody>
      </p:sp>
      <p:sp>
        <p:nvSpPr>
          <p:cNvPr id="247813" name="Rectangle 19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53276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600" smtClean="0"/>
              <a:t>Industry-LHCb development:</a:t>
            </a:r>
          </a:p>
          <a:p>
            <a:pPr>
              <a:lnSpc>
                <a:spcPct val="90000"/>
              </a:lnSpc>
            </a:pPr>
            <a:r>
              <a:rPr lang="en-US" sz="1600" smtClean="0"/>
              <a:t>LHCb-dedicated pixel array sensor bump-bonded to binary electronic chip (in close collaboration with ALICE-ITS), specially-developed high T° bump-bonding;</a:t>
            </a:r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r>
              <a:rPr lang="en-US" sz="1600" smtClean="0"/>
              <a:t>Flip-chip assembly encapsulated inside vacuum tube using full-custom ceramic carrier;</a:t>
            </a:r>
          </a:p>
          <a:p>
            <a:pPr>
              <a:lnSpc>
                <a:spcPct val="90000"/>
              </a:lnSpc>
            </a:pPr>
            <a:endParaRPr lang="en-US" sz="1600" smtClean="0"/>
          </a:p>
        </p:txBody>
      </p:sp>
      <p:grpSp>
        <p:nvGrpSpPr>
          <p:cNvPr id="247814" name="Group 21"/>
          <p:cNvGrpSpPr>
            <a:grpSpLocks/>
          </p:cNvGrpSpPr>
          <p:nvPr/>
        </p:nvGrpSpPr>
        <p:grpSpPr bwMode="auto">
          <a:xfrm>
            <a:off x="4859338" y="981075"/>
            <a:ext cx="4284662" cy="3240088"/>
            <a:chOff x="3072" y="816"/>
            <a:chExt cx="2270" cy="1684"/>
          </a:xfrm>
        </p:grpSpPr>
        <p:pic>
          <p:nvPicPr>
            <p:cNvPr id="247826" name="Picture 13" descr="Schemep_cro_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72" y="816"/>
              <a:ext cx="2270" cy="16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47827" name="Rectangle 14"/>
            <p:cNvSpPr>
              <a:spLocks noChangeArrowheads="1"/>
            </p:cNvSpPr>
            <p:nvPr/>
          </p:nvSpPr>
          <p:spPr bwMode="auto">
            <a:xfrm>
              <a:off x="4128" y="2256"/>
              <a:ext cx="480" cy="192"/>
            </a:xfrm>
            <a:prstGeom prst="rect">
              <a:avLst/>
            </a:prstGeom>
            <a:solidFill>
              <a:schemeClr val="tx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</p:grpSp>
      <p:sp>
        <p:nvSpPr>
          <p:cNvPr id="247815" name="Rectangle 6"/>
          <p:cNvSpPr>
            <a:spLocks noChangeArrowheads="1"/>
          </p:cNvSpPr>
          <p:nvPr/>
        </p:nvSpPr>
        <p:spPr bwMode="auto">
          <a:xfrm>
            <a:off x="6588125" y="3860800"/>
            <a:ext cx="19716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(M. Moritz et al., IEEE  TNS Vol. 51,</a:t>
            </a:r>
            <a:br>
              <a:rPr lang="en-US" sz="10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No. 3, June 2004, 1060-1066)</a:t>
            </a:r>
          </a:p>
        </p:txBody>
      </p:sp>
      <p:pic>
        <p:nvPicPr>
          <p:cNvPr id="247816" name="Picture 7" descr="Anode_noruler_cropp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4365625"/>
            <a:ext cx="2159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7817" name="Line 8"/>
          <p:cNvSpPr>
            <a:spLocks noChangeShapeType="1"/>
          </p:cNvSpPr>
          <p:nvPr/>
        </p:nvSpPr>
        <p:spPr bwMode="auto">
          <a:xfrm flipH="1" flipV="1">
            <a:off x="7597775" y="4365625"/>
            <a:ext cx="0" cy="20875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247818" name="Rectangle 9"/>
          <p:cNvSpPr>
            <a:spLocks noChangeArrowheads="1"/>
          </p:cNvSpPr>
          <p:nvPr/>
        </p:nvSpPr>
        <p:spPr bwMode="auto">
          <a:xfrm>
            <a:off x="7742238" y="5373688"/>
            <a:ext cx="533400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/>
              <a:t>50mm</a:t>
            </a:r>
          </a:p>
        </p:txBody>
      </p:sp>
      <p:sp>
        <p:nvSpPr>
          <p:cNvPr id="247819" name="Rectangle 10"/>
          <p:cNvSpPr>
            <a:spLocks noChangeArrowheads="1"/>
          </p:cNvSpPr>
          <p:nvPr/>
        </p:nvSpPr>
        <p:spPr bwMode="auto">
          <a:xfrm>
            <a:off x="3995738" y="6165850"/>
            <a:ext cx="1558925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r>
              <a:rPr lang="en-US" sz="1400">
                <a:cs typeface="Times New Roman" pitchFamily="18" charset="0"/>
              </a:rPr>
              <a:t>Pixel-HPD anode</a:t>
            </a:r>
            <a:endParaRPr lang="en-US" sz="1400"/>
          </a:p>
        </p:txBody>
      </p:sp>
      <p:sp>
        <p:nvSpPr>
          <p:cNvPr id="247820" name="Line 15"/>
          <p:cNvSpPr>
            <a:spLocks noChangeShapeType="1"/>
          </p:cNvSpPr>
          <p:nvPr/>
        </p:nvSpPr>
        <p:spPr bwMode="auto">
          <a:xfrm>
            <a:off x="4932363" y="1341438"/>
            <a:ext cx="0" cy="2232025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247821" name="Rectangle 16"/>
          <p:cNvSpPr>
            <a:spLocks noChangeArrowheads="1"/>
          </p:cNvSpPr>
          <p:nvPr/>
        </p:nvSpPr>
        <p:spPr bwMode="auto">
          <a:xfrm>
            <a:off x="4572000" y="1052513"/>
            <a:ext cx="685800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>
                <a:latin typeface="Calibri" pitchFamily="34" charset="0"/>
              </a:rPr>
              <a:t>72mm </a:t>
            </a:r>
            <a:r>
              <a:rPr lang="en-GB" sz="1200">
                <a:latin typeface="Calibri" pitchFamily="34" charset="0"/>
                <a:sym typeface="Symbol" pitchFamily="18" charset="2"/>
              </a:rPr>
              <a:t></a:t>
            </a:r>
            <a:endParaRPr lang="en-GB" sz="1200">
              <a:latin typeface="Calibri" pitchFamily="34" charset="0"/>
            </a:endParaRPr>
          </a:p>
        </p:txBody>
      </p:sp>
      <p:sp>
        <p:nvSpPr>
          <p:cNvPr id="247822" name="Rectangle 17"/>
          <p:cNvSpPr>
            <a:spLocks noChangeArrowheads="1"/>
          </p:cNvSpPr>
          <p:nvPr/>
        </p:nvSpPr>
        <p:spPr bwMode="auto">
          <a:xfrm>
            <a:off x="7626350" y="6165850"/>
            <a:ext cx="15176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>
                <a:latin typeface="Calibri" pitchFamily="34" charset="0"/>
              </a:rPr>
              <a:t>(K. Wyllie et al., NIMA 530 (2004) 82-86)</a:t>
            </a:r>
          </a:p>
        </p:txBody>
      </p:sp>
      <p:pic>
        <p:nvPicPr>
          <p:cNvPr id="247823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2565400"/>
            <a:ext cx="273685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7824" name="Rectangle 24"/>
          <p:cNvSpPr>
            <a:spLocks noChangeArrowheads="1"/>
          </p:cNvSpPr>
          <p:nvPr/>
        </p:nvSpPr>
        <p:spPr bwMode="auto">
          <a:xfrm>
            <a:off x="1187450" y="2636838"/>
            <a:ext cx="21145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>
                <a:latin typeface="Calibri" pitchFamily="34" charset="0"/>
              </a:rPr>
              <a:t>(M. Campbell et al., IEEE  TNS Vol. 53,</a:t>
            </a:r>
            <a:br>
              <a:rPr lang="en-US" sz="1000">
                <a:latin typeface="Calibri" pitchFamily="34" charset="0"/>
              </a:rPr>
            </a:br>
            <a:r>
              <a:rPr lang="en-US" sz="1000">
                <a:latin typeface="Calibri" pitchFamily="34" charset="0"/>
              </a:rPr>
              <a:t>No. 4, August 2006, 2296-2302)</a:t>
            </a:r>
          </a:p>
        </p:txBody>
      </p:sp>
      <p:sp>
        <p:nvSpPr>
          <p:cNvPr id="247825" name="Line 25"/>
          <p:cNvSpPr>
            <a:spLocks noChangeShapeType="1"/>
          </p:cNvSpPr>
          <p:nvPr/>
        </p:nvSpPr>
        <p:spPr bwMode="auto">
          <a:xfrm flipV="1">
            <a:off x="4284663" y="5373688"/>
            <a:ext cx="1511300" cy="142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88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A11B8-13C5-426C-863D-D89A09D28DAB}" type="slidenum">
              <a:rPr lang="en-GB"/>
              <a:pPr>
                <a:defRPr/>
              </a:pPr>
              <a:t>62</a:t>
            </a:fld>
            <a:endParaRPr lang="en-GB"/>
          </a:p>
        </p:txBody>
      </p:sp>
      <p:pic>
        <p:nvPicPr>
          <p:cNvPr id="248836" name="Picture 6"/>
          <p:cNvPicPr>
            <a:picLocks noChangeAspect="1"/>
          </p:cNvPicPr>
          <p:nvPr/>
        </p:nvPicPr>
        <p:blipFill>
          <a:blip r:embed="rId2" cstate="print"/>
          <a:srcRect l="36668" t="58319" r="29185" b="14137"/>
          <a:stretch>
            <a:fillRect/>
          </a:stretch>
        </p:blipFill>
        <p:spPr bwMode="auto">
          <a:xfrm>
            <a:off x="4427538" y="1916113"/>
            <a:ext cx="36925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837" name="Picture 26" descr="RICH1_Upper_Box_20116_cropped_compress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4581525"/>
            <a:ext cx="3111500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838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18313" y="1052513"/>
            <a:ext cx="2041525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839" name="Picture 17" descr="y-LHCb-reoptimize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3500438"/>
            <a:ext cx="4443412" cy="312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8840" name="Rectangle 6"/>
          <p:cNvSpPr>
            <a:spLocks noChangeArrowheads="1"/>
          </p:cNvSpPr>
          <p:nvPr/>
        </p:nvSpPr>
        <p:spPr bwMode="auto">
          <a:xfrm>
            <a:off x="6877050" y="1125538"/>
            <a:ext cx="1493838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r>
              <a:rPr lang="en-US" sz="1400">
                <a:latin typeface="Calibri" pitchFamily="34" charset="0"/>
                <a:cs typeface="Times New Roman" pitchFamily="18" charset="0"/>
              </a:rPr>
              <a:t>RICH2 H X-section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248841" name="Rectangle 7"/>
          <p:cNvSpPr>
            <a:spLocks noChangeArrowheads="1"/>
          </p:cNvSpPr>
          <p:nvPr/>
        </p:nvSpPr>
        <p:spPr bwMode="auto">
          <a:xfrm>
            <a:off x="6159500" y="6021388"/>
            <a:ext cx="1922463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Upper RICH1 HPD plane</a:t>
            </a:r>
          </a:p>
        </p:txBody>
      </p:sp>
      <p:sp>
        <p:nvSpPr>
          <p:cNvPr id="248842" name="Rectangle 14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Pixel-HPD’s for LHCb RICHes</a:t>
            </a:r>
          </a:p>
        </p:txBody>
      </p:sp>
      <p:sp>
        <p:nvSpPr>
          <p:cNvPr id="248843" name="Rectangle 15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5327650"/>
          </a:xfrm>
        </p:spPr>
        <p:txBody>
          <a:bodyPr/>
          <a:lstStyle/>
          <a:p>
            <a:r>
              <a:rPr lang="en-US" sz="1600" smtClean="0"/>
              <a:t>Single photon sensitivity over 200nm-600nm (aerogel response and scattering, and chromatic dispersion in gases) </a:t>
            </a:r>
          </a:p>
          <a:p>
            <a:r>
              <a:rPr lang="en-US" sz="1600" smtClean="0"/>
              <a:t>Detection area of 3.3m</a:t>
            </a:r>
            <a:r>
              <a:rPr lang="en-US" sz="1600" baseline="30000" smtClean="0"/>
              <a:t>2</a:t>
            </a:r>
            <a:r>
              <a:rPr lang="en-US" sz="1600" smtClean="0"/>
              <a:t> (500 HPD’s) with active area fraction of ~65% and position resolution 2.5mm (optimum of pixel vs chromatic vs emission point errors)</a:t>
            </a:r>
          </a:p>
          <a:p>
            <a:r>
              <a:rPr lang="en-US" sz="1600" smtClean="0"/>
              <a:t>Fast response for LHC bunch-crossing rate of 40MHz with good signal-to-noise ratio</a:t>
            </a:r>
          </a:p>
          <a:p>
            <a:r>
              <a:rPr lang="en-US" sz="1600" smtClean="0">
                <a:solidFill>
                  <a:schemeClr val="bg1"/>
                </a:solidFill>
              </a:rPr>
              <a:t>Radiation tolerant (3krad per year)</a:t>
            </a:r>
          </a:p>
          <a:p>
            <a:endParaRPr lang="en-US" sz="1600" smtClean="0">
              <a:solidFill>
                <a:schemeClr val="bg1"/>
              </a:solidFill>
            </a:endParaRPr>
          </a:p>
        </p:txBody>
      </p:sp>
      <p:sp>
        <p:nvSpPr>
          <p:cNvPr id="248844" name="Rectangle 33"/>
          <p:cNvSpPr>
            <a:spLocks noChangeArrowheads="1"/>
          </p:cNvSpPr>
          <p:nvPr/>
        </p:nvSpPr>
        <p:spPr bwMode="auto">
          <a:xfrm>
            <a:off x="4787900" y="2060575"/>
            <a:ext cx="1136650" cy="4381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LHCb data</a:t>
            </a:r>
          </a:p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(preliminary)</a:t>
            </a:r>
          </a:p>
        </p:txBody>
      </p:sp>
      <p:sp>
        <p:nvSpPr>
          <p:cNvPr id="248845" name="Rectangle 35"/>
          <p:cNvSpPr>
            <a:spLocks noChangeArrowheads="1"/>
          </p:cNvSpPr>
          <p:nvPr/>
        </p:nvSpPr>
        <p:spPr bwMode="auto">
          <a:xfrm>
            <a:off x="5508625" y="3789363"/>
            <a:ext cx="1262063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K ring in RICH1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985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045BA-878F-4C89-A466-0D0C73B803C8}" type="slidenum">
              <a:rPr lang="en-GB"/>
              <a:pPr>
                <a:defRPr/>
              </a:pPr>
              <a:t>63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1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50882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2C92D03-C1AB-414A-A44A-570936F504ED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64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508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de-DE" sz="2400" smtClean="0"/>
              <a:t>Gaseous photo-detectors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81075"/>
            <a:ext cx="7127875" cy="511175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de-DE" sz="1600" dirty="0" smtClean="0"/>
              <a:t>Principle:  </a:t>
            </a:r>
          </a:p>
          <a:p>
            <a:pPr marL="361950" indent="-361950" eaLnBrk="1" hangingPunct="1">
              <a:buFont typeface="Arial" charset="0"/>
              <a:buNone/>
              <a:defRPr/>
            </a:pPr>
            <a:r>
              <a:rPr lang="de-DE" sz="1600" dirty="0" smtClean="0"/>
              <a:t>A) Ionize photosensitive molecules, admixed to the counter gas (TMAE, TEA);</a:t>
            </a:r>
          </a:p>
          <a:p>
            <a:pPr marL="361950" eaLnBrk="1" hangingPunct="1">
              <a:buFontTx/>
              <a:buNone/>
              <a:defRPr/>
            </a:pPr>
            <a:r>
              <a:rPr lang="de-DE" sz="1600" dirty="0" smtClean="0"/>
              <a:t>B) release photoelectron from a solid photocathode (CsI, bialkali...); </a:t>
            </a:r>
          </a:p>
          <a:p>
            <a:pPr eaLnBrk="1" hangingPunct="1">
              <a:buFontTx/>
              <a:buNone/>
              <a:defRPr/>
            </a:pPr>
            <a:r>
              <a:rPr lang="de-DE" sz="1600" dirty="0" smtClean="0"/>
              <a:t>Then use free p.e. to trigger a Townsend avalanche </a:t>
            </a:r>
            <a:r>
              <a:rPr lang="de-DE" sz="1600" dirty="0" smtClean="0">
                <a:sym typeface="Wingdings" pitchFamily="2" charset="2"/>
              </a:rPr>
              <a:t> Gain</a:t>
            </a:r>
            <a:endParaRPr lang="de-DE" sz="1600" dirty="0" smtClean="0"/>
          </a:p>
          <a:p>
            <a:pPr eaLnBrk="1" hangingPunct="1">
              <a:buFont typeface="Arial" charset="0"/>
              <a:buChar char="•"/>
              <a:defRPr/>
            </a:pPr>
            <a:endParaRPr lang="de-DE" sz="1600" dirty="0" smtClean="0"/>
          </a:p>
          <a:p>
            <a:pPr eaLnBrk="1" hangingPunct="1">
              <a:buFont typeface="Arial" charset="0"/>
              <a:buChar char="•"/>
              <a:defRPr/>
            </a:pPr>
            <a:endParaRPr lang="de-DE" sz="1600" dirty="0" smtClean="0"/>
          </a:p>
          <a:p>
            <a:pPr eaLnBrk="1" hangingPunct="1">
              <a:buFont typeface="Arial" charset="0"/>
              <a:buChar char="•"/>
              <a:defRPr/>
            </a:pPr>
            <a:endParaRPr lang="de-DE" sz="1600" dirty="0" smtClean="0"/>
          </a:p>
          <a:p>
            <a:pPr eaLnBrk="1" hangingPunct="1">
              <a:buFont typeface="Arial" charset="0"/>
              <a:buChar char="•"/>
              <a:defRPr/>
            </a:pPr>
            <a:endParaRPr lang="de-DE" sz="1600" dirty="0" smtClean="0"/>
          </a:p>
          <a:p>
            <a:pPr eaLnBrk="1" hangingPunct="1">
              <a:buFont typeface="Arial" charset="0"/>
              <a:buChar char="•"/>
              <a:defRPr/>
            </a:pPr>
            <a:endParaRPr lang="de-DE" sz="1600" dirty="0" smtClean="0"/>
          </a:p>
          <a:p>
            <a:pPr eaLnBrk="1" hangingPunct="1">
              <a:buFont typeface="Arial" charset="0"/>
              <a:buChar char="•"/>
              <a:defRPr/>
            </a:pPr>
            <a:endParaRPr lang="de-DE" sz="1600" dirty="0" smtClean="0"/>
          </a:p>
          <a:p>
            <a:pPr eaLnBrk="1" hangingPunct="1">
              <a:buFont typeface="Arial" charset="0"/>
              <a:buChar char="•"/>
              <a:defRPr/>
            </a:pPr>
            <a:endParaRPr lang="de-DE" sz="1600" dirty="0" smtClean="0"/>
          </a:p>
          <a:p>
            <a:pPr eaLnBrk="1" hangingPunct="1">
              <a:buFont typeface="Arial" charset="0"/>
              <a:buChar char="•"/>
              <a:defRPr/>
            </a:pPr>
            <a:endParaRPr lang="de-DE" sz="1600" dirty="0" smtClean="0"/>
          </a:p>
          <a:p>
            <a:pPr eaLnBrk="1" hangingPunct="1">
              <a:buFont typeface="Arial" charset="0"/>
              <a:buChar char="•"/>
              <a:defRPr/>
            </a:pPr>
            <a:endParaRPr lang="de-DE" sz="1600" dirty="0" smtClean="0"/>
          </a:p>
          <a:p>
            <a:pPr eaLnBrk="1" hangingPunct="1">
              <a:buFont typeface="Arial" charset="0"/>
              <a:buChar char="•"/>
              <a:defRPr/>
            </a:pPr>
            <a:endParaRPr lang="de-DE" sz="1600" dirty="0" smtClean="0"/>
          </a:p>
        </p:txBody>
      </p:sp>
      <p:pic>
        <p:nvPicPr>
          <p:cNvPr id="25088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500313"/>
            <a:ext cx="437197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0887" name="Rectangle 6"/>
          <p:cNvSpPr>
            <a:spLocks noChangeArrowheads="1"/>
          </p:cNvSpPr>
          <p:nvPr/>
        </p:nvSpPr>
        <p:spPr bwMode="auto">
          <a:xfrm>
            <a:off x="7113588" y="1357313"/>
            <a:ext cx="1111250" cy="1544637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8" name="Explosion 1 7"/>
          <p:cNvSpPr/>
          <p:nvPr/>
        </p:nvSpPr>
        <p:spPr bwMode="auto">
          <a:xfrm>
            <a:off x="7808913" y="2033588"/>
            <a:ext cx="288925" cy="241300"/>
          </a:xfrm>
          <a:prstGeom prst="irregularSeal1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/>
          </a:p>
        </p:txBody>
      </p:sp>
      <p:sp>
        <p:nvSpPr>
          <p:cNvPr id="250889" name="Rectangle 8"/>
          <p:cNvSpPr>
            <a:spLocks noChangeArrowheads="1"/>
          </p:cNvSpPr>
          <p:nvPr/>
        </p:nvSpPr>
        <p:spPr bwMode="auto">
          <a:xfrm>
            <a:off x="8175625" y="1404938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250890" name="Rectangle 9"/>
          <p:cNvSpPr>
            <a:spLocks noChangeArrowheads="1"/>
          </p:cNvSpPr>
          <p:nvPr/>
        </p:nvSpPr>
        <p:spPr bwMode="auto">
          <a:xfrm>
            <a:off x="8175625" y="1695450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250891" name="Rectangle 10"/>
          <p:cNvSpPr>
            <a:spLocks noChangeArrowheads="1"/>
          </p:cNvSpPr>
          <p:nvPr/>
        </p:nvSpPr>
        <p:spPr bwMode="auto">
          <a:xfrm>
            <a:off x="8175625" y="1984375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250892" name="Rectangle 11"/>
          <p:cNvSpPr>
            <a:spLocks noChangeArrowheads="1"/>
          </p:cNvSpPr>
          <p:nvPr/>
        </p:nvSpPr>
        <p:spPr bwMode="auto">
          <a:xfrm>
            <a:off x="8175625" y="2284413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cxnSp>
        <p:nvCxnSpPr>
          <p:cNvPr id="250893" name="Straight Connector 12"/>
          <p:cNvCxnSpPr>
            <a:cxnSpLocks noChangeShapeType="1"/>
          </p:cNvCxnSpPr>
          <p:nvPr/>
        </p:nvCxnSpPr>
        <p:spPr bwMode="auto">
          <a:xfrm>
            <a:off x="8228013" y="1530350"/>
            <a:ext cx="144462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50894" name="Straight Connector 13"/>
          <p:cNvCxnSpPr>
            <a:cxnSpLocks noChangeShapeType="1"/>
          </p:cNvCxnSpPr>
          <p:nvPr/>
        </p:nvCxnSpPr>
        <p:spPr bwMode="auto">
          <a:xfrm>
            <a:off x="8224838" y="1803400"/>
            <a:ext cx="144462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50895" name="Straight Connector 14"/>
          <p:cNvCxnSpPr>
            <a:cxnSpLocks noChangeShapeType="1"/>
          </p:cNvCxnSpPr>
          <p:nvPr/>
        </p:nvCxnSpPr>
        <p:spPr bwMode="auto">
          <a:xfrm>
            <a:off x="8228013" y="2093913"/>
            <a:ext cx="14446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50896" name="Straight Connector 15"/>
          <p:cNvCxnSpPr>
            <a:cxnSpLocks noChangeShapeType="1"/>
          </p:cNvCxnSpPr>
          <p:nvPr/>
        </p:nvCxnSpPr>
        <p:spPr bwMode="auto">
          <a:xfrm>
            <a:off x="8224838" y="2398713"/>
            <a:ext cx="14446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50897" name="Rectangle 16"/>
          <p:cNvSpPr>
            <a:spLocks noChangeArrowheads="1"/>
          </p:cNvSpPr>
          <p:nvPr/>
        </p:nvSpPr>
        <p:spPr bwMode="auto">
          <a:xfrm>
            <a:off x="8175625" y="2563813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cxnSp>
        <p:nvCxnSpPr>
          <p:cNvPr id="250898" name="Straight Connector 17"/>
          <p:cNvCxnSpPr>
            <a:cxnSpLocks noChangeShapeType="1"/>
          </p:cNvCxnSpPr>
          <p:nvPr/>
        </p:nvCxnSpPr>
        <p:spPr bwMode="auto">
          <a:xfrm>
            <a:off x="8224838" y="2678113"/>
            <a:ext cx="14446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9" name="Oval 18"/>
          <p:cNvSpPr/>
          <p:nvPr/>
        </p:nvSpPr>
        <p:spPr bwMode="auto">
          <a:xfrm>
            <a:off x="7934325" y="1404938"/>
            <a:ext cx="49213" cy="49212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/>
          </a:p>
        </p:txBody>
      </p:sp>
      <p:sp>
        <p:nvSpPr>
          <p:cNvPr id="20" name="Oval 19"/>
          <p:cNvSpPr/>
          <p:nvPr/>
        </p:nvSpPr>
        <p:spPr bwMode="auto">
          <a:xfrm>
            <a:off x="7934325" y="1550988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/>
          </a:p>
        </p:txBody>
      </p:sp>
      <p:sp>
        <p:nvSpPr>
          <p:cNvPr id="21" name="Oval 20"/>
          <p:cNvSpPr/>
          <p:nvPr/>
        </p:nvSpPr>
        <p:spPr bwMode="auto">
          <a:xfrm>
            <a:off x="7934325" y="1695450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/>
          </a:p>
        </p:txBody>
      </p:sp>
      <p:sp>
        <p:nvSpPr>
          <p:cNvPr id="22" name="Oval 21"/>
          <p:cNvSpPr/>
          <p:nvPr/>
        </p:nvSpPr>
        <p:spPr bwMode="auto">
          <a:xfrm>
            <a:off x="7934325" y="1839913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/>
          </a:p>
        </p:txBody>
      </p:sp>
      <p:sp>
        <p:nvSpPr>
          <p:cNvPr id="23" name="Oval 22"/>
          <p:cNvSpPr/>
          <p:nvPr/>
        </p:nvSpPr>
        <p:spPr bwMode="auto">
          <a:xfrm>
            <a:off x="7934325" y="1984375"/>
            <a:ext cx="49213" cy="49213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/>
          </a:p>
        </p:txBody>
      </p:sp>
      <p:sp>
        <p:nvSpPr>
          <p:cNvPr id="24" name="Oval 23"/>
          <p:cNvSpPr/>
          <p:nvPr/>
        </p:nvSpPr>
        <p:spPr bwMode="auto">
          <a:xfrm>
            <a:off x="7934325" y="2130425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/>
          </a:p>
        </p:txBody>
      </p:sp>
      <p:sp>
        <p:nvSpPr>
          <p:cNvPr id="25" name="Oval 24"/>
          <p:cNvSpPr/>
          <p:nvPr/>
        </p:nvSpPr>
        <p:spPr bwMode="auto">
          <a:xfrm>
            <a:off x="7934325" y="2274888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/>
          </a:p>
        </p:txBody>
      </p:sp>
      <p:sp>
        <p:nvSpPr>
          <p:cNvPr id="26" name="Oval 25"/>
          <p:cNvSpPr/>
          <p:nvPr/>
        </p:nvSpPr>
        <p:spPr bwMode="auto">
          <a:xfrm>
            <a:off x="7934325" y="2419350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/>
          </a:p>
        </p:txBody>
      </p:sp>
      <p:sp>
        <p:nvSpPr>
          <p:cNvPr id="27" name="Oval 26"/>
          <p:cNvSpPr/>
          <p:nvPr/>
        </p:nvSpPr>
        <p:spPr bwMode="auto">
          <a:xfrm>
            <a:off x="7934325" y="2563813"/>
            <a:ext cx="49213" cy="49212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/>
          </a:p>
        </p:txBody>
      </p:sp>
      <p:sp>
        <p:nvSpPr>
          <p:cNvPr id="28" name="Oval 27"/>
          <p:cNvSpPr/>
          <p:nvPr/>
        </p:nvSpPr>
        <p:spPr bwMode="auto">
          <a:xfrm>
            <a:off x="7934325" y="2708275"/>
            <a:ext cx="49213" cy="49213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/>
          </a:p>
        </p:txBody>
      </p:sp>
      <p:sp>
        <p:nvSpPr>
          <p:cNvPr id="250909" name="Rectangle 28"/>
          <p:cNvSpPr>
            <a:spLocks noChangeArrowheads="1"/>
          </p:cNvSpPr>
          <p:nvPr/>
        </p:nvSpPr>
        <p:spPr bwMode="auto">
          <a:xfrm>
            <a:off x="7113588" y="1357313"/>
            <a:ext cx="55562" cy="1544637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30" name="Freeform 13"/>
          <p:cNvSpPr>
            <a:spLocks/>
          </p:cNvSpPr>
          <p:nvPr/>
        </p:nvSpPr>
        <p:spPr bwMode="auto">
          <a:xfrm rot="17100000">
            <a:off x="7083425" y="1787526"/>
            <a:ext cx="123825" cy="431800"/>
          </a:xfrm>
          <a:custGeom>
            <a:avLst/>
            <a:gdLst>
              <a:gd name="T0" fmla="*/ 0 w 104"/>
              <a:gd name="T1" fmla="*/ 0 h 384"/>
              <a:gd name="T2" fmla="*/ 96 w 104"/>
              <a:gd name="T3" fmla="*/ 48 h 384"/>
              <a:gd name="T4" fmla="*/ 0 w 104"/>
              <a:gd name="T5" fmla="*/ 96 h 384"/>
              <a:gd name="T6" fmla="*/ 96 w 104"/>
              <a:gd name="T7" fmla="*/ 144 h 384"/>
              <a:gd name="T8" fmla="*/ 0 w 104"/>
              <a:gd name="T9" fmla="*/ 192 h 384"/>
              <a:gd name="T10" fmla="*/ 96 w 104"/>
              <a:gd name="T11" fmla="*/ 240 h 384"/>
              <a:gd name="T12" fmla="*/ 0 w 104"/>
              <a:gd name="T13" fmla="*/ 288 h 384"/>
              <a:gd name="T14" fmla="*/ 96 w 104"/>
              <a:gd name="T15" fmla="*/ 336 h 384"/>
              <a:gd name="T16" fmla="*/ 48 w 104"/>
              <a:gd name="T17" fmla="*/ 384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28575">
            <a:solidFill>
              <a:schemeClr val="accent6"/>
            </a:solidFill>
            <a:round/>
            <a:headEnd/>
            <a:tailEnd type="triangle" w="med" len="med"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hlink"/>
              </a:buClr>
              <a:buSzPct val="70000"/>
              <a:buFontTx/>
              <a:buChar char="•"/>
              <a:defRPr/>
            </a:pPr>
            <a:endParaRPr lang="de-DE" sz="1600" dirty="0"/>
          </a:p>
        </p:txBody>
      </p:sp>
      <p:pic>
        <p:nvPicPr>
          <p:cNvPr id="250911" name="Picture 2" descr="C:\Documents and Settings\joram\Local Settings\Temporary Internet Files\Content.IE5\AS24WJUV\MCj0436917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11557">
            <a:off x="7234238" y="1755775"/>
            <a:ext cx="328612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0912" name="Freeform 31"/>
          <p:cNvSpPr>
            <a:spLocks noChangeArrowheads="1"/>
          </p:cNvSpPr>
          <p:nvPr/>
        </p:nvSpPr>
        <p:spPr bwMode="auto">
          <a:xfrm>
            <a:off x="7391400" y="2017713"/>
            <a:ext cx="501650" cy="142875"/>
          </a:xfrm>
          <a:custGeom>
            <a:avLst/>
            <a:gdLst>
              <a:gd name="T0" fmla="*/ 0 w 742950"/>
              <a:gd name="T1" fmla="*/ 0 h 212339"/>
              <a:gd name="T2" fmla="*/ 4013 w 742950"/>
              <a:gd name="T3" fmla="*/ 2638 h 212339"/>
              <a:gd name="T4" fmla="*/ 8026 w 742950"/>
              <a:gd name="T5" fmla="*/ 6596 h 212339"/>
              <a:gd name="T6" fmla="*/ 12040 w 742950"/>
              <a:gd name="T7" fmla="*/ 7916 h 212339"/>
              <a:gd name="T8" fmla="*/ 18728 w 742950"/>
              <a:gd name="T9" fmla="*/ 11873 h 212339"/>
              <a:gd name="T10" fmla="*/ 26755 w 742950"/>
              <a:gd name="T11" fmla="*/ 14512 h 212339"/>
              <a:gd name="T12" fmla="*/ 44145 w 742950"/>
              <a:gd name="T13" fmla="*/ 18469 h 212339"/>
              <a:gd name="T14" fmla="*/ 57521 w 742950"/>
              <a:gd name="T15" fmla="*/ 27704 h 212339"/>
              <a:gd name="T16" fmla="*/ 64210 w 742950"/>
              <a:gd name="T17" fmla="*/ 26384 h 212339"/>
              <a:gd name="T18" fmla="*/ 81601 w 742950"/>
              <a:gd name="T19" fmla="*/ 26384 h 212339"/>
              <a:gd name="T20" fmla="*/ 85614 w 742950"/>
              <a:gd name="T21" fmla="*/ 27704 h 212339"/>
              <a:gd name="T22" fmla="*/ 104342 w 742950"/>
              <a:gd name="T23" fmla="*/ 29023 h 2123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42950"/>
              <a:gd name="T37" fmla="*/ 0 h 212339"/>
              <a:gd name="T38" fmla="*/ 742950 w 742950"/>
              <a:gd name="T39" fmla="*/ 212339 h 2123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42950" h="212339">
                <a:moveTo>
                  <a:pt x="0" y="0"/>
                </a:moveTo>
                <a:cubicBezTo>
                  <a:pt x="9525" y="6350"/>
                  <a:pt x="19781" y="11721"/>
                  <a:pt x="28575" y="19050"/>
                </a:cubicBezTo>
                <a:cubicBezTo>
                  <a:pt x="38923" y="27674"/>
                  <a:pt x="45942" y="40153"/>
                  <a:pt x="57150" y="47625"/>
                </a:cubicBezTo>
                <a:cubicBezTo>
                  <a:pt x="65504" y="53194"/>
                  <a:pt x="76745" y="52660"/>
                  <a:pt x="85725" y="57150"/>
                </a:cubicBezTo>
                <a:cubicBezTo>
                  <a:pt x="102284" y="65429"/>
                  <a:pt x="116496" y="78064"/>
                  <a:pt x="133350" y="85725"/>
                </a:cubicBezTo>
                <a:cubicBezTo>
                  <a:pt x="151631" y="94034"/>
                  <a:pt x="171192" y="99258"/>
                  <a:pt x="190500" y="104775"/>
                </a:cubicBezTo>
                <a:cubicBezTo>
                  <a:pt x="244112" y="120093"/>
                  <a:pt x="264706" y="123426"/>
                  <a:pt x="314325" y="133350"/>
                </a:cubicBezTo>
                <a:cubicBezTo>
                  <a:pt x="325697" y="142827"/>
                  <a:pt x="381754" y="196934"/>
                  <a:pt x="409575" y="200025"/>
                </a:cubicBezTo>
                <a:cubicBezTo>
                  <a:pt x="425665" y="201813"/>
                  <a:pt x="441325" y="193675"/>
                  <a:pt x="457200" y="190500"/>
                </a:cubicBezTo>
                <a:cubicBezTo>
                  <a:pt x="566396" y="212339"/>
                  <a:pt x="431095" y="190500"/>
                  <a:pt x="581025" y="190500"/>
                </a:cubicBezTo>
                <a:cubicBezTo>
                  <a:pt x="591065" y="190500"/>
                  <a:pt x="599722" y="198229"/>
                  <a:pt x="609600" y="200025"/>
                </a:cubicBezTo>
                <a:cubicBezTo>
                  <a:pt x="674983" y="211913"/>
                  <a:pt x="682320" y="209550"/>
                  <a:pt x="742950" y="209550"/>
                </a:cubicBezTo>
              </a:path>
            </a:pathLst>
          </a:cu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33" name="Oval 32"/>
          <p:cNvSpPr/>
          <p:nvPr/>
        </p:nvSpPr>
        <p:spPr bwMode="auto">
          <a:xfrm>
            <a:off x="7548563" y="2081213"/>
            <a:ext cx="47625" cy="4921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/>
          </a:p>
        </p:txBody>
      </p:sp>
      <p:sp>
        <p:nvSpPr>
          <p:cNvPr id="250914" name="Freeform 33"/>
          <p:cNvSpPr>
            <a:spLocks noChangeArrowheads="1"/>
          </p:cNvSpPr>
          <p:nvPr/>
        </p:nvSpPr>
        <p:spPr bwMode="auto">
          <a:xfrm>
            <a:off x="8426450" y="2081213"/>
            <a:ext cx="288925" cy="193675"/>
          </a:xfrm>
          <a:custGeom>
            <a:avLst/>
            <a:gdLst>
              <a:gd name="T0" fmla="*/ 0 w 771525"/>
              <a:gd name="T1" fmla="*/ 273 h 400565"/>
              <a:gd name="T2" fmla="*/ 143 w 771525"/>
              <a:gd name="T3" fmla="*/ 0 h 400565"/>
              <a:gd name="T4" fmla="*/ 226 w 771525"/>
              <a:gd name="T5" fmla="*/ 365 h 400565"/>
              <a:gd name="T6" fmla="*/ 238 w 771525"/>
              <a:gd name="T7" fmla="*/ 1093 h 400565"/>
              <a:gd name="T8" fmla="*/ 249 w 771525"/>
              <a:gd name="T9" fmla="*/ 1457 h 400565"/>
              <a:gd name="T10" fmla="*/ 285 w 771525"/>
              <a:gd name="T11" fmla="*/ 1549 h 400565"/>
              <a:gd name="T12" fmla="*/ 297 w 771525"/>
              <a:gd name="T13" fmla="*/ 1913 h 400565"/>
              <a:gd name="T14" fmla="*/ 321 w 771525"/>
              <a:gd name="T15" fmla="*/ 2460 h 400565"/>
              <a:gd name="T16" fmla="*/ 333 w 771525"/>
              <a:gd name="T17" fmla="*/ 3279 h 400565"/>
              <a:gd name="T18" fmla="*/ 368 w 771525"/>
              <a:gd name="T19" fmla="*/ 3371 h 400565"/>
              <a:gd name="T20" fmla="*/ 357 w 771525"/>
              <a:gd name="T21" fmla="*/ 3735 h 400565"/>
              <a:gd name="T22" fmla="*/ 368 w 771525"/>
              <a:gd name="T23" fmla="*/ 3461 h 400565"/>
              <a:gd name="T24" fmla="*/ 404 w 771525"/>
              <a:gd name="T25" fmla="*/ 3279 h 400565"/>
              <a:gd name="T26" fmla="*/ 416 w 771525"/>
              <a:gd name="T27" fmla="*/ 3006 h 400565"/>
              <a:gd name="T28" fmla="*/ 440 w 771525"/>
              <a:gd name="T29" fmla="*/ 2642 h 400565"/>
              <a:gd name="T30" fmla="*/ 475 w 771525"/>
              <a:gd name="T31" fmla="*/ 2004 h 400565"/>
              <a:gd name="T32" fmla="*/ 463 w 771525"/>
              <a:gd name="T33" fmla="*/ 1730 h 400565"/>
              <a:gd name="T34" fmla="*/ 499 w 771525"/>
              <a:gd name="T35" fmla="*/ 1549 h 400565"/>
              <a:gd name="T36" fmla="*/ 511 w 771525"/>
              <a:gd name="T37" fmla="*/ 1275 h 400565"/>
              <a:gd name="T38" fmla="*/ 594 w 771525"/>
              <a:gd name="T39" fmla="*/ 638 h 400565"/>
              <a:gd name="T40" fmla="*/ 665 w 771525"/>
              <a:gd name="T41" fmla="*/ 729 h 400565"/>
              <a:gd name="T42" fmla="*/ 950 w 771525"/>
              <a:gd name="T43" fmla="*/ 638 h 400565"/>
              <a:gd name="T44" fmla="*/ 962 w 771525"/>
              <a:gd name="T45" fmla="*/ 729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50915" name="Freeform 34"/>
          <p:cNvSpPr>
            <a:spLocks noChangeArrowheads="1"/>
          </p:cNvSpPr>
          <p:nvPr/>
        </p:nvSpPr>
        <p:spPr bwMode="auto">
          <a:xfrm>
            <a:off x="8416925" y="1792288"/>
            <a:ext cx="288925" cy="52387"/>
          </a:xfrm>
          <a:custGeom>
            <a:avLst/>
            <a:gdLst>
              <a:gd name="T0" fmla="*/ 0 w 771525"/>
              <a:gd name="T1" fmla="*/ 0 h 400565"/>
              <a:gd name="T2" fmla="*/ 143 w 771525"/>
              <a:gd name="T3" fmla="*/ 0 h 400565"/>
              <a:gd name="T4" fmla="*/ 226 w 771525"/>
              <a:gd name="T5" fmla="*/ 0 h 400565"/>
              <a:gd name="T6" fmla="*/ 238 w 771525"/>
              <a:gd name="T7" fmla="*/ 0 h 400565"/>
              <a:gd name="T8" fmla="*/ 249 w 771525"/>
              <a:gd name="T9" fmla="*/ 0 h 400565"/>
              <a:gd name="T10" fmla="*/ 285 w 771525"/>
              <a:gd name="T11" fmla="*/ 0 h 400565"/>
              <a:gd name="T12" fmla="*/ 297 w 771525"/>
              <a:gd name="T13" fmla="*/ 0 h 400565"/>
              <a:gd name="T14" fmla="*/ 321 w 771525"/>
              <a:gd name="T15" fmla="*/ 0 h 400565"/>
              <a:gd name="T16" fmla="*/ 333 w 771525"/>
              <a:gd name="T17" fmla="*/ 0 h 400565"/>
              <a:gd name="T18" fmla="*/ 368 w 771525"/>
              <a:gd name="T19" fmla="*/ 0 h 400565"/>
              <a:gd name="T20" fmla="*/ 357 w 771525"/>
              <a:gd name="T21" fmla="*/ 0 h 400565"/>
              <a:gd name="T22" fmla="*/ 368 w 771525"/>
              <a:gd name="T23" fmla="*/ 0 h 400565"/>
              <a:gd name="T24" fmla="*/ 404 w 771525"/>
              <a:gd name="T25" fmla="*/ 0 h 400565"/>
              <a:gd name="T26" fmla="*/ 416 w 771525"/>
              <a:gd name="T27" fmla="*/ 0 h 400565"/>
              <a:gd name="T28" fmla="*/ 440 w 771525"/>
              <a:gd name="T29" fmla="*/ 0 h 400565"/>
              <a:gd name="T30" fmla="*/ 475 w 771525"/>
              <a:gd name="T31" fmla="*/ 0 h 400565"/>
              <a:gd name="T32" fmla="*/ 463 w 771525"/>
              <a:gd name="T33" fmla="*/ 0 h 400565"/>
              <a:gd name="T34" fmla="*/ 499 w 771525"/>
              <a:gd name="T35" fmla="*/ 0 h 400565"/>
              <a:gd name="T36" fmla="*/ 511 w 771525"/>
              <a:gd name="T37" fmla="*/ 0 h 400565"/>
              <a:gd name="T38" fmla="*/ 594 w 771525"/>
              <a:gd name="T39" fmla="*/ 0 h 400565"/>
              <a:gd name="T40" fmla="*/ 665 w 771525"/>
              <a:gd name="T41" fmla="*/ 0 h 400565"/>
              <a:gd name="T42" fmla="*/ 950 w 771525"/>
              <a:gd name="T43" fmla="*/ 0 h 400565"/>
              <a:gd name="T44" fmla="*/ 962 w 771525"/>
              <a:gd name="T45" fmla="*/ 0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50916" name="Freeform 35"/>
          <p:cNvSpPr>
            <a:spLocks noChangeArrowheads="1"/>
          </p:cNvSpPr>
          <p:nvPr/>
        </p:nvSpPr>
        <p:spPr bwMode="auto">
          <a:xfrm>
            <a:off x="8426450" y="2389188"/>
            <a:ext cx="288925" cy="87312"/>
          </a:xfrm>
          <a:custGeom>
            <a:avLst/>
            <a:gdLst>
              <a:gd name="T0" fmla="*/ 0 w 771525"/>
              <a:gd name="T1" fmla="*/ 0 h 400565"/>
              <a:gd name="T2" fmla="*/ 143 w 771525"/>
              <a:gd name="T3" fmla="*/ 0 h 400565"/>
              <a:gd name="T4" fmla="*/ 226 w 771525"/>
              <a:gd name="T5" fmla="*/ 1 h 400565"/>
              <a:gd name="T6" fmla="*/ 238 w 771525"/>
              <a:gd name="T7" fmla="*/ 2 h 400565"/>
              <a:gd name="T8" fmla="*/ 249 w 771525"/>
              <a:gd name="T9" fmla="*/ 2 h 400565"/>
              <a:gd name="T10" fmla="*/ 285 w 771525"/>
              <a:gd name="T11" fmla="*/ 3 h 400565"/>
              <a:gd name="T12" fmla="*/ 297 w 771525"/>
              <a:gd name="T13" fmla="*/ 3 h 400565"/>
              <a:gd name="T14" fmla="*/ 321 w 771525"/>
              <a:gd name="T15" fmla="*/ 4 h 400565"/>
              <a:gd name="T16" fmla="*/ 333 w 771525"/>
              <a:gd name="T17" fmla="*/ 5 h 400565"/>
              <a:gd name="T18" fmla="*/ 368 w 771525"/>
              <a:gd name="T19" fmla="*/ 5 h 400565"/>
              <a:gd name="T20" fmla="*/ 357 w 771525"/>
              <a:gd name="T21" fmla="*/ 6 h 400565"/>
              <a:gd name="T22" fmla="*/ 368 w 771525"/>
              <a:gd name="T23" fmla="*/ 6 h 400565"/>
              <a:gd name="T24" fmla="*/ 404 w 771525"/>
              <a:gd name="T25" fmla="*/ 5 h 400565"/>
              <a:gd name="T26" fmla="*/ 416 w 771525"/>
              <a:gd name="T27" fmla="*/ 5 h 400565"/>
              <a:gd name="T28" fmla="*/ 440 w 771525"/>
              <a:gd name="T29" fmla="*/ 4 h 400565"/>
              <a:gd name="T30" fmla="*/ 475 w 771525"/>
              <a:gd name="T31" fmla="*/ 3 h 400565"/>
              <a:gd name="T32" fmla="*/ 463 w 771525"/>
              <a:gd name="T33" fmla="*/ 3 h 400565"/>
              <a:gd name="T34" fmla="*/ 499 w 771525"/>
              <a:gd name="T35" fmla="*/ 3 h 400565"/>
              <a:gd name="T36" fmla="*/ 511 w 771525"/>
              <a:gd name="T37" fmla="*/ 2 h 400565"/>
              <a:gd name="T38" fmla="*/ 594 w 771525"/>
              <a:gd name="T39" fmla="*/ 1 h 400565"/>
              <a:gd name="T40" fmla="*/ 665 w 771525"/>
              <a:gd name="T41" fmla="*/ 1 h 400565"/>
              <a:gd name="T42" fmla="*/ 950 w 771525"/>
              <a:gd name="T43" fmla="*/ 1 h 400565"/>
              <a:gd name="T44" fmla="*/ 962 w 771525"/>
              <a:gd name="T45" fmla="*/ 1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50917" name="Group 69"/>
          <p:cNvGrpSpPr>
            <a:grpSpLocks/>
          </p:cNvGrpSpPr>
          <p:nvPr/>
        </p:nvGrpSpPr>
        <p:grpSpPr bwMode="auto">
          <a:xfrm>
            <a:off x="7143750" y="3214688"/>
            <a:ext cx="1714500" cy="1643062"/>
            <a:chOff x="5929322" y="2000240"/>
            <a:chExt cx="2428892" cy="2286016"/>
          </a:xfrm>
        </p:grpSpPr>
        <p:sp>
          <p:nvSpPr>
            <p:cNvPr id="250924" name="Rectangle 36"/>
            <p:cNvSpPr>
              <a:spLocks noChangeArrowheads="1"/>
            </p:cNvSpPr>
            <p:nvPr/>
          </p:nvSpPr>
          <p:spPr bwMode="auto">
            <a:xfrm>
              <a:off x="5929322" y="2000240"/>
              <a:ext cx="1643074" cy="2286016"/>
            </a:xfrm>
            <a:prstGeom prst="rect">
              <a:avLst/>
            </a:prstGeom>
            <a:gradFill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50925" name="Rectangle 37"/>
            <p:cNvSpPr>
              <a:spLocks noChangeArrowheads="1"/>
            </p:cNvSpPr>
            <p:nvPr/>
          </p:nvSpPr>
          <p:spPr bwMode="auto">
            <a:xfrm>
              <a:off x="7459158" y="2000240"/>
              <a:ext cx="116586" cy="2286016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50926" name="Explosion 1 38"/>
            <p:cNvSpPr>
              <a:spLocks noChangeArrowheads="1"/>
            </p:cNvSpPr>
            <p:nvPr/>
          </p:nvSpPr>
          <p:spPr bwMode="auto">
            <a:xfrm>
              <a:off x="6958029" y="3000372"/>
              <a:ext cx="428628" cy="357190"/>
            </a:xfrm>
            <a:prstGeom prst="irregularSeal1">
              <a:avLst/>
            </a:prstGeom>
            <a:solidFill>
              <a:srgbClr val="FFFF00"/>
            </a:solidFill>
            <a:ln w="9525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50927" name="Rectangle 39"/>
            <p:cNvSpPr>
              <a:spLocks noChangeArrowheads="1"/>
            </p:cNvSpPr>
            <p:nvPr/>
          </p:nvSpPr>
          <p:spPr bwMode="auto">
            <a:xfrm>
              <a:off x="7500958" y="2071678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50928" name="Rectangle 40"/>
            <p:cNvSpPr>
              <a:spLocks noChangeArrowheads="1"/>
            </p:cNvSpPr>
            <p:nvPr/>
          </p:nvSpPr>
          <p:spPr bwMode="auto">
            <a:xfrm>
              <a:off x="7500958" y="2500306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50929" name="Rectangle 41"/>
            <p:cNvSpPr>
              <a:spLocks noChangeArrowheads="1"/>
            </p:cNvSpPr>
            <p:nvPr/>
          </p:nvSpPr>
          <p:spPr bwMode="auto">
            <a:xfrm>
              <a:off x="7500958" y="2928934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50930" name="Rectangle 42"/>
            <p:cNvSpPr>
              <a:spLocks noChangeArrowheads="1"/>
            </p:cNvSpPr>
            <p:nvPr/>
          </p:nvSpPr>
          <p:spPr bwMode="auto">
            <a:xfrm>
              <a:off x="7500958" y="3371850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cxnSp>
          <p:nvCxnSpPr>
            <p:cNvPr id="250931" name="Straight Connector 43"/>
            <p:cNvCxnSpPr>
              <a:cxnSpLocks noChangeShapeType="1"/>
            </p:cNvCxnSpPr>
            <p:nvPr/>
          </p:nvCxnSpPr>
          <p:spPr bwMode="auto">
            <a:xfrm>
              <a:off x="7577159" y="2257417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50932" name="Straight Connector 44"/>
            <p:cNvCxnSpPr>
              <a:cxnSpLocks noChangeShapeType="1"/>
            </p:cNvCxnSpPr>
            <p:nvPr/>
          </p:nvCxnSpPr>
          <p:spPr bwMode="auto">
            <a:xfrm>
              <a:off x="7572396" y="2660644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50933" name="Straight Connector 45"/>
            <p:cNvCxnSpPr>
              <a:cxnSpLocks noChangeShapeType="1"/>
            </p:cNvCxnSpPr>
            <p:nvPr/>
          </p:nvCxnSpPr>
          <p:spPr bwMode="auto">
            <a:xfrm>
              <a:off x="7577159" y="3090860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50934" name="Straight Connector 46"/>
            <p:cNvCxnSpPr>
              <a:cxnSpLocks noChangeShapeType="1"/>
            </p:cNvCxnSpPr>
            <p:nvPr/>
          </p:nvCxnSpPr>
          <p:spPr bwMode="auto">
            <a:xfrm>
              <a:off x="7572396" y="3541713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50935" name="Rectangle 47"/>
            <p:cNvSpPr>
              <a:spLocks noChangeArrowheads="1"/>
            </p:cNvSpPr>
            <p:nvPr/>
          </p:nvSpPr>
          <p:spPr bwMode="auto">
            <a:xfrm>
              <a:off x="7500958" y="3786190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cxnSp>
          <p:nvCxnSpPr>
            <p:cNvPr id="250936" name="Straight Connector 48"/>
            <p:cNvCxnSpPr>
              <a:cxnSpLocks noChangeShapeType="1"/>
            </p:cNvCxnSpPr>
            <p:nvPr/>
          </p:nvCxnSpPr>
          <p:spPr bwMode="auto">
            <a:xfrm>
              <a:off x="7572396" y="3956053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50" name="Oval 49"/>
            <p:cNvSpPr/>
            <p:nvPr/>
          </p:nvSpPr>
          <p:spPr bwMode="auto">
            <a:xfrm>
              <a:off x="7143768" y="2070919"/>
              <a:ext cx="71967" cy="72887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/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7143768" y="2285163"/>
              <a:ext cx="71967" cy="72888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/>
            </a:p>
          </p:txBody>
        </p:sp>
        <p:sp>
          <p:nvSpPr>
            <p:cNvPr id="52" name="Oval 51"/>
            <p:cNvSpPr/>
            <p:nvPr/>
          </p:nvSpPr>
          <p:spPr bwMode="auto">
            <a:xfrm>
              <a:off x="7143768" y="2499409"/>
              <a:ext cx="71967" cy="72887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/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7143768" y="2713653"/>
              <a:ext cx="71967" cy="72888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/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7143768" y="2927899"/>
              <a:ext cx="71967" cy="72887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/>
            </a:p>
          </p:txBody>
        </p:sp>
        <p:sp>
          <p:nvSpPr>
            <p:cNvPr id="55" name="Oval 54"/>
            <p:cNvSpPr/>
            <p:nvPr/>
          </p:nvSpPr>
          <p:spPr bwMode="auto">
            <a:xfrm>
              <a:off x="7143768" y="3144353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/>
            </a:p>
          </p:txBody>
        </p:sp>
        <p:sp>
          <p:nvSpPr>
            <p:cNvPr id="56" name="Oval 55"/>
            <p:cNvSpPr/>
            <p:nvPr/>
          </p:nvSpPr>
          <p:spPr bwMode="auto">
            <a:xfrm>
              <a:off x="7143768" y="3358597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/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7143768" y="3572843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/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7143768" y="3787087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/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7143768" y="4001333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/>
            </a:p>
          </p:txBody>
        </p:sp>
        <p:sp>
          <p:nvSpPr>
            <p:cNvPr id="250947" name="Rectangle 59"/>
            <p:cNvSpPr>
              <a:spLocks noChangeArrowheads="1"/>
            </p:cNvSpPr>
            <p:nvPr/>
          </p:nvSpPr>
          <p:spPr bwMode="auto">
            <a:xfrm>
              <a:off x="5929322" y="2000240"/>
              <a:ext cx="80962" cy="2286016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50948" name="Freeform 60"/>
            <p:cNvSpPr>
              <a:spLocks noChangeArrowheads="1"/>
            </p:cNvSpPr>
            <p:nvPr/>
          </p:nvSpPr>
          <p:spPr bwMode="auto">
            <a:xfrm rot="6803046">
              <a:off x="7285498" y="3094602"/>
              <a:ext cx="127083" cy="202056"/>
            </a:xfrm>
            <a:custGeom>
              <a:avLst/>
              <a:gdLst>
                <a:gd name="T0" fmla="*/ 0 w 742950"/>
                <a:gd name="T1" fmla="*/ 0 h 212339"/>
                <a:gd name="T2" fmla="*/ 0 w 742950"/>
                <a:gd name="T3" fmla="*/ 12806 h 212339"/>
                <a:gd name="T4" fmla="*/ 0 w 742950"/>
                <a:gd name="T5" fmla="*/ 32018 h 212339"/>
                <a:gd name="T6" fmla="*/ 0 w 742950"/>
                <a:gd name="T7" fmla="*/ 38419 h 212339"/>
                <a:gd name="T8" fmla="*/ 0 w 742950"/>
                <a:gd name="T9" fmla="*/ 57630 h 212339"/>
                <a:gd name="T10" fmla="*/ 0 w 742950"/>
                <a:gd name="T11" fmla="*/ 70436 h 212339"/>
                <a:gd name="T12" fmla="*/ 0 w 742950"/>
                <a:gd name="T13" fmla="*/ 89647 h 212339"/>
                <a:gd name="T14" fmla="*/ 0 w 742950"/>
                <a:gd name="T15" fmla="*/ 134468 h 212339"/>
                <a:gd name="T16" fmla="*/ 0 w 742950"/>
                <a:gd name="T17" fmla="*/ 128065 h 212339"/>
                <a:gd name="T18" fmla="*/ 1 w 742950"/>
                <a:gd name="T19" fmla="*/ 128065 h 212339"/>
                <a:gd name="T20" fmla="*/ 1 w 742950"/>
                <a:gd name="T21" fmla="*/ 134468 h 212339"/>
                <a:gd name="T22" fmla="*/ 1 w 742950"/>
                <a:gd name="T23" fmla="*/ 140872 h 2123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42950"/>
                <a:gd name="T37" fmla="*/ 0 h 212339"/>
                <a:gd name="T38" fmla="*/ 742950 w 742950"/>
                <a:gd name="T39" fmla="*/ 212339 h 21233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42950" h="212339">
                  <a:moveTo>
                    <a:pt x="0" y="0"/>
                  </a:moveTo>
                  <a:cubicBezTo>
                    <a:pt x="9525" y="6350"/>
                    <a:pt x="19781" y="11721"/>
                    <a:pt x="28575" y="19050"/>
                  </a:cubicBezTo>
                  <a:cubicBezTo>
                    <a:pt x="38923" y="27674"/>
                    <a:pt x="45942" y="40153"/>
                    <a:pt x="57150" y="47625"/>
                  </a:cubicBezTo>
                  <a:cubicBezTo>
                    <a:pt x="65504" y="53194"/>
                    <a:pt x="76745" y="52660"/>
                    <a:pt x="85725" y="57150"/>
                  </a:cubicBezTo>
                  <a:cubicBezTo>
                    <a:pt x="102284" y="65429"/>
                    <a:pt x="116496" y="78064"/>
                    <a:pt x="133350" y="85725"/>
                  </a:cubicBezTo>
                  <a:cubicBezTo>
                    <a:pt x="151631" y="94034"/>
                    <a:pt x="171192" y="99258"/>
                    <a:pt x="190500" y="104775"/>
                  </a:cubicBezTo>
                  <a:cubicBezTo>
                    <a:pt x="244112" y="120093"/>
                    <a:pt x="264706" y="123426"/>
                    <a:pt x="314325" y="133350"/>
                  </a:cubicBezTo>
                  <a:cubicBezTo>
                    <a:pt x="325697" y="142827"/>
                    <a:pt x="381754" y="196934"/>
                    <a:pt x="409575" y="200025"/>
                  </a:cubicBezTo>
                  <a:lnTo>
                    <a:pt x="457200" y="190500"/>
                  </a:lnTo>
                  <a:cubicBezTo>
                    <a:pt x="566396" y="212339"/>
                    <a:pt x="431095" y="190500"/>
                    <a:pt x="581025" y="190500"/>
                  </a:cubicBezTo>
                  <a:cubicBezTo>
                    <a:pt x="591065" y="190500"/>
                    <a:pt x="599722" y="198229"/>
                    <a:pt x="609600" y="200025"/>
                  </a:cubicBezTo>
                  <a:cubicBezTo>
                    <a:pt x="674983" y="211913"/>
                    <a:pt x="682320" y="209550"/>
                    <a:pt x="742950" y="209550"/>
                  </a:cubicBezTo>
                </a:path>
              </a:pathLst>
            </a:custGeom>
            <a:noFill/>
            <a:ln w="9525" algn="ctr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2" name="Oval 61"/>
            <p:cNvSpPr/>
            <p:nvPr/>
          </p:nvSpPr>
          <p:spPr bwMode="auto">
            <a:xfrm>
              <a:off x="7411397" y="3144353"/>
              <a:ext cx="71967" cy="70679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/>
            </a:p>
          </p:txBody>
        </p:sp>
        <p:sp>
          <p:nvSpPr>
            <p:cNvPr id="250950" name="Freeform 62"/>
            <p:cNvSpPr>
              <a:spLocks noChangeArrowheads="1"/>
            </p:cNvSpPr>
            <p:nvPr/>
          </p:nvSpPr>
          <p:spPr bwMode="auto">
            <a:xfrm>
              <a:off x="7872441" y="3071810"/>
              <a:ext cx="485773" cy="285752"/>
            </a:xfrm>
            <a:custGeom>
              <a:avLst/>
              <a:gdLst>
                <a:gd name="T0" fmla="*/ 0 w 771525"/>
                <a:gd name="T1" fmla="*/ 1917 h 400565"/>
                <a:gd name="T2" fmla="*/ 2823 w 771525"/>
                <a:gd name="T3" fmla="*/ 0 h 400565"/>
                <a:gd name="T4" fmla="*/ 4470 w 771525"/>
                <a:gd name="T5" fmla="*/ 2555 h 400565"/>
                <a:gd name="T6" fmla="*/ 4705 w 771525"/>
                <a:gd name="T7" fmla="*/ 7666 h 400565"/>
                <a:gd name="T8" fmla="*/ 4940 w 771525"/>
                <a:gd name="T9" fmla="*/ 10221 h 400565"/>
                <a:gd name="T10" fmla="*/ 5646 w 771525"/>
                <a:gd name="T11" fmla="*/ 10860 h 400565"/>
                <a:gd name="T12" fmla="*/ 5881 w 771525"/>
                <a:gd name="T13" fmla="*/ 13416 h 400565"/>
                <a:gd name="T14" fmla="*/ 6352 w 771525"/>
                <a:gd name="T15" fmla="*/ 17249 h 400565"/>
                <a:gd name="T16" fmla="*/ 6587 w 771525"/>
                <a:gd name="T17" fmla="*/ 22998 h 400565"/>
                <a:gd name="T18" fmla="*/ 7293 w 771525"/>
                <a:gd name="T19" fmla="*/ 23638 h 400565"/>
                <a:gd name="T20" fmla="*/ 7057 w 771525"/>
                <a:gd name="T21" fmla="*/ 26193 h 400565"/>
                <a:gd name="T22" fmla="*/ 7293 w 771525"/>
                <a:gd name="T23" fmla="*/ 24276 h 400565"/>
                <a:gd name="T24" fmla="*/ 7998 w 771525"/>
                <a:gd name="T25" fmla="*/ 22998 h 400565"/>
                <a:gd name="T26" fmla="*/ 8234 w 771525"/>
                <a:gd name="T27" fmla="*/ 21082 h 400565"/>
                <a:gd name="T28" fmla="*/ 8705 w 771525"/>
                <a:gd name="T29" fmla="*/ 18526 h 400565"/>
                <a:gd name="T30" fmla="*/ 9410 w 771525"/>
                <a:gd name="T31" fmla="*/ 14055 h 400565"/>
                <a:gd name="T32" fmla="*/ 9175 w 771525"/>
                <a:gd name="T33" fmla="*/ 12138 h 400565"/>
                <a:gd name="T34" fmla="*/ 9881 w 771525"/>
                <a:gd name="T35" fmla="*/ 10860 h 400565"/>
                <a:gd name="T36" fmla="*/ 10116 w 771525"/>
                <a:gd name="T37" fmla="*/ 8944 h 400565"/>
                <a:gd name="T38" fmla="*/ 11763 w 771525"/>
                <a:gd name="T39" fmla="*/ 4471 h 400565"/>
                <a:gd name="T40" fmla="*/ 13174 w 771525"/>
                <a:gd name="T41" fmla="*/ 5111 h 400565"/>
                <a:gd name="T42" fmla="*/ 18820 w 771525"/>
                <a:gd name="T43" fmla="*/ 4471 h 400565"/>
                <a:gd name="T44" fmla="*/ 19055 w 771525"/>
                <a:gd name="T45" fmla="*/ 5111 h 4005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71525"/>
                <a:gd name="T70" fmla="*/ 0 h 400565"/>
                <a:gd name="T71" fmla="*/ 771525 w 771525"/>
                <a:gd name="T72" fmla="*/ 400565 h 4005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71525" h="400565">
                  <a:moveTo>
                    <a:pt x="0" y="28575"/>
                  </a:moveTo>
                  <a:cubicBezTo>
                    <a:pt x="75472" y="3418"/>
                    <a:pt x="37343" y="12826"/>
                    <a:pt x="114300" y="0"/>
                  </a:cubicBezTo>
                  <a:cubicBezTo>
                    <a:pt x="116717" y="1209"/>
                    <a:pt x="177609" y="29686"/>
                    <a:pt x="180975" y="38100"/>
                  </a:cubicBezTo>
                  <a:cubicBezTo>
                    <a:pt x="190482" y="61867"/>
                    <a:pt x="186292" y="89051"/>
                    <a:pt x="190500" y="114300"/>
                  </a:cubicBezTo>
                  <a:cubicBezTo>
                    <a:pt x="192652" y="127213"/>
                    <a:pt x="191847" y="142178"/>
                    <a:pt x="200025" y="152400"/>
                  </a:cubicBezTo>
                  <a:cubicBezTo>
                    <a:pt x="206297" y="160240"/>
                    <a:pt x="219075" y="158750"/>
                    <a:pt x="228600" y="161925"/>
                  </a:cubicBezTo>
                  <a:cubicBezTo>
                    <a:pt x="231775" y="174625"/>
                    <a:pt x="234363" y="187486"/>
                    <a:pt x="238125" y="200025"/>
                  </a:cubicBezTo>
                  <a:cubicBezTo>
                    <a:pt x="243895" y="219259"/>
                    <a:pt x="257175" y="257175"/>
                    <a:pt x="257175" y="257175"/>
                  </a:cubicBezTo>
                  <a:cubicBezTo>
                    <a:pt x="250937" y="294604"/>
                    <a:pt x="233873" y="316639"/>
                    <a:pt x="266700" y="342900"/>
                  </a:cubicBezTo>
                  <a:cubicBezTo>
                    <a:pt x="274540" y="349172"/>
                    <a:pt x="285750" y="349250"/>
                    <a:pt x="295275" y="352425"/>
                  </a:cubicBezTo>
                  <a:cubicBezTo>
                    <a:pt x="292100" y="365125"/>
                    <a:pt x="285750" y="377434"/>
                    <a:pt x="285750" y="390525"/>
                  </a:cubicBezTo>
                  <a:cubicBezTo>
                    <a:pt x="285750" y="400565"/>
                    <a:pt x="289003" y="369790"/>
                    <a:pt x="295275" y="361950"/>
                  </a:cubicBezTo>
                  <a:cubicBezTo>
                    <a:pt x="302426" y="353011"/>
                    <a:pt x="314325" y="349250"/>
                    <a:pt x="323850" y="342900"/>
                  </a:cubicBezTo>
                  <a:cubicBezTo>
                    <a:pt x="327025" y="333375"/>
                    <a:pt x="329420" y="323553"/>
                    <a:pt x="333375" y="314325"/>
                  </a:cubicBezTo>
                  <a:cubicBezTo>
                    <a:pt x="338968" y="301274"/>
                    <a:pt x="347439" y="289520"/>
                    <a:pt x="352425" y="276225"/>
                  </a:cubicBezTo>
                  <a:cubicBezTo>
                    <a:pt x="378785" y="205931"/>
                    <a:pt x="342394" y="267458"/>
                    <a:pt x="381000" y="209550"/>
                  </a:cubicBezTo>
                  <a:cubicBezTo>
                    <a:pt x="377825" y="200025"/>
                    <a:pt x="367746" y="190297"/>
                    <a:pt x="371475" y="180975"/>
                  </a:cubicBezTo>
                  <a:cubicBezTo>
                    <a:pt x="375727" y="170346"/>
                    <a:pt x="392899" y="170864"/>
                    <a:pt x="400050" y="161925"/>
                  </a:cubicBezTo>
                  <a:cubicBezTo>
                    <a:pt x="406322" y="154085"/>
                    <a:pt x="404254" y="141864"/>
                    <a:pt x="409575" y="133350"/>
                  </a:cubicBezTo>
                  <a:cubicBezTo>
                    <a:pt x="437857" y="88099"/>
                    <a:pt x="440315" y="90632"/>
                    <a:pt x="476250" y="66675"/>
                  </a:cubicBezTo>
                  <a:cubicBezTo>
                    <a:pt x="495300" y="69850"/>
                    <a:pt x="514125" y="77405"/>
                    <a:pt x="533400" y="76200"/>
                  </a:cubicBezTo>
                  <a:cubicBezTo>
                    <a:pt x="731862" y="63796"/>
                    <a:pt x="514444" y="33668"/>
                    <a:pt x="762000" y="66675"/>
                  </a:cubicBezTo>
                  <a:cubicBezTo>
                    <a:pt x="766451" y="67268"/>
                    <a:pt x="768350" y="73025"/>
                    <a:pt x="771525" y="76200"/>
                  </a:cubicBez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0951" name="Freeform 63"/>
            <p:cNvSpPr>
              <a:spLocks noChangeArrowheads="1"/>
            </p:cNvSpPr>
            <p:nvPr/>
          </p:nvSpPr>
          <p:spPr bwMode="auto">
            <a:xfrm>
              <a:off x="7858148" y="2643183"/>
              <a:ext cx="485773" cy="79217"/>
            </a:xfrm>
            <a:custGeom>
              <a:avLst/>
              <a:gdLst>
                <a:gd name="T0" fmla="*/ 0 w 771525"/>
                <a:gd name="T1" fmla="*/ 0 h 400565"/>
                <a:gd name="T2" fmla="*/ 2823 w 771525"/>
                <a:gd name="T3" fmla="*/ 0 h 400565"/>
                <a:gd name="T4" fmla="*/ 4470 w 771525"/>
                <a:gd name="T5" fmla="*/ 0 h 400565"/>
                <a:gd name="T6" fmla="*/ 4705 w 771525"/>
                <a:gd name="T7" fmla="*/ 0 h 400565"/>
                <a:gd name="T8" fmla="*/ 4940 w 771525"/>
                <a:gd name="T9" fmla="*/ 0 h 400565"/>
                <a:gd name="T10" fmla="*/ 5646 w 771525"/>
                <a:gd name="T11" fmla="*/ 0 h 400565"/>
                <a:gd name="T12" fmla="*/ 5881 w 771525"/>
                <a:gd name="T13" fmla="*/ 0 h 400565"/>
                <a:gd name="T14" fmla="*/ 6352 w 771525"/>
                <a:gd name="T15" fmla="*/ 1 h 400565"/>
                <a:gd name="T16" fmla="*/ 6587 w 771525"/>
                <a:gd name="T17" fmla="*/ 1 h 400565"/>
                <a:gd name="T18" fmla="*/ 7293 w 771525"/>
                <a:gd name="T19" fmla="*/ 1 h 400565"/>
                <a:gd name="T20" fmla="*/ 7057 w 771525"/>
                <a:gd name="T21" fmla="*/ 1 h 400565"/>
                <a:gd name="T22" fmla="*/ 7293 w 771525"/>
                <a:gd name="T23" fmla="*/ 1 h 400565"/>
                <a:gd name="T24" fmla="*/ 7998 w 771525"/>
                <a:gd name="T25" fmla="*/ 1 h 400565"/>
                <a:gd name="T26" fmla="*/ 8234 w 771525"/>
                <a:gd name="T27" fmla="*/ 1 h 400565"/>
                <a:gd name="T28" fmla="*/ 8705 w 771525"/>
                <a:gd name="T29" fmla="*/ 1 h 400565"/>
                <a:gd name="T30" fmla="*/ 9410 w 771525"/>
                <a:gd name="T31" fmla="*/ 0 h 400565"/>
                <a:gd name="T32" fmla="*/ 9175 w 771525"/>
                <a:gd name="T33" fmla="*/ 0 h 400565"/>
                <a:gd name="T34" fmla="*/ 9881 w 771525"/>
                <a:gd name="T35" fmla="*/ 0 h 400565"/>
                <a:gd name="T36" fmla="*/ 10116 w 771525"/>
                <a:gd name="T37" fmla="*/ 0 h 400565"/>
                <a:gd name="T38" fmla="*/ 11763 w 771525"/>
                <a:gd name="T39" fmla="*/ 0 h 400565"/>
                <a:gd name="T40" fmla="*/ 13174 w 771525"/>
                <a:gd name="T41" fmla="*/ 0 h 400565"/>
                <a:gd name="T42" fmla="*/ 18820 w 771525"/>
                <a:gd name="T43" fmla="*/ 0 h 400565"/>
                <a:gd name="T44" fmla="*/ 19055 w 771525"/>
                <a:gd name="T45" fmla="*/ 0 h 4005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71525"/>
                <a:gd name="T70" fmla="*/ 0 h 400565"/>
                <a:gd name="T71" fmla="*/ 771525 w 771525"/>
                <a:gd name="T72" fmla="*/ 400565 h 4005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71525" h="400565">
                  <a:moveTo>
                    <a:pt x="0" y="28575"/>
                  </a:moveTo>
                  <a:cubicBezTo>
                    <a:pt x="75472" y="3418"/>
                    <a:pt x="37343" y="12826"/>
                    <a:pt x="114300" y="0"/>
                  </a:cubicBezTo>
                  <a:cubicBezTo>
                    <a:pt x="116717" y="1209"/>
                    <a:pt x="177609" y="29686"/>
                    <a:pt x="180975" y="38100"/>
                  </a:cubicBezTo>
                  <a:cubicBezTo>
                    <a:pt x="190482" y="61867"/>
                    <a:pt x="186292" y="89051"/>
                    <a:pt x="190500" y="114300"/>
                  </a:cubicBezTo>
                  <a:cubicBezTo>
                    <a:pt x="192652" y="127213"/>
                    <a:pt x="191847" y="142178"/>
                    <a:pt x="200025" y="152400"/>
                  </a:cubicBezTo>
                  <a:cubicBezTo>
                    <a:pt x="206297" y="160240"/>
                    <a:pt x="219075" y="158750"/>
                    <a:pt x="228600" y="161925"/>
                  </a:cubicBezTo>
                  <a:cubicBezTo>
                    <a:pt x="231775" y="174625"/>
                    <a:pt x="234363" y="187486"/>
                    <a:pt x="238125" y="200025"/>
                  </a:cubicBezTo>
                  <a:cubicBezTo>
                    <a:pt x="243895" y="219259"/>
                    <a:pt x="257175" y="257175"/>
                    <a:pt x="257175" y="257175"/>
                  </a:cubicBezTo>
                  <a:cubicBezTo>
                    <a:pt x="250937" y="294604"/>
                    <a:pt x="233873" y="316639"/>
                    <a:pt x="266700" y="342900"/>
                  </a:cubicBezTo>
                  <a:cubicBezTo>
                    <a:pt x="274540" y="349172"/>
                    <a:pt x="285750" y="349250"/>
                    <a:pt x="295275" y="352425"/>
                  </a:cubicBezTo>
                  <a:cubicBezTo>
                    <a:pt x="292100" y="365125"/>
                    <a:pt x="285750" y="377434"/>
                    <a:pt x="285750" y="390525"/>
                  </a:cubicBezTo>
                  <a:cubicBezTo>
                    <a:pt x="285750" y="400565"/>
                    <a:pt x="289003" y="369790"/>
                    <a:pt x="295275" y="361950"/>
                  </a:cubicBezTo>
                  <a:cubicBezTo>
                    <a:pt x="302426" y="353011"/>
                    <a:pt x="314325" y="349250"/>
                    <a:pt x="323850" y="342900"/>
                  </a:cubicBezTo>
                  <a:cubicBezTo>
                    <a:pt x="327025" y="333375"/>
                    <a:pt x="329420" y="323553"/>
                    <a:pt x="333375" y="314325"/>
                  </a:cubicBezTo>
                  <a:cubicBezTo>
                    <a:pt x="338968" y="301274"/>
                    <a:pt x="347439" y="289520"/>
                    <a:pt x="352425" y="276225"/>
                  </a:cubicBezTo>
                  <a:cubicBezTo>
                    <a:pt x="378785" y="205931"/>
                    <a:pt x="342394" y="267458"/>
                    <a:pt x="381000" y="209550"/>
                  </a:cubicBezTo>
                  <a:cubicBezTo>
                    <a:pt x="377825" y="200025"/>
                    <a:pt x="367746" y="190297"/>
                    <a:pt x="371475" y="180975"/>
                  </a:cubicBezTo>
                  <a:cubicBezTo>
                    <a:pt x="375727" y="170346"/>
                    <a:pt x="392899" y="170864"/>
                    <a:pt x="400050" y="161925"/>
                  </a:cubicBezTo>
                  <a:cubicBezTo>
                    <a:pt x="406322" y="154085"/>
                    <a:pt x="404254" y="141864"/>
                    <a:pt x="409575" y="133350"/>
                  </a:cubicBezTo>
                  <a:cubicBezTo>
                    <a:pt x="437857" y="88099"/>
                    <a:pt x="440315" y="90632"/>
                    <a:pt x="476250" y="66675"/>
                  </a:cubicBezTo>
                  <a:cubicBezTo>
                    <a:pt x="495300" y="69850"/>
                    <a:pt x="514125" y="77405"/>
                    <a:pt x="533400" y="76200"/>
                  </a:cubicBezTo>
                  <a:cubicBezTo>
                    <a:pt x="731862" y="63796"/>
                    <a:pt x="514444" y="33668"/>
                    <a:pt x="762000" y="66675"/>
                  </a:cubicBezTo>
                  <a:cubicBezTo>
                    <a:pt x="766451" y="67268"/>
                    <a:pt x="768350" y="73025"/>
                    <a:pt x="771525" y="76200"/>
                  </a:cubicBez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0952" name="Freeform 64"/>
            <p:cNvSpPr>
              <a:spLocks noChangeArrowheads="1"/>
            </p:cNvSpPr>
            <p:nvPr/>
          </p:nvSpPr>
          <p:spPr bwMode="auto">
            <a:xfrm>
              <a:off x="7872441" y="3528501"/>
              <a:ext cx="485773" cy="127316"/>
            </a:xfrm>
            <a:custGeom>
              <a:avLst/>
              <a:gdLst>
                <a:gd name="T0" fmla="*/ 0 w 771525"/>
                <a:gd name="T1" fmla="*/ 3 h 400565"/>
                <a:gd name="T2" fmla="*/ 2823 w 771525"/>
                <a:gd name="T3" fmla="*/ 0 h 400565"/>
                <a:gd name="T4" fmla="*/ 4470 w 771525"/>
                <a:gd name="T5" fmla="*/ 4 h 400565"/>
                <a:gd name="T6" fmla="*/ 4705 w 771525"/>
                <a:gd name="T7" fmla="*/ 12 h 400565"/>
                <a:gd name="T8" fmla="*/ 4940 w 771525"/>
                <a:gd name="T9" fmla="*/ 16 h 400565"/>
                <a:gd name="T10" fmla="*/ 5646 w 771525"/>
                <a:gd name="T11" fmla="*/ 17 h 400565"/>
                <a:gd name="T12" fmla="*/ 5881 w 771525"/>
                <a:gd name="T13" fmla="*/ 21 h 400565"/>
                <a:gd name="T14" fmla="*/ 6352 w 771525"/>
                <a:gd name="T15" fmla="*/ 27 h 400565"/>
                <a:gd name="T16" fmla="*/ 6587 w 771525"/>
                <a:gd name="T17" fmla="*/ 36 h 400565"/>
                <a:gd name="T18" fmla="*/ 7293 w 771525"/>
                <a:gd name="T19" fmla="*/ 37 h 400565"/>
                <a:gd name="T20" fmla="*/ 7057 w 771525"/>
                <a:gd name="T21" fmla="*/ 41 h 400565"/>
                <a:gd name="T22" fmla="*/ 7293 w 771525"/>
                <a:gd name="T23" fmla="*/ 38 h 400565"/>
                <a:gd name="T24" fmla="*/ 7998 w 771525"/>
                <a:gd name="T25" fmla="*/ 36 h 400565"/>
                <a:gd name="T26" fmla="*/ 8234 w 771525"/>
                <a:gd name="T27" fmla="*/ 33 h 400565"/>
                <a:gd name="T28" fmla="*/ 8705 w 771525"/>
                <a:gd name="T29" fmla="*/ 29 h 400565"/>
                <a:gd name="T30" fmla="*/ 9410 w 771525"/>
                <a:gd name="T31" fmla="*/ 22 h 400565"/>
                <a:gd name="T32" fmla="*/ 9175 w 771525"/>
                <a:gd name="T33" fmla="*/ 19 h 400565"/>
                <a:gd name="T34" fmla="*/ 9881 w 771525"/>
                <a:gd name="T35" fmla="*/ 17 h 400565"/>
                <a:gd name="T36" fmla="*/ 10116 w 771525"/>
                <a:gd name="T37" fmla="*/ 14 h 400565"/>
                <a:gd name="T38" fmla="*/ 11763 w 771525"/>
                <a:gd name="T39" fmla="*/ 7 h 400565"/>
                <a:gd name="T40" fmla="*/ 13174 w 771525"/>
                <a:gd name="T41" fmla="*/ 8 h 400565"/>
                <a:gd name="T42" fmla="*/ 18820 w 771525"/>
                <a:gd name="T43" fmla="*/ 7 h 400565"/>
                <a:gd name="T44" fmla="*/ 19055 w 771525"/>
                <a:gd name="T45" fmla="*/ 8 h 4005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71525"/>
                <a:gd name="T70" fmla="*/ 0 h 400565"/>
                <a:gd name="T71" fmla="*/ 771525 w 771525"/>
                <a:gd name="T72" fmla="*/ 400565 h 4005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71525" h="400565">
                  <a:moveTo>
                    <a:pt x="0" y="28575"/>
                  </a:moveTo>
                  <a:cubicBezTo>
                    <a:pt x="75472" y="3418"/>
                    <a:pt x="37343" y="12826"/>
                    <a:pt x="114300" y="0"/>
                  </a:cubicBezTo>
                  <a:cubicBezTo>
                    <a:pt x="116717" y="1209"/>
                    <a:pt x="177609" y="29686"/>
                    <a:pt x="180975" y="38100"/>
                  </a:cubicBezTo>
                  <a:cubicBezTo>
                    <a:pt x="190482" y="61867"/>
                    <a:pt x="186292" y="89051"/>
                    <a:pt x="190500" y="114300"/>
                  </a:cubicBezTo>
                  <a:cubicBezTo>
                    <a:pt x="192652" y="127213"/>
                    <a:pt x="191847" y="142178"/>
                    <a:pt x="200025" y="152400"/>
                  </a:cubicBezTo>
                  <a:cubicBezTo>
                    <a:pt x="206297" y="160240"/>
                    <a:pt x="219075" y="158750"/>
                    <a:pt x="228600" y="161925"/>
                  </a:cubicBezTo>
                  <a:cubicBezTo>
                    <a:pt x="231775" y="174625"/>
                    <a:pt x="234363" y="187486"/>
                    <a:pt x="238125" y="200025"/>
                  </a:cubicBezTo>
                  <a:cubicBezTo>
                    <a:pt x="243895" y="219259"/>
                    <a:pt x="257175" y="257175"/>
                    <a:pt x="257175" y="257175"/>
                  </a:cubicBezTo>
                  <a:cubicBezTo>
                    <a:pt x="250937" y="294604"/>
                    <a:pt x="233873" y="316639"/>
                    <a:pt x="266700" y="342900"/>
                  </a:cubicBezTo>
                  <a:cubicBezTo>
                    <a:pt x="274540" y="349172"/>
                    <a:pt x="285750" y="349250"/>
                    <a:pt x="295275" y="352425"/>
                  </a:cubicBezTo>
                  <a:cubicBezTo>
                    <a:pt x="292100" y="365125"/>
                    <a:pt x="285750" y="377434"/>
                    <a:pt x="285750" y="390525"/>
                  </a:cubicBezTo>
                  <a:cubicBezTo>
                    <a:pt x="285750" y="400565"/>
                    <a:pt x="289003" y="369790"/>
                    <a:pt x="295275" y="361950"/>
                  </a:cubicBezTo>
                  <a:cubicBezTo>
                    <a:pt x="302426" y="353011"/>
                    <a:pt x="314325" y="349250"/>
                    <a:pt x="323850" y="342900"/>
                  </a:cubicBezTo>
                  <a:cubicBezTo>
                    <a:pt x="327025" y="333375"/>
                    <a:pt x="329420" y="323553"/>
                    <a:pt x="333375" y="314325"/>
                  </a:cubicBezTo>
                  <a:cubicBezTo>
                    <a:pt x="338968" y="301274"/>
                    <a:pt x="347439" y="289520"/>
                    <a:pt x="352425" y="276225"/>
                  </a:cubicBezTo>
                  <a:cubicBezTo>
                    <a:pt x="378785" y="205931"/>
                    <a:pt x="342394" y="267458"/>
                    <a:pt x="381000" y="209550"/>
                  </a:cubicBezTo>
                  <a:cubicBezTo>
                    <a:pt x="377825" y="200025"/>
                    <a:pt x="367746" y="190297"/>
                    <a:pt x="371475" y="180975"/>
                  </a:cubicBezTo>
                  <a:cubicBezTo>
                    <a:pt x="375727" y="170346"/>
                    <a:pt x="392899" y="170864"/>
                    <a:pt x="400050" y="161925"/>
                  </a:cubicBezTo>
                  <a:cubicBezTo>
                    <a:pt x="406322" y="154085"/>
                    <a:pt x="404254" y="141864"/>
                    <a:pt x="409575" y="133350"/>
                  </a:cubicBezTo>
                  <a:cubicBezTo>
                    <a:pt x="437857" y="88099"/>
                    <a:pt x="440315" y="90632"/>
                    <a:pt x="476250" y="66675"/>
                  </a:cubicBezTo>
                  <a:cubicBezTo>
                    <a:pt x="495300" y="69850"/>
                    <a:pt x="514125" y="77405"/>
                    <a:pt x="533400" y="76200"/>
                  </a:cubicBezTo>
                  <a:cubicBezTo>
                    <a:pt x="731862" y="63796"/>
                    <a:pt x="514444" y="33668"/>
                    <a:pt x="762000" y="66675"/>
                  </a:cubicBezTo>
                  <a:cubicBezTo>
                    <a:pt x="766451" y="67268"/>
                    <a:pt x="768350" y="73025"/>
                    <a:pt x="771525" y="76200"/>
                  </a:cubicBez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0953" name="Freeform 13"/>
            <p:cNvSpPr>
              <a:spLocks/>
            </p:cNvSpPr>
            <p:nvPr/>
          </p:nvSpPr>
          <p:spPr bwMode="auto">
            <a:xfrm rot="-3193611">
              <a:off x="7187061" y="2798929"/>
              <a:ext cx="184318" cy="427782"/>
            </a:xfrm>
            <a:custGeom>
              <a:avLst/>
              <a:gdLst>
                <a:gd name="T0" fmla="*/ 0 w 105"/>
                <a:gd name="T1" fmla="*/ 0 h 444"/>
                <a:gd name="T2" fmla="*/ 2147483647 w 105"/>
                <a:gd name="T3" fmla="*/ 2147483647 h 444"/>
                <a:gd name="T4" fmla="*/ 0 w 105"/>
                <a:gd name="T5" fmla="*/ 2147483647 h 444"/>
                <a:gd name="T6" fmla="*/ 2147483647 w 105"/>
                <a:gd name="T7" fmla="*/ 2147483647 h 444"/>
                <a:gd name="T8" fmla="*/ 0 w 105"/>
                <a:gd name="T9" fmla="*/ 2147483647 h 444"/>
                <a:gd name="T10" fmla="*/ 2147483647 w 105"/>
                <a:gd name="T11" fmla="*/ 2147483647 h 444"/>
                <a:gd name="T12" fmla="*/ 0 w 105"/>
                <a:gd name="T13" fmla="*/ 2147483647 h 444"/>
                <a:gd name="T14" fmla="*/ 2147483647 w 105"/>
                <a:gd name="T15" fmla="*/ 2147483647 h 444"/>
                <a:gd name="T16" fmla="*/ 2147483647 w 105"/>
                <a:gd name="T17" fmla="*/ 2147483647 h 4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5"/>
                <a:gd name="T28" fmla="*/ 0 h 444"/>
                <a:gd name="T29" fmla="*/ 105 w 105"/>
                <a:gd name="T30" fmla="*/ 444 h 4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5" h="444">
                  <a:moveTo>
                    <a:pt x="0" y="0"/>
                  </a:moveTo>
                  <a:cubicBezTo>
                    <a:pt x="48" y="16"/>
                    <a:pt x="96" y="32"/>
                    <a:pt x="96" y="48"/>
                  </a:cubicBezTo>
                  <a:cubicBezTo>
                    <a:pt x="96" y="64"/>
                    <a:pt x="0" y="80"/>
                    <a:pt x="0" y="96"/>
                  </a:cubicBezTo>
                  <a:cubicBezTo>
                    <a:pt x="0" y="112"/>
                    <a:pt x="96" y="128"/>
                    <a:pt x="96" y="144"/>
                  </a:cubicBezTo>
                  <a:cubicBezTo>
                    <a:pt x="96" y="160"/>
                    <a:pt x="0" y="176"/>
                    <a:pt x="0" y="192"/>
                  </a:cubicBezTo>
                  <a:cubicBezTo>
                    <a:pt x="0" y="208"/>
                    <a:pt x="96" y="224"/>
                    <a:pt x="96" y="240"/>
                  </a:cubicBezTo>
                  <a:cubicBezTo>
                    <a:pt x="96" y="256"/>
                    <a:pt x="0" y="272"/>
                    <a:pt x="0" y="288"/>
                  </a:cubicBezTo>
                  <a:cubicBezTo>
                    <a:pt x="0" y="304"/>
                    <a:pt x="87" y="310"/>
                    <a:pt x="96" y="336"/>
                  </a:cubicBezTo>
                  <a:cubicBezTo>
                    <a:pt x="105" y="362"/>
                    <a:pt x="61" y="436"/>
                    <a:pt x="53" y="444"/>
                  </a:cubicBezTo>
                </a:path>
              </a:pathLst>
            </a:custGeom>
            <a:noFill/>
            <a:ln w="12700">
              <a:solidFill>
                <a:srgbClr val="7030A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endParaRPr lang="fr-FR"/>
            </a:p>
          </p:txBody>
        </p:sp>
        <p:sp>
          <p:nvSpPr>
            <p:cNvPr id="250954" name="Freeform 13"/>
            <p:cNvSpPr>
              <a:spLocks/>
            </p:cNvSpPr>
            <p:nvPr/>
          </p:nvSpPr>
          <p:spPr bwMode="auto">
            <a:xfrm rot="-3114937">
              <a:off x="6948989" y="2641142"/>
              <a:ext cx="168520" cy="397915"/>
            </a:xfrm>
            <a:custGeom>
              <a:avLst/>
              <a:gdLst>
                <a:gd name="T0" fmla="*/ 0 w 96"/>
                <a:gd name="T1" fmla="*/ 0 h 413"/>
                <a:gd name="T2" fmla="*/ 2147483647 w 96"/>
                <a:gd name="T3" fmla="*/ 2147483647 h 413"/>
                <a:gd name="T4" fmla="*/ 0 w 96"/>
                <a:gd name="T5" fmla="*/ 2147483647 h 413"/>
                <a:gd name="T6" fmla="*/ 2147483647 w 96"/>
                <a:gd name="T7" fmla="*/ 2147483647 h 413"/>
                <a:gd name="T8" fmla="*/ 0 w 96"/>
                <a:gd name="T9" fmla="*/ 2147483647 h 413"/>
                <a:gd name="T10" fmla="*/ 2147483647 w 96"/>
                <a:gd name="T11" fmla="*/ 2147483647 h 413"/>
                <a:gd name="T12" fmla="*/ 0 w 96"/>
                <a:gd name="T13" fmla="*/ 2147483647 h 413"/>
                <a:gd name="T14" fmla="*/ 2147483647 w 96"/>
                <a:gd name="T15" fmla="*/ 2147483647 h 413"/>
                <a:gd name="T16" fmla="*/ 2147483647 w 96"/>
                <a:gd name="T17" fmla="*/ 2147483647 h 4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6"/>
                <a:gd name="T28" fmla="*/ 0 h 413"/>
                <a:gd name="T29" fmla="*/ 96 w 96"/>
                <a:gd name="T30" fmla="*/ 413 h 4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6" h="413">
                  <a:moveTo>
                    <a:pt x="0" y="0"/>
                  </a:moveTo>
                  <a:cubicBezTo>
                    <a:pt x="48" y="16"/>
                    <a:pt x="96" y="32"/>
                    <a:pt x="96" y="48"/>
                  </a:cubicBezTo>
                  <a:cubicBezTo>
                    <a:pt x="96" y="64"/>
                    <a:pt x="0" y="80"/>
                    <a:pt x="0" y="96"/>
                  </a:cubicBezTo>
                  <a:cubicBezTo>
                    <a:pt x="0" y="112"/>
                    <a:pt x="96" y="128"/>
                    <a:pt x="96" y="144"/>
                  </a:cubicBezTo>
                  <a:cubicBezTo>
                    <a:pt x="96" y="160"/>
                    <a:pt x="0" y="176"/>
                    <a:pt x="0" y="192"/>
                  </a:cubicBezTo>
                  <a:cubicBezTo>
                    <a:pt x="0" y="208"/>
                    <a:pt x="96" y="224"/>
                    <a:pt x="96" y="240"/>
                  </a:cubicBezTo>
                  <a:cubicBezTo>
                    <a:pt x="96" y="256"/>
                    <a:pt x="0" y="272"/>
                    <a:pt x="0" y="288"/>
                  </a:cubicBezTo>
                  <a:cubicBezTo>
                    <a:pt x="0" y="304"/>
                    <a:pt x="96" y="315"/>
                    <a:pt x="96" y="336"/>
                  </a:cubicBezTo>
                  <a:cubicBezTo>
                    <a:pt x="96" y="357"/>
                    <a:pt x="10" y="405"/>
                    <a:pt x="2" y="413"/>
                  </a:cubicBezTo>
                </a:path>
              </a:pathLst>
            </a:custGeom>
            <a:noFill/>
            <a:ln w="12700">
              <a:solidFill>
                <a:srgbClr val="7030A0"/>
              </a:solidFill>
              <a:round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endParaRPr lang="fr-FR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7429500" y="1000125"/>
            <a:ext cx="12096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400" dirty="0">
                <a:solidFill>
                  <a:schemeClr val="accent6"/>
                </a:solidFill>
                <a:latin typeface="+mn-lt"/>
              </a:rPr>
              <a:t>e.g. CH</a:t>
            </a:r>
            <a:r>
              <a:rPr lang="en-US" sz="1400" baseline="-25000" dirty="0">
                <a:solidFill>
                  <a:schemeClr val="accent6"/>
                </a:solidFill>
                <a:latin typeface="+mn-lt"/>
              </a:rPr>
              <a:t>4</a:t>
            </a:r>
            <a:r>
              <a:rPr lang="en-US" sz="1400" dirty="0">
                <a:solidFill>
                  <a:schemeClr val="accent6"/>
                </a:solidFill>
                <a:latin typeface="+mn-lt"/>
              </a:rPr>
              <a:t> + TEA</a:t>
            </a:r>
            <a:endParaRPr lang="en-GB" sz="1400" dirty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30728" name="Straight Arrow Connector 73"/>
          <p:cNvCxnSpPr>
            <a:cxnSpLocks noChangeShapeType="1"/>
          </p:cNvCxnSpPr>
          <p:nvPr/>
        </p:nvCxnSpPr>
        <p:spPr bwMode="auto">
          <a:xfrm rot="5400000">
            <a:off x="7679532" y="1393031"/>
            <a:ext cx="357188" cy="142875"/>
          </a:xfrm>
          <a:prstGeom prst="straightConnector1">
            <a:avLst/>
          </a:prstGeom>
          <a:noFill/>
          <a:ln w="9525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sp>
        <p:nvSpPr>
          <p:cNvPr id="75" name="TextBox 74"/>
          <p:cNvSpPr txBox="1"/>
          <p:nvPr/>
        </p:nvSpPr>
        <p:spPr>
          <a:xfrm>
            <a:off x="7429500" y="5072063"/>
            <a:ext cx="13938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400" dirty="0">
                <a:solidFill>
                  <a:schemeClr val="accent6"/>
                </a:solidFill>
                <a:latin typeface="+mn-lt"/>
              </a:rPr>
              <a:t>Thin </a:t>
            </a:r>
            <a:r>
              <a:rPr lang="en-US" sz="1400" dirty="0" err="1">
                <a:solidFill>
                  <a:schemeClr val="accent6"/>
                </a:solidFill>
                <a:latin typeface="+mn-lt"/>
              </a:rPr>
              <a:t>CsI</a:t>
            </a:r>
            <a:r>
              <a:rPr lang="en-US" sz="1400" dirty="0">
                <a:solidFill>
                  <a:schemeClr val="accent6"/>
                </a:solidFill>
                <a:latin typeface="+mn-lt"/>
              </a:rPr>
              <a:t> coating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400" dirty="0">
                <a:solidFill>
                  <a:schemeClr val="accent6"/>
                </a:solidFill>
                <a:latin typeface="+mn-lt"/>
              </a:rPr>
              <a:t>on cathode pads</a:t>
            </a:r>
            <a:endParaRPr lang="en-GB" sz="1400" dirty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30730" name="Straight Arrow Connector 75"/>
          <p:cNvCxnSpPr>
            <a:cxnSpLocks noChangeShapeType="1"/>
          </p:cNvCxnSpPr>
          <p:nvPr/>
        </p:nvCxnSpPr>
        <p:spPr bwMode="auto">
          <a:xfrm rot="5400000" flipH="1" flipV="1">
            <a:off x="7893844" y="4822031"/>
            <a:ext cx="428625" cy="214313"/>
          </a:xfrm>
          <a:prstGeom prst="straightConnector1">
            <a:avLst/>
          </a:prstGeom>
          <a:noFill/>
          <a:ln w="9525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sp>
        <p:nvSpPr>
          <p:cNvPr id="78" name="TextBox 77"/>
          <p:cNvSpPr txBox="1"/>
          <p:nvPr/>
        </p:nvSpPr>
        <p:spPr>
          <a:xfrm>
            <a:off x="5143500" y="2571750"/>
            <a:ext cx="1928813" cy="361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</a:rPr>
              <a:t>TEA, TMAE, </a:t>
            </a:r>
            <a:r>
              <a:rPr lang="en-US" sz="1600" dirty="0" err="1">
                <a:latin typeface="+mn-lt"/>
              </a:rPr>
              <a:t>CsI</a:t>
            </a:r>
            <a:r>
              <a:rPr lang="en-US" sz="1600" dirty="0">
                <a:latin typeface="+mn-lt"/>
              </a:rPr>
              <a:t> work only in deep UV region.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US" sz="1600" dirty="0">
              <a:latin typeface="+mn-lt"/>
            </a:endParaRP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600" dirty="0" err="1">
                <a:latin typeface="+mn-lt"/>
              </a:rPr>
              <a:t>Bialkali</a:t>
            </a:r>
            <a:r>
              <a:rPr lang="en-US" sz="1600" dirty="0">
                <a:latin typeface="+mn-lt"/>
              </a:rPr>
              <a:t> works in visible domain, however requires VERY clean gases.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</a:rPr>
              <a:t>Long term operation in a real detector not yet demonstrated.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 dirty="0">
              <a:latin typeface="+mn-lt"/>
            </a:endParaRPr>
          </a:p>
        </p:txBody>
      </p:sp>
      <p:sp>
        <p:nvSpPr>
          <p:cNvPr id="250923" name="Rectangle 75"/>
          <p:cNvSpPr>
            <a:spLocks noChangeArrowheads="1"/>
          </p:cNvSpPr>
          <p:nvPr/>
        </p:nvSpPr>
        <p:spPr bwMode="auto">
          <a:xfrm>
            <a:off x="287338" y="5861050"/>
            <a:ext cx="885666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Usual issues: How to achieve high gain (10</a:t>
            </a:r>
            <a:r>
              <a:rPr lang="en-US" sz="1600" baseline="30000">
                <a:latin typeface="Calibri" pitchFamily="34" charset="0"/>
              </a:rPr>
              <a:t>5</a:t>
            </a:r>
            <a:r>
              <a:rPr lang="en-US" sz="1600">
                <a:latin typeface="Calibri" pitchFamily="34" charset="0"/>
              </a:rPr>
              <a:t>) ? How to control ion feedback and light emission from avalanche? How to purify gas and keep it clean? How to control aging 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89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3190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9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E15DF3A-7E0E-4EDA-A307-7049E0864001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65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0319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de-DE" sz="2400" smtClean="0"/>
              <a:t>Gaeous photo-detectors: A few implementations...</a:t>
            </a:r>
          </a:p>
        </p:txBody>
      </p:sp>
      <p:pic>
        <p:nvPicPr>
          <p:cNvPr id="30319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388" y="2536825"/>
            <a:ext cx="2139950" cy="160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303194" name="Picture 5" descr="GEM_stack"/>
          <p:cNvPicPr>
            <a:picLocks noChangeAspect="1" noChangeArrowheads="1"/>
          </p:cNvPicPr>
          <p:nvPr/>
        </p:nvPicPr>
        <p:blipFill>
          <a:blip r:embed="rId5" cstate="print">
            <a:lum bright="6000" contrast="12000"/>
          </a:blip>
          <a:srcRect/>
          <a:stretch>
            <a:fillRect/>
          </a:stretch>
        </p:blipFill>
        <p:spPr bwMode="auto">
          <a:xfrm>
            <a:off x="3309938" y="1952625"/>
            <a:ext cx="2039937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3195" name="Picture 6"/>
          <p:cNvPicPr>
            <a:picLocks noChangeAspect="1" noChangeArrowheads="1"/>
          </p:cNvPicPr>
          <p:nvPr/>
        </p:nvPicPr>
        <p:blipFill>
          <a:blip r:embed="rId6" cstate="print"/>
          <a:srcRect l="3732" r="12634"/>
          <a:stretch>
            <a:fillRect/>
          </a:stretch>
        </p:blipFill>
        <p:spPr bwMode="auto">
          <a:xfrm>
            <a:off x="5929313" y="2571750"/>
            <a:ext cx="1187450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3196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6625" y="2571750"/>
            <a:ext cx="1306513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3197" name="Group 8"/>
          <p:cNvGrpSpPr>
            <a:grpSpLocks/>
          </p:cNvGrpSpPr>
          <p:nvPr/>
        </p:nvGrpSpPr>
        <p:grpSpPr bwMode="auto">
          <a:xfrm>
            <a:off x="358775" y="4289425"/>
            <a:ext cx="2241550" cy="2068513"/>
            <a:chOff x="136" y="2282"/>
            <a:chExt cx="1412" cy="1303"/>
          </a:xfrm>
        </p:grpSpPr>
        <p:pic>
          <p:nvPicPr>
            <p:cNvPr id="303271" name="Picture 9" descr="feed mwpc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67" y="2296"/>
              <a:ext cx="1051" cy="1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3272" name="Rectangle 10"/>
            <p:cNvSpPr>
              <a:spLocks noChangeArrowheads="1"/>
            </p:cNvSpPr>
            <p:nvPr/>
          </p:nvSpPr>
          <p:spPr bwMode="auto">
            <a:xfrm>
              <a:off x="136" y="2282"/>
              <a:ext cx="1338" cy="1124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73" name="Text Box 11"/>
            <p:cNvSpPr txBox="1">
              <a:spLocks noChangeArrowheads="1"/>
            </p:cNvSpPr>
            <p:nvPr/>
          </p:nvSpPr>
          <p:spPr bwMode="auto">
            <a:xfrm>
              <a:off x="360" y="3412"/>
              <a:ext cx="98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200" b="1">
                  <a:solidFill>
                    <a:srgbClr val="008000"/>
                  </a:solidFill>
                  <a:latin typeface="Calibri" pitchFamily="34" charset="0"/>
                  <a:cs typeface="Arial" pitchFamily="34" charset="0"/>
                </a:rPr>
                <a:t>CsI</a:t>
              </a:r>
              <a:r>
                <a:rPr lang="en-US" sz="1200">
                  <a:latin typeface="Calibri" pitchFamily="34" charset="0"/>
                  <a:cs typeface="Arial" pitchFamily="34" charset="0"/>
                </a:rPr>
                <a:t> on readout pads</a:t>
              </a:r>
            </a:p>
          </p:txBody>
        </p:sp>
        <p:sp>
          <p:nvSpPr>
            <p:cNvPr id="303274" name="Line 12"/>
            <p:cNvSpPr>
              <a:spLocks noChangeShapeType="1"/>
            </p:cNvSpPr>
            <p:nvPr/>
          </p:nvSpPr>
          <p:spPr bwMode="auto">
            <a:xfrm flipV="1">
              <a:off x="454" y="3212"/>
              <a:ext cx="308" cy="2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03275" name="Text Box 13"/>
            <p:cNvSpPr txBox="1">
              <a:spLocks noChangeArrowheads="1"/>
            </p:cNvSpPr>
            <p:nvPr/>
          </p:nvSpPr>
          <p:spPr bwMode="auto">
            <a:xfrm>
              <a:off x="762" y="3088"/>
              <a:ext cx="78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200">
                  <a:latin typeface="Calibri" pitchFamily="34" charset="0"/>
                  <a:cs typeface="Arial" pitchFamily="34" charset="0"/>
                </a:rPr>
                <a:t>photocathode</a:t>
              </a:r>
            </a:p>
          </p:txBody>
        </p:sp>
      </p:grpSp>
      <p:grpSp>
        <p:nvGrpSpPr>
          <p:cNvPr id="303198" name="Group 14"/>
          <p:cNvGrpSpPr>
            <a:grpSpLocks/>
          </p:cNvGrpSpPr>
          <p:nvPr/>
        </p:nvGrpSpPr>
        <p:grpSpPr bwMode="auto">
          <a:xfrm>
            <a:off x="3309938" y="3754438"/>
            <a:ext cx="1968500" cy="2117725"/>
            <a:chOff x="134" y="570"/>
            <a:chExt cx="2779" cy="3473"/>
          </a:xfrm>
        </p:grpSpPr>
        <p:sp>
          <p:nvSpPr>
            <p:cNvPr id="303204" name="Oval 15"/>
            <p:cNvSpPr>
              <a:spLocks noChangeArrowheads="1"/>
            </p:cNvSpPr>
            <p:nvPr/>
          </p:nvSpPr>
          <p:spPr bwMode="auto">
            <a:xfrm>
              <a:off x="1504" y="2099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05" name="Oval 16"/>
            <p:cNvSpPr>
              <a:spLocks noChangeArrowheads="1"/>
            </p:cNvSpPr>
            <p:nvPr/>
          </p:nvSpPr>
          <p:spPr bwMode="auto">
            <a:xfrm>
              <a:off x="1574" y="2105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grpSp>
          <p:nvGrpSpPr>
            <p:cNvPr id="303206" name="Group 17"/>
            <p:cNvGrpSpPr>
              <a:grpSpLocks/>
            </p:cNvGrpSpPr>
            <p:nvPr/>
          </p:nvGrpSpPr>
          <p:grpSpPr bwMode="auto">
            <a:xfrm>
              <a:off x="219" y="1848"/>
              <a:ext cx="2668" cy="207"/>
              <a:chOff x="206" y="1214"/>
              <a:chExt cx="2668" cy="207"/>
            </a:xfrm>
          </p:grpSpPr>
          <p:sp>
            <p:nvSpPr>
              <p:cNvPr id="303259" name="AutoShape 18"/>
              <p:cNvSpPr>
                <a:spLocks noChangeArrowheads="1"/>
              </p:cNvSpPr>
              <p:nvPr/>
            </p:nvSpPr>
            <p:spPr bwMode="auto">
              <a:xfrm>
                <a:off x="206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0" name="AutoShape 19"/>
              <p:cNvSpPr>
                <a:spLocks noChangeArrowheads="1"/>
              </p:cNvSpPr>
              <p:nvPr/>
            </p:nvSpPr>
            <p:spPr bwMode="auto">
              <a:xfrm>
                <a:off x="893" y="1242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1" name="AutoShape 20"/>
              <p:cNvSpPr>
                <a:spLocks noChangeArrowheads="1"/>
              </p:cNvSpPr>
              <p:nvPr/>
            </p:nvSpPr>
            <p:spPr bwMode="auto">
              <a:xfrm>
                <a:off x="1617" y="1245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2" name="AutoShape 21"/>
              <p:cNvSpPr>
                <a:spLocks noChangeArrowheads="1"/>
              </p:cNvSpPr>
              <p:nvPr/>
            </p:nvSpPr>
            <p:spPr bwMode="auto">
              <a:xfrm>
                <a:off x="2304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3" name="Rectangle 22"/>
              <p:cNvSpPr>
                <a:spLocks noChangeArrowheads="1"/>
              </p:cNvSpPr>
              <p:nvPr/>
            </p:nvSpPr>
            <p:spPr bwMode="auto">
              <a:xfrm>
                <a:off x="351" y="121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4" name="Rectangle 23"/>
              <p:cNvSpPr>
                <a:spLocks noChangeArrowheads="1"/>
              </p:cNvSpPr>
              <p:nvPr/>
            </p:nvSpPr>
            <p:spPr bwMode="auto">
              <a:xfrm>
                <a:off x="1039" y="1214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5" name="Rectangle 24"/>
              <p:cNvSpPr>
                <a:spLocks noChangeArrowheads="1"/>
              </p:cNvSpPr>
              <p:nvPr/>
            </p:nvSpPr>
            <p:spPr bwMode="auto">
              <a:xfrm>
                <a:off x="1762" y="1217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6" name="Rectangle 25"/>
              <p:cNvSpPr>
                <a:spLocks noChangeArrowheads="1"/>
              </p:cNvSpPr>
              <p:nvPr/>
            </p:nvSpPr>
            <p:spPr bwMode="auto">
              <a:xfrm>
                <a:off x="2447" y="1216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7" name="Rectangle 26"/>
              <p:cNvSpPr>
                <a:spLocks noChangeArrowheads="1"/>
              </p:cNvSpPr>
              <p:nvPr/>
            </p:nvSpPr>
            <p:spPr bwMode="auto">
              <a:xfrm>
                <a:off x="347" y="1382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8" name="Rectangle 27"/>
              <p:cNvSpPr>
                <a:spLocks noChangeArrowheads="1"/>
              </p:cNvSpPr>
              <p:nvPr/>
            </p:nvSpPr>
            <p:spPr bwMode="auto">
              <a:xfrm>
                <a:off x="1035" y="137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9" name="Rectangle 28"/>
              <p:cNvSpPr>
                <a:spLocks noChangeArrowheads="1"/>
              </p:cNvSpPr>
              <p:nvPr/>
            </p:nvSpPr>
            <p:spPr bwMode="auto">
              <a:xfrm>
                <a:off x="1758" y="1381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70" name="Rectangle 29"/>
              <p:cNvSpPr>
                <a:spLocks noChangeArrowheads="1"/>
              </p:cNvSpPr>
              <p:nvPr/>
            </p:nvSpPr>
            <p:spPr bwMode="auto">
              <a:xfrm>
                <a:off x="2443" y="1380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grpSp>
          <p:nvGrpSpPr>
            <p:cNvPr id="303207" name="Group 30"/>
            <p:cNvGrpSpPr>
              <a:grpSpLocks/>
            </p:cNvGrpSpPr>
            <p:nvPr/>
          </p:nvGrpSpPr>
          <p:grpSpPr bwMode="auto">
            <a:xfrm>
              <a:off x="232" y="2495"/>
              <a:ext cx="2668" cy="207"/>
              <a:chOff x="206" y="1214"/>
              <a:chExt cx="2668" cy="207"/>
            </a:xfrm>
          </p:grpSpPr>
          <p:sp>
            <p:nvSpPr>
              <p:cNvPr id="303247" name="AutoShape 31"/>
              <p:cNvSpPr>
                <a:spLocks noChangeArrowheads="1"/>
              </p:cNvSpPr>
              <p:nvPr/>
            </p:nvSpPr>
            <p:spPr bwMode="auto">
              <a:xfrm>
                <a:off x="206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8" name="AutoShape 32"/>
              <p:cNvSpPr>
                <a:spLocks noChangeArrowheads="1"/>
              </p:cNvSpPr>
              <p:nvPr/>
            </p:nvSpPr>
            <p:spPr bwMode="auto">
              <a:xfrm>
                <a:off x="893" y="1242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9" name="AutoShape 33"/>
              <p:cNvSpPr>
                <a:spLocks noChangeArrowheads="1"/>
              </p:cNvSpPr>
              <p:nvPr/>
            </p:nvSpPr>
            <p:spPr bwMode="auto">
              <a:xfrm>
                <a:off x="1617" y="1245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0" name="AutoShape 34"/>
              <p:cNvSpPr>
                <a:spLocks noChangeArrowheads="1"/>
              </p:cNvSpPr>
              <p:nvPr/>
            </p:nvSpPr>
            <p:spPr bwMode="auto">
              <a:xfrm>
                <a:off x="2304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1" name="Rectangle 35"/>
              <p:cNvSpPr>
                <a:spLocks noChangeArrowheads="1"/>
              </p:cNvSpPr>
              <p:nvPr/>
            </p:nvSpPr>
            <p:spPr bwMode="auto">
              <a:xfrm>
                <a:off x="351" y="121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2" name="Rectangle 36"/>
              <p:cNvSpPr>
                <a:spLocks noChangeArrowheads="1"/>
              </p:cNvSpPr>
              <p:nvPr/>
            </p:nvSpPr>
            <p:spPr bwMode="auto">
              <a:xfrm>
                <a:off x="1039" y="1214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3" name="Rectangle 37"/>
              <p:cNvSpPr>
                <a:spLocks noChangeArrowheads="1"/>
              </p:cNvSpPr>
              <p:nvPr/>
            </p:nvSpPr>
            <p:spPr bwMode="auto">
              <a:xfrm>
                <a:off x="1762" y="1217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4" name="Rectangle 38"/>
              <p:cNvSpPr>
                <a:spLocks noChangeArrowheads="1"/>
              </p:cNvSpPr>
              <p:nvPr/>
            </p:nvSpPr>
            <p:spPr bwMode="auto">
              <a:xfrm>
                <a:off x="2447" y="1216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5" name="Rectangle 39"/>
              <p:cNvSpPr>
                <a:spLocks noChangeArrowheads="1"/>
              </p:cNvSpPr>
              <p:nvPr/>
            </p:nvSpPr>
            <p:spPr bwMode="auto">
              <a:xfrm>
                <a:off x="347" y="1382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6" name="Rectangle 40"/>
              <p:cNvSpPr>
                <a:spLocks noChangeArrowheads="1"/>
              </p:cNvSpPr>
              <p:nvPr/>
            </p:nvSpPr>
            <p:spPr bwMode="auto">
              <a:xfrm>
                <a:off x="1035" y="137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7" name="Rectangle 41"/>
              <p:cNvSpPr>
                <a:spLocks noChangeArrowheads="1"/>
              </p:cNvSpPr>
              <p:nvPr/>
            </p:nvSpPr>
            <p:spPr bwMode="auto">
              <a:xfrm>
                <a:off x="1758" y="1381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8" name="Rectangle 42"/>
              <p:cNvSpPr>
                <a:spLocks noChangeArrowheads="1"/>
              </p:cNvSpPr>
              <p:nvPr/>
            </p:nvSpPr>
            <p:spPr bwMode="auto">
              <a:xfrm>
                <a:off x="2443" y="1380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grpSp>
          <p:nvGrpSpPr>
            <p:cNvPr id="303208" name="Group 43"/>
            <p:cNvGrpSpPr>
              <a:grpSpLocks/>
            </p:cNvGrpSpPr>
            <p:nvPr/>
          </p:nvGrpSpPr>
          <p:grpSpPr bwMode="auto">
            <a:xfrm>
              <a:off x="245" y="3104"/>
              <a:ext cx="2668" cy="207"/>
              <a:chOff x="206" y="1214"/>
              <a:chExt cx="2668" cy="207"/>
            </a:xfrm>
          </p:grpSpPr>
          <p:sp>
            <p:nvSpPr>
              <p:cNvPr id="303235" name="AutoShape 44"/>
              <p:cNvSpPr>
                <a:spLocks noChangeArrowheads="1"/>
              </p:cNvSpPr>
              <p:nvPr/>
            </p:nvSpPr>
            <p:spPr bwMode="auto">
              <a:xfrm>
                <a:off x="206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6" name="AutoShape 45"/>
              <p:cNvSpPr>
                <a:spLocks noChangeArrowheads="1"/>
              </p:cNvSpPr>
              <p:nvPr/>
            </p:nvSpPr>
            <p:spPr bwMode="auto">
              <a:xfrm>
                <a:off x="893" y="1242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7" name="AutoShape 46"/>
              <p:cNvSpPr>
                <a:spLocks noChangeArrowheads="1"/>
              </p:cNvSpPr>
              <p:nvPr/>
            </p:nvSpPr>
            <p:spPr bwMode="auto">
              <a:xfrm>
                <a:off x="1617" y="1245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8" name="AutoShape 47"/>
              <p:cNvSpPr>
                <a:spLocks noChangeArrowheads="1"/>
              </p:cNvSpPr>
              <p:nvPr/>
            </p:nvSpPr>
            <p:spPr bwMode="auto">
              <a:xfrm>
                <a:off x="2304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9" name="Rectangle 48"/>
              <p:cNvSpPr>
                <a:spLocks noChangeArrowheads="1"/>
              </p:cNvSpPr>
              <p:nvPr/>
            </p:nvSpPr>
            <p:spPr bwMode="auto">
              <a:xfrm>
                <a:off x="351" y="121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0" name="Rectangle 49"/>
              <p:cNvSpPr>
                <a:spLocks noChangeArrowheads="1"/>
              </p:cNvSpPr>
              <p:nvPr/>
            </p:nvSpPr>
            <p:spPr bwMode="auto">
              <a:xfrm>
                <a:off x="1039" y="1214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1" name="Rectangle 50"/>
              <p:cNvSpPr>
                <a:spLocks noChangeArrowheads="1"/>
              </p:cNvSpPr>
              <p:nvPr/>
            </p:nvSpPr>
            <p:spPr bwMode="auto">
              <a:xfrm>
                <a:off x="1762" y="1217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2" name="Rectangle 51"/>
              <p:cNvSpPr>
                <a:spLocks noChangeArrowheads="1"/>
              </p:cNvSpPr>
              <p:nvPr/>
            </p:nvSpPr>
            <p:spPr bwMode="auto">
              <a:xfrm>
                <a:off x="2447" y="1216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3" name="Rectangle 52"/>
              <p:cNvSpPr>
                <a:spLocks noChangeArrowheads="1"/>
              </p:cNvSpPr>
              <p:nvPr/>
            </p:nvSpPr>
            <p:spPr bwMode="auto">
              <a:xfrm>
                <a:off x="347" y="1382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4" name="Rectangle 53"/>
              <p:cNvSpPr>
                <a:spLocks noChangeArrowheads="1"/>
              </p:cNvSpPr>
              <p:nvPr/>
            </p:nvSpPr>
            <p:spPr bwMode="auto">
              <a:xfrm>
                <a:off x="1035" y="137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5" name="Rectangle 54"/>
              <p:cNvSpPr>
                <a:spLocks noChangeArrowheads="1"/>
              </p:cNvSpPr>
              <p:nvPr/>
            </p:nvSpPr>
            <p:spPr bwMode="auto">
              <a:xfrm>
                <a:off x="1758" y="1381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6" name="Rectangle 55"/>
              <p:cNvSpPr>
                <a:spLocks noChangeArrowheads="1"/>
              </p:cNvSpPr>
              <p:nvPr/>
            </p:nvSpPr>
            <p:spPr bwMode="auto">
              <a:xfrm>
                <a:off x="2443" y="1380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grpSp>
          <p:nvGrpSpPr>
            <p:cNvPr id="303209" name="Group 56"/>
            <p:cNvGrpSpPr>
              <a:grpSpLocks/>
            </p:cNvGrpSpPr>
            <p:nvPr/>
          </p:nvGrpSpPr>
          <p:grpSpPr bwMode="auto">
            <a:xfrm>
              <a:off x="366" y="1786"/>
              <a:ext cx="2370" cy="67"/>
              <a:chOff x="366" y="1786"/>
              <a:chExt cx="2370" cy="67"/>
            </a:xfrm>
          </p:grpSpPr>
          <p:sp>
            <p:nvSpPr>
              <p:cNvPr id="303231" name="Rectangle 57"/>
              <p:cNvSpPr>
                <a:spLocks noChangeArrowheads="1"/>
              </p:cNvSpPr>
              <p:nvPr/>
            </p:nvSpPr>
            <p:spPr bwMode="auto">
              <a:xfrm>
                <a:off x="366" y="1789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2" name="Rectangle 58"/>
              <p:cNvSpPr>
                <a:spLocks noChangeArrowheads="1"/>
              </p:cNvSpPr>
              <p:nvPr/>
            </p:nvSpPr>
            <p:spPr bwMode="auto">
              <a:xfrm>
                <a:off x="1053" y="1786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3" name="Rectangle 59"/>
              <p:cNvSpPr>
                <a:spLocks noChangeArrowheads="1"/>
              </p:cNvSpPr>
              <p:nvPr/>
            </p:nvSpPr>
            <p:spPr bwMode="auto">
              <a:xfrm>
                <a:off x="2459" y="1786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4" name="Rectangle 60"/>
              <p:cNvSpPr>
                <a:spLocks noChangeArrowheads="1"/>
              </p:cNvSpPr>
              <p:nvPr/>
            </p:nvSpPr>
            <p:spPr bwMode="auto">
              <a:xfrm>
                <a:off x="1775" y="1786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sp>
          <p:nvSpPr>
            <p:cNvPr id="303210" name="Line 61"/>
            <p:cNvSpPr>
              <a:spLocks noChangeShapeType="1"/>
            </p:cNvSpPr>
            <p:nvPr/>
          </p:nvSpPr>
          <p:spPr bwMode="auto">
            <a:xfrm>
              <a:off x="855" y="928"/>
              <a:ext cx="330" cy="848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303211" name="Oval 62"/>
            <p:cNvSpPr>
              <a:spLocks noChangeArrowheads="1"/>
            </p:cNvSpPr>
            <p:nvPr/>
          </p:nvSpPr>
          <p:spPr bwMode="auto">
            <a:xfrm>
              <a:off x="1163" y="1687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12" name="Freeform 63"/>
            <p:cNvSpPr>
              <a:spLocks/>
            </p:cNvSpPr>
            <p:nvPr/>
          </p:nvSpPr>
          <p:spPr bwMode="auto">
            <a:xfrm rot="10800000">
              <a:off x="1461" y="1969"/>
              <a:ext cx="235" cy="234"/>
            </a:xfrm>
            <a:custGeom>
              <a:avLst/>
              <a:gdLst>
                <a:gd name="T0" fmla="*/ 0 w 651"/>
                <a:gd name="T1" fmla="*/ 0 h 1969"/>
                <a:gd name="T2" fmla="*/ 0 w 651"/>
                <a:gd name="T3" fmla="*/ 0 h 1969"/>
                <a:gd name="T4" fmla="*/ 0 w 651"/>
                <a:gd name="T5" fmla="*/ 0 h 1969"/>
                <a:gd name="T6" fmla="*/ 0 w 651"/>
                <a:gd name="T7" fmla="*/ 0 h 1969"/>
                <a:gd name="T8" fmla="*/ 0 w 651"/>
                <a:gd name="T9" fmla="*/ 0 h 1969"/>
                <a:gd name="T10" fmla="*/ 0 w 651"/>
                <a:gd name="T11" fmla="*/ 0 h 1969"/>
                <a:gd name="T12" fmla="*/ 0 w 651"/>
                <a:gd name="T13" fmla="*/ 0 h 1969"/>
                <a:gd name="T14" fmla="*/ 0 w 651"/>
                <a:gd name="T15" fmla="*/ 0 h 1969"/>
                <a:gd name="T16" fmla="*/ 0 w 651"/>
                <a:gd name="T17" fmla="*/ 0 h 1969"/>
                <a:gd name="T18" fmla="*/ 0 w 651"/>
                <a:gd name="T19" fmla="*/ 0 h 19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51"/>
                <a:gd name="T31" fmla="*/ 0 h 1969"/>
                <a:gd name="T32" fmla="*/ 651 w 651"/>
                <a:gd name="T33" fmla="*/ 1969 h 19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51" h="1969">
                  <a:moveTo>
                    <a:pt x="336" y="1964"/>
                  </a:moveTo>
                  <a:cubicBezTo>
                    <a:pt x="300" y="1833"/>
                    <a:pt x="262" y="1701"/>
                    <a:pt x="225" y="1543"/>
                  </a:cubicBezTo>
                  <a:cubicBezTo>
                    <a:pt x="188" y="1385"/>
                    <a:pt x="151" y="1228"/>
                    <a:pt x="114" y="1017"/>
                  </a:cubicBezTo>
                  <a:cubicBezTo>
                    <a:pt x="77" y="806"/>
                    <a:pt x="0" y="436"/>
                    <a:pt x="3" y="275"/>
                  </a:cubicBezTo>
                  <a:cubicBezTo>
                    <a:pt x="6" y="114"/>
                    <a:pt x="43" y="87"/>
                    <a:pt x="131" y="48"/>
                  </a:cubicBezTo>
                  <a:cubicBezTo>
                    <a:pt x="219" y="9"/>
                    <a:pt x="449" y="0"/>
                    <a:pt x="535" y="42"/>
                  </a:cubicBezTo>
                  <a:cubicBezTo>
                    <a:pt x="621" y="84"/>
                    <a:pt x="641" y="139"/>
                    <a:pt x="646" y="297"/>
                  </a:cubicBezTo>
                  <a:cubicBezTo>
                    <a:pt x="651" y="455"/>
                    <a:pt x="593" y="780"/>
                    <a:pt x="563" y="989"/>
                  </a:cubicBezTo>
                  <a:cubicBezTo>
                    <a:pt x="533" y="1198"/>
                    <a:pt x="495" y="1391"/>
                    <a:pt x="468" y="1554"/>
                  </a:cubicBezTo>
                  <a:cubicBezTo>
                    <a:pt x="441" y="1717"/>
                    <a:pt x="413" y="1900"/>
                    <a:pt x="402" y="1969"/>
                  </a:cubicBez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fr-FR"/>
            </a:p>
          </p:txBody>
        </p:sp>
        <p:grpSp>
          <p:nvGrpSpPr>
            <p:cNvPr id="303213" name="Group 64"/>
            <p:cNvGrpSpPr>
              <a:grpSpLocks/>
            </p:cNvGrpSpPr>
            <p:nvPr/>
          </p:nvGrpSpPr>
          <p:grpSpPr bwMode="auto">
            <a:xfrm>
              <a:off x="764" y="2609"/>
              <a:ext cx="945" cy="235"/>
              <a:chOff x="764" y="2609"/>
              <a:chExt cx="945" cy="235"/>
            </a:xfrm>
          </p:grpSpPr>
          <p:sp>
            <p:nvSpPr>
              <p:cNvPr id="303229" name="Freeform 65"/>
              <p:cNvSpPr>
                <a:spLocks/>
              </p:cNvSpPr>
              <p:nvPr/>
            </p:nvSpPr>
            <p:spPr bwMode="auto">
              <a:xfrm rot="10800000">
                <a:off x="1474" y="2609"/>
                <a:ext cx="235" cy="234"/>
              </a:xfrm>
              <a:custGeom>
                <a:avLst/>
                <a:gdLst>
                  <a:gd name="T0" fmla="*/ 0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0 w 651"/>
                  <a:gd name="T11" fmla="*/ 0 h 1969"/>
                  <a:gd name="T12" fmla="*/ 0 w 651"/>
                  <a:gd name="T13" fmla="*/ 0 h 1969"/>
                  <a:gd name="T14" fmla="*/ 0 w 651"/>
                  <a:gd name="T15" fmla="*/ 0 h 1969"/>
                  <a:gd name="T16" fmla="*/ 0 w 651"/>
                  <a:gd name="T17" fmla="*/ 0 h 1969"/>
                  <a:gd name="T18" fmla="*/ 0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fr-FR"/>
              </a:p>
            </p:txBody>
          </p:sp>
          <p:sp>
            <p:nvSpPr>
              <p:cNvPr id="303230" name="Freeform 66"/>
              <p:cNvSpPr>
                <a:spLocks/>
              </p:cNvSpPr>
              <p:nvPr/>
            </p:nvSpPr>
            <p:spPr bwMode="auto">
              <a:xfrm rot="10800000">
                <a:off x="764" y="2610"/>
                <a:ext cx="235" cy="234"/>
              </a:xfrm>
              <a:custGeom>
                <a:avLst/>
                <a:gdLst>
                  <a:gd name="T0" fmla="*/ 0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0 w 651"/>
                  <a:gd name="T11" fmla="*/ 0 h 1969"/>
                  <a:gd name="T12" fmla="*/ 0 w 651"/>
                  <a:gd name="T13" fmla="*/ 0 h 1969"/>
                  <a:gd name="T14" fmla="*/ 0 w 651"/>
                  <a:gd name="T15" fmla="*/ 0 h 1969"/>
                  <a:gd name="T16" fmla="*/ 0 w 651"/>
                  <a:gd name="T17" fmla="*/ 0 h 1969"/>
                  <a:gd name="T18" fmla="*/ 0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fr-FR"/>
              </a:p>
            </p:txBody>
          </p:sp>
        </p:grpSp>
        <p:grpSp>
          <p:nvGrpSpPr>
            <p:cNvPr id="303214" name="Group 67"/>
            <p:cNvGrpSpPr>
              <a:grpSpLocks/>
            </p:cNvGrpSpPr>
            <p:nvPr/>
          </p:nvGrpSpPr>
          <p:grpSpPr bwMode="auto">
            <a:xfrm>
              <a:off x="765" y="3295"/>
              <a:ext cx="1650" cy="236"/>
              <a:chOff x="764" y="2609"/>
              <a:chExt cx="1650" cy="236"/>
            </a:xfrm>
          </p:grpSpPr>
          <p:sp>
            <p:nvSpPr>
              <p:cNvPr id="303226" name="Freeform 68"/>
              <p:cNvSpPr>
                <a:spLocks/>
              </p:cNvSpPr>
              <p:nvPr/>
            </p:nvSpPr>
            <p:spPr bwMode="auto">
              <a:xfrm rot="10800000">
                <a:off x="1474" y="2609"/>
                <a:ext cx="235" cy="234"/>
              </a:xfrm>
              <a:custGeom>
                <a:avLst/>
                <a:gdLst>
                  <a:gd name="T0" fmla="*/ 0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0 w 651"/>
                  <a:gd name="T11" fmla="*/ 0 h 1969"/>
                  <a:gd name="T12" fmla="*/ 0 w 651"/>
                  <a:gd name="T13" fmla="*/ 0 h 1969"/>
                  <a:gd name="T14" fmla="*/ 0 w 651"/>
                  <a:gd name="T15" fmla="*/ 0 h 1969"/>
                  <a:gd name="T16" fmla="*/ 0 w 651"/>
                  <a:gd name="T17" fmla="*/ 0 h 1969"/>
                  <a:gd name="T18" fmla="*/ 0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fr-FR"/>
              </a:p>
            </p:txBody>
          </p:sp>
          <p:sp>
            <p:nvSpPr>
              <p:cNvPr id="303227" name="Freeform 69"/>
              <p:cNvSpPr>
                <a:spLocks/>
              </p:cNvSpPr>
              <p:nvPr/>
            </p:nvSpPr>
            <p:spPr bwMode="auto">
              <a:xfrm rot="10800000">
                <a:off x="764" y="2610"/>
                <a:ext cx="235" cy="234"/>
              </a:xfrm>
              <a:custGeom>
                <a:avLst/>
                <a:gdLst>
                  <a:gd name="T0" fmla="*/ 0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0 w 651"/>
                  <a:gd name="T11" fmla="*/ 0 h 1969"/>
                  <a:gd name="T12" fmla="*/ 0 w 651"/>
                  <a:gd name="T13" fmla="*/ 0 h 1969"/>
                  <a:gd name="T14" fmla="*/ 0 w 651"/>
                  <a:gd name="T15" fmla="*/ 0 h 1969"/>
                  <a:gd name="T16" fmla="*/ 0 w 651"/>
                  <a:gd name="T17" fmla="*/ 0 h 1969"/>
                  <a:gd name="T18" fmla="*/ 0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fr-FR"/>
              </a:p>
            </p:txBody>
          </p:sp>
          <p:sp>
            <p:nvSpPr>
              <p:cNvPr id="303228" name="Freeform 70"/>
              <p:cNvSpPr>
                <a:spLocks/>
              </p:cNvSpPr>
              <p:nvPr/>
            </p:nvSpPr>
            <p:spPr bwMode="auto">
              <a:xfrm rot="10800000">
                <a:off x="2179" y="2611"/>
                <a:ext cx="235" cy="234"/>
              </a:xfrm>
              <a:custGeom>
                <a:avLst/>
                <a:gdLst>
                  <a:gd name="T0" fmla="*/ 0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0 w 651"/>
                  <a:gd name="T11" fmla="*/ 0 h 1969"/>
                  <a:gd name="T12" fmla="*/ 0 w 651"/>
                  <a:gd name="T13" fmla="*/ 0 h 1969"/>
                  <a:gd name="T14" fmla="*/ 0 w 651"/>
                  <a:gd name="T15" fmla="*/ 0 h 1969"/>
                  <a:gd name="T16" fmla="*/ 0 w 651"/>
                  <a:gd name="T17" fmla="*/ 0 h 1969"/>
                  <a:gd name="T18" fmla="*/ 0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fr-FR"/>
              </a:p>
            </p:txBody>
          </p:sp>
        </p:grpSp>
        <p:grpSp>
          <p:nvGrpSpPr>
            <p:cNvPr id="303215" name="Group 71"/>
            <p:cNvGrpSpPr>
              <a:grpSpLocks/>
            </p:cNvGrpSpPr>
            <p:nvPr/>
          </p:nvGrpSpPr>
          <p:grpSpPr bwMode="auto">
            <a:xfrm>
              <a:off x="134" y="3784"/>
              <a:ext cx="2753" cy="61"/>
              <a:chOff x="134" y="3784"/>
              <a:chExt cx="2753" cy="61"/>
            </a:xfrm>
          </p:grpSpPr>
          <p:sp>
            <p:nvSpPr>
              <p:cNvPr id="303223" name="Rectangle 72"/>
              <p:cNvSpPr>
                <a:spLocks noChangeArrowheads="1"/>
              </p:cNvSpPr>
              <p:nvPr/>
            </p:nvSpPr>
            <p:spPr bwMode="auto">
              <a:xfrm>
                <a:off x="134" y="3789"/>
                <a:ext cx="1069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24" name="Rectangle 73"/>
              <p:cNvSpPr>
                <a:spLocks noChangeArrowheads="1"/>
              </p:cNvSpPr>
              <p:nvPr/>
            </p:nvSpPr>
            <p:spPr bwMode="auto">
              <a:xfrm>
                <a:off x="1249" y="3784"/>
                <a:ext cx="1069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25" name="Rectangle 74"/>
              <p:cNvSpPr>
                <a:spLocks noChangeArrowheads="1"/>
              </p:cNvSpPr>
              <p:nvPr/>
            </p:nvSpPr>
            <p:spPr bwMode="auto">
              <a:xfrm>
                <a:off x="2368" y="3784"/>
                <a:ext cx="519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sp>
          <p:nvSpPr>
            <p:cNvPr id="303216" name="Line 75"/>
            <p:cNvSpPr>
              <a:spLocks noChangeShapeType="1"/>
            </p:cNvSpPr>
            <p:nvPr/>
          </p:nvSpPr>
          <p:spPr bwMode="auto">
            <a:xfrm flipH="1">
              <a:off x="1173" y="782"/>
              <a:ext cx="1225" cy="326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303217" name="Oval 76"/>
            <p:cNvSpPr>
              <a:spLocks noChangeArrowheads="1"/>
            </p:cNvSpPr>
            <p:nvPr/>
          </p:nvSpPr>
          <p:spPr bwMode="auto">
            <a:xfrm>
              <a:off x="1983" y="1522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18" name="Oval 77"/>
            <p:cNvSpPr>
              <a:spLocks noChangeArrowheads="1"/>
            </p:cNvSpPr>
            <p:nvPr/>
          </p:nvSpPr>
          <p:spPr bwMode="auto">
            <a:xfrm>
              <a:off x="2259" y="1216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19" name="Line 78"/>
            <p:cNvSpPr>
              <a:spLocks noChangeShapeType="1"/>
            </p:cNvSpPr>
            <p:nvPr/>
          </p:nvSpPr>
          <p:spPr bwMode="auto">
            <a:xfrm>
              <a:off x="218" y="570"/>
              <a:ext cx="2547" cy="0"/>
            </a:xfrm>
            <a:prstGeom prst="line">
              <a:avLst/>
            </a:prstGeom>
            <a:noFill/>
            <a:ln w="76200" cap="rnd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/>
            <a:lstStyle/>
            <a:p>
              <a:endParaRPr lang="fr-FR"/>
            </a:p>
          </p:txBody>
        </p:sp>
        <p:grpSp>
          <p:nvGrpSpPr>
            <p:cNvPr id="303220" name="Group 79"/>
            <p:cNvGrpSpPr>
              <a:grpSpLocks/>
            </p:cNvGrpSpPr>
            <p:nvPr/>
          </p:nvGrpSpPr>
          <p:grpSpPr bwMode="auto">
            <a:xfrm>
              <a:off x="307" y="698"/>
              <a:ext cx="557" cy="972"/>
              <a:chOff x="307" y="698"/>
              <a:chExt cx="557" cy="972"/>
            </a:xfrm>
          </p:grpSpPr>
          <p:sp>
            <p:nvSpPr>
              <p:cNvPr id="303221" name="Line 80"/>
              <p:cNvSpPr>
                <a:spLocks noChangeShapeType="1"/>
              </p:cNvSpPr>
              <p:nvPr/>
            </p:nvSpPr>
            <p:spPr bwMode="auto">
              <a:xfrm>
                <a:off x="320" y="698"/>
                <a:ext cx="6" cy="9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fr-FR"/>
              </a:p>
            </p:txBody>
          </p:sp>
          <p:sp>
            <p:nvSpPr>
              <p:cNvPr id="303222" name="Text Box 81"/>
              <p:cNvSpPr txBox="1">
                <a:spLocks noChangeArrowheads="1"/>
              </p:cNvSpPr>
              <p:nvPr/>
            </p:nvSpPr>
            <p:spPr bwMode="auto">
              <a:xfrm>
                <a:off x="307" y="1218"/>
                <a:ext cx="557" cy="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r>
                  <a:rPr lang="en-US" altLang="zh-CN" sz="1200" b="1">
                    <a:latin typeface="Calibri" pitchFamily="34" charset="0"/>
                    <a:cs typeface="Times New Roman" pitchFamily="18" charset="0"/>
                  </a:rPr>
                  <a:t>HV</a:t>
                </a:r>
              </a:p>
            </p:txBody>
          </p:sp>
        </p:grpSp>
      </p:grpSp>
      <p:graphicFrame>
        <p:nvGraphicFramePr>
          <p:cNvPr id="303188" name="Object 82"/>
          <p:cNvGraphicFramePr>
            <a:graphicFrameLocks noChangeAspect="1"/>
          </p:cNvGraphicFramePr>
          <p:nvPr/>
        </p:nvGraphicFramePr>
        <p:xfrm>
          <a:off x="6572250" y="4000500"/>
          <a:ext cx="1514475" cy="1333500"/>
        </p:xfrm>
        <a:graphic>
          <a:graphicData uri="http://schemas.openxmlformats.org/presentationml/2006/ole">
            <p:oleObj spid="_x0000_s303188" name="Photo Editor Photo" r:id="rId9" imgW="5852667" imgH="7803556" progId="MSPhotoEd.3">
              <p:embed/>
            </p:oleObj>
          </a:graphicData>
        </a:graphic>
      </p:graphicFrame>
      <p:sp>
        <p:nvSpPr>
          <p:cNvPr id="303199" name="Text Box 83"/>
          <p:cNvSpPr txBox="1">
            <a:spLocks noChangeArrowheads="1"/>
          </p:cNvSpPr>
          <p:nvPr/>
        </p:nvSpPr>
        <p:spPr bwMode="auto">
          <a:xfrm>
            <a:off x="319088" y="1000125"/>
            <a:ext cx="2538412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 b="1">
                <a:latin typeface="Calibri" pitchFamily="34" charset="0"/>
                <a:cs typeface="Arial" pitchFamily="34" charset="0"/>
              </a:rPr>
              <a:t>Proven technology: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  <a:cs typeface="Arial" pitchFamily="34" charset="0"/>
              </a:rPr>
              <a:t>Cherenkov detectors in ALICE, HADES, COMPASS,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  <a:cs typeface="Arial" pitchFamily="34" charset="0"/>
              </a:rPr>
              <a:t>J-LAB…. Many m</a:t>
            </a:r>
            <a:r>
              <a:rPr lang="en-US" sz="1600" baseline="30000">
                <a:latin typeface="Calibri" pitchFamily="34" charset="0"/>
                <a:cs typeface="Arial" pitchFamily="34" charset="0"/>
              </a:rPr>
              <a:t>2</a:t>
            </a:r>
            <a:r>
              <a:rPr lang="en-US" sz="1600">
                <a:latin typeface="Calibri" pitchFamily="34" charset="0"/>
                <a:cs typeface="Arial" pitchFamily="34" charset="0"/>
              </a:rPr>
              <a:t> of CsI photocathodes</a:t>
            </a:r>
            <a:endParaRPr lang="en-CA" sz="1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03200" name="Text Box 84"/>
          <p:cNvSpPr txBox="1">
            <a:spLocks noChangeArrowheads="1"/>
          </p:cNvSpPr>
          <p:nvPr/>
        </p:nvSpPr>
        <p:spPr bwMode="auto">
          <a:xfrm>
            <a:off x="3165475" y="981075"/>
            <a:ext cx="211137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 b="1">
                <a:latin typeface="Calibri" pitchFamily="34" charset="0"/>
                <a:cs typeface="Arial" pitchFamily="34" charset="0"/>
              </a:rPr>
              <a:t>Built, just starting up: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  <a:cs typeface="Arial" pitchFamily="34" charset="0"/>
              </a:rPr>
              <a:t>HBD (RICH) of PHENIX. </a:t>
            </a:r>
            <a:endParaRPr lang="en-CA" sz="1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03201" name="Text Box 85"/>
          <p:cNvSpPr txBox="1">
            <a:spLocks noChangeArrowheads="1"/>
          </p:cNvSpPr>
          <p:nvPr/>
        </p:nvSpPr>
        <p:spPr bwMode="auto">
          <a:xfrm>
            <a:off x="5927725" y="1000125"/>
            <a:ext cx="3216275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 b="1">
                <a:latin typeface="Calibri" pitchFamily="34" charset="0"/>
                <a:cs typeface="Arial" pitchFamily="34" charset="0"/>
              </a:rPr>
              <a:t>R&amp;D:</a:t>
            </a:r>
          </a:p>
          <a:p>
            <a:pPr marL="180975" indent="-180975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  <a:cs typeface="Arial" pitchFamily="34" charset="0"/>
              </a:rPr>
              <a:t>Thick GEM structures </a:t>
            </a:r>
          </a:p>
          <a:p>
            <a:pPr marL="180975" indent="-180975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  <a:cs typeface="Arial" pitchFamily="34" charset="0"/>
              </a:rPr>
              <a:t>Visible PC (bialkali)</a:t>
            </a:r>
          </a:p>
          <a:p>
            <a:pPr marL="180975" indent="-180975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  <a:cs typeface="Arial" pitchFamily="34" charset="0"/>
              </a:rPr>
              <a:t>Sealed gaseous devices </a:t>
            </a:r>
            <a:endParaRPr lang="en-CA" sz="1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071813" y="6000750"/>
            <a:ext cx="2443162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600" dirty="0" err="1">
                <a:latin typeface="+mn-lt"/>
              </a:rPr>
              <a:t>CsI</a:t>
            </a:r>
            <a:r>
              <a:rPr lang="en-US" sz="1600" dirty="0">
                <a:latin typeface="+mn-lt"/>
              </a:rPr>
              <a:t> on multi-GEM structure</a:t>
            </a:r>
            <a:endParaRPr lang="en-GB" sz="1600" dirty="0">
              <a:latin typeface="+mn-lt"/>
            </a:endParaRPr>
          </a:p>
        </p:txBody>
      </p:sp>
      <p:sp>
        <p:nvSpPr>
          <p:cNvPr id="303203" name="Rectangle 88"/>
          <p:cNvSpPr>
            <a:spLocks noChangeArrowheads="1"/>
          </p:cNvSpPr>
          <p:nvPr/>
        </p:nvSpPr>
        <p:spPr bwMode="auto">
          <a:xfrm>
            <a:off x="6443663" y="5373688"/>
            <a:ext cx="2160587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200">
                <a:latin typeface="Calibri" pitchFamily="34" charset="0"/>
              </a:rPr>
              <a:t>Sealed gaseous photo-detector with bialkali PC. (Weizmann Inst., Israel)</a:t>
            </a:r>
            <a:endParaRPr lang="de-DE" sz="1200">
              <a:latin typeface="Calibri" pitchFamily="34" charset="0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29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4130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EBA40EE-73BF-4B7F-8CC6-1E20D736C743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66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04132" name="Picture 2"/>
          <p:cNvPicPr>
            <a:picLocks noChangeAspect="1" noChangeArrowheads="1"/>
          </p:cNvPicPr>
          <p:nvPr/>
        </p:nvPicPr>
        <p:blipFill>
          <a:blip r:embed="rId2" cstate="print"/>
          <a:srcRect t="17876"/>
          <a:stretch>
            <a:fillRect/>
          </a:stretch>
        </p:blipFill>
        <p:spPr bwMode="auto">
          <a:xfrm>
            <a:off x="2986088" y="1412875"/>
            <a:ext cx="6122987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4133" name="Rectangle 6"/>
          <p:cNvSpPr>
            <a:spLocks noChangeArrowheads="1"/>
          </p:cNvSpPr>
          <p:nvPr/>
        </p:nvSpPr>
        <p:spPr bwMode="auto">
          <a:xfrm>
            <a:off x="6156325" y="6165850"/>
            <a:ext cx="2824163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000">
                <a:solidFill>
                  <a:schemeClr val="bg1"/>
                </a:solidFill>
                <a:latin typeface="Calibri" pitchFamily="34" charset="0"/>
              </a:rPr>
              <a:t>The ALICE Collaboration </a:t>
            </a:r>
            <a:r>
              <a:rPr lang="en-GB" sz="1000" i="1">
                <a:solidFill>
                  <a:schemeClr val="bg1"/>
                </a:solidFill>
                <a:latin typeface="Calibri" pitchFamily="34" charset="0"/>
              </a:rPr>
              <a:t>et al</a:t>
            </a:r>
            <a:r>
              <a:rPr lang="en-GB" sz="1000">
                <a:solidFill>
                  <a:schemeClr val="bg1"/>
                </a:solidFill>
                <a:latin typeface="Calibri" pitchFamily="34" charset="0"/>
              </a:rPr>
              <a:t> 2008 </a:t>
            </a:r>
            <a:r>
              <a:rPr lang="en-GB" sz="1000" i="1">
                <a:solidFill>
                  <a:schemeClr val="bg1"/>
                </a:solidFill>
                <a:latin typeface="Calibri" pitchFamily="34" charset="0"/>
              </a:rPr>
              <a:t>JINST</a:t>
            </a:r>
            <a:r>
              <a:rPr lang="en-GB" sz="100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GB" sz="1000" b="1">
                <a:solidFill>
                  <a:schemeClr val="bg1"/>
                </a:solidFill>
                <a:latin typeface="Calibri" pitchFamily="34" charset="0"/>
              </a:rPr>
              <a:t>3</a:t>
            </a:r>
            <a:r>
              <a:rPr lang="en-GB" sz="1000">
                <a:solidFill>
                  <a:schemeClr val="bg1"/>
                </a:solidFill>
                <a:latin typeface="Calibri" pitchFamily="34" charset="0"/>
              </a:rPr>
              <a:t> S08002 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52400" y="981075"/>
            <a:ext cx="2763838" cy="408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Radiator 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</a:rPr>
              <a:t>15 mm liquid C</a:t>
            </a:r>
            <a:r>
              <a:rPr lang="en-US" sz="1600" baseline="-25000" dirty="0">
                <a:latin typeface="+mn-lt"/>
              </a:rPr>
              <a:t>6</a:t>
            </a:r>
            <a:r>
              <a:rPr lang="en-US" sz="1600" dirty="0">
                <a:latin typeface="+mn-lt"/>
              </a:rPr>
              <a:t>F</a:t>
            </a:r>
            <a:r>
              <a:rPr lang="en-US" sz="1600" baseline="-25000" dirty="0">
                <a:latin typeface="+mn-lt"/>
              </a:rPr>
              <a:t>14</a:t>
            </a:r>
            <a:r>
              <a:rPr lang="en-US" sz="1600" dirty="0">
                <a:latin typeface="+mn-lt"/>
              </a:rPr>
              <a:t>,                                             n </a:t>
            </a:r>
            <a:r>
              <a:rPr lang="en-US" sz="1600" dirty="0">
                <a:latin typeface="+mn-lt"/>
                <a:cs typeface="Arial" charset="0"/>
              </a:rPr>
              <a:t>~ 1.2989 @ 175nm, </a:t>
            </a:r>
            <a:r>
              <a:rPr lang="el-GR" sz="1600" dirty="0">
                <a:latin typeface="+mn-lt"/>
                <a:cs typeface="Arial" charset="0"/>
              </a:rPr>
              <a:t>β</a:t>
            </a:r>
            <a:r>
              <a:rPr lang="en-US" sz="1600" baseline="-25000" dirty="0" err="1">
                <a:latin typeface="+mn-lt"/>
                <a:cs typeface="Arial" charset="0"/>
              </a:rPr>
              <a:t>th</a:t>
            </a:r>
            <a:r>
              <a:rPr lang="en-US" sz="1600" baseline="-25000" dirty="0">
                <a:latin typeface="+mn-lt"/>
                <a:cs typeface="Arial" charset="0"/>
              </a:rPr>
              <a:t> </a:t>
            </a:r>
            <a:r>
              <a:rPr lang="en-US" sz="1600" dirty="0">
                <a:latin typeface="+mn-lt"/>
                <a:cs typeface="Arial" charset="0"/>
              </a:rPr>
              <a:t>= 0.77</a:t>
            </a:r>
            <a:endParaRPr lang="en-US" sz="1600" b="1" dirty="0">
              <a:solidFill>
                <a:schemeClr val="accent6">
                  <a:lumMod val="75000"/>
                </a:schemeClr>
              </a:solidFill>
              <a:latin typeface="+mn-lt"/>
              <a:cs typeface="Arial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Arial" charset="0"/>
              </a:rPr>
              <a:t>Photon converter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  <a:cs typeface="Arial" charset="0"/>
              </a:rPr>
              <a:t>Reflective layer of </a:t>
            </a:r>
            <a:r>
              <a:rPr lang="en-US" sz="1600" dirty="0" err="1">
                <a:latin typeface="+mn-lt"/>
                <a:cs typeface="Arial" charset="0"/>
              </a:rPr>
              <a:t>CsI</a:t>
            </a:r>
            <a:r>
              <a:rPr lang="en-US" sz="1600" dirty="0">
                <a:latin typeface="+mn-lt"/>
                <a:cs typeface="Arial" charset="0"/>
              </a:rPr>
              <a:t>                                       QE ~ 25% @ 175 nm.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Arial" charset="0"/>
              </a:rPr>
              <a:t>Photoelectron detector 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b="1" dirty="0">
                <a:latin typeface="+mn-lt"/>
                <a:cs typeface="Arial" charset="0"/>
              </a:rPr>
              <a:t>- </a:t>
            </a:r>
            <a:r>
              <a:rPr lang="en-US" sz="1600" dirty="0">
                <a:latin typeface="+mn-lt"/>
                <a:cs typeface="Arial" charset="0"/>
              </a:rPr>
              <a:t>MWPC with CH</a:t>
            </a:r>
            <a:r>
              <a:rPr lang="en-US" sz="1600" baseline="-25000" dirty="0">
                <a:latin typeface="+mn-lt"/>
                <a:cs typeface="Arial" charset="0"/>
              </a:rPr>
              <a:t>4</a:t>
            </a:r>
            <a:r>
              <a:rPr lang="en-US" sz="1600" dirty="0">
                <a:latin typeface="+mn-lt"/>
                <a:cs typeface="Arial" charset="0"/>
              </a:rPr>
              <a:t> at atmospheric pressure (4 mm gap)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+mn-lt"/>
                <a:cs typeface="Arial" charset="0"/>
              </a:rPr>
              <a:t>HV = 2050 V.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  <a:cs typeface="Arial" charset="0"/>
              </a:rPr>
              <a:t>- Analogue pad readout</a:t>
            </a:r>
            <a:r>
              <a:rPr lang="it-IT" sz="1200" dirty="0">
                <a:latin typeface="+mn-lt"/>
                <a:cs typeface="Arial" charset="0"/>
              </a:rPr>
              <a:t> </a:t>
            </a:r>
          </a:p>
        </p:txBody>
      </p:sp>
      <p:sp>
        <p:nvSpPr>
          <p:cNvPr id="304135" name="Rectangle 2"/>
          <p:cNvSpPr>
            <a:spLocks noChangeArrowheads="1"/>
          </p:cNvSpPr>
          <p:nvPr/>
        </p:nvSpPr>
        <p:spPr bwMode="auto">
          <a:xfrm>
            <a:off x="900113" y="152400"/>
            <a:ext cx="69484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2000">
                <a:latin typeface="Calibri" pitchFamily="34" charset="0"/>
              </a:rPr>
              <a:t>The High Momentum Particle ID (HMPID) Detector of ALICE</a:t>
            </a:r>
            <a:endParaRPr lang="en-US" sz="1400">
              <a:latin typeface="Calibri" pitchFamily="34" charset="0"/>
            </a:endParaRPr>
          </a:p>
        </p:txBody>
      </p:sp>
      <p:pic>
        <p:nvPicPr>
          <p:cNvPr id="304136" name="Picture 11" descr="alice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1913" y="0"/>
            <a:ext cx="1462087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ight Brace 9"/>
          <p:cNvSpPr/>
          <p:nvPr/>
        </p:nvSpPr>
        <p:spPr>
          <a:xfrm>
            <a:off x="7235825" y="3141663"/>
            <a:ext cx="144463" cy="1511300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/>
          </a:p>
        </p:txBody>
      </p:sp>
      <p:sp>
        <p:nvSpPr>
          <p:cNvPr id="304138" name="TextBox 10"/>
          <p:cNvSpPr txBox="1">
            <a:spLocks noChangeArrowheads="1"/>
          </p:cNvSpPr>
          <p:nvPr/>
        </p:nvSpPr>
        <p:spPr bwMode="auto">
          <a:xfrm>
            <a:off x="7380288" y="3644900"/>
            <a:ext cx="142081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Expansion gap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(8cm)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3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5154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D4564E4-C32B-427C-84A5-A9CE164E0CE1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67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05156" name="Picture 8" descr="SAB76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5157" name="Text Box 9"/>
          <p:cNvSpPr txBox="1">
            <a:spLocks noChangeArrowheads="1"/>
          </p:cNvSpPr>
          <p:nvPr/>
        </p:nvSpPr>
        <p:spPr bwMode="auto">
          <a:xfrm>
            <a:off x="107950" y="50800"/>
            <a:ext cx="5356225" cy="569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2800" b="1">
                <a:solidFill>
                  <a:schemeClr val="bg2"/>
                </a:solidFill>
                <a:latin typeface="Comic Sans MS" pitchFamily="66" charset="0"/>
              </a:rPr>
              <a:t>7 modules, each ~1.5x1.5 m</a:t>
            </a:r>
            <a:r>
              <a:rPr lang="en-US" sz="2800" b="1" baseline="30000">
                <a:solidFill>
                  <a:schemeClr val="bg2"/>
                </a:solidFill>
                <a:latin typeface="Comic Sans MS" pitchFamily="66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7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6178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8279671-3C91-4A5E-8AF3-A41629554F9B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68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06180" name="Picture 4" descr="IM001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6181" name="Text Box 5"/>
          <p:cNvSpPr txBox="1">
            <a:spLocks noChangeArrowheads="1"/>
          </p:cNvSpPr>
          <p:nvPr/>
        </p:nvSpPr>
        <p:spPr bwMode="auto">
          <a:xfrm>
            <a:off x="65088" y="44450"/>
            <a:ext cx="5227637" cy="569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3 radiators/module, 8l each </a:t>
            </a:r>
            <a:endParaRPr lang="en-US" sz="2800" b="1" baseline="3000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1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7202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8E84525-09B0-44AB-A492-BD0E79F849DA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69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07204" name="Picture 4" descr="IM003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05" name="Text Box 5"/>
          <p:cNvSpPr txBox="1">
            <a:spLocks noChangeArrowheads="1"/>
          </p:cNvSpPr>
          <p:nvPr/>
        </p:nvSpPr>
        <p:spPr bwMode="auto">
          <a:xfrm>
            <a:off x="34925" y="34925"/>
            <a:ext cx="9109075" cy="569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6 CsI photo-cathodes/module, total area &gt; 10 m</a:t>
            </a:r>
            <a:r>
              <a:rPr lang="en-US" sz="2800" b="1" baseline="30000">
                <a:solidFill>
                  <a:schemeClr val="bg1"/>
                </a:solidFill>
                <a:latin typeface="Comic Sans MS" pitchFamily="66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710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8E36DB-DDE9-4BF8-BD9A-A290B76430F9}" type="slidenum">
              <a:rPr lang="en-GB"/>
              <a:pPr>
                <a:defRPr/>
              </a:pPr>
              <a:t>7</a:t>
            </a:fld>
            <a:endParaRPr lang="en-GB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268413"/>
            <a:ext cx="383857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427538" y="1196975"/>
            <a:ext cx="4392612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The first proto-eyes evolved among animals 540 million years ago.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 Light passes through 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cornea, pupil and lens</a:t>
            </a:r>
            <a:r>
              <a:rPr lang="en-GB" sz="1600" dirty="0">
                <a:latin typeface="+mn-lt"/>
              </a:rPr>
              <a:t> before hitting 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retina.</a:t>
            </a:r>
            <a:r>
              <a:rPr lang="en-GB" sz="1600" dirty="0">
                <a:latin typeface="+mn-lt"/>
              </a:rPr>
              <a:t> 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iris </a:t>
            </a:r>
            <a:r>
              <a:rPr lang="en-GB" sz="1600" dirty="0">
                <a:latin typeface="+mn-lt"/>
              </a:rPr>
              <a:t>controls the size of the pupil and therefore, the amount of light that enters the eye. Also, the </a:t>
            </a:r>
            <a:r>
              <a:rPr lang="en-GB" sz="1600" dirty="0" err="1">
                <a:latin typeface="+mn-lt"/>
              </a:rPr>
              <a:t>color</a:t>
            </a:r>
            <a:r>
              <a:rPr lang="en-GB" sz="1600" dirty="0">
                <a:latin typeface="+mn-lt"/>
              </a:rPr>
              <a:t> of your eyes is determined by the iris.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vitreous</a:t>
            </a:r>
            <a:r>
              <a:rPr lang="en-GB" sz="1600" dirty="0">
                <a:latin typeface="+mn-lt"/>
              </a:rPr>
              <a:t> is a clear gel that provides constant pressure to maintain the shape of the eye.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The retina is the area of the eye that contains 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receptors (rods </a:t>
            </a:r>
            <a:r>
              <a:rPr lang="en-GB" sz="1600" dirty="0">
                <a:latin typeface="+mn-lt"/>
              </a:rPr>
              <a:t>for low light contrast and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cones </a:t>
            </a:r>
            <a:r>
              <a:rPr lang="en-GB" sz="1600" dirty="0">
                <a:latin typeface="+mn-lt"/>
              </a:rPr>
              <a:t>for colours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)</a:t>
            </a:r>
            <a:r>
              <a:rPr lang="en-GB" sz="1600" dirty="0">
                <a:latin typeface="+mn-lt"/>
              </a:rPr>
              <a:t> that respond to light. The receptors respond to light by generating electrical impulses that travel out of the eye through the optic nerve to the brain.</a:t>
            </a:r>
          </a:p>
        </p:txBody>
      </p:sp>
      <p:sp>
        <p:nvSpPr>
          <p:cNvPr id="47110" name="Rectangle 7"/>
          <p:cNvSpPr>
            <a:spLocks noChangeArrowheads="1"/>
          </p:cNvSpPr>
          <p:nvPr/>
        </p:nvSpPr>
        <p:spPr bwMode="auto">
          <a:xfrm>
            <a:off x="1042988" y="158750"/>
            <a:ext cx="6121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solidFill>
                  <a:srgbClr val="FFFFFF"/>
                </a:solidFill>
                <a:latin typeface="Calibri" pitchFamily="34" charset="0"/>
              </a:rPr>
              <a:t>The human eye  as photosensor </a:t>
            </a:r>
          </a:p>
        </p:txBody>
      </p:sp>
      <p:sp>
        <p:nvSpPr>
          <p:cNvPr id="47111" name="Rectangle 8"/>
          <p:cNvSpPr>
            <a:spLocks noChangeArrowheads="1"/>
          </p:cNvSpPr>
          <p:nvPr/>
        </p:nvSpPr>
        <p:spPr bwMode="auto">
          <a:xfrm>
            <a:off x="323850" y="4941888"/>
            <a:ext cx="8280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The optic nerve contains 1.2 million nerve fibers. This number is low compared to the roughly 100 million photoreceptors in the retina.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40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8241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C1EF849-2B5C-4525-84F4-170A4E1F5E47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70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08243" name="Picture 2" descr="ClusQ_min2_node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44" name="Text Box 3"/>
          <p:cNvSpPr txBox="1">
            <a:spLocks noChangeArrowheads="1"/>
          </p:cNvSpPr>
          <p:nvPr/>
        </p:nvSpPr>
        <p:spPr bwMode="auto">
          <a:xfrm>
            <a:off x="6934200" y="51054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46.9</a:t>
            </a:r>
          </a:p>
        </p:txBody>
      </p:sp>
      <p:sp>
        <p:nvSpPr>
          <p:cNvPr id="308245" name="Text Box 4"/>
          <p:cNvSpPr txBox="1">
            <a:spLocks noChangeArrowheads="1"/>
          </p:cNvSpPr>
          <p:nvPr/>
        </p:nvSpPr>
        <p:spPr bwMode="auto">
          <a:xfrm>
            <a:off x="3657600" y="50292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41.1</a:t>
            </a:r>
          </a:p>
        </p:txBody>
      </p:sp>
      <p:sp>
        <p:nvSpPr>
          <p:cNvPr id="308246" name="Text Box 5"/>
          <p:cNvSpPr txBox="1">
            <a:spLocks noChangeArrowheads="1"/>
          </p:cNvSpPr>
          <p:nvPr/>
        </p:nvSpPr>
        <p:spPr bwMode="auto">
          <a:xfrm>
            <a:off x="7010400" y="28956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41.2</a:t>
            </a:r>
          </a:p>
        </p:txBody>
      </p:sp>
      <p:sp>
        <p:nvSpPr>
          <p:cNvPr id="308247" name="Text Box 6"/>
          <p:cNvSpPr txBox="1">
            <a:spLocks noChangeArrowheads="1"/>
          </p:cNvSpPr>
          <p:nvPr/>
        </p:nvSpPr>
        <p:spPr bwMode="auto">
          <a:xfrm>
            <a:off x="3962400" y="29718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38.7</a:t>
            </a:r>
          </a:p>
        </p:txBody>
      </p:sp>
      <p:sp>
        <p:nvSpPr>
          <p:cNvPr id="308248" name="Text Box 7"/>
          <p:cNvSpPr txBox="1">
            <a:spLocks noChangeArrowheads="1"/>
          </p:cNvSpPr>
          <p:nvPr/>
        </p:nvSpPr>
        <p:spPr bwMode="auto">
          <a:xfrm>
            <a:off x="3962400" y="7620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36.8</a:t>
            </a:r>
          </a:p>
        </p:txBody>
      </p:sp>
      <p:sp>
        <p:nvSpPr>
          <p:cNvPr id="308249" name="Text Box 8"/>
          <p:cNvSpPr txBox="1">
            <a:spLocks noChangeArrowheads="1"/>
          </p:cNvSpPr>
          <p:nvPr/>
        </p:nvSpPr>
        <p:spPr bwMode="auto">
          <a:xfrm>
            <a:off x="1066800" y="29718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43.5</a:t>
            </a:r>
          </a:p>
        </p:txBody>
      </p:sp>
      <p:sp>
        <p:nvSpPr>
          <p:cNvPr id="308250" name="Text Box 9"/>
          <p:cNvSpPr txBox="1">
            <a:spLocks noChangeArrowheads="1"/>
          </p:cNvSpPr>
          <p:nvPr/>
        </p:nvSpPr>
        <p:spPr bwMode="auto">
          <a:xfrm>
            <a:off x="914400" y="6858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47.1</a:t>
            </a:r>
          </a:p>
        </p:txBody>
      </p:sp>
      <p:graphicFrame>
        <p:nvGraphicFramePr>
          <p:cNvPr id="308237" name="Object 13"/>
          <p:cNvGraphicFramePr>
            <a:graphicFrameLocks noChangeAspect="1"/>
          </p:cNvGraphicFramePr>
          <p:nvPr/>
        </p:nvGraphicFramePr>
        <p:xfrm>
          <a:off x="539750" y="5835650"/>
          <a:ext cx="1501775" cy="762000"/>
        </p:xfrm>
        <a:graphic>
          <a:graphicData uri="http://schemas.openxmlformats.org/presentationml/2006/ole">
            <p:oleObj spid="_x0000_s308237" name="Equation" r:id="rId4" imgW="952200" imgH="482400" progId="Equation.3">
              <p:embed/>
            </p:oleObj>
          </a:graphicData>
        </a:graphic>
      </p:graphicFrame>
      <p:sp>
        <p:nvSpPr>
          <p:cNvPr id="308251" name="Text Box 11"/>
          <p:cNvSpPr txBox="1">
            <a:spLocks noChangeArrowheads="1"/>
          </p:cNvSpPr>
          <p:nvPr/>
        </p:nvSpPr>
        <p:spPr bwMode="auto">
          <a:xfrm>
            <a:off x="6084888" y="115888"/>
            <a:ext cx="2879725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en-US" i="1">
                <a:solidFill>
                  <a:schemeClr val="bg2"/>
                </a:solidFill>
                <a:latin typeface="Calibri" pitchFamily="34" charset="0"/>
              </a:rPr>
              <a:t>Typical single photo-electron spectra in a MWPC</a:t>
            </a:r>
            <a:endParaRPr lang="en-US" sz="1600">
              <a:solidFill>
                <a:schemeClr val="bg2"/>
              </a:solidFill>
              <a:latin typeface="Calibri" pitchFamily="34" charset="0"/>
            </a:endParaRPr>
          </a:p>
        </p:txBody>
      </p:sp>
      <p:graphicFrame>
        <p:nvGraphicFramePr>
          <p:cNvPr id="308239" name="Object 15"/>
          <p:cNvGraphicFramePr>
            <a:graphicFrameLocks noChangeAspect="1"/>
          </p:cNvGraphicFramePr>
          <p:nvPr/>
        </p:nvGraphicFramePr>
        <p:xfrm>
          <a:off x="6227763" y="938213"/>
          <a:ext cx="1974850" cy="977900"/>
        </p:xfrm>
        <a:graphic>
          <a:graphicData uri="http://schemas.openxmlformats.org/presentationml/2006/ole">
            <p:oleObj spid="_x0000_s308239" name="Equation" r:id="rId5" imgW="1384200" imgH="685800" progId="Equation.3">
              <p:embed/>
            </p:oleObj>
          </a:graphicData>
        </a:graphic>
      </p:graphicFrame>
      <p:sp>
        <p:nvSpPr>
          <p:cNvPr id="308252" name="TextBox 15"/>
          <p:cNvSpPr txBox="1">
            <a:spLocks noChangeArrowheads="1"/>
          </p:cNvSpPr>
          <p:nvPr/>
        </p:nvSpPr>
        <p:spPr bwMode="auto">
          <a:xfrm>
            <a:off x="468313" y="5013325"/>
            <a:ext cx="242252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Here: fit with </a:t>
            </a:r>
            <a:r>
              <a:rPr lang="en-GB" sz="1600" i="1">
                <a:solidFill>
                  <a:schemeClr val="bg1"/>
                </a:solidFill>
                <a:latin typeface="Calibri" pitchFamily="34" charset="0"/>
              </a:rPr>
              <a:t>m </a:t>
            </a: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= 1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 exponential distribution</a:t>
            </a:r>
            <a:endParaRPr lang="en-GB" sz="16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49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9250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D1F717B-237C-479E-A2C5-E4A85ABFAC9A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71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grpSp>
        <p:nvGrpSpPr>
          <p:cNvPr id="30925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2857" y="391"/>
            <a:chExt cx="2903" cy="2108"/>
          </a:xfrm>
        </p:grpSpPr>
        <p:pic>
          <p:nvPicPr>
            <p:cNvPr id="309257" name="Picture 3" descr="hmpid_run104057_chunk19_ev53_alieve"/>
            <p:cNvPicPr>
              <a:picLocks noChangeAspect="1" noChangeArrowheads="1"/>
            </p:cNvPicPr>
            <p:nvPr/>
          </p:nvPicPr>
          <p:blipFill>
            <a:blip r:embed="rId2" cstate="print">
              <a:lum bright="6000" contrast="24000"/>
            </a:blip>
            <a:srcRect l="42917" t="6944" r="2946" b="40634"/>
            <a:stretch>
              <a:fillRect/>
            </a:stretch>
          </p:blipFill>
          <p:spPr bwMode="auto">
            <a:xfrm>
              <a:off x="2857" y="391"/>
              <a:ext cx="2903" cy="2108"/>
            </a:xfrm>
            <a:prstGeom prst="rect">
              <a:avLst/>
            </a:prstGeom>
            <a:noFill/>
            <a:ln w="0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309258" name="Text Box 4"/>
            <p:cNvSpPr txBox="1">
              <a:spLocks noChangeArrowheads="1"/>
            </p:cNvSpPr>
            <p:nvPr/>
          </p:nvSpPr>
          <p:spPr bwMode="auto">
            <a:xfrm>
              <a:off x="4298" y="2251"/>
              <a:ext cx="58" cy="104"/>
            </a:xfrm>
            <a:prstGeom prst="rect">
              <a:avLst/>
            </a:prstGeom>
            <a:solidFill>
              <a:srgbClr val="FFFF99">
                <a:alpha val="1176"/>
              </a:srgbClr>
            </a:soli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</p:grpSp>
      <p:pic>
        <p:nvPicPr>
          <p:cNvPr id="983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514600"/>
            <a:ext cx="312420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495800"/>
            <a:ext cx="3124200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1" name="Picture 7" descr="hmpid_run104057_chunk19_ev53_pad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304800"/>
            <a:ext cx="3124200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256" name="Text Box 8"/>
          <p:cNvSpPr txBox="1">
            <a:spLocks noChangeArrowheads="1"/>
          </p:cNvSpPr>
          <p:nvPr/>
        </p:nvSpPr>
        <p:spPr bwMode="auto">
          <a:xfrm>
            <a:off x="304800" y="5943600"/>
            <a:ext cx="5419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2800" b="1">
                <a:solidFill>
                  <a:schemeClr val="bg1"/>
                </a:solidFill>
                <a:latin typeface="Comic Sans MS" pitchFamily="66" charset="0"/>
              </a:rPr>
              <a:t>December 2009, typical event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3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10274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A05938E-61A0-4A4F-8B63-281047458BB7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72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10276" name="Picture 4" descr="ringF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090613"/>
            <a:ext cx="774065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7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11298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E8949FB-7CA0-4207-B039-BA43CB56763D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73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1232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36EE7-642E-4046-998E-0F1AB3E3AE16}" type="slidenum">
              <a:rPr lang="en-GB"/>
              <a:pPr>
                <a:defRPr/>
              </a:pPr>
              <a:t>74</a:t>
            </a:fld>
            <a:endParaRPr lang="en-GB"/>
          </a:p>
        </p:txBody>
      </p:sp>
      <p:sp>
        <p:nvSpPr>
          <p:cNvPr id="31232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US" sz="2400" smtClean="0"/>
              <a:t>Internal photoelectric effect in Si</a:t>
            </a:r>
            <a:endParaRPr lang="en-GB" sz="2400" smtClean="0"/>
          </a:p>
        </p:txBody>
      </p:sp>
      <p:pic>
        <p:nvPicPr>
          <p:cNvPr id="31232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76400"/>
            <a:ext cx="35814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2326" name="Text Box 7"/>
          <p:cNvSpPr txBox="1">
            <a:spLocks noChangeArrowheads="1"/>
          </p:cNvSpPr>
          <p:nvPr/>
        </p:nvSpPr>
        <p:spPr bwMode="auto">
          <a:xfrm>
            <a:off x="0" y="4114800"/>
            <a:ext cx="3551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  <a:cs typeface="Arial" pitchFamily="34" charset="0"/>
              </a:rPr>
              <a:t>Band gap (T=300K) = 1.12 eV (~1100 nm)</a:t>
            </a:r>
          </a:p>
        </p:txBody>
      </p:sp>
      <p:pic>
        <p:nvPicPr>
          <p:cNvPr id="3123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1412875"/>
            <a:ext cx="46799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2328" name="TextBox 9"/>
          <p:cNvSpPr txBox="1">
            <a:spLocks noChangeArrowheads="1"/>
          </p:cNvSpPr>
          <p:nvPr/>
        </p:nvSpPr>
        <p:spPr bwMode="auto">
          <a:xfrm>
            <a:off x="4284663" y="5300663"/>
            <a:ext cx="457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  <a:cs typeface="Arial" pitchFamily="34" charset="0"/>
              </a:rPr>
              <a:t>More than 1 photoelectron can be created by light in silicon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6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1437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C6AF2-B837-44A6-8622-5FE2EAE689B3}" type="slidenum">
              <a:rPr lang="en-GB"/>
              <a:pPr>
                <a:defRPr/>
              </a:pPr>
              <a:t>75</a:t>
            </a:fld>
            <a:endParaRPr lang="en-GB"/>
          </a:p>
        </p:txBody>
      </p:sp>
      <p:sp>
        <p:nvSpPr>
          <p:cNvPr id="31437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GB" sz="2400" smtClean="0"/>
              <a:t>PIN photodiode</a:t>
            </a:r>
          </a:p>
        </p:txBody>
      </p:sp>
      <p:sp>
        <p:nvSpPr>
          <p:cNvPr id="31437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844675"/>
            <a:ext cx="4176713" cy="30972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GB" sz="2400" smtClean="0"/>
              <a:t>	</a:t>
            </a:r>
            <a:r>
              <a:rPr lang="en-GB" sz="1600" smtClean="0"/>
              <a:t>One of the simplest kind of photodiodes is the p-i-n photodiode in which an intrinsic piece of semiconductor is sandwiched between two heavily (oppositely) doped regions.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GB" sz="1600" smtClean="0"/>
              <a:t>	The two charge sheets (on the n+ and p+) sides produce a field which, even without an external field supplied, will tend to separate charges produced in the depleted region.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GB" sz="1600" smtClean="0"/>
              <a:t>	The separated charges will be swept to either terminal and can be detected as a current provided that they did not recombine.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endParaRPr lang="en-GB" sz="1600" smtClean="0"/>
          </a:p>
        </p:txBody>
      </p:sp>
      <p:pic>
        <p:nvPicPr>
          <p:cNvPr id="314374" name="Picture 5" descr="diode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2205038"/>
            <a:ext cx="3943350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1539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0BDFC9-A187-497F-8280-556C0071527B}" type="slidenum">
              <a:rPr lang="en-GB"/>
              <a:pPr>
                <a:defRPr/>
              </a:pPr>
              <a:t>76</a:t>
            </a:fld>
            <a:endParaRPr lang="en-GB"/>
          </a:p>
        </p:txBody>
      </p:sp>
      <p:sp>
        <p:nvSpPr>
          <p:cNvPr id="31539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de-CH" sz="2400" smtClean="0"/>
              <a:t>Semiconductor devices: PIN photodiodes</a:t>
            </a:r>
            <a:endParaRPr lang="en-US" sz="2400" smtClean="0"/>
          </a:p>
        </p:txBody>
      </p:sp>
      <p:pic>
        <p:nvPicPr>
          <p:cNvPr id="315397" name="Picture 3" descr="pindiode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3213100"/>
            <a:ext cx="3168650" cy="3017838"/>
          </a:xfrm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9750" y="1628775"/>
            <a:ext cx="360045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effectLst>
                  <a:outerShdw blurRad="38100" dist="38100" dir="2700000" algn="tl">
                    <a:srgbClr val="1F497D"/>
                  </a:outerShdw>
                </a:effectLst>
                <a:latin typeface="Calibri" pitchFamily="34" charset="0"/>
                <a:cs typeface="Arial" charset="0"/>
              </a:rPr>
              <a:t>The PIN diode is a very successful device. It is used in many big calorimeters in high energy physics (Cleo, L3, Crystal Barrel, Barbar, Belle ....)</a:t>
            </a:r>
          </a:p>
          <a:p>
            <a:pPr eaLnBrk="0" hangingPunct="0">
              <a:spcBef>
                <a:spcPct val="50000"/>
              </a:spcBef>
              <a:defRPr/>
            </a:pPr>
            <a:endParaRPr lang="en-US" sz="1600">
              <a:effectLst>
                <a:outerShdw blurRad="38100" dist="38100" dir="2700000" algn="tl">
                  <a:srgbClr val="1F497D"/>
                </a:outerShdw>
              </a:effectLst>
              <a:latin typeface="Calibri" pitchFamily="34" charset="0"/>
              <a:cs typeface="Arial" charset="0"/>
            </a:endParaRP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4427538" y="4724400"/>
            <a:ext cx="43211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600">
                <a:effectLst>
                  <a:outerShdw blurRad="38100" dist="38100" dir="2700000" algn="tl">
                    <a:srgbClr val="1F497D"/>
                  </a:outerShdw>
                </a:effectLst>
                <a:latin typeface="Calibri" pitchFamily="34" charset="0"/>
                <a:cs typeface="Arial" charset="0"/>
              </a:rPr>
              <a:t>The PIN diode is the simplest, most reliable and cheapest photo sensor.</a:t>
            </a:r>
          </a:p>
          <a:p>
            <a:pPr>
              <a:buClr>
                <a:schemeClr val="bg2"/>
              </a:buClr>
              <a:defRPr/>
            </a:pPr>
            <a:r>
              <a:rPr lang="en-US" sz="1600">
                <a:latin typeface="Calibri" pitchFamily="34" charset="0"/>
                <a:cs typeface="Arial" charset="0"/>
              </a:rPr>
              <a:t>It has high quantum efficiency (80%), very small volume and is insensitive to magnetic fields</a:t>
            </a:r>
          </a:p>
          <a:p>
            <a:pPr>
              <a:buClr>
                <a:schemeClr val="tx1"/>
              </a:buClr>
              <a:defRPr/>
            </a:pPr>
            <a:endParaRPr lang="en-US" sz="1600">
              <a:latin typeface="Calibri" pitchFamily="34" charset="0"/>
              <a:cs typeface="Arial" charset="0"/>
            </a:endParaRPr>
          </a:p>
        </p:txBody>
      </p:sp>
      <p:pic>
        <p:nvPicPr>
          <p:cNvPr id="315400" name="Picture 10" descr="cle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41438"/>
            <a:ext cx="3849688" cy="300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249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A51DD-D306-43D8-9523-D07BBC689E02}" type="slidenum">
              <a:rPr lang="en-GB"/>
              <a:pPr>
                <a:defRPr/>
              </a:pPr>
              <a:t>77</a:t>
            </a:fld>
            <a:endParaRPr lang="en-GB"/>
          </a:p>
        </p:txBody>
      </p:sp>
      <p:sp>
        <p:nvSpPr>
          <p:cNvPr id="124936" name="Rectangle 2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de-CH" sz="2400" smtClean="0"/>
              <a:t>APDs in the CMS ECAL</a:t>
            </a:r>
            <a:endParaRPr lang="en-US" sz="2400" smtClean="0"/>
          </a:p>
        </p:txBody>
      </p:sp>
      <p:pic>
        <p:nvPicPr>
          <p:cNvPr id="124937" name="Picture 3" descr="cms3d_2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3850" y="1125538"/>
            <a:ext cx="4600575" cy="3744912"/>
          </a:xfrm>
        </p:spPr>
      </p:pic>
      <p:graphicFrame>
        <p:nvGraphicFramePr>
          <p:cNvPr id="124932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6081713" y="1341438"/>
          <a:ext cx="3062287" cy="2379662"/>
        </p:xfrm>
        <a:graphic>
          <a:graphicData uri="http://schemas.openxmlformats.org/presentationml/2006/ole">
            <p:oleObj spid="_x0000_s124932" name="Artwork" r:id="rId5" imgW="6361905" imgH="4563112" progId="">
              <p:embed/>
            </p:oleObj>
          </a:graphicData>
        </a:graphic>
      </p:graphicFrame>
      <p:pic>
        <p:nvPicPr>
          <p:cNvPr id="124938" name="Picture 5" descr="apdpi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36825" y="4959350"/>
            <a:ext cx="20383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939" name="Rectangle 6"/>
          <p:cNvSpPr>
            <a:spLocks noChangeArrowheads="1"/>
          </p:cNvSpPr>
          <p:nvPr/>
        </p:nvSpPr>
        <p:spPr bwMode="auto">
          <a:xfrm rot="-312105">
            <a:off x="5292725" y="4941888"/>
            <a:ext cx="561975" cy="609600"/>
          </a:xfrm>
          <a:prstGeom prst="rect">
            <a:avLst/>
          </a:prstGeom>
          <a:solidFill>
            <a:srgbClr val="CCECFF"/>
          </a:solidFill>
          <a:ln w="9525">
            <a:miter lim="800000"/>
            <a:headEnd/>
            <a:tailEnd/>
          </a:ln>
          <a:scene3d>
            <a:camera prst="legacyPerspectiveTopRight">
              <a:rot lat="0" lon="1500000" rev="0"/>
            </a:camera>
            <a:lightRig rig="legacyFlat3" dir="r"/>
          </a:scene3d>
          <a:sp3d extrusionH="7593000" prstMaterial="legacyMatte">
            <a:bevelT w="13500" h="13500" prst="angle"/>
            <a:bevelB w="13500" h="13500" prst="angle"/>
            <a:extrusionClr>
              <a:srgbClr val="CCECFF"/>
            </a:extrusionClr>
          </a:sp3d>
        </p:spPr>
        <p:txBody>
          <a:bodyPr wrap="none" lIns="92075" tIns="46038" rIns="92075" bIns="46038" anchor="ctr">
            <a:flatTx/>
          </a:bodyPr>
          <a:lstStyle/>
          <a:p>
            <a:pPr algn="ctr" eaLnBrk="0" hangingPunct="0">
              <a:lnSpc>
                <a:spcPct val="90000"/>
              </a:lnSpc>
            </a:pPr>
            <a:endParaRPr lang="de-DE" sz="2000" b="1">
              <a:solidFill>
                <a:srgbClr val="3113C7"/>
              </a:solidFill>
              <a:cs typeface="Arial" pitchFamily="34" charset="0"/>
            </a:endParaRPr>
          </a:p>
        </p:txBody>
      </p:sp>
      <p:sp>
        <p:nvSpPr>
          <p:cNvPr id="124940" name="Rectangle 7"/>
          <p:cNvSpPr>
            <a:spLocks noChangeArrowheads="1"/>
          </p:cNvSpPr>
          <p:nvPr/>
        </p:nvSpPr>
        <p:spPr bwMode="auto">
          <a:xfrm rot="-228498">
            <a:off x="5402263" y="5138738"/>
            <a:ext cx="282575" cy="228600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scene3d>
            <a:camera prst="legacyPerspectiveTopRight">
              <a:rot lat="0" lon="600000" rev="0"/>
            </a:camera>
            <a:lightRig rig="legacyFlat3" dir="r"/>
          </a:scene3d>
          <a:sp3d extrusionH="227000" prstMaterial="legacyMatte">
            <a:bevelT w="13500" h="13500" prst="angle"/>
            <a:bevelB w="13500" h="13500" prst="angle"/>
            <a:extrusionClr>
              <a:srgbClr val="000099"/>
            </a:extrusionClr>
          </a:sp3d>
        </p:spPr>
        <p:txBody>
          <a:bodyPr wrap="none" lIns="92075" tIns="46038" rIns="92075" bIns="46038" anchor="ctr">
            <a:flatTx/>
          </a:bodyPr>
          <a:lstStyle/>
          <a:p>
            <a:endParaRPr lang="de-DE">
              <a:cs typeface="Arial" pitchFamily="34" charset="0"/>
            </a:endParaRPr>
          </a:p>
        </p:txBody>
      </p:sp>
      <p:sp>
        <p:nvSpPr>
          <p:cNvPr id="124941" name="Freeform 8"/>
          <p:cNvSpPr>
            <a:spLocks/>
          </p:cNvSpPr>
          <p:nvPr/>
        </p:nvSpPr>
        <p:spPr bwMode="auto">
          <a:xfrm>
            <a:off x="5070475" y="5229225"/>
            <a:ext cx="703263" cy="762000"/>
          </a:xfrm>
          <a:custGeom>
            <a:avLst/>
            <a:gdLst>
              <a:gd name="T0" fmla="*/ 2147483647 w 885"/>
              <a:gd name="T1" fmla="*/ 0 h 803"/>
              <a:gd name="T2" fmla="*/ 2147483647 w 885"/>
              <a:gd name="T3" fmla="*/ 2147483647 h 803"/>
              <a:gd name="T4" fmla="*/ 2147483647 w 885"/>
              <a:gd name="T5" fmla="*/ 2147483647 h 803"/>
              <a:gd name="T6" fmla="*/ 2147483647 w 885"/>
              <a:gd name="T7" fmla="*/ 2147483647 h 803"/>
              <a:gd name="T8" fmla="*/ 2147483647 w 885"/>
              <a:gd name="T9" fmla="*/ 2147483647 h 803"/>
              <a:gd name="T10" fmla="*/ 2147483647 w 885"/>
              <a:gd name="T11" fmla="*/ 2147483647 h 803"/>
              <a:gd name="T12" fmla="*/ 2147483647 w 885"/>
              <a:gd name="T13" fmla="*/ 2147483647 h 803"/>
              <a:gd name="T14" fmla="*/ 2147483647 w 885"/>
              <a:gd name="T15" fmla="*/ 2147483647 h 803"/>
              <a:gd name="T16" fmla="*/ 2147483647 w 885"/>
              <a:gd name="T17" fmla="*/ 2147483647 h 803"/>
              <a:gd name="T18" fmla="*/ 2147483647 w 885"/>
              <a:gd name="T19" fmla="*/ 2147483647 h 80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85"/>
              <a:gd name="T31" fmla="*/ 0 h 803"/>
              <a:gd name="T32" fmla="*/ 885 w 885"/>
              <a:gd name="T33" fmla="*/ 803 h 80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85" h="803">
                <a:moveTo>
                  <a:pt x="379" y="0"/>
                </a:moveTo>
                <a:cubicBezTo>
                  <a:pt x="296" y="6"/>
                  <a:pt x="218" y="11"/>
                  <a:pt x="137" y="31"/>
                </a:cubicBezTo>
                <a:cubicBezTo>
                  <a:pt x="129" y="47"/>
                  <a:pt x="127" y="66"/>
                  <a:pt x="114" y="78"/>
                </a:cubicBezTo>
                <a:cubicBezTo>
                  <a:pt x="0" y="181"/>
                  <a:pt x="109" y="33"/>
                  <a:pt x="51" y="117"/>
                </a:cubicBezTo>
                <a:cubicBezTo>
                  <a:pt x="31" y="181"/>
                  <a:pt x="22" y="246"/>
                  <a:pt x="12" y="312"/>
                </a:cubicBezTo>
                <a:cubicBezTo>
                  <a:pt x="15" y="411"/>
                  <a:pt x="15" y="509"/>
                  <a:pt x="20" y="608"/>
                </a:cubicBezTo>
                <a:cubicBezTo>
                  <a:pt x="21" y="619"/>
                  <a:pt x="43" y="685"/>
                  <a:pt x="44" y="686"/>
                </a:cubicBezTo>
                <a:cubicBezTo>
                  <a:pt x="109" y="751"/>
                  <a:pt x="198" y="761"/>
                  <a:pt x="285" y="772"/>
                </a:cubicBezTo>
                <a:cubicBezTo>
                  <a:pt x="429" y="790"/>
                  <a:pt x="576" y="796"/>
                  <a:pt x="721" y="803"/>
                </a:cubicBezTo>
                <a:cubicBezTo>
                  <a:pt x="880" y="795"/>
                  <a:pt x="825" y="795"/>
                  <a:pt x="885" y="795"/>
                </a:cubicBezTo>
              </a:path>
            </a:pathLst>
          </a:custGeom>
          <a:noFill/>
          <a:ln w="25400" cap="flat" cmpd="sng">
            <a:solidFill>
              <a:srgbClr val="000099"/>
            </a:solidFill>
            <a:prstDash val="solid"/>
            <a:round/>
            <a:headEnd/>
            <a:tailEnd/>
          </a:ln>
          <a:scene3d>
            <a:camera prst="legacyPerspectiveTopRight">
              <a:rot lat="0" lon="600000" rev="0"/>
            </a:camera>
            <a:lightRig rig="legacyFlat3" dir="r"/>
          </a:scene3d>
          <a:sp3d extrusionH="100000" prstMaterial="legacyMatte">
            <a:bevelT w="13500" h="13500" prst="angle"/>
            <a:bevelB w="13500" h="13500" prst="angle"/>
            <a:extrusionClr>
              <a:srgbClr val="CCECFF"/>
            </a:extrusionClr>
          </a:sp3d>
        </p:spPr>
        <p:txBody>
          <a:bodyPr wrap="none" lIns="92075" tIns="46038" rIns="92075" bIns="46038" anchor="ctr">
            <a:flatTx/>
          </a:bodyPr>
          <a:lstStyle/>
          <a:p>
            <a:endParaRPr lang="fr-FR"/>
          </a:p>
        </p:txBody>
      </p:sp>
      <p:sp>
        <p:nvSpPr>
          <p:cNvPr id="124942" name="Rectangle 9"/>
          <p:cNvSpPr>
            <a:spLocks noChangeArrowheads="1"/>
          </p:cNvSpPr>
          <p:nvPr/>
        </p:nvSpPr>
        <p:spPr bwMode="auto">
          <a:xfrm>
            <a:off x="5776913" y="5903913"/>
            <a:ext cx="211137" cy="228600"/>
          </a:xfrm>
          <a:prstGeom prst="rect">
            <a:avLst/>
          </a:prstGeom>
          <a:solidFill>
            <a:srgbClr val="003300"/>
          </a:solidFill>
          <a:ln w="9525">
            <a:miter lim="800000"/>
            <a:headEnd/>
            <a:tailEnd/>
          </a:ln>
          <a:scene3d>
            <a:camera prst="legacyPerspectiveTopRight">
              <a:rot lat="0" lon="600000" rev="0"/>
            </a:camera>
            <a:lightRig rig="legacyFlat3" dir="r"/>
          </a:scene3d>
          <a:sp3d extrusionH="100000" prstMaterial="legacyMatte">
            <a:bevelT w="13500" h="13500" prst="angle"/>
            <a:bevelB w="13500" h="13500" prst="angle"/>
            <a:extrusionClr>
              <a:srgbClr val="CCECFF"/>
            </a:extrusionClr>
          </a:sp3d>
        </p:spPr>
        <p:txBody>
          <a:bodyPr wrap="none" lIns="92075" tIns="46038" rIns="92075" bIns="46038" anchor="ctr">
            <a:flatTx/>
          </a:bodyPr>
          <a:lstStyle/>
          <a:p>
            <a:endParaRPr lang="de-DE">
              <a:cs typeface="Arial" pitchFamily="34" charset="0"/>
            </a:endParaRPr>
          </a:p>
        </p:txBody>
      </p:sp>
      <p:sp>
        <p:nvSpPr>
          <p:cNvPr id="124943" name="Text Box 10"/>
          <p:cNvSpPr txBox="1">
            <a:spLocks noChangeArrowheads="1"/>
          </p:cNvSpPr>
          <p:nvPr/>
        </p:nvSpPr>
        <p:spPr bwMode="auto">
          <a:xfrm rot="-1117258">
            <a:off x="6149975" y="4778375"/>
            <a:ext cx="1293813" cy="2841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400" b="1">
                <a:solidFill>
                  <a:srgbClr val="3113C7"/>
                </a:solidFill>
                <a:cs typeface="Arial" pitchFamily="34" charset="0"/>
              </a:rPr>
              <a:t>PbWO</a:t>
            </a:r>
            <a:r>
              <a:rPr lang="en-US" sz="1400" b="1" baseline="-25000">
                <a:solidFill>
                  <a:srgbClr val="3113C7"/>
                </a:solidFill>
                <a:cs typeface="Arial" pitchFamily="34" charset="0"/>
              </a:rPr>
              <a:t>4</a:t>
            </a:r>
            <a:r>
              <a:rPr lang="en-US" sz="1400" b="1">
                <a:solidFill>
                  <a:srgbClr val="3113C7"/>
                </a:solidFill>
                <a:cs typeface="Arial" pitchFamily="34" charset="0"/>
              </a:rPr>
              <a:t> crystal</a:t>
            </a:r>
            <a:endParaRPr lang="en-US" sz="2000" b="1">
              <a:solidFill>
                <a:srgbClr val="3113C7"/>
              </a:solidFill>
              <a:cs typeface="Arial" pitchFamily="34" charset="0"/>
            </a:endParaRPr>
          </a:p>
        </p:txBody>
      </p:sp>
      <p:sp>
        <p:nvSpPr>
          <p:cNvPr id="124944" name="Text Box 11"/>
          <p:cNvSpPr txBox="1">
            <a:spLocks noChangeArrowheads="1"/>
          </p:cNvSpPr>
          <p:nvPr/>
        </p:nvSpPr>
        <p:spPr bwMode="auto">
          <a:xfrm>
            <a:off x="5292725" y="3860800"/>
            <a:ext cx="3671888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pitchFamily="34" charset="0"/>
              </a:rPr>
              <a:t>36 supermodules with 1700 crystals each</a:t>
            </a:r>
          </a:p>
        </p:txBody>
      </p:sp>
      <p:sp>
        <p:nvSpPr>
          <p:cNvPr id="124945" name="Text Box 12"/>
          <p:cNvSpPr txBox="1">
            <a:spLocks noChangeArrowheads="1"/>
          </p:cNvSpPr>
          <p:nvPr/>
        </p:nvSpPr>
        <p:spPr bwMode="auto">
          <a:xfrm>
            <a:off x="666750" y="5138738"/>
            <a:ext cx="1662113" cy="7032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pitchFamily="34" charset="0"/>
              </a:rPr>
              <a:t>2 APD’s/crystal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 122.400 APD’s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40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2084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15BFC6-196F-4832-A8C2-DC41A6747B3A}" type="slidenum">
              <a:rPr lang="en-GB"/>
              <a:pPr>
                <a:defRPr/>
              </a:pPr>
              <a:t>78</a:t>
            </a:fld>
            <a:endParaRPr lang="en-GB"/>
          </a:p>
        </p:txBody>
      </p:sp>
      <p:sp>
        <p:nvSpPr>
          <p:cNvPr id="120843" name="Rectangle 2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de-CH" sz="2400" smtClean="0"/>
              <a:t>PIN photodiodes – nuclear counter effect</a:t>
            </a:r>
            <a:endParaRPr lang="en-US" sz="2400" smtClean="0"/>
          </a:p>
        </p:txBody>
      </p:sp>
      <p:pic>
        <p:nvPicPr>
          <p:cNvPr id="120844" name="Picture 3" descr="shower_gea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1196975"/>
            <a:ext cx="3167062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45" name="Line 5"/>
          <p:cNvSpPr>
            <a:spLocks noChangeShapeType="1"/>
          </p:cNvSpPr>
          <p:nvPr/>
        </p:nvSpPr>
        <p:spPr bwMode="auto">
          <a:xfrm>
            <a:off x="7859713" y="1393825"/>
            <a:ext cx="0" cy="1800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fr-FR"/>
          </a:p>
        </p:txBody>
      </p:sp>
      <p:sp>
        <p:nvSpPr>
          <p:cNvPr id="120846" name="Line 6"/>
          <p:cNvSpPr>
            <a:spLocks noChangeShapeType="1"/>
          </p:cNvSpPr>
          <p:nvPr/>
        </p:nvSpPr>
        <p:spPr bwMode="auto">
          <a:xfrm>
            <a:off x="7694613" y="1385888"/>
            <a:ext cx="0" cy="1800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fr-FR"/>
          </a:p>
        </p:txBody>
      </p:sp>
      <p:graphicFrame>
        <p:nvGraphicFramePr>
          <p:cNvPr id="120839" name="Object 7"/>
          <p:cNvGraphicFramePr>
            <a:graphicFrameLocks noChangeAspect="1"/>
          </p:cNvGraphicFramePr>
          <p:nvPr>
            <p:ph sz="half" idx="4294967295"/>
          </p:nvPr>
        </p:nvGraphicFramePr>
        <p:xfrm>
          <a:off x="5219700" y="1052513"/>
          <a:ext cx="3254375" cy="4802187"/>
        </p:xfrm>
        <a:graphic>
          <a:graphicData uri="http://schemas.openxmlformats.org/presentationml/2006/ole">
            <p:oleObj spid="_x0000_s120839" name="Bitmap Image" r:id="rId5" imgW="4638095" imgH="5942857" progId="PBrush">
              <p:embed/>
            </p:oleObj>
          </a:graphicData>
        </a:graphic>
      </p:graphicFrame>
      <p:sp>
        <p:nvSpPr>
          <p:cNvPr id="120847" name="Text Box 9"/>
          <p:cNvSpPr txBox="1">
            <a:spLocks noChangeArrowheads="1"/>
          </p:cNvSpPr>
          <p:nvPr/>
        </p:nvSpPr>
        <p:spPr bwMode="auto">
          <a:xfrm>
            <a:off x="468313" y="3573463"/>
            <a:ext cx="4089400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pitchFamily="34" charset="0"/>
              </a:rPr>
              <a:t>Geant simulation: each dot stands for an energy deposition of more than 10 keV</a:t>
            </a:r>
          </a:p>
        </p:txBody>
      </p:sp>
      <p:sp>
        <p:nvSpPr>
          <p:cNvPr id="120848" name="Text Box 10"/>
          <p:cNvSpPr txBox="1">
            <a:spLocks noChangeArrowheads="1"/>
          </p:cNvSpPr>
          <p:nvPr/>
        </p:nvSpPr>
        <p:spPr bwMode="auto">
          <a:xfrm>
            <a:off x="4716463" y="6021388"/>
            <a:ext cx="410527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CH" sz="1600">
                <a:latin typeface="Calibri" pitchFamily="34" charset="0"/>
                <a:cs typeface="Arial" pitchFamily="34" charset="0"/>
              </a:rPr>
              <a:t>80 GeV e</a:t>
            </a:r>
            <a:r>
              <a:rPr lang="de-CH" sz="1600" baseline="30000">
                <a:latin typeface="Calibri" pitchFamily="34" charset="0"/>
                <a:cs typeface="Arial" pitchFamily="34" charset="0"/>
              </a:rPr>
              <a:t>-</a:t>
            </a:r>
            <a:r>
              <a:rPr lang="de-CH" sz="1600">
                <a:latin typeface="Calibri" pitchFamily="34" charset="0"/>
                <a:cs typeface="Arial" pitchFamily="34" charset="0"/>
              </a:rPr>
              <a:t> beam in a 18 cm long PbWO</a:t>
            </a:r>
            <a:r>
              <a:rPr lang="de-CH" sz="1600" baseline="-25000">
                <a:latin typeface="Calibri" pitchFamily="34" charset="0"/>
                <a:cs typeface="Arial" pitchFamily="34" charset="0"/>
              </a:rPr>
              <a:t>4</a:t>
            </a:r>
            <a:r>
              <a:rPr lang="de-CH" sz="1600">
                <a:latin typeface="Calibri" pitchFamily="34" charset="0"/>
                <a:cs typeface="Arial" pitchFamily="34" charset="0"/>
              </a:rPr>
              <a:t> crystal</a:t>
            </a:r>
            <a:endParaRPr lang="de-DE" sz="1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20849" name="Rectangle 11"/>
          <p:cNvSpPr>
            <a:spLocks noChangeArrowheads="1"/>
          </p:cNvSpPr>
          <p:nvPr/>
        </p:nvSpPr>
        <p:spPr bwMode="auto">
          <a:xfrm>
            <a:off x="468313" y="4652963"/>
            <a:ext cx="39179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  <a:cs typeface="Arial" pitchFamily="34" charset="0"/>
              </a:rPr>
              <a:t>A MIP in a PIN diode creates ~30,000 e-h pairs (the diode thickness of 300 </a:t>
            </a: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</a:t>
            </a:r>
            <a:r>
              <a:rPr lang="en-US" sz="1600">
                <a:latin typeface="Calibri" pitchFamily="34" charset="0"/>
                <a:cs typeface="Arial" pitchFamily="34" charset="0"/>
              </a:rPr>
              <a:t> x 100 pairs/</a:t>
            </a: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</a:t>
            </a:r>
            <a:r>
              <a:rPr lang="en-US" sz="1600">
                <a:latin typeface="Calibri" pitchFamily="34" charset="0"/>
                <a:cs typeface="Arial" pitchFamily="34" charset="0"/>
              </a:rPr>
              <a:t>). A photon with an energy of 7 GeV produces in PbWO4 + PIN diode the same number of e-h pairs.</a:t>
            </a:r>
          </a:p>
        </p:txBody>
      </p:sp>
      <p:sp>
        <p:nvSpPr>
          <p:cNvPr id="120850" name="Text Box 21"/>
          <p:cNvSpPr txBox="1">
            <a:spLocks noChangeArrowheads="1"/>
          </p:cNvSpPr>
          <p:nvPr/>
        </p:nvSpPr>
        <p:spPr bwMode="auto">
          <a:xfrm>
            <a:off x="3995738" y="2565400"/>
            <a:ext cx="10810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Calibri" pitchFamily="34" charset="0"/>
                <a:cs typeface="Arial" pitchFamily="34" charset="0"/>
              </a:rPr>
              <a:t>rear leakage</a:t>
            </a:r>
            <a:endParaRPr lang="de-DE" sz="1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20851" name="Line 23"/>
          <p:cNvSpPr>
            <a:spLocks noChangeShapeType="1"/>
          </p:cNvSpPr>
          <p:nvPr/>
        </p:nvSpPr>
        <p:spPr bwMode="auto">
          <a:xfrm flipH="1" flipV="1">
            <a:off x="3492500" y="2133600"/>
            <a:ext cx="503238" cy="5746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cxnSp>
        <p:nvCxnSpPr>
          <p:cNvPr id="18" name="Connecteur droit avec flèche 17"/>
          <p:cNvCxnSpPr>
            <a:endCxn id="120851" idx="1"/>
          </p:cNvCxnSpPr>
          <p:nvPr/>
        </p:nvCxnSpPr>
        <p:spPr>
          <a:xfrm rot="10800000" flipV="1">
            <a:off x="3492500" y="1772816"/>
            <a:ext cx="646832" cy="36078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4108420" y="1628800"/>
            <a:ext cx="10810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Calibri" pitchFamily="34" charset="0"/>
                <a:cs typeface="Arial" pitchFamily="34" charset="0"/>
              </a:rPr>
              <a:t>sensor</a:t>
            </a:r>
            <a:endParaRPr lang="de-DE" sz="1200" dirty="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1846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9BE67-AD48-44B4-8B58-4B0E4809B047}" type="slidenum">
              <a:rPr lang="en-GB"/>
              <a:pPr>
                <a:defRPr/>
              </a:pPr>
              <a:t>79</a:t>
            </a:fld>
            <a:endParaRPr lang="en-GB"/>
          </a:p>
        </p:txBody>
      </p:sp>
      <p:sp>
        <p:nvSpPr>
          <p:cNvPr id="31846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GB" sz="2400" smtClean="0"/>
              <a:t>Basic APD Structure (CMS version)</a:t>
            </a:r>
            <a:endParaRPr lang="en-US" sz="2400" smtClean="0"/>
          </a:p>
        </p:txBody>
      </p:sp>
      <p:pic>
        <p:nvPicPr>
          <p:cNvPr id="318469" name="Picture 3" descr="Graphic5APD schematic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1412875"/>
            <a:ext cx="4743450" cy="2493963"/>
          </a:xfrm>
        </p:spPr>
      </p:pic>
      <p:sp>
        <p:nvSpPr>
          <p:cNvPr id="318470" name="Text Box 4"/>
          <p:cNvSpPr txBox="1">
            <a:spLocks noChangeArrowheads="1"/>
          </p:cNvSpPr>
          <p:nvPr/>
        </p:nvSpPr>
        <p:spPr bwMode="auto">
          <a:xfrm>
            <a:off x="5580063" y="1341438"/>
            <a:ext cx="3240087" cy="42846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latin typeface="Calibri" pitchFamily="34" charset="0"/>
                <a:cs typeface="Arial" pitchFamily="34" charset="0"/>
              </a:rPr>
              <a:t>Photons create electron-hole pairs in the thin p-layer on top of the device and the electrons induce avalanche amplification in the high field at the p-n junction.</a:t>
            </a:r>
          </a:p>
          <a:p>
            <a:pPr eaLnBrk="0" hangingPunct="0">
              <a:lnSpc>
                <a:spcPct val="90000"/>
              </a:lnSpc>
            </a:pPr>
            <a:r>
              <a:rPr lang="en-US" sz="1600">
                <a:latin typeface="Calibri" pitchFamily="34" charset="0"/>
                <a:cs typeface="Arial" pitchFamily="34" charset="0"/>
              </a:rPr>
              <a:t>Holes created behind the junction contribute little because of their much smaller ionization coefficient.</a:t>
            </a:r>
          </a:p>
          <a:p>
            <a:pPr eaLnBrk="0" hangingPunct="0">
              <a:lnSpc>
                <a:spcPct val="90000"/>
              </a:lnSpc>
            </a:pPr>
            <a:endParaRPr lang="en-US" sz="1600">
              <a:latin typeface="Calibri" pitchFamily="34" charset="0"/>
              <a:cs typeface="Arial" pitchFamily="34" charset="0"/>
            </a:endParaRPr>
          </a:p>
          <a:p>
            <a:pPr eaLnBrk="0" hangingPunct="0">
              <a:lnSpc>
                <a:spcPct val="90000"/>
              </a:lnSpc>
            </a:pPr>
            <a:r>
              <a:rPr lang="en-US" sz="1600">
                <a:latin typeface="Calibri" pitchFamily="34" charset="0"/>
                <a:cs typeface="Arial" pitchFamily="34" charset="0"/>
              </a:rPr>
              <a:t>Electrons produced by  ionizing particles traversing the bulk are not amplified. The effective thickness for the collection and amplification of electrons which have been created by a MIP is therefore about </a:t>
            </a: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6 m</a:t>
            </a:r>
          </a:p>
          <a:p>
            <a:pPr eaLnBrk="0" hangingPunct="0">
              <a:lnSpc>
                <a:spcPct val="90000"/>
              </a:lnSpc>
            </a:pP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~(5 x 50 + 45 x 1)/50.</a:t>
            </a:r>
          </a:p>
          <a:p>
            <a:pPr eaLnBrk="0" hangingPunct="0">
              <a:lnSpc>
                <a:spcPct val="90000"/>
              </a:lnSpc>
              <a:buFont typeface="Symbol" pitchFamily="18" charset="2"/>
              <a:buNone/>
            </a:pPr>
            <a:endParaRPr lang="en-US" sz="1600">
              <a:latin typeface="Calibri" pitchFamily="34" charset="0"/>
              <a:cs typeface="Arial" pitchFamily="34" charset="0"/>
              <a:sym typeface="Symbol" pitchFamily="18" charset="2"/>
            </a:endParaRPr>
          </a:p>
          <a:p>
            <a:pPr eaLnBrk="0" hangingPunct="0">
              <a:lnSpc>
                <a:spcPct val="90000"/>
              </a:lnSpc>
              <a:buFont typeface="Symbol" pitchFamily="18" charset="2"/>
              <a:buNone/>
            </a:pP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The NCE is 50 times smaller than in a PIN diode.</a:t>
            </a:r>
          </a:p>
        </p:txBody>
      </p:sp>
      <p:pic>
        <p:nvPicPr>
          <p:cNvPr id="318471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4005263"/>
            <a:ext cx="2684462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8472" name="Text Box 6"/>
          <p:cNvSpPr txBox="1">
            <a:spLocks noChangeArrowheads="1"/>
          </p:cNvSpPr>
          <p:nvPr/>
        </p:nvSpPr>
        <p:spPr bwMode="auto">
          <a:xfrm>
            <a:off x="323850" y="6092825"/>
            <a:ext cx="46799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pitchFamily="34" charset="0"/>
              </a:rPr>
              <a:t>Ionization coefficients </a:t>
            </a: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 for electrons and  for holes</a:t>
            </a:r>
          </a:p>
        </p:txBody>
      </p:sp>
      <p:sp>
        <p:nvSpPr>
          <p:cNvPr id="318473" name="Text Box 10"/>
          <p:cNvSpPr txBox="1">
            <a:spLocks noChangeArrowheads="1"/>
          </p:cNvSpPr>
          <p:nvPr/>
        </p:nvSpPr>
        <p:spPr bwMode="auto">
          <a:xfrm>
            <a:off x="4859338" y="2276475"/>
            <a:ext cx="433387" cy="396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chemeClr val="bg1"/>
                </a:solidFill>
                <a:cs typeface="Arial" pitchFamily="34" charset="0"/>
              </a:rPr>
              <a:t>50 </a:t>
            </a:r>
            <a:r>
              <a:rPr lang="en-US" sz="1000">
                <a:solidFill>
                  <a:schemeClr val="bg1"/>
                </a:solidFill>
                <a:cs typeface="Arial" pitchFamily="34" charset="0"/>
                <a:sym typeface="Symbol" pitchFamily="18" charset="2"/>
              </a:rPr>
              <a:t>m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813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CF38E8-2957-4004-9329-BAED37638BBC}" type="slidenum">
              <a:rPr lang="en-GB"/>
              <a:pPr>
                <a:defRPr/>
              </a:pPr>
              <a:t>8</a:t>
            </a:fld>
            <a:endParaRPr lang="en-GB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2987675" y="4733925"/>
            <a:ext cx="576103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The human eye can detect light pulse of 10-40 photons. Taking into account that absorption of light in retina is ~10-20% and transparency of vitreous is ~50% </a:t>
            </a:r>
            <a:r>
              <a:rPr lang="en-GB" sz="1600">
                <a:latin typeface="Calibri" pitchFamily="34" charset="0"/>
                <a:sym typeface="Wingdings" pitchFamily="2" charset="2"/>
              </a:rPr>
              <a:t></a:t>
            </a:r>
            <a:r>
              <a:rPr lang="en-GB" sz="1600">
                <a:latin typeface="Calibri" pitchFamily="34" charset="0"/>
              </a:rPr>
              <a:t>~2-8 photons give detectable signal. </a:t>
            </a:r>
          </a:p>
        </p:txBody>
      </p:sp>
      <p:pic>
        <p:nvPicPr>
          <p:cNvPr id="4813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255838"/>
            <a:ext cx="2525712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1412875"/>
            <a:ext cx="52387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269875" y="1196975"/>
            <a:ext cx="13366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Rods</a:t>
            </a:r>
            <a:endParaRPr lang="en-GB" sz="1600">
              <a:latin typeface="Calibri" pitchFamily="34" charset="0"/>
            </a:endParaRPr>
          </a:p>
          <a:p>
            <a:pPr algn="ctr"/>
            <a:endParaRPr lang="en-GB" sz="300">
              <a:solidFill>
                <a:srgbClr val="FFFFFF"/>
              </a:solidFill>
              <a:latin typeface="Calibri" pitchFamily="34" charset="0"/>
            </a:endParaRPr>
          </a:p>
          <a:p>
            <a:pPr algn="ctr"/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~100·10</a:t>
            </a:r>
            <a:r>
              <a:rPr lang="en-GB" sz="1600" baseline="30000">
                <a:solidFill>
                  <a:srgbClr val="FFFFFF"/>
                </a:solidFill>
                <a:latin typeface="Calibri" pitchFamily="34" charset="0"/>
              </a:rPr>
              <a:t>6</a:t>
            </a:r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 cells</a:t>
            </a:r>
            <a:endParaRPr lang="en-GB">
              <a:latin typeface="Calibri" pitchFamily="34" charset="0"/>
            </a:endParaRP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4643438" y="981075"/>
            <a:ext cx="32845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Rods &amp; cones. Spectral sensitivity</a:t>
            </a: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1763713" y="1200150"/>
            <a:ext cx="1128712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 Cones</a:t>
            </a:r>
          </a:p>
          <a:p>
            <a:pPr algn="ctr"/>
            <a:endParaRPr lang="en-GB" sz="200">
              <a:solidFill>
                <a:srgbClr val="FFFFFF"/>
              </a:solidFill>
              <a:latin typeface="Calibri" pitchFamily="34" charset="0"/>
            </a:endParaRPr>
          </a:p>
          <a:p>
            <a:pPr algn="ctr"/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~5·10</a:t>
            </a:r>
            <a:r>
              <a:rPr lang="en-GB" sz="1600" baseline="30000">
                <a:solidFill>
                  <a:srgbClr val="FFFFFF"/>
                </a:solidFill>
                <a:latin typeface="Calibri" pitchFamily="34" charset="0"/>
              </a:rPr>
              <a:t>6</a:t>
            </a:r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 cells</a:t>
            </a:r>
            <a:endParaRPr lang="en-GB" sz="1600">
              <a:latin typeface="Calibri" pitchFamily="34" charset="0"/>
            </a:endParaRPr>
          </a:p>
          <a:p>
            <a:pPr algn="ctr"/>
            <a:endParaRPr lang="en-GB" sz="1600">
              <a:latin typeface="Calibri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6200000" flipH="1">
            <a:off x="900113" y="1989138"/>
            <a:ext cx="503237" cy="7143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1043782" y="1988344"/>
            <a:ext cx="503237" cy="7302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H="1">
            <a:off x="1188244" y="1988344"/>
            <a:ext cx="503237" cy="7302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1547019" y="2061369"/>
            <a:ext cx="720725" cy="28733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42" name="Rectangle 16"/>
          <p:cNvSpPr>
            <a:spLocks noChangeArrowheads="1"/>
          </p:cNvSpPr>
          <p:nvPr/>
        </p:nvSpPr>
        <p:spPr bwMode="auto">
          <a:xfrm>
            <a:off x="4176713" y="3265488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solidFill>
                  <a:schemeClr val="bg1"/>
                </a:solidFill>
                <a:latin typeface="Calibri" pitchFamily="34" charset="0"/>
              </a:rPr>
              <a:t>3 types of cone cells: S, M, L</a:t>
            </a:r>
          </a:p>
          <a:p>
            <a:r>
              <a:rPr lang="en-GB" sz="1400">
                <a:solidFill>
                  <a:schemeClr val="bg1"/>
                </a:solidFill>
                <a:latin typeface="Calibri" pitchFamily="34" charset="0"/>
              </a:rPr>
              <a:t>1 type of rod cells: 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2698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A52026-7A33-4FA5-937F-3C960573AAF3}" type="slidenum">
              <a:rPr lang="en-GB"/>
              <a:pPr>
                <a:defRPr/>
              </a:pPr>
              <a:t>80</a:t>
            </a:fld>
            <a:endParaRPr lang="en-GB"/>
          </a:p>
        </p:txBody>
      </p:sp>
      <p:sp>
        <p:nvSpPr>
          <p:cNvPr id="126984" name="Rectangle 2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APD Impact on Energy Resolution</a:t>
            </a:r>
          </a:p>
        </p:txBody>
      </p:sp>
      <p:sp>
        <p:nvSpPr>
          <p:cNvPr id="12698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565400"/>
            <a:ext cx="5630863" cy="3686175"/>
          </a:xfrm>
        </p:spPr>
        <p:txBody>
          <a:bodyPr lIns="92075" tIns="46038" rIns="92075" bIns="46038"/>
          <a:lstStyle/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ECAL energy resolution:</a:t>
            </a:r>
            <a:endParaRPr lang="de-CH" sz="1800" smtClean="0"/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US" sz="1800" smtClean="0"/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>
                <a:sym typeface="Symbol" pitchFamily="18" charset="2"/>
              </a:rPr>
              <a:t>         </a:t>
            </a:r>
            <a:r>
              <a:rPr lang="de-CH" sz="1800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 CMS design goal</a:t>
            </a:r>
            <a:r>
              <a:rPr lang="en-US" sz="1800" smtClean="0">
                <a:solidFill>
                  <a:srgbClr val="000099"/>
                </a:solidFill>
                <a:sym typeface="Symbol" pitchFamily="18" charset="2"/>
              </a:rPr>
              <a:t> :</a:t>
            </a:r>
            <a:r>
              <a:rPr lang="en-US" sz="1800" i="1" smtClean="0">
                <a:sym typeface="Symbol" pitchFamily="18" charset="2"/>
              </a:rPr>
              <a:t> </a:t>
            </a:r>
            <a:r>
              <a:rPr lang="de-CH" sz="1800" i="1" smtClean="0">
                <a:sym typeface="Symbol" pitchFamily="18" charset="2"/>
              </a:rPr>
              <a:t> </a:t>
            </a:r>
            <a:r>
              <a:rPr lang="en-US" sz="1800" i="1" smtClean="0">
                <a:sym typeface="Symbol" pitchFamily="18" charset="2"/>
              </a:rPr>
              <a:t>a</a:t>
            </a:r>
            <a:r>
              <a:rPr lang="en-US" sz="1800" smtClean="0">
                <a:sym typeface="Symbol" pitchFamily="18" charset="2"/>
              </a:rPr>
              <a:t> ~</a:t>
            </a:r>
            <a:r>
              <a:rPr lang="de-CH" sz="1800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3%,</a:t>
            </a:r>
            <a:r>
              <a:rPr lang="en-US" sz="1800" i="1" smtClean="0">
                <a:sym typeface="Symbol" pitchFamily="18" charset="2"/>
              </a:rPr>
              <a:t> b</a:t>
            </a:r>
            <a:r>
              <a:rPr lang="de-CH" sz="1800" i="1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~</a:t>
            </a:r>
            <a:r>
              <a:rPr lang="de-CH" sz="1800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0.5%, </a:t>
            </a:r>
            <a:r>
              <a:rPr lang="en-US" sz="1800" i="1" smtClean="0">
                <a:sym typeface="Symbol" pitchFamily="18" charset="2"/>
              </a:rPr>
              <a:t>c</a:t>
            </a:r>
            <a:r>
              <a:rPr lang="de-CH" sz="1800" i="1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~</a:t>
            </a:r>
            <a:r>
              <a:rPr lang="de-CH" sz="1800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200 MeV</a:t>
            </a:r>
            <a:r>
              <a:rPr lang="en-US" sz="1800" smtClean="0"/>
              <a:t> </a:t>
            </a:r>
            <a:endParaRPr lang="en-US" sz="1800" smtClean="0">
              <a:sym typeface="Symbol" pitchFamily="18" charset="2"/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i="1" smtClean="0">
                <a:sym typeface="Symbol" pitchFamily="18" charset="2"/>
              </a:rPr>
              <a:t>	</a:t>
            </a:r>
            <a:endParaRPr lang="en-US" sz="1800" smtClean="0"/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APD contributions to:</a:t>
            </a:r>
            <a:endParaRPr lang="de-CH" sz="1800" smtClean="0"/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US" sz="1800" smtClean="0"/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de-CH" sz="1800" i="1" smtClean="0"/>
              <a:t> </a:t>
            </a:r>
            <a:r>
              <a:rPr lang="en-US" sz="1800" i="1" smtClean="0"/>
              <a:t>a:</a:t>
            </a:r>
            <a:r>
              <a:rPr lang="en-US" sz="1800" smtClean="0"/>
              <a:t> photo statistics (area, QE) and avalanche fluctuations (excess noise</a:t>
            </a:r>
            <a:r>
              <a:rPr lang="de-CH" sz="1800" smtClean="0"/>
              <a:t> </a:t>
            </a:r>
            <a:r>
              <a:rPr lang="en-US" sz="1800" smtClean="0"/>
              <a:t>factor)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US" sz="1800" i="1" smtClean="0"/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i="1" smtClean="0"/>
              <a:t> b:</a:t>
            </a:r>
            <a:r>
              <a:rPr lang="en-US" sz="1800" smtClean="0"/>
              <a:t> stability (gain sensitivity to voltage</a:t>
            </a:r>
            <a:r>
              <a:rPr lang="de-CH" sz="1800" smtClean="0"/>
              <a:t> and</a:t>
            </a:r>
            <a:r>
              <a:rPr lang="en-US" sz="1800" smtClean="0"/>
              <a:t> temperature variation, aging and radiation damage)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US" sz="1800" smtClean="0"/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 </a:t>
            </a:r>
            <a:r>
              <a:rPr lang="en-US" sz="1800" i="1" smtClean="0"/>
              <a:t>c:</a:t>
            </a:r>
            <a:r>
              <a:rPr lang="en-US" sz="1800" smtClean="0"/>
              <a:t> noise (capacitance, serial resistance and dark current)  </a:t>
            </a:r>
          </a:p>
        </p:txBody>
      </p:sp>
      <p:graphicFrame>
        <p:nvGraphicFramePr>
          <p:cNvPr id="126980" name="Object 4"/>
          <p:cNvGraphicFramePr>
            <a:graphicFrameLocks noChangeAspect="1"/>
          </p:cNvGraphicFramePr>
          <p:nvPr/>
        </p:nvGraphicFramePr>
        <p:xfrm>
          <a:off x="3348038" y="1341438"/>
          <a:ext cx="2366962" cy="785812"/>
        </p:xfrm>
        <a:graphic>
          <a:graphicData uri="http://schemas.openxmlformats.org/presentationml/2006/ole">
            <p:oleObj spid="_x0000_s126980" name="Equation" r:id="rId4" imgW="1180800" imgH="482400" progId="Equation.3">
              <p:embed/>
            </p:oleObj>
          </a:graphicData>
        </a:graphic>
      </p:graphicFrame>
      <p:pic>
        <p:nvPicPr>
          <p:cNvPr id="126986" name="Picture 5" descr="ECAL_r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2781300"/>
            <a:ext cx="2757487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3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2903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AA4597-29BA-4272-94C2-9FF2CB9D1618}" type="slidenum">
              <a:rPr lang="en-GB"/>
              <a:pPr>
                <a:defRPr/>
              </a:pPr>
              <a:t>81</a:t>
            </a:fld>
            <a:endParaRPr lang="en-GB"/>
          </a:p>
        </p:txBody>
      </p:sp>
      <p:sp>
        <p:nvSpPr>
          <p:cNvPr id="129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GB" sz="2400" smtClean="0"/>
              <a:t>Gain and Dark Current</a:t>
            </a:r>
            <a:endParaRPr lang="en-US" sz="2400" smtClean="0"/>
          </a:p>
        </p:txBody>
      </p:sp>
      <p:graphicFrame>
        <p:nvGraphicFramePr>
          <p:cNvPr id="129027" name="Object 3"/>
          <p:cNvGraphicFramePr>
            <a:graphicFrameLocks noChangeAspect="1"/>
          </p:cNvGraphicFramePr>
          <p:nvPr>
            <p:ph sz="quarter" idx="4294967295"/>
          </p:nvPr>
        </p:nvGraphicFramePr>
        <p:xfrm>
          <a:off x="900113" y="1341438"/>
          <a:ext cx="3259137" cy="2390775"/>
        </p:xfrm>
        <a:graphic>
          <a:graphicData uri="http://schemas.openxmlformats.org/presentationml/2006/ole">
            <p:oleObj spid="_x0000_s129027" name="Worksheet" r:id="rId3" imgW="3999960" imgH="2940120" progId="Excel.Sheet.8">
              <p:embed/>
            </p:oleObj>
          </a:graphicData>
        </a:graphic>
      </p:graphicFrame>
      <p:graphicFrame>
        <p:nvGraphicFramePr>
          <p:cNvPr id="129028" name="Object 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5889625" y="1216025"/>
          <a:ext cx="3254375" cy="2436813"/>
        </p:xfrm>
        <a:graphic>
          <a:graphicData uri="http://schemas.openxmlformats.org/presentationml/2006/ole">
            <p:oleObj spid="_x0000_s129028" name="Worksheet" r:id="rId4" imgW="3819525" imgH="2809850" progId="Excel.Sheet.8">
              <p:embed/>
            </p:oleObj>
          </a:graphicData>
        </a:graphic>
      </p:graphicFrame>
      <p:graphicFrame>
        <p:nvGraphicFramePr>
          <p:cNvPr id="129029" name="Object 5"/>
          <p:cNvGraphicFramePr>
            <a:graphicFrameLocks noChangeAspect="1"/>
          </p:cNvGraphicFramePr>
          <p:nvPr>
            <p:ph sz="quarter" idx="4294967295"/>
          </p:nvPr>
        </p:nvGraphicFramePr>
        <p:xfrm>
          <a:off x="971550" y="3933825"/>
          <a:ext cx="3324225" cy="2374900"/>
        </p:xfrm>
        <a:graphic>
          <a:graphicData uri="http://schemas.openxmlformats.org/presentationml/2006/ole">
            <p:oleObj spid="_x0000_s129029" name="Worksheet" r:id="rId5" imgW="4010040" imgH="2949840" progId="Excel.Sheet.8">
              <p:embed/>
            </p:oleObj>
          </a:graphicData>
        </a:graphic>
      </p:graphicFrame>
      <p:graphicFrame>
        <p:nvGraphicFramePr>
          <p:cNvPr id="129030" name="Object 6"/>
          <p:cNvGraphicFramePr>
            <a:graphicFrameLocks noChangeAspect="1"/>
          </p:cNvGraphicFramePr>
          <p:nvPr>
            <p:ph sz="quarter" idx="4294967295"/>
          </p:nvPr>
        </p:nvGraphicFramePr>
        <p:xfrm>
          <a:off x="5003800" y="1341438"/>
          <a:ext cx="3179763" cy="2381250"/>
        </p:xfrm>
        <a:graphic>
          <a:graphicData uri="http://schemas.openxmlformats.org/presentationml/2006/ole">
            <p:oleObj spid="_x0000_s129030" name="Worksheet" r:id="rId6" imgW="4020120" imgH="2959920" progId="Excel.Sheet.8">
              <p:embed/>
            </p:oleObj>
          </a:graphicData>
        </a:graphic>
      </p:graphicFrame>
      <p:sp>
        <p:nvSpPr>
          <p:cNvPr id="129035" name="Text Box 8"/>
          <p:cNvSpPr txBox="1">
            <a:spLocks noChangeArrowheads="1"/>
          </p:cNvSpPr>
          <p:nvPr/>
        </p:nvSpPr>
        <p:spPr bwMode="auto">
          <a:xfrm>
            <a:off x="4932363" y="4006850"/>
            <a:ext cx="3960812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pitchFamily="34" charset="0"/>
              </a:rPr>
              <a:t>dM/dV*1/M = const * M</a:t>
            </a:r>
          </a:p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   M  1/(V</a:t>
            </a:r>
            <a:r>
              <a:rPr lang="en-US" sz="1600" baseline="-25000">
                <a:latin typeface="Calibri" pitchFamily="34" charset="0"/>
                <a:cs typeface="Arial" pitchFamily="34" charset="0"/>
                <a:sym typeface="Symbol" pitchFamily="18" charset="2"/>
              </a:rPr>
              <a:t>breakdown </a:t>
            </a: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- V)</a:t>
            </a:r>
          </a:p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Near the breakdown voltage, where we get noticeable amplification, the gain is a steep function of the bias voltage.</a:t>
            </a:r>
          </a:p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Consequently we need a voltage supply with a stability of few tens of mV.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60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3006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FA149-0778-41D9-92DE-95BD4DB12D35}" type="slidenum">
              <a:rPr lang="en-GB"/>
              <a:pPr>
                <a:defRPr/>
              </a:pPr>
              <a:t>82</a:t>
            </a:fld>
            <a:endParaRPr lang="en-GB"/>
          </a:p>
        </p:txBody>
      </p:sp>
      <p:sp>
        <p:nvSpPr>
          <p:cNvPr id="1300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US" sz="2400" smtClean="0"/>
              <a:t>The gain of an APD is limited</a:t>
            </a:r>
          </a:p>
        </p:txBody>
      </p:sp>
      <p:sp>
        <p:nvSpPr>
          <p:cNvPr id="13006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8350" y="1257300"/>
            <a:ext cx="4565650" cy="2687638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sz="2400" smtClean="0"/>
              <a:t>	</a:t>
            </a:r>
            <a:endParaRPr lang="en-US" sz="2800" smtClean="0"/>
          </a:p>
        </p:txBody>
      </p:sp>
      <p:pic>
        <p:nvPicPr>
          <p:cNvPr id="130065" name="Picture 5" descr="APD T 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900113" y="1341438"/>
            <a:ext cx="2738437" cy="2133600"/>
          </a:xfrm>
        </p:spPr>
      </p:pic>
      <p:pic>
        <p:nvPicPr>
          <p:cNvPr id="130066" name="Picture 6" descr="APD 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113" y="3573463"/>
            <a:ext cx="2808287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67" name="Rectangle 7"/>
          <p:cNvSpPr>
            <a:spLocks noChangeArrowheads="1"/>
          </p:cNvSpPr>
          <p:nvPr/>
        </p:nvSpPr>
        <p:spPr bwMode="auto">
          <a:xfrm>
            <a:off x="0" y="3171825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de-DE">
              <a:cs typeface="Arial" pitchFamily="34" charset="0"/>
            </a:endParaRPr>
          </a:p>
        </p:txBody>
      </p:sp>
      <p:sp>
        <p:nvSpPr>
          <p:cNvPr id="130068" name="Text Box 9"/>
          <p:cNvSpPr txBox="1">
            <a:spLocks noChangeArrowheads="1"/>
          </p:cNvSpPr>
          <p:nvPr/>
        </p:nvSpPr>
        <p:spPr bwMode="auto">
          <a:xfrm>
            <a:off x="3995738" y="4076700"/>
            <a:ext cx="4824412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pitchFamily="34" charset="0"/>
              </a:rPr>
              <a:t>At high gain the fluctuations of the gain become large and the excess noise factor ENF increases: </a:t>
            </a:r>
          </a:p>
        </p:txBody>
      </p:sp>
      <p:sp>
        <p:nvSpPr>
          <p:cNvPr id="130069" name="Rectangle 12"/>
          <p:cNvSpPr>
            <a:spLocks noChangeArrowheads="1"/>
          </p:cNvSpPr>
          <p:nvPr/>
        </p:nvSpPr>
        <p:spPr bwMode="auto">
          <a:xfrm>
            <a:off x="3995738" y="1268413"/>
            <a:ext cx="496887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sz="1600">
                <a:latin typeface="Calibri" pitchFamily="34" charset="0"/>
                <a:cs typeface="Arial" pitchFamily="34" charset="0"/>
              </a:rPr>
              <a:t>The breakdown voltage depends on the temperature due to energy loss of the electrons in interactions with phonons.</a:t>
            </a:r>
            <a:br>
              <a:rPr lang="en-GB" sz="1600">
                <a:latin typeface="Calibri" pitchFamily="34" charset="0"/>
                <a:cs typeface="Arial" pitchFamily="34" charset="0"/>
              </a:rPr>
            </a:br>
            <a:r>
              <a:rPr lang="en-GB" sz="1600">
                <a:latin typeface="Calibri" pitchFamily="34" charset="0"/>
                <a:cs typeface="Arial" pitchFamily="34" charset="0"/>
              </a:rPr>
              <a:t>Consequently the gain depends on the temperature and the dependence increases with the gain.</a:t>
            </a:r>
          </a:p>
          <a:p>
            <a:pPr>
              <a:spcBef>
                <a:spcPct val="20000"/>
              </a:spcBef>
            </a:pPr>
            <a:r>
              <a:rPr lang="en-GB" sz="1600">
                <a:latin typeface="Calibri" pitchFamily="34" charset="0"/>
                <a:cs typeface="Arial" pitchFamily="34" charset="0"/>
              </a:rPr>
              <a:t>At gain 50 the temperature coefficient is - 2.3% per degree C.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Calibri" pitchFamily="34" charset="0"/>
                <a:cs typeface="Arial" pitchFamily="34" charset="0"/>
              </a:rPr>
              <a:t>Good energy resolution can only be achieved when the temperature is kept stable (in CMS the temperature is regulated with a 0.1 degree C precision).</a:t>
            </a:r>
            <a:endParaRPr lang="de-DE" sz="1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30070" name="Rectangle 13"/>
          <p:cNvSpPr>
            <a:spLocks noChangeArrowheads="1"/>
          </p:cNvSpPr>
          <p:nvPr/>
        </p:nvSpPr>
        <p:spPr bwMode="auto">
          <a:xfrm>
            <a:off x="5830888" y="4868863"/>
            <a:ext cx="3313112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r>
              <a:rPr lang="en-GB" sz="1600" dirty="0">
                <a:cs typeface="Arial" pitchFamily="34" charset="0"/>
              </a:rPr>
              <a:t>ENF = </a:t>
            </a:r>
            <a:r>
              <a:rPr lang="en-GB" sz="1600" dirty="0" err="1">
                <a:cs typeface="Arial" pitchFamily="34" charset="0"/>
              </a:rPr>
              <a:t>k</a:t>
            </a:r>
            <a:r>
              <a:rPr lang="en-GB" sz="1600" baseline="-25000" dirty="0" err="1">
                <a:cs typeface="Arial" pitchFamily="34" charset="0"/>
              </a:rPr>
              <a:t>eff</a:t>
            </a:r>
            <a:r>
              <a:rPr lang="en-GB" sz="1600" dirty="0">
                <a:cs typeface="Arial" pitchFamily="34" charset="0"/>
              </a:rPr>
              <a:t> • M + (2-1/M) • (1-k</a:t>
            </a:r>
            <a:r>
              <a:rPr lang="en-GB" sz="1600" baseline="-25000" dirty="0">
                <a:cs typeface="Arial" pitchFamily="34" charset="0"/>
              </a:rPr>
              <a:t>eff</a:t>
            </a:r>
            <a:r>
              <a:rPr lang="en-GB" sz="1600" dirty="0">
                <a:cs typeface="Arial" pitchFamily="34" charset="0"/>
              </a:rPr>
              <a:t>)</a:t>
            </a:r>
          </a:p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r>
              <a:rPr lang="en-GB" sz="1600" dirty="0">
                <a:cs typeface="Arial" pitchFamily="34" charset="0"/>
              </a:rPr>
              <a:t>for M &gt; 10: ENF </a:t>
            </a:r>
            <a:r>
              <a:rPr lang="en-GB" sz="1600" dirty="0" smtClean="0">
                <a:cs typeface="Arial" pitchFamily="34" charset="0"/>
              </a:rPr>
              <a:t>~ </a:t>
            </a:r>
            <a:r>
              <a:rPr lang="en-GB" sz="1600" dirty="0">
                <a:cs typeface="Arial" pitchFamily="34" charset="0"/>
              </a:rPr>
              <a:t>2 + </a:t>
            </a:r>
            <a:r>
              <a:rPr lang="en-GB" sz="1600" dirty="0" err="1">
                <a:cs typeface="Arial" pitchFamily="34" charset="0"/>
              </a:rPr>
              <a:t>k</a:t>
            </a:r>
            <a:r>
              <a:rPr lang="en-GB" sz="1600" baseline="-25000" dirty="0" err="1">
                <a:cs typeface="Arial" pitchFamily="34" charset="0"/>
              </a:rPr>
              <a:t>eff</a:t>
            </a:r>
            <a:r>
              <a:rPr lang="en-GB" sz="1600" dirty="0">
                <a:cs typeface="Arial" pitchFamily="34" charset="0"/>
              </a:rPr>
              <a:t> • M </a:t>
            </a:r>
          </a:p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r>
              <a:rPr lang="en-GB" sz="1600" dirty="0" err="1">
                <a:cs typeface="Arial" pitchFamily="34" charset="0"/>
              </a:rPr>
              <a:t>k</a:t>
            </a:r>
            <a:r>
              <a:rPr lang="en-GB" sz="1600" baseline="-25000" dirty="0" err="1">
                <a:cs typeface="Arial" pitchFamily="34" charset="0"/>
              </a:rPr>
              <a:t>eff</a:t>
            </a:r>
            <a:r>
              <a:rPr lang="en-GB" sz="1600" baseline="-25000" dirty="0">
                <a:cs typeface="Arial" pitchFamily="34" charset="0"/>
              </a:rPr>
              <a:t>  </a:t>
            </a:r>
            <a:r>
              <a:rPr lang="en-GB" sz="1600" dirty="0">
                <a:cs typeface="Arial" pitchFamily="34" charset="0"/>
                <a:sym typeface="Symbol" pitchFamily="18" charset="2"/>
              </a:rPr>
              <a:t> k = /</a:t>
            </a:r>
            <a:endParaRPr lang="en-GB" sz="1600" baseline="-25000" dirty="0">
              <a:cs typeface="Arial" pitchFamily="34" charset="0"/>
            </a:endParaRPr>
          </a:p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endParaRPr lang="en-GB" sz="1600" baseline="-25000" dirty="0">
              <a:cs typeface="Arial" pitchFamily="34" charset="0"/>
            </a:endParaRPr>
          </a:p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r>
              <a:rPr lang="en-GB" sz="1400" dirty="0">
                <a:cs typeface="Arial" pitchFamily="34" charset="0"/>
                <a:sym typeface="Symbol" pitchFamily="18" charset="2"/>
              </a:rPr>
              <a:t> and  are the ionization coefficients for electrons and holes ( &gt;&gt; )</a:t>
            </a:r>
            <a:endParaRPr lang="en-GB" sz="1600" dirty="0">
              <a:cs typeface="Arial" pitchFamily="34" charset="0"/>
              <a:sym typeface="Symbol" pitchFamily="18" charset="2"/>
            </a:endParaRPr>
          </a:p>
        </p:txBody>
      </p:sp>
      <p:graphicFrame>
        <p:nvGraphicFramePr>
          <p:cNvPr id="130058" name="Object 1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4067175" y="5734050"/>
          <a:ext cx="1655763" cy="608013"/>
        </p:xfrm>
        <a:graphic>
          <a:graphicData uri="http://schemas.openxmlformats.org/presentationml/2006/ole">
            <p:oleObj spid="_x0000_s130058" name="Equation" r:id="rId6" imgW="1143000" imgH="419040" progId="Equation.3">
              <p:embed/>
            </p:oleObj>
          </a:graphicData>
        </a:graphic>
      </p:graphicFrame>
      <p:graphicFrame>
        <p:nvGraphicFramePr>
          <p:cNvPr id="130059" name="Object 16"/>
          <p:cNvGraphicFramePr>
            <a:graphicFrameLocks noChangeAspect="1"/>
          </p:cNvGraphicFramePr>
          <p:nvPr/>
        </p:nvGraphicFramePr>
        <p:xfrm>
          <a:off x="4284663" y="4797425"/>
          <a:ext cx="1027112" cy="646113"/>
        </p:xfrm>
        <a:graphic>
          <a:graphicData uri="http://schemas.openxmlformats.org/presentationml/2006/ole">
            <p:oleObj spid="_x0000_s130059" name="Equation" r:id="rId7" imgW="787320" imgH="495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2768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D51B6-98A8-41EF-B5F2-DE0272F1BF4E}" type="slidenum">
              <a:rPr lang="en-GB"/>
              <a:pPr>
                <a:defRPr/>
              </a:pPr>
              <a:t>83</a:t>
            </a:fld>
            <a:endParaRPr lang="en-GB"/>
          </a:p>
        </p:txBody>
      </p:sp>
      <p:sp>
        <p:nvSpPr>
          <p:cNvPr id="3276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US" sz="2400" smtClean="0"/>
              <a:t>Quantum efficiency (QE)</a:t>
            </a:r>
          </a:p>
        </p:txBody>
      </p:sp>
      <p:sp>
        <p:nvSpPr>
          <p:cNvPr id="32768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319588" y="1268413"/>
            <a:ext cx="4824412" cy="2417762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 sz="1600" smtClean="0"/>
              <a:t>In the APDs selected for CMS (Hamamatsu S8148) the p-n junction is at a depth of about 5 micron. Behind the  junction is a 45 micron thick layer of n-doped silicon.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sz="1600" smtClean="0"/>
              <a:t>Blue light is absorbed close to the surface. The electrons from the generated e-h pairs drift to the high field of the junction and are amplified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sz="1600" smtClean="0"/>
              <a:t>Light with long wavelength penetrates deep into the region behind the p-n junction. Only the generated holes will drift to the junction. They will be much less amplified due to the smaller ionization coefficient.</a:t>
            </a:r>
          </a:p>
        </p:txBody>
      </p:sp>
      <p:pic>
        <p:nvPicPr>
          <p:cNvPr id="327686" name="Picture 4" descr="QE APD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00113" y="1484313"/>
            <a:ext cx="3024187" cy="2413000"/>
          </a:xfrm>
        </p:spPr>
      </p:pic>
      <p:pic>
        <p:nvPicPr>
          <p:cNvPr id="327687" name="Picture 5" descr="Gain (wavelength)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427538" y="4005263"/>
            <a:ext cx="3309937" cy="2525712"/>
          </a:xfrm>
        </p:spPr>
      </p:pic>
      <p:pic>
        <p:nvPicPr>
          <p:cNvPr id="327688" name="Picture 6" descr="Absorp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113" y="4005263"/>
            <a:ext cx="3063875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3415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78F161-26B0-47F1-865C-050E08E777BA}" type="slidenum">
              <a:rPr lang="en-GB"/>
              <a:pPr>
                <a:defRPr/>
              </a:pPr>
              <a:t>84</a:t>
            </a:fld>
            <a:endParaRPr lang="en-GB"/>
          </a:p>
        </p:txBody>
      </p:sp>
      <p:sp>
        <p:nvSpPr>
          <p:cNvPr id="134152" name="Rectangle 2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GB" sz="2400" smtClean="0"/>
              <a:t>Radiation hardness</a:t>
            </a:r>
          </a:p>
        </p:txBody>
      </p:sp>
      <p:sp>
        <p:nvSpPr>
          <p:cNvPr id="134153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3284538"/>
            <a:ext cx="3883025" cy="1739900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Arial" pitchFamily="34" charset="0"/>
              <a:buNone/>
              <a:tabLst>
                <a:tab pos="1050925" algn="l"/>
              </a:tabLst>
            </a:pPr>
            <a:r>
              <a:rPr lang="en-GB" sz="1200" smtClean="0"/>
              <a:t>Two APD’s have been irradiated at PSI in a 70 MeV proton beam for 105 minutes 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  <a:tabLst>
                <a:tab pos="1050925" algn="l"/>
              </a:tabLst>
            </a:pPr>
            <a:endParaRPr lang="en-GB" sz="1200" smtClean="0"/>
          </a:p>
          <a:p>
            <a:pPr marL="0" indent="0">
              <a:lnSpc>
                <a:spcPct val="80000"/>
              </a:lnSpc>
              <a:buFont typeface="Arial" pitchFamily="34" charset="0"/>
              <a:buNone/>
              <a:tabLst>
                <a:tab pos="1050925" algn="l"/>
              </a:tabLst>
            </a:pPr>
            <a:r>
              <a:rPr lang="en-GB" sz="1600" smtClean="0"/>
              <a:t>9x10</a:t>
            </a:r>
            <a:r>
              <a:rPr lang="en-GB" sz="1600" baseline="30000" smtClean="0"/>
              <a:t>12 </a:t>
            </a:r>
            <a:r>
              <a:rPr lang="en-GB" sz="1600" smtClean="0"/>
              <a:t>protons/cm</a:t>
            </a:r>
            <a:r>
              <a:rPr lang="en-GB" sz="1600" baseline="30000" smtClean="0"/>
              <a:t>2 </a:t>
            </a:r>
            <a:r>
              <a:rPr lang="en-GB" sz="1600" baseline="30000" smtClean="0">
                <a:sym typeface="MS LineDraw"/>
              </a:rPr>
              <a:t> </a:t>
            </a:r>
            <a:r>
              <a:rPr lang="en-GB" sz="1600" smtClean="0">
                <a:sym typeface="MS LineDraw"/>
              </a:rPr>
              <a:t>corresponds to 2x10</a:t>
            </a:r>
            <a:r>
              <a:rPr lang="en-GB" sz="1600" baseline="30000" smtClean="0">
                <a:sym typeface="MS LineDraw"/>
              </a:rPr>
              <a:t>13 </a:t>
            </a:r>
            <a:r>
              <a:rPr lang="en-GB" sz="1600" smtClean="0">
                <a:sym typeface="MS LineDraw"/>
              </a:rPr>
              <a:t>neutrons/</a:t>
            </a:r>
            <a:r>
              <a:rPr lang="en-GB" sz="1600" smtClean="0"/>
              <a:t>cm</a:t>
            </a:r>
            <a:r>
              <a:rPr lang="en-GB" sz="1600" baseline="30000" smtClean="0"/>
              <a:t>2</a:t>
            </a:r>
            <a:r>
              <a:rPr lang="en-GB" sz="1600" smtClean="0">
                <a:sym typeface="MS LineDraw"/>
              </a:rPr>
              <a:t> with an energy of 1MeV </a:t>
            </a:r>
          </a:p>
          <a:p>
            <a:pPr marL="0" indent="0">
              <a:lnSpc>
                <a:spcPct val="70000"/>
              </a:lnSpc>
              <a:buFont typeface="Arial" pitchFamily="34" charset="0"/>
              <a:buNone/>
              <a:tabLst>
                <a:tab pos="1050925" algn="l"/>
              </a:tabLst>
            </a:pPr>
            <a:r>
              <a:rPr lang="en-GB" sz="1600" smtClean="0">
                <a:sym typeface="MS LineDraw"/>
              </a:rPr>
              <a:t>(10 years </a:t>
            </a:r>
            <a:r>
              <a:rPr lang="en-GB" sz="1600" smtClean="0"/>
              <a:t>fluence expected in CMS barrel)</a:t>
            </a:r>
            <a:r>
              <a:rPr lang="en-GB" sz="1600" smtClean="0">
                <a:solidFill>
                  <a:srgbClr val="FF3300"/>
                </a:solidFill>
              </a:rPr>
              <a:t> </a:t>
            </a:r>
          </a:p>
        </p:txBody>
      </p:sp>
      <p:graphicFrame>
        <p:nvGraphicFramePr>
          <p:cNvPr id="134148" name="Object 4"/>
          <p:cNvGraphicFramePr>
            <a:graphicFrameLocks noChangeAspect="1"/>
          </p:cNvGraphicFramePr>
          <p:nvPr/>
        </p:nvGraphicFramePr>
        <p:xfrm>
          <a:off x="684213" y="1052513"/>
          <a:ext cx="3527425" cy="2209800"/>
        </p:xfrm>
        <a:graphic>
          <a:graphicData uri="http://schemas.openxmlformats.org/presentationml/2006/ole">
            <p:oleObj spid="_x0000_s134148" name="Worksheet" r:id="rId3" imgW="5124418" imgH="3305278" progId="Excel.Sheet.8">
              <p:embed/>
            </p:oleObj>
          </a:graphicData>
        </a:graphic>
      </p:graphicFrame>
      <p:sp>
        <p:nvSpPr>
          <p:cNvPr id="134154" name="Rectangle 5"/>
          <p:cNvSpPr>
            <a:spLocks noChangeArrowheads="1"/>
          </p:cNvSpPr>
          <p:nvPr/>
        </p:nvSpPr>
        <p:spPr bwMode="auto">
          <a:xfrm>
            <a:off x="4500563" y="1052513"/>
            <a:ext cx="43211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77800">
              <a:buFontTx/>
              <a:buChar char="•"/>
            </a:pPr>
            <a:r>
              <a:rPr lang="en-US" sz="1600">
                <a:latin typeface="Calibri" pitchFamily="34" charset="0"/>
                <a:cs typeface="Arial" pitchFamily="34" charset="0"/>
              </a:rPr>
              <a:t>Neutrons: Displacement of Si atoms   =&gt; defects in the bulk which generate currents. Slow and never complete recovery at room temperature.</a:t>
            </a:r>
          </a:p>
          <a:p>
            <a:pPr indent="177800">
              <a:buFontTx/>
              <a:buChar char="•"/>
            </a:pPr>
            <a:r>
              <a:rPr lang="en-US" sz="1600">
                <a:latin typeface="Calibri" pitchFamily="34" charset="0"/>
                <a:cs typeface="Arial" pitchFamily="34" charset="0"/>
              </a:rPr>
              <a:t>Ionizing radiation (</a:t>
            </a: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</a:t>
            </a:r>
            <a:r>
              <a:rPr lang="en-US" sz="1600">
                <a:latin typeface="Calibri" pitchFamily="34" charset="0"/>
                <a:cs typeface="Arial" pitchFamily="34" charset="0"/>
              </a:rPr>
              <a:t>): breakup of the SiO</a:t>
            </a:r>
            <a:r>
              <a:rPr lang="en-US" sz="1600" baseline="-25000">
                <a:latin typeface="Calibri" pitchFamily="34" charset="0"/>
                <a:cs typeface="Arial" pitchFamily="34" charset="0"/>
              </a:rPr>
              <a:t>2</a:t>
            </a:r>
            <a:r>
              <a:rPr lang="en-US" sz="1600">
                <a:latin typeface="Calibri" pitchFamily="34" charset="0"/>
                <a:cs typeface="Arial" pitchFamily="34" charset="0"/>
              </a:rPr>
              <a:t> molecules and very little effect in the bulk (10</a:t>
            </a:r>
            <a:r>
              <a:rPr lang="en-US" sz="1600" baseline="30000">
                <a:latin typeface="Calibri" pitchFamily="34" charset="0"/>
                <a:cs typeface="Arial" pitchFamily="34" charset="0"/>
              </a:rPr>
              <a:t>-4</a:t>
            </a:r>
            <a:r>
              <a:rPr lang="en-US" sz="1600">
                <a:latin typeface="Calibri" pitchFamily="34" charset="0"/>
                <a:cs typeface="Arial" pitchFamily="34" charset="0"/>
              </a:rPr>
              <a:t>) =&gt; the  surface currents increase. Fast and almost complete recovery for good APD‘s. There can be a strong reduction of the breakdown voltage if there is a weakness on the surface due to an imperfection in the production process (dust particles, mask misalignment ...). </a:t>
            </a:r>
          </a:p>
        </p:txBody>
      </p:sp>
      <p:sp>
        <p:nvSpPr>
          <p:cNvPr id="134155" name="Rectangle 6"/>
          <p:cNvSpPr>
            <a:spLocks noChangeArrowheads="1"/>
          </p:cNvSpPr>
          <p:nvPr/>
        </p:nvSpPr>
        <p:spPr bwMode="auto">
          <a:xfrm>
            <a:off x="179388" y="4868863"/>
            <a:ext cx="4040187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	The mean bulk current after 2x10</a:t>
            </a:r>
            <a:r>
              <a:rPr lang="en-US" sz="1600" baseline="300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13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neutrons/cm</a:t>
            </a:r>
            <a:r>
              <a:rPr lang="en-US" sz="1600" baseline="300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2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is I</a:t>
            </a:r>
            <a:r>
              <a:rPr lang="en-US" sz="1600" baseline="-250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d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  <a:sym typeface="Symbol" pitchFamily="18" charset="2"/>
              </a:rPr>
              <a:t>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pitchFamily="34" charset="0"/>
                <a:sym typeface="Symbol" pitchFamily="18" charset="2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280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nA (non-amplified value).</a:t>
            </a:r>
          </a:p>
          <a:p>
            <a:pPr marL="342900" indent="-342900"/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	This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corresponds to 14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  <a:sym typeface="Symbol" pitchFamily="18" charset="2"/>
              </a:rPr>
              <a:t>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A at gain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50 and</a:t>
            </a:r>
          </a:p>
          <a:p>
            <a:pPr marL="342900" indent="-342900"/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	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~ 80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MeV noise contribution (no recovery considered).</a:t>
            </a:r>
          </a:p>
        </p:txBody>
      </p:sp>
      <p:pic>
        <p:nvPicPr>
          <p:cNvPr id="134156" name="Picture 7" descr="b09-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4076700"/>
            <a:ext cx="2287588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57" name="Picture 8" descr="b09-20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8" y="4076700"/>
            <a:ext cx="229235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159" name="Oval 15"/>
          <p:cNvSpPr>
            <a:spLocks noChangeArrowheads="1"/>
          </p:cNvSpPr>
          <p:nvPr/>
        </p:nvSpPr>
        <p:spPr bwMode="auto">
          <a:xfrm>
            <a:off x="7596188" y="5013325"/>
            <a:ext cx="360362" cy="360363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34160" name="Text Box 16"/>
          <p:cNvSpPr txBox="1">
            <a:spLocks noChangeArrowheads="1"/>
          </p:cNvSpPr>
          <p:nvPr/>
        </p:nvSpPr>
        <p:spPr bwMode="auto">
          <a:xfrm>
            <a:off x="4572000" y="4221163"/>
            <a:ext cx="19446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bg1"/>
                </a:solidFill>
              </a:rPr>
              <a:t>Infrared microscope</a:t>
            </a:r>
          </a:p>
        </p:txBody>
      </p:sp>
      <p:sp>
        <p:nvSpPr>
          <p:cNvPr id="134161" name="Text Box 17"/>
          <p:cNvSpPr txBox="1">
            <a:spLocks noChangeArrowheads="1"/>
          </p:cNvSpPr>
          <p:nvPr/>
        </p:nvSpPr>
        <p:spPr bwMode="auto">
          <a:xfrm>
            <a:off x="6877050" y="4221163"/>
            <a:ext cx="1943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bg1"/>
                </a:solidFill>
              </a:rPr>
              <a:t>Normal microscope</a:t>
            </a:r>
          </a:p>
        </p:txBody>
      </p:sp>
      <p:sp>
        <p:nvSpPr>
          <p:cNvPr id="134162" name="Line 18"/>
          <p:cNvSpPr>
            <a:spLocks noChangeShapeType="1"/>
          </p:cNvSpPr>
          <p:nvPr/>
        </p:nvSpPr>
        <p:spPr bwMode="auto">
          <a:xfrm flipH="1">
            <a:off x="7812088" y="4941888"/>
            <a:ext cx="288925" cy="2159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34163" name="Text Box 19"/>
          <p:cNvSpPr txBox="1">
            <a:spLocks noChangeArrowheads="1"/>
          </p:cNvSpPr>
          <p:nvPr/>
        </p:nvSpPr>
        <p:spPr bwMode="auto">
          <a:xfrm>
            <a:off x="8101013" y="4724400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bg1"/>
                </a:solidFill>
              </a:rPr>
              <a:t>defect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3075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1F7FFB-46D2-43D1-9910-386E53E3799F}" type="slidenum">
              <a:rPr lang="en-GB"/>
              <a:pPr>
                <a:defRPr/>
              </a:pPr>
              <a:t>85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3177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791469-1A24-4EC9-9F7F-102A27AD3205}" type="slidenum">
              <a:rPr lang="en-GB"/>
              <a:pPr>
                <a:defRPr/>
              </a:pPr>
              <a:t>86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900113" y="215900"/>
            <a:ext cx="6551612" cy="6921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From Photodiode to GM-APD</a:t>
            </a:r>
          </a:p>
        </p:txBody>
      </p:sp>
      <p:sp>
        <p:nvSpPr>
          <p:cNvPr id="331781" name="Rectangle 11"/>
          <p:cNvSpPr txBox="1">
            <a:spLocks noChangeArrowheads="1"/>
          </p:cNvSpPr>
          <p:nvPr/>
        </p:nvSpPr>
        <p:spPr bwMode="auto">
          <a:xfrm>
            <a:off x="3348038" y="4508500"/>
            <a:ext cx="25923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APD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V</a:t>
            </a:r>
            <a:r>
              <a:rPr lang="en-US" sz="1600" baseline="-25000">
                <a:latin typeface="Calibri" pitchFamily="34" charset="0"/>
              </a:rPr>
              <a:t>APD </a:t>
            </a:r>
            <a:r>
              <a:rPr lang="en-US" sz="1600">
                <a:latin typeface="Calibri" pitchFamily="34" charset="0"/>
              </a:rPr>
              <a:t>&lt; </a:t>
            </a:r>
            <a:r>
              <a:rPr lang="en-US" sz="1600" baseline="-25000">
                <a:latin typeface="Calibri" pitchFamily="34" charset="0"/>
              </a:rPr>
              <a:t> </a:t>
            </a:r>
            <a:r>
              <a:rPr lang="en-US" sz="1600">
                <a:latin typeface="Calibri" pitchFamily="34" charset="0"/>
              </a:rPr>
              <a:t>V</a:t>
            </a:r>
            <a:r>
              <a:rPr lang="en-US" sz="1600" baseline="-25000">
                <a:latin typeface="Calibri" pitchFamily="34" charset="0"/>
              </a:rPr>
              <a:t>bias </a:t>
            </a:r>
            <a:r>
              <a:rPr lang="en-US" sz="1600">
                <a:latin typeface="Calibri" pitchFamily="34" charset="0"/>
              </a:rPr>
              <a:t>&lt; V</a:t>
            </a:r>
            <a:r>
              <a:rPr lang="en-US" sz="1600" baseline="-25000">
                <a:latin typeface="Calibri" pitchFamily="34" charset="0"/>
              </a:rPr>
              <a:t>BD</a:t>
            </a:r>
            <a:r>
              <a:rPr lang="en-US" sz="1600">
                <a:latin typeface="Calibri" pitchFamily="34" charset="0"/>
              </a:rPr>
              <a:t>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G = M (50 - 500)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Linear-mode operation</a:t>
            </a:r>
          </a:p>
        </p:txBody>
      </p:sp>
      <p:sp>
        <p:nvSpPr>
          <p:cNvPr id="331782" name="Rectangle 11"/>
          <p:cNvSpPr txBox="1">
            <a:spLocks noChangeArrowheads="1"/>
          </p:cNvSpPr>
          <p:nvPr/>
        </p:nvSpPr>
        <p:spPr bwMode="auto">
          <a:xfrm>
            <a:off x="6048375" y="4437063"/>
            <a:ext cx="3095625" cy="15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Photodiode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0 &lt; V</a:t>
            </a:r>
            <a:r>
              <a:rPr lang="en-US" sz="1600" baseline="-25000">
                <a:latin typeface="Calibri" pitchFamily="34" charset="0"/>
              </a:rPr>
              <a:t>bias </a:t>
            </a:r>
            <a:r>
              <a:rPr lang="en-US" sz="1600">
                <a:latin typeface="Calibri" pitchFamily="34" charset="0"/>
              </a:rPr>
              <a:t>&lt; V</a:t>
            </a:r>
            <a:r>
              <a:rPr lang="en-US" sz="1600" baseline="-25000">
                <a:latin typeface="Calibri" pitchFamily="34" charset="0"/>
              </a:rPr>
              <a:t>APD</a:t>
            </a:r>
            <a:r>
              <a:rPr lang="en-US" sz="1600">
                <a:latin typeface="Calibri" pitchFamily="34" charset="0"/>
              </a:rPr>
              <a:t> </a:t>
            </a:r>
            <a:r>
              <a:rPr lang="en-US" sz="1600" baseline="-25000">
                <a:latin typeface="Calibri" pitchFamily="34" charset="0"/>
              </a:rPr>
              <a:t> </a:t>
            </a:r>
            <a:r>
              <a:rPr lang="en-US" sz="1600">
                <a:latin typeface="Calibri" pitchFamily="34" charset="0"/>
              </a:rPr>
              <a:t>(few volts)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G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Operate at high light level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>
                <a:latin typeface="Calibri" pitchFamily="34" charset="0"/>
              </a:rPr>
              <a:t>       (few hundreds of photons)</a:t>
            </a:r>
          </a:p>
        </p:txBody>
      </p:sp>
      <p:sp>
        <p:nvSpPr>
          <p:cNvPr id="331783" name="Rectangle 11"/>
          <p:cNvSpPr txBox="1">
            <a:spLocks noChangeArrowheads="1"/>
          </p:cNvSpPr>
          <p:nvPr/>
        </p:nvSpPr>
        <p:spPr bwMode="auto">
          <a:xfrm>
            <a:off x="0" y="4437063"/>
            <a:ext cx="341947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GM-APD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V</a:t>
            </a:r>
            <a:r>
              <a:rPr lang="en-US" sz="1600" baseline="-25000">
                <a:latin typeface="Calibri" pitchFamily="34" charset="0"/>
              </a:rPr>
              <a:t>bias </a:t>
            </a:r>
            <a:r>
              <a:rPr lang="en-US" sz="1600">
                <a:latin typeface="Calibri" pitchFamily="34" charset="0"/>
              </a:rPr>
              <a:t>&gt; V</a:t>
            </a:r>
            <a:r>
              <a:rPr lang="en-US" sz="1600" baseline="-25000">
                <a:latin typeface="Calibri" pitchFamily="34" charset="0"/>
              </a:rPr>
              <a:t>BD</a:t>
            </a:r>
            <a:r>
              <a:rPr lang="en-US" sz="1600">
                <a:latin typeface="Calibri" pitchFamily="34" charset="0"/>
              </a:rPr>
              <a:t>  (V</a:t>
            </a:r>
            <a:r>
              <a:rPr lang="en-US" sz="1600" baseline="-25000">
                <a:latin typeface="Calibri" pitchFamily="34" charset="0"/>
              </a:rPr>
              <a:t>bias</a:t>
            </a:r>
            <a:r>
              <a:rPr lang="en-US" sz="1600">
                <a:latin typeface="Calibri" pitchFamily="34" charset="0"/>
              </a:rPr>
              <a:t>-V</a:t>
            </a:r>
            <a:r>
              <a:rPr lang="en-US" sz="1600" baseline="-25000">
                <a:latin typeface="Calibri" pitchFamily="34" charset="0"/>
              </a:rPr>
              <a:t>BD</a:t>
            </a:r>
            <a:r>
              <a:rPr lang="en-US" sz="1600">
                <a:latin typeface="Calibri" pitchFamily="34" charset="0"/>
              </a:rPr>
              <a:t> ~ few volts)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G  </a:t>
            </a:r>
            <a:r>
              <a:rPr lang="en-US" sz="1600">
                <a:latin typeface="Calibri" pitchFamily="34" charset="0"/>
                <a:sym typeface="Wingdings" pitchFamily="2" charset="2"/>
              </a:rPr>
              <a:t> </a:t>
            </a:r>
            <a:r>
              <a:rPr lang="en-US" sz="1600">
                <a:latin typeface="Calibri" pitchFamily="34" charset="0"/>
                <a:sym typeface="Symbol" pitchFamily="18" charset="2"/>
              </a:rPr>
              <a:t>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  <a:sym typeface="Symbol" pitchFamily="18" charset="2"/>
              </a:rPr>
              <a:t>Geiger-mode operation</a:t>
            </a:r>
            <a:endParaRPr lang="en-US" sz="16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Can operate at single photon level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600">
              <a:latin typeface="Calibri" pitchFamily="34" charset="0"/>
            </a:endParaRPr>
          </a:p>
        </p:txBody>
      </p:sp>
      <p:grpSp>
        <p:nvGrpSpPr>
          <p:cNvPr id="331784" name="Groupe 11"/>
          <p:cNvGrpSpPr>
            <a:grpSpLocks/>
          </p:cNvGrpSpPr>
          <p:nvPr/>
        </p:nvGrpSpPr>
        <p:grpSpPr bwMode="auto">
          <a:xfrm>
            <a:off x="1763713" y="1052513"/>
            <a:ext cx="5329237" cy="3097212"/>
            <a:chOff x="1763713" y="1052513"/>
            <a:chExt cx="5329237" cy="3097212"/>
          </a:xfrm>
        </p:grpSpPr>
        <p:grpSp>
          <p:nvGrpSpPr>
            <p:cNvPr id="331785" name="Group 8"/>
            <p:cNvGrpSpPr>
              <a:grpSpLocks/>
            </p:cNvGrpSpPr>
            <p:nvPr/>
          </p:nvGrpSpPr>
          <p:grpSpPr bwMode="auto">
            <a:xfrm>
              <a:off x="1763713" y="1052513"/>
              <a:ext cx="5329237" cy="3097212"/>
              <a:chOff x="1022" y="1009"/>
              <a:chExt cx="3715" cy="2304"/>
            </a:xfrm>
          </p:grpSpPr>
          <p:pic>
            <p:nvPicPr>
              <p:cNvPr id="331793" name="Picture 6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022" y="1009"/>
                <a:ext cx="3715" cy="2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1794" name="Rectangle 7"/>
              <p:cNvSpPr>
                <a:spLocks noChangeArrowheads="1"/>
              </p:cNvSpPr>
              <p:nvPr/>
            </p:nvSpPr>
            <p:spPr bwMode="auto">
              <a:xfrm>
                <a:off x="1030" y="1026"/>
                <a:ext cx="635" cy="227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cxnSp>
          <p:nvCxnSpPr>
            <p:cNvPr id="14" name="Connecteur droit 13"/>
            <p:cNvCxnSpPr/>
            <p:nvPr/>
          </p:nvCxnSpPr>
          <p:spPr>
            <a:xfrm rot="5400000">
              <a:off x="2823368" y="2656682"/>
              <a:ext cx="3603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 rot="5400000">
              <a:off x="2814637" y="3060701"/>
              <a:ext cx="37782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5400000">
              <a:off x="2898775" y="3384550"/>
              <a:ext cx="2159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>
              <a:off x="2792413" y="2427288"/>
              <a:ext cx="287337" cy="714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2771775" y="2676525"/>
              <a:ext cx="111125" cy="4333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19" name="Connecteur droit 18"/>
            <p:cNvCxnSpPr/>
            <p:nvPr/>
          </p:nvCxnSpPr>
          <p:spPr>
            <a:xfrm rot="5400000">
              <a:off x="2414588" y="2943225"/>
              <a:ext cx="971550" cy="0"/>
            </a:xfrm>
            <a:prstGeom prst="line">
              <a:avLst/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rot="10800000" flipV="1">
              <a:off x="2747963" y="2268538"/>
              <a:ext cx="215900" cy="215900"/>
            </a:xfrm>
            <a:prstGeom prst="straightConnector1">
              <a:avLst/>
            </a:prstGeom>
            <a:ln w="2222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3280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8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749D8B-54CD-4CA1-867D-B07A6FA6E571}" type="slidenum">
              <a:rPr lang="en-GB"/>
              <a:pPr>
                <a:defRPr/>
              </a:pPr>
              <a:t>87</a:t>
            </a:fld>
            <a:endParaRPr lang="en-GB"/>
          </a:p>
        </p:txBody>
      </p:sp>
      <p:pic>
        <p:nvPicPr>
          <p:cNvPr id="3328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575" y="1363663"/>
            <a:ext cx="2105025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280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6988" y="1408113"/>
            <a:ext cx="20415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2806" name="ZoneTexte 11"/>
          <p:cNvSpPr txBox="1">
            <a:spLocks noChangeArrowheads="1"/>
          </p:cNvSpPr>
          <p:nvPr/>
        </p:nvSpPr>
        <p:spPr bwMode="auto">
          <a:xfrm>
            <a:off x="3249613" y="2344738"/>
            <a:ext cx="16097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latin typeface="Calibri" pitchFamily="34" charset="0"/>
              </a:rPr>
              <a:t>R.H. Haitz</a:t>
            </a:r>
          </a:p>
          <a:p>
            <a:r>
              <a:rPr lang="en-US" sz="1000">
                <a:latin typeface="Calibri" pitchFamily="34" charset="0"/>
              </a:rPr>
              <a:t>J. Appl. Phys., </a:t>
            </a:r>
          </a:p>
          <a:p>
            <a:r>
              <a:rPr lang="en-US" sz="1000">
                <a:latin typeface="Calibri" pitchFamily="34" charset="0"/>
              </a:rPr>
              <a:t>Vol. 36, No. 10 (1965) 3123</a:t>
            </a:r>
            <a:endParaRPr lang="fr-FR" sz="1000">
              <a:latin typeface="Calibri" pitchFamily="34" charset="0"/>
            </a:endParaRPr>
          </a:p>
        </p:txBody>
      </p:sp>
      <p:sp>
        <p:nvSpPr>
          <p:cNvPr id="332807" name="ZoneTexte 12"/>
          <p:cNvSpPr txBox="1">
            <a:spLocks noChangeArrowheads="1"/>
          </p:cNvSpPr>
          <p:nvPr/>
        </p:nvSpPr>
        <p:spPr bwMode="auto">
          <a:xfrm>
            <a:off x="7148513" y="2344738"/>
            <a:ext cx="13112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latin typeface="Calibri" pitchFamily="34" charset="0"/>
              </a:rPr>
              <a:t>J.R. McIntire</a:t>
            </a:r>
          </a:p>
          <a:p>
            <a:r>
              <a:rPr lang="en-US" sz="1000">
                <a:latin typeface="Calibri" pitchFamily="34" charset="0"/>
              </a:rPr>
              <a:t>IEEE Trans. Elec. Dev. </a:t>
            </a:r>
          </a:p>
          <a:p>
            <a:r>
              <a:rPr lang="fr-FR" sz="1000">
                <a:latin typeface="Calibri" pitchFamily="34" charset="0"/>
              </a:rPr>
              <a:t>ED-13 (1966) 164</a:t>
            </a:r>
          </a:p>
        </p:txBody>
      </p:sp>
      <p:grpSp>
        <p:nvGrpSpPr>
          <p:cNvPr id="332808" name="Groupe 90"/>
          <p:cNvGrpSpPr>
            <a:grpSpLocks/>
          </p:cNvGrpSpPr>
          <p:nvPr/>
        </p:nvGrpSpPr>
        <p:grpSpPr bwMode="auto">
          <a:xfrm>
            <a:off x="1331913" y="3121025"/>
            <a:ext cx="2112962" cy="2278063"/>
            <a:chOff x="4231122" y="4032455"/>
            <a:chExt cx="2112955" cy="2276865"/>
          </a:xfrm>
        </p:grpSpPr>
        <p:sp>
          <p:nvSpPr>
            <p:cNvPr id="332837" name="Text Box 168"/>
            <p:cNvSpPr txBox="1">
              <a:spLocks noChangeArrowheads="1"/>
            </p:cNvSpPr>
            <p:nvPr/>
          </p:nvSpPr>
          <p:spPr bwMode="auto">
            <a:xfrm>
              <a:off x="4560288" y="4797152"/>
              <a:ext cx="40225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h</a:t>
              </a:r>
              <a:r>
                <a:rPr lang="it-IT" sz="1600">
                  <a:latin typeface="Calibri" pitchFamily="34" charset="0"/>
                  <a:sym typeface="Symbol" pitchFamily="18" charset="2"/>
                </a:rPr>
                <a:t></a:t>
              </a: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332838" name="Text Box 168"/>
            <p:cNvSpPr txBox="1">
              <a:spLocks noChangeArrowheads="1"/>
            </p:cNvSpPr>
            <p:nvPr/>
          </p:nvSpPr>
          <p:spPr bwMode="auto">
            <a:xfrm>
              <a:off x="5217752" y="4214395"/>
              <a:ext cx="8640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R</a:t>
              </a:r>
              <a:r>
                <a:rPr lang="it-IT" sz="1600" baseline="-25000">
                  <a:latin typeface="Calibri" pitchFamily="34" charset="0"/>
                </a:rPr>
                <a:t>s</a:t>
              </a:r>
              <a:r>
                <a:rPr lang="it-IT" sz="1600">
                  <a:latin typeface="Calibri" pitchFamily="34" charset="0"/>
                </a:rPr>
                <a:t>=50</a:t>
              </a:r>
              <a:r>
                <a:rPr lang="it-IT" sz="1600">
                  <a:latin typeface="Calibri" pitchFamily="34" charset="0"/>
                  <a:sym typeface="Symbol" pitchFamily="18" charset="2"/>
                </a:rPr>
                <a:t></a:t>
              </a: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332839" name="Text Box 102"/>
            <p:cNvSpPr txBox="1">
              <a:spLocks noChangeArrowheads="1"/>
            </p:cNvSpPr>
            <p:nvPr/>
          </p:nvSpPr>
          <p:spPr bwMode="auto">
            <a:xfrm>
              <a:off x="4231122" y="5329064"/>
              <a:ext cx="92204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>
                  <a:latin typeface="Calibri" pitchFamily="34" charset="0"/>
                </a:rPr>
                <a:t>GM-APD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332840" name="Text Box 101"/>
            <p:cNvSpPr txBox="1">
              <a:spLocks noChangeArrowheads="1"/>
            </p:cNvSpPr>
            <p:nvPr/>
          </p:nvSpPr>
          <p:spPr bwMode="auto">
            <a:xfrm>
              <a:off x="5300499" y="5178678"/>
              <a:ext cx="6848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n+ (K)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332841" name="Text Box 102"/>
            <p:cNvSpPr txBox="1">
              <a:spLocks noChangeArrowheads="1"/>
            </p:cNvSpPr>
            <p:nvPr/>
          </p:nvSpPr>
          <p:spPr bwMode="auto">
            <a:xfrm>
              <a:off x="5208735" y="5466710"/>
              <a:ext cx="89466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b="1">
                  <a:latin typeface="Calibri" pitchFamily="34" charset="0"/>
                </a:rPr>
                <a:t>  </a:t>
              </a:r>
              <a:r>
                <a:rPr lang="en-US" sz="1600">
                  <a:latin typeface="Calibri" pitchFamily="34" charset="0"/>
                </a:rPr>
                <a:t>p++ (A)</a:t>
              </a:r>
            </a:p>
          </p:txBody>
        </p:sp>
        <p:sp>
          <p:nvSpPr>
            <p:cNvPr id="332842" name="Text Box 168"/>
            <p:cNvSpPr txBox="1">
              <a:spLocks noChangeArrowheads="1"/>
            </p:cNvSpPr>
            <p:nvPr/>
          </p:nvSpPr>
          <p:spPr bwMode="auto">
            <a:xfrm>
              <a:off x="5223472" y="4837748"/>
              <a:ext cx="40225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R</a:t>
              </a:r>
              <a:r>
                <a:rPr lang="it-IT" sz="1600" baseline="-25000">
                  <a:latin typeface="Calibri" pitchFamily="34" charset="0"/>
                </a:rPr>
                <a:t>q</a:t>
              </a: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332843" name="Rectangle 220"/>
            <p:cNvSpPr>
              <a:spLocks noChangeArrowheads="1"/>
            </p:cNvSpPr>
            <p:nvPr/>
          </p:nvSpPr>
          <p:spPr bwMode="auto">
            <a:xfrm>
              <a:off x="5141694" y="5970766"/>
              <a:ext cx="70469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-V</a:t>
              </a:r>
              <a:r>
                <a:rPr lang="it-IT" sz="1600" baseline="-25000">
                  <a:latin typeface="Calibri" pitchFamily="34" charset="0"/>
                </a:rPr>
                <a:t>bias</a:t>
              </a:r>
              <a:endParaRPr lang="en-US" sz="1600">
                <a:latin typeface="Calibri" pitchFamily="34" charset="0"/>
              </a:endParaRPr>
            </a:p>
          </p:txBody>
        </p:sp>
        <p:grpSp>
          <p:nvGrpSpPr>
            <p:cNvPr id="332844" name="Group 174"/>
            <p:cNvGrpSpPr>
              <a:grpSpLocks/>
            </p:cNvGrpSpPr>
            <p:nvPr/>
          </p:nvGrpSpPr>
          <p:grpSpPr bwMode="auto">
            <a:xfrm rot="-1085967">
              <a:off x="4873417" y="4631448"/>
              <a:ext cx="59593" cy="762476"/>
              <a:chOff x="1626" y="1824"/>
              <a:chExt cx="48" cy="649"/>
            </a:xfrm>
          </p:grpSpPr>
          <p:sp>
            <p:nvSpPr>
              <p:cNvPr id="332879" name="Freeform 175"/>
              <p:cNvSpPr>
                <a:spLocks/>
              </p:cNvSpPr>
              <p:nvPr/>
            </p:nvSpPr>
            <p:spPr bwMode="auto">
              <a:xfrm>
                <a:off x="1626" y="1824"/>
                <a:ext cx="48" cy="576"/>
              </a:xfrm>
              <a:custGeom>
                <a:avLst/>
                <a:gdLst>
                  <a:gd name="T0" fmla="*/ 0 w 56"/>
                  <a:gd name="T1" fmla="*/ 0 h 816"/>
                  <a:gd name="T2" fmla="*/ 26 w 56"/>
                  <a:gd name="T3" fmla="*/ 36 h 816"/>
                  <a:gd name="T4" fmla="*/ 0 w 56"/>
                  <a:gd name="T5" fmla="*/ 71 h 816"/>
                  <a:gd name="T6" fmla="*/ 26 w 56"/>
                  <a:gd name="T7" fmla="*/ 107 h 816"/>
                  <a:gd name="T8" fmla="*/ 0 w 56"/>
                  <a:gd name="T9" fmla="*/ 155 h 816"/>
                  <a:gd name="T10" fmla="*/ 26 w 56"/>
                  <a:gd name="T11" fmla="*/ 203 h 8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6"/>
                  <a:gd name="T19" fmla="*/ 0 h 816"/>
                  <a:gd name="T20" fmla="*/ 56 w 56"/>
                  <a:gd name="T21" fmla="*/ 816 h 8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6" h="816">
                    <a:moveTo>
                      <a:pt x="0" y="0"/>
                    </a:moveTo>
                    <a:cubicBezTo>
                      <a:pt x="24" y="48"/>
                      <a:pt x="48" y="96"/>
                      <a:pt x="48" y="144"/>
                    </a:cubicBezTo>
                    <a:cubicBezTo>
                      <a:pt x="48" y="192"/>
                      <a:pt x="0" y="240"/>
                      <a:pt x="0" y="288"/>
                    </a:cubicBezTo>
                    <a:cubicBezTo>
                      <a:pt x="0" y="336"/>
                      <a:pt x="48" y="376"/>
                      <a:pt x="48" y="432"/>
                    </a:cubicBezTo>
                    <a:cubicBezTo>
                      <a:pt x="48" y="488"/>
                      <a:pt x="0" y="560"/>
                      <a:pt x="0" y="624"/>
                    </a:cubicBezTo>
                    <a:cubicBezTo>
                      <a:pt x="0" y="688"/>
                      <a:pt x="56" y="784"/>
                      <a:pt x="48" y="81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 type="non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2880" name="Line 176"/>
              <p:cNvSpPr>
                <a:spLocks noChangeShapeType="1"/>
              </p:cNvSpPr>
              <p:nvPr/>
            </p:nvSpPr>
            <p:spPr bwMode="auto">
              <a:xfrm>
                <a:off x="1671" y="2400"/>
                <a:ext cx="0" cy="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332845" name="Group 216"/>
            <p:cNvGrpSpPr>
              <a:grpSpLocks/>
            </p:cNvGrpSpPr>
            <p:nvPr/>
          </p:nvGrpSpPr>
          <p:grpSpPr bwMode="auto">
            <a:xfrm>
              <a:off x="5163939" y="4639750"/>
              <a:ext cx="629451" cy="56393"/>
              <a:chOff x="4002" y="2523"/>
              <a:chExt cx="507" cy="48"/>
            </a:xfrm>
          </p:grpSpPr>
          <p:sp>
            <p:nvSpPr>
              <p:cNvPr id="332877" name="Oval 167"/>
              <p:cNvSpPr>
                <a:spLocks noChangeArrowheads="1"/>
              </p:cNvSpPr>
              <p:nvPr/>
            </p:nvSpPr>
            <p:spPr bwMode="auto">
              <a:xfrm>
                <a:off x="4461" y="2523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2878" name="Line 211"/>
              <p:cNvSpPr>
                <a:spLocks noChangeShapeType="1"/>
              </p:cNvSpPr>
              <p:nvPr/>
            </p:nvSpPr>
            <p:spPr bwMode="auto">
              <a:xfrm>
                <a:off x="4002" y="2544"/>
                <a:ext cx="4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332846" name="Group 229"/>
            <p:cNvGrpSpPr>
              <a:grpSpLocks/>
            </p:cNvGrpSpPr>
            <p:nvPr/>
          </p:nvGrpSpPr>
          <p:grpSpPr bwMode="auto">
            <a:xfrm>
              <a:off x="4995081" y="5136629"/>
              <a:ext cx="319070" cy="850588"/>
              <a:chOff x="3890" y="2444"/>
              <a:chExt cx="258" cy="724"/>
            </a:xfrm>
          </p:grpSpPr>
          <p:grpSp>
            <p:nvGrpSpPr>
              <p:cNvPr id="332871" name="Group 93"/>
              <p:cNvGrpSpPr>
                <a:grpSpLocks/>
              </p:cNvGrpSpPr>
              <p:nvPr/>
            </p:nvGrpSpPr>
            <p:grpSpPr bwMode="auto">
              <a:xfrm rot="-5400000">
                <a:off x="3657" y="2677"/>
                <a:ext cx="723" cy="258"/>
                <a:chOff x="3888" y="2544"/>
                <a:chExt cx="954" cy="432"/>
              </a:xfrm>
            </p:grpSpPr>
            <p:sp>
              <p:nvSpPr>
                <p:cNvPr id="332873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4201" y="2618"/>
                  <a:ext cx="429" cy="28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</a:endParaRPr>
                </a:p>
              </p:txBody>
            </p:sp>
            <p:sp>
              <p:nvSpPr>
                <p:cNvPr id="332874" name="Line 95"/>
                <p:cNvSpPr>
                  <a:spLocks noChangeShapeType="1"/>
                </p:cNvSpPr>
                <p:nvPr/>
              </p:nvSpPr>
              <p:spPr bwMode="auto">
                <a:xfrm>
                  <a:off x="4560" y="2544"/>
                  <a:ext cx="0" cy="43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75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3888" y="2766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76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4558" y="2753"/>
                  <a:ext cx="284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332872" name="Line 219"/>
              <p:cNvSpPr>
                <a:spLocks noChangeShapeType="1"/>
              </p:cNvSpPr>
              <p:nvPr/>
            </p:nvSpPr>
            <p:spPr bwMode="auto">
              <a:xfrm>
                <a:off x="3954" y="3168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332847" name="Group 155"/>
            <p:cNvGrpSpPr>
              <a:grpSpLocks/>
            </p:cNvGrpSpPr>
            <p:nvPr/>
          </p:nvGrpSpPr>
          <p:grpSpPr bwMode="auto">
            <a:xfrm rot="5461591">
              <a:off x="4972744" y="4317668"/>
              <a:ext cx="393574" cy="141532"/>
              <a:chOff x="1248" y="1554"/>
              <a:chExt cx="393" cy="156"/>
            </a:xfrm>
          </p:grpSpPr>
          <p:grpSp>
            <p:nvGrpSpPr>
              <p:cNvPr id="332862" name="Group 156"/>
              <p:cNvGrpSpPr>
                <a:grpSpLocks/>
              </p:cNvGrpSpPr>
              <p:nvPr/>
            </p:nvGrpSpPr>
            <p:grpSpPr bwMode="auto">
              <a:xfrm>
                <a:off x="1248" y="1554"/>
                <a:ext cx="339" cy="156"/>
                <a:chOff x="1248" y="1572"/>
                <a:chExt cx="339" cy="156"/>
              </a:xfrm>
            </p:grpSpPr>
            <p:sp>
              <p:nvSpPr>
                <p:cNvPr id="332864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1248" y="158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65" name="Line 158"/>
                <p:cNvSpPr>
                  <a:spLocks noChangeShapeType="1"/>
                </p:cNvSpPr>
                <p:nvPr/>
              </p:nvSpPr>
              <p:spPr bwMode="auto">
                <a:xfrm>
                  <a:off x="1296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66" name="Line 159"/>
                <p:cNvSpPr>
                  <a:spLocks noChangeShapeType="1"/>
                </p:cNvSpPr>
                <p:nvPr/>
              </p:nvSpPr>
              <p:spPr bwMode="auto">
                <a:xfrm flipV="1">
                  <a:off x="1344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67" name="Line 160"/>
                <p:cNvSpPr>
                  <a:spLocks noChangeShapeType="1"/>
                </p:cNvSpPr>
                <p:nvPr/>
              </p:nvSpPr>
              <p:spPr bwMode="auto">
                <a:xfrm flipV="1">
                  <a:off x="1440" y="1581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68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1539" y="1572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69" name="Line 162"/>
                <p:cNvSpPr>
                  <a:spLocks noChangeShapeType="1"/>
                </p:cNvSpPr>
                <p:nvPr/>
              </p:nvSpPr>
              <p:spPr bwMode="auto">
                <a:xfrm>
                  <a:off x="1392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70" name="Line 163"/>
                <p:cNvSpPr>
                  <a:spLocks noChangeShapeType="1"/>
                </p:cNvSpPr>
                <p:nvPr/>
              </p:nvSpPr>
              <p:spPr bwMode="auto">
                <a:xfrm>
                  <a:off x="1491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332863" name="Line 164"/>
              <p:cNvSpPr>
                <a:spLocks noChangeShapeType="1"/>
              </p:cNvSpPr>
              <p:nvPr/>
            </p:nvSpPr>
            <p:spPr bwMode="auto">
              <a:xfrm>
                <a:off x="1593" y="1554"/>
                <a:ext cx="4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32848" name="Line 165"/>
            <p:cNvSpPr>
              <a:spLocks noChangeShapeType="1"/>
            </p:cNvSpPr>
            <p:nvPr/>
          </p:nvSpPr>
          <p:spPr bwMode="auto">
            <a:xfrm>
              <a:off x="5144068" y="4581109"/>
              <a:ext cx="0" cy="1468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2849" name="Line 166"/>
            <p:cNvSpPr>
              <a:spLocks noChangeShapeType="1"/>
            </p:cNvSpPr>
            <p:nvPr/>
          </p:nvSpPr>
          <p:spPr bwMode="auto">
            <a:xfrm flipV="1">
              <a:off x="5144068" y="4032455"/>
              <a:ext cx="0" cy="1468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2850" name="Line 222"/>
            <p:cNvSpPr>
              <a:spLocks noChangeShapeType="1"/>
            </p:cNvSpPr>
            <p:nvPr/>
          </p:nvSpPr>
          <p:spPr bwMode="auto">
            <a:xfrm flipV="1">
              <a:off x="5023210" y="4051502"/>
              <a:ext cx="2160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32851" name="Group 155"/>
            <p:cNvGrpSpPr>
              <a:grpSpLocks/>
            </p:cNvGrpSpPr>
            <p:nvPr/>
          </p:nvGrpSpPr>
          <p:grpSpPr bwMode="auto">
            <a:xfrm rot="5461591">
              <a:off x="4973317" y="4875017"/>
              <a:ext cx="393574" cy="141532"/>
              <a:chOff x="1248" y="1554"/>
              <a:chExt cx="393" cy="156"/>
            </a:xfrm>
          </p:grpSpPr>
          <p:grpSp>
            <p:nvGrpSpPr>
              <p:cNvPr id="332853" name="Group 156"/>
              <p:cNvGrpSpPr>
                <a:grpSpLocks/>
              </p:cNvGrpSpPr>
              <p:nvPr/>
            </p:nvGrpSpPr>
            <p:grpSpPr bwMode="auto">
              <a:xfrm>
                <a:off x="1248" y="1554"/>
                <a:ext cx="339" cy="156"/>
                <a:chOff x="1248" y="1572"/>
                <a:chExt cx="339" cy="156"/>
              </a:xfrm>
            </p:grpSpPr>
            <p:sp>
              <p:nvSpPr>
                <p:cNvPr id="332855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1248" y="158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56" name="Line 158"/>
                <p:cNvSpPr>
                  <a:spLocks noChangeShapeType="1"/>
                </p:cNvSpPr>
                <p:nvPr/>
              </p:nvSpPr>
              <p:spPr bwMode="auto">
                <a:xfrm>
                  <a:off x="1296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57" name="Line 159"/>
                <p:cNvSpPr>
                  <a:spLocks noChangeShapeType="1"/>
                </p:cNvSpPr>
                <p:nvPr/>
              </p:nvSpPr>
              <p:spPr bwMode="auto">
                <a:xfrm flipV="1">
                  <a:off x="1344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58" name="Line 160"/>
                <p:cNvSpPr>
                  <a:spLocks noChangeShapeType="1"/>
                </p:cNvSpPr>
                <p:nvPr/>
              </p:nvSpPr>
              <p:spPr bwMode="auto">
                <a:xfrm flipV="1">
                  <a:off x="1440" y="1581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59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1539" y="1572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60" name="Line 162"/>
                <p:cNvSpPr>
                  <a:spLocks noChangeShapeType="1"/>
                </p:cNvSpPr>
                <p:nvPr/>
              </p:nvSpPr>
              <p:spPr bwMode="auto">
                <a:xfrm>
                  <a:off x="1392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61" name="Line 163"/>
                <p:cNvSpPr>
                  <a:spLocks noChangeShapeType="1"/>
                </p:cNvSpPr>
                <p:nvPr/>
              </p:nvSpPr>
              <p:spPr bwMode="auto">
                <a:xfrm>
                  <a:off x="1491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332854" name="Line 164"/>
              <p:cNvSpPr>
                <a:spLocks noChangeShapeType="1"/>
              </p:cNvSpPr>
              <p:nvPr/>
            </p:nvSpPr>
            <p:spPr bwMode="auto">
              <a:xfrm>
                <a:off x="1593" y="1554"/>
                <a:ext cx="4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32852" name="Text Box 168"/>
            <p:cNvSpPr txBox="1">
              <a:spLocks noChangeArrowheads="1"/>
            </p:cNvSpPr>
            <p:nvPr/>
          </p:nvSpPr>
          <p:spPr bwMode="auto">
            <a:xfrm>
              <a:off x="5479981" y="4600884"/>
              <a:ext cx="8640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output</a:t>
              </a: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332809" name="ZoneTexte 91"/>
          <p:cNvSpPr txBox="1">
            <a:spLocks noChangeArrowheads="1"/>
          </p:cNvSpPr>
          <p:nvPr/>
        </p:nvSpPr>
        <p:spPr bwMode="auto">
          <a:xfrm>
            <a:off x="717550" y="5383213"/>
            <a:ext cx="3062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fr-FR" sz="2000">
                <a:solidFill>
                  <a:srgbClr val="FFC000"/>
                </a:solidFill>
                <a:latin typeface="Calibri" pitchFamily="34" charset="0"/>
              </a:rPr>
              <a:t>Passive quenching circuit</a:t>
            </a:r>
          </a:p>
          <a:p>
            <a:pPr algn="ctr"/>
            <a:r>
              <a:rPr lang="fr-FR" sz="1000">
                <a:latin typeface="Calibri" pitchFamily="34" charset="0"/>
              </a:rPr>
              <a:t>S. Cova &amp; al.</a:t>
            </a:r>
          </a:p>
          <a:p>
            <a:pPr algn="ctr"/>
            <a:r>
              <a:rPr lang="en-US" sz="1000">
                <a:latin typeface="Calibri" pitchFamily="34" charset="0"/>
              </a:rPr>
              <a:t>Appl. Opt., Vol. 35, No 12 (1996) 1956</a:t>
            </a:r>
          </a:p>
        </p:txBody>
      </p:sp>
      <p:sp>
        <p:nvSpPr>
          <p:cNvPr id="332810" name="ZoneTexte 94"/>
          <p:cNvSpPr txBox="1">
            <a:spLocks noChangeArrowheads="1"/>
          </p:cNvSpPr>
          <p:nvPr/>
        </p:nvSpPr>
        <p:spPr bwMode="auto">
          <a:xfrm>
            <a:off x="4284663" y="5335588"/>
            <a:ext cx="4824412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Binary device</a:t>
            </a:r>
          </a:p>
          <a:p>
            <a:pPr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 If one or more simultaneous photons fire the GM-APD,</a:t>
            </a:r>
          </a:p>
          <a:p>
            <a:r>
              <a:rPr lang="en-US" sz="1600">
                <a:latin typeface="Calibri" pitchFamily="34" charset="0"/>
              </a:rPr>
              <a:t>   the output is anytime a standard signal: Q~C(V</a:t>
            </a:r>
            <a:r>
              <a:rPr lang="en-US" sz="1600" baseline="-25000">
                <a:latin typeface="Calibri" pitchFamily="34" charset="0"/>
              </a:rPr>
              <a:t>bias </a:t>
            </a:r>
            <a:r>
              <a:rPr lang="en-US" sz="1600">
                <a:latin typeface="Calibri" pitchFamily="34" charset="0"/>
              </a:rPr>
              <a:t>- V</a:t>
            </a:r>
            <a:r>
              <a:rPr lang="en-US" sz="1600" baseline="-25000">
                <a:latin typeface="Calibri" pitchFamily="34" charset="0"/>
              </a:rPr>
              <a:t>BD</a:t>
            </a:r>
            <a:r>
              <a:rPr lang="en-US" sz="1600">
                <a:latin typeface="Calibri" pitchFamily="34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 GM-APD does not give information on the light intensity</a:t>
            </a:r>
          </a:p>
        </p:txBody>
      </p:sp>
      <p:grpSp>
        <p:nvGrpSpPr>
          <p:cNvPr id="332811" name="Groupe 83"/>
          <p:cNvGrpSpPr>
            <a:grpSpLocks/>
          </p:cNvGrpSpPr>
          <p:nvPr/>
        </p:nvGrpSpPr>
        <p:grpSpPr bwMode="auto">
          <a:xfrm>
            <a:off x="5049838" y="3203575"/>
            <a:ext cx="2847975" cy="2136775"/>
            <a:chOff x="5049425" y="3295706"/>
            <a:chExt cx="2848437" cy="2135839"/>
          </a:xfrm>
        </p:grpSpPr>
        <p:grpSp>
          <p:nvGrpSpPr>
            <p:cNvPr id="332814" name="Groupe 93"/>
            <p:cNvGrpSpPr>
              <a:grpSpLocks/>
            </p:cNvGrpSpPr>
            <p:nvPr/>
          </p:nvGrpSpPr>
          <p:grpSpPr bwMode="auto">
            <a:xfrm>
              <a:off x="5049425" y="3295706"/>
              <a:ext cx="2848437" cy="2135839"/>
              <a:chOff x="6397081" y="3763610"/>
              <a:chExt cx="2394631" cy="2079943"/>
            </a:xfrm>
          </p:grpSpPr>
          <p:grpSp>
            <p:nvGrpSpPr>
              <p:cNvPr id="332818" name="Group 205"/>
              <p:cNvGrpSpPr>
                <a:grpSpLocks/>
              </p:cNvGrpSpPr>
              <p:nvPr/>
            </p:nvGrpSpPr>
            <p:grpSpPr bwMode="auto">
              <a:xfrm>
                <a:off x="6397081" y="3985376"/>
                <a:ext cx="2309009" cy="1858177"/>
                <a:chOff x="3959" y="1704"/>
                <a:chExt cx="1537" cy="1467"/>
              </a:xfrm>
            </p:grpSpPr>
            <p:sp>
              <p:nvSpPr>
                <p:cNvPr id="332833" name="Text Box 178"/>
                <p:cNvSpPr txBox="1">
                  <a:spLocks noChangeArrowheads="1"/>
                </p:cNvSpPr>
                <p:nvPr/>
              </p:nvSpPr>
              <p:spPr bwMode="auto">
                <a:xfrm>
                  <a:off x="4805" y="2928"/>
                  <a:ext cx="656" cy="2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it-IT" sz="1400">
                      <a:latin typeface="Calibri" pitchFamily="34" charset="0"/>
                    </a:rPr>
                    <a:t>Time (a.u.)</a:t>
                  </a:r>
                  <a:endParaRPr lang="en-US" sz="1400">
                    <a:latin typeface="Calibri" pitchFamily="34" charset="0"/>
                  </a:endParaRPr>
                </a:p>
              </p:txBody>
            </p:sp>
            <p:sp>
              <p:nvSpPr>
                <p:cNvPr id="332834" name="Line 175"/>
                <p:cNvSpPr>
                  <a:spLocks noChangeShapeType="1"/>
                </p:cNvSpPr>
                <p:nvPr/>
              </p:nvSpPr>
              <p:spPr bwMode="auto">
                <a:xfrm flipV="1">
                  <a:off x="4136" y="1725"/>
                  <a:ext cx="0" cy="119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35" name="Line 176"/>
                <p:cNvSpPr>
                  <a:spLocks noChangeShapeType="1"/>
                </p:cNvSpPr>
                <p:nvPr/>
              </p:nvSpPr>
              <p:spPr bwMode="auto">
                <a:xfrm>
                  <a:off x="4136" y="2921"/>
                  <a:ext cx="13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36" name="Text Box 177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3596" y="2067"/>
                  <a:ext cx="932" cy="2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Calibri" pitchFamily="34" charset="0"/>
                    </a:rPr>
                    <a:t>Current (a.u.)</a:t>
                  </a:r>
                </a:p>
              </p:txBody>
            </p:sp>
          </p:grpSp>
          <p:grpSp>
            <p:nvGrpSpPr>
              <p:cNvPr id="332819" name="Group 207"/>
              <p:cNvGrpSpPr>
                <a:grpSpLocks/>
              </p:cNvGrpSpPr>
              <p:nvPr/>
            </p:nvGrpSpPr>
            <p:grpSpPr bwMode="auto">
              <a:xfrm>
                <a:off x="6819221" y="4927760"/>
                <a:ext cx="1490264" cy="599125"/>
                <a:chOff x="4240" y="2448"/>
                <a:chExt cx="992" cy="473"/>
              </a:xfrm>
            </p:grpSpPr>
            <p:grpSp>
              <p:nvGrpSpPr>
                <p:cNvPr id="332824" name="Group 188"/>
                <p:cNvGrpSpPr>
                  <a:grpSpLocks/>
                </p:cNvGrpSpPr>
                <p:nvPr/>
              </p:nvGrpSpPr>
              <p:grpSpPr bwMode="auto">
                <a:xfrm>
                  <a:off x="4588" y="2449"/>
                  <a:ext cx="234" cy="472"/>
                  <a:chOff x="3840" y="1920"/>
                  <a:chExt cx="376" cy="720"/>
                </a:xfrm>
              </p:grpSpPr>
              <p:sp>
                <p:nvSpPr>
                  <p:cNvPr id="332831" name="Freeform 189"/>
                  <p:cNvSpPr>
                    <a:spLocks/>
                  </p:cNvSpPr>
                  <p:nvPr/>
                </p:nvSpPr>
                <p:spPr bwMode="auto">
                  <a:xfrm>
                    <a:off x="3880" y="1920"/>
                    <a:ext cx="336" cy="720"/>
                  </a:xfrm>
                  <a:custGeom>
                    <a:avLst/>
                    <a:gdLst>
                      <a:gd name="T0" fmla="*/ 0 w 336"/>
                      <a:gd name="T1" fmla="*/ 0 h 720"/>
                      <a:gd name="T2" fmla="*/ 96 w 336"/>
                      <a:gd name="T3" fmla="*/ 432 h 720"/>
                      <a:gd name="T4" fmla="*/ 336 w 336"/>
                      <a:gd name="T5" fmla="*/ 720 h 720"/>
                      <a:gd name="T6" fmla="*/ 0 60000 65536"/>
                      <a:gd name="T7" fmla="*/ 0 60000 65536"/>
                      <a:gd name="T8" fmla="*/ 0 60000 65536"/>
                      <a:gd name="T9" fmla="*/ 0 w 336"/>
                      <a:gd name="T10" fmla="*/ 0 h 720"/>
                      <a:gd name="T11" fmla="*/ 336 w 336"/>
                      <a:gd name="T12" fmla="*/ 720 h 72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36" h="720">
                        <a:moveTo>
                          <a:pt x="0" y="0"/>
                        </a:moveTo>
                        <a:cubicBezTo>
                          <a:pt x="20" y="156"/>
                          <a:pt x="40" y="312"/>
                          <a:pt x="96" y="432"/>
                        </a:cubicBezTo>
                        <a:cubicBezTo>
                          <a:pt x="152" y="552"/>
                          <a:pt x="304" y="648"/>
                          <a:pt x="336" y="72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2832" name="Line 19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40" y="1920"/>
                    <a:ext cx="48" cy="7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332825" name="Group 195"/>
                <p:cNvGrpSpPr>
                  <a:grpSpLocks/>
                </p:cNvGrpSpPr>
                <p:nvPr/>
              </p:nvGrpSpPr>
              <p:grpSpPr bwMode="auto">
                <a:xfrm>
                  <a:off x="4998" y="2448"/>
                  <a:ext cx="234" cy="472"/>
                  <a:chOff x="3840" y="1920"/>
                  <a:chExt cx="376" cy="720"/>
                </a:xfrm>
              </p:grpSpPr>
              <p:sp>
                <p:nvSpPr>
                  <p:cNvPr id="332829" name="Freeform 196"/>
                  <p:cNvSpPr>
                    <a:spLocks/>
                  </p:cNvSpPr>
                  <p:nvPr/>
                </p:nvSpPr>
                <p:spPr bwMode="auto">
                  <a:xfrm>
                    <a:off x="3880" y="1920"/>
                    <a:ext cx="336" cy="720"/>
                  </a:xfrm>
                  <a:custGeom>
                    <a:avLst/>
                    <a:gdLst>
                      <a:gd name="T0" fmla="*/ 0 w 336"/>
                      <a:gd name="T1" fmla="*/ 0 h 720"/>
                      <a:gd name="T2" fmla="*/ 96 w 336"/>
                      <a:gd name="T3" fmla="*/ 432 h 720"/>
                      <a:gd name="T4" fmla="*/ 336 w 336"/>
                      <a:gd name="T5" fmla="*/ 720 h 720"/>
                      <a:gd name="T6" fmla="*/ 0 60000 65536"/>
                      <a:gd name="T7" fmla="*/ 0 60000 65536"/>
                      <a:gd name="T8" fmla="*/ 0 60000 65536"/>
                      <a:gd name="T9" fmla="*/ 0 w 336"/>
                      <a:gd name="T10" fmla="*/ 0 h 720"/>
                      <a:gd name="T11" fmla="*/ 336 w 336"/>
                      <a:gd name="T12" fmla="*/ 720 h 72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36" h="720">
                        <a:moveTo>
                          <a:pt x="0" y="0"/>
                        </a:moveTo>
                        <a:cubicBezTo>
                          <a:pt x="20" y="156"/>
                          <a:pt x="40" y="312"/>
                          <a:pt x="96" y="432"/>
                        </a:cubicBezTo>
                        <a:cubicBezTo>
                          <a:pt x="152" y="552"/>
                          <a:pt x="304" y="648"/>
                          <a:pt x="336" y="72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2830" name="Line 19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40" y="1920"/>
                    <a:ext cx="48" cy="7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332826" name="Group 198"/>
                <p:cNvGrpSpPr>
                  <a:grpSpLocks/>
                </p:cNvGrpSpPr>
                <p:nvPr/>
              </p:nvGrpSpPr>
              <p:grpSpPr bwMode="auto">
                <a:xfrm>
                  <a:off x="4240" y="2448"/>
                  <a:ext cx="234" cy="472"/>
                  <a:chOff x="3840" y="1920"/>
                  <a:chExt cx="376" cy="720"/>
                </a:xfrm>
              </p:grpSpPr>
              <p:sp>
                <p:nvSpPr>
                  <p:cNvPr id="332827" name="Freeform 199"/>
                  <p:cNvSpPr>
                    <a:spLocks/>
                  </p:cNvSpPr>
                  <p:nvPr/>
                </p:nvSpPr>
                <p:spPr bwMode="auto">
                  <a:xfrm>
                    <a:off x="3880" y="1920"/>
                    <a:ext cx="336" cy="720"/>
                  </a:xfrm>
                  <a:custGeom>
                    <a:avLst/>
                    <a:gdLst>
                      <a:gd name="T0" fmla="*/ 0 w 336"/>
                      <a:gd name="T1" fmla="*/ 0 h 720"/>
                      <a:gd name="T2" fmla="*/ 96 w 336"/>
                      <a:gd name="T3" fmla="*/ 432 h 720"/>
                      <a:gd name="T4" fmla="*/ 336 w 336"/>
                      <a:gd name="T5" fmla="*/ 720 h 720"/>
                      <a:gd name="T6" fmla="*/ 0 60000 65536"/>
                      <a:gd name="T7" fmla="*/ 0 60000 65536"/>
                      <a:gd name="T8" fmla="*/ 0 60000 65536"/>
                      <a:gd name="T9" fmla="*/ 0 w 336"/>
                      <a:gd name="T10" fmla="*/ 0 h 720"/>
                      <a:gd name="T11" fmla="*/ 336 w 336"/>
                      <a:gd name="T12" fmla="*/ 720 h 72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36" h="720">
                        <a:moveTo>
                          <a:pt x="0" y="0"/>
                        </a:moveTo>
                        <a:cubicBezTo>
                          <a:pt x="20" y="156"/>
                          <a:pt x="40" y="312"/>
                          <a:pt x="96" y="432"/>
                        </a:cubicBezTo>
                        <a:cubicBezTo>
                          <a:pt x="152" y="552"/>
                          <a:pt x="304" y="648"/>
                          <a:pt x="336" y="72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2828" name="Line 20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40" y="1920"/>
                    <a:ext cx="48" cy="7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</p:grpSp>
          <p:sp>
            <p:nvSpPr>
              <p:cNvPr id="332820" name="Line 201"/>
              <p:cNvSpPr>
                <a:spLocks noChangeShapeType="1"/>
              </p:cNvSpPr>
              <p:nvPr/>
            </p:nvSpPr>
            <p:spPr bwMode="auto">
              <a:xfrm flipH="1">
                <a:off x="6867299" y="4446433"/>
                <a:ext cx="432658" cy="420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32821" name="Text Box 202"/>
              <p:cNvSpPr txBox="1">
                <a:spLocks noChangeArrowheads="1"/>
              </p:cNvSpPr>
              <p:nvPr/>
            </p:nvSpPr>
            <p:spPr bwMode="auto">
              <a:xfrm>
                <a:off x="7052101" y="3763610"/>
                <a:ext cx="1739611" cy="5694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latin typeface="Calibri" pitchFamily="34" charset="0"/>
                  </a:rPr>
                  <a:t>Standard output signal</a:t>
                </a:r>
              </a:p>
              <a:p>
                <a:r>
                  <a:rPr lang="en-US" sz="1600">
                    <a:latin typeface="Calibri" pitchFamily="34" charset="0"/>
                  </a:rPr>
                  <a:t>Q = 10</a:t>
                </a:r>
                <a:r>
                  <a:rPr lang="en-US" sz="1600" baseline="30000">
                    <a:latin typeface="Calibri" pitchFamily="34" charset="0"/>
                  </a:rPr>
                  <a:t>5</a:t>
                </a:r>
                <a:r>
                  <a:rPr lang="en-US" sz="1600">
                    <a:latin typeface="Calibri" pitchFamily="34" charset="0"/>
                  </a:rPr>
                  <a:t>-10</a:t>
                </a:r>
                <a:r>
                  <a:rPr lang="en-US" sz="1600" baseline="30000">
                    <a:latin typeface="Calibri" pitchFamily="34" charset="0"/>
                  </a:rPr>
                  <a:t>6</a:t>
                </a:r>
                <a:r>
                  <a:rPr lang="en-US" sz="1600">
                    <a:latin typeface="Calibri" pitchFamily="34" charset="0"/>
                  </a:rPr>
                  <a:t>e</a:t>
                </a:r>
              </a:p>
            </p:txBody>
          </p:sp>
          <p:sp>
            <p:nvSpPr>
              <p:cNvPr id="332822" name="Line 203"/>
              <p:cNvSpPr>
                <a:spLocks noChangeShapeType="1"/>
              </p:cNvSpPr>
              <p:nvPr/>
            </p:nvSpPr>
            <p:spPr bwMode="auto">
              <a:xfrm>
                <a:off x="7299956" y="4446436"/>
                <a:ext cx="72110" cy="4255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32823" name="Line 204"/>
              <p:cNvSpPr>
                <a:spLocks noChangeShapeType="1"/>
              </p:cNvSpPr>
              <p:nvPr/>
            </p:nvSpPr>
            <p:spPr bwMode="auto">
              <a:xfrm>
                <a:off x="7299957" y="4446431"/>
                <a:ext cx="648986" cy="4255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332815" name="Rectangle 84"/>
            <p:cNvSpPr>
              <a:spLocks noChangeArrowheads="1"/>
            </p:cNvSpPr>
            <p:nvPr/>
          </p:nvSpPr>
          <p:spPr bwMode="auto">
            <a:xfrm>
              <a:off x="5580112" y="4437112"/>
              <a:ext cx="3401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Q</a:t>
              </a:r>
            </a:p>
          </p:txBody>
        </p:sp>
        <p:sp>
          <p:nvSpPr>
            <p:cNvPr id="332816" name="Rectangle 85"/>
            <p:cNvSpPr>
              <a:spLocks noChangeArrowheads="1"/>
            </p:cNvSpPr>
            <p:nvPr/>
          </p:nvSpPr>
          <p:spPr bwMode="auto">
            <a:xfrm>
              <a:off x="6202346" y="4412580"/>
              <a:ext cx="3401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Q</a:t>
              </a:r>
            </a:p>
          </p:txBody>
        </p:sp>
        <p:sp>
          <p:nvSpPr>
            <p:cNvPr id="332817" name="Rectangle 86"/>
            <p:cNvSpPr>
              <a:spLocks noChangeArrowheads="1"/>
            </p:cNvSpPr>
            <p:nvPr/>
          </p:nvSpPr>
          <p:spPr bwMode="auto">
            <a:xfrm>
              <a:off x="6926618" y="4439732"/>
              <a:ext cx="3401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Q</a:t>
              </a:r>
            </a:p>
          </p:txBody>
        </p:sp>
      </p:grpSp>
      <p:sp>
        <p:nvSpPr>
          <p:cNvPr id="88" name="Rectangle 4"/>
          <p:cNvSpPr txBox="1">
            <a:spLocks noChangeArrowheads="1"/>
          </p:cNvSpPr>
          <p:nvPr/>
        </p:nvSpPr>
        <p:spPr>
          <a:xfrm>
            <a:off x="1116013" y="215900"/>
            <a:ext cx="6335712" cy="6921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Geiger Mode – Avalanche Photodiode (GM-APD</a:t>
            </a:r>
            <a:r>
              <a:rPr lang="en-US" sz="2400" dirty="0"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332813" name="ZoneTexte 89"/>
          <p:cNvSpPr txBox="1">
            <a:spLocks noChangeArrowheads="1"/>
          </p:cNvSpPr>
          <p:nvPr/>
        </p:nvSpPr>
        <p:spPr bwMode="auto">
          <a:xfrm>
            <a:off x="2195513" y="963613"/>
            <a:ext cx="51133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The first  single photon detectors operated in Geiger-mode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338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8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A0CC0D-5236-4693-AC72-43616651FD0B}" type="slidenum">
              <a:rPr lang="en-GB"/>
              <a:pPr>
                <a:defRPr/>
              </a:pPr>
              <a:t>88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79450" y="163513"/>
            <a:ext cx="7107238" cy="6223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What is a Silicon Photomultiplier (SiPM)?</a:t>
            </a:r>
          </a:p>
        </p:txBody>
      </p:sp>
      <p:sp>
        <p:nvSpPr>
          <p:cNvPr id="333829" name="Rectangle 128"/>
          <p:cNvSpPr>
            <a:spLocks noChangeArrowheads="1"/>
          </p:cNvSpPr>
          <p:nvPr/>
        </p:nvSpPr>
        <p:spPr bwMode="auto">
          <a:xfrm>
            <a:off x="1247775" y="1125538"/>
            <a:ext cx="78247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88900" indent="-88900">
              <a:buFontTx/>
              <a:buChar char="•"/>
            </a:pPr>
            <a:r>
              <a:rPr lang="en-US" sz="1600">
                <a:latin typeface="Calibri" pitchFamily="34" charset="0"/>
              </a:rPr>
              <a:t> matrix of n </a:t>
            </a:r>
            <a:r>
              <a:rPr lang="en-US" sz="1600">
                <a:latin typeface="Calibri" pitchFamily="34" charset="0"/>
                <a:sym typeface="Symbol" pitchFamily="18" charset="2"/>
              </a:rPr>
              <a:t>pixels connected in parallel (e.g. few hundreds /mm</a:t>
            </a:r>
            <a:r>
              <a:rPr lang="en-US" sz="1600" baseline="30000">
                <a:latin typeface="Calibri" pitchFamily="34" charset="0"/>
                <a:sym typeface="Symbol" pitchFamily="18" charset="2"/>
              </a:rPr>
              <a:t>2</a:t>
            </a:r>
            <a:r>
              <a:rPr lang="en-US" sz="1600">
                <a:latin typeface="Calibri" pitchFamily="34" charset="0"/>
                <a:sym typeface="Symbol" pitchFamily="18" charset="2"/>
              </a:rPr>
              <a:t> ) on a common Si substrate</a:t>
            </a:r>
            <a:r>
              <a:rPr lang="en-US" sz="1600">
                <a:latin typeface="Calibri" pitchFamily="34" charset="0"/>
              </a:rPr>
              <a:t> </a:t>
            </a:r>
          </a:p>
          <a:p>
            <a:pPr marL="88900" indent="-88900">
              <a:buFontTx/>
              <a:buChar char="•"/>
            </a:pPr>
            <a:r>
              <a:rPr lang="en-US" sz="1600">
                <a:latin typeface="Calibri" pitchFamily="34" charset="0"/>
              </a:rPr>
              <a:t> each </a:t>
            </a:r>
            <a:r>
              <a:rPr lang="en-US" sz="1600">
                <a:latin typeface="Calibri" pitchFamily="34" charset="0"/>
                <a:sym typeface="Symbol" pitchFamily="18" charset="2"/>
              </a:rPr>
              <a:t>pixels </a:t>
            </a:r>
            <a:r>
              <a:rPr lang="en-US" sz="1600">
                <a:latin typeface="Calibri" pitchFamily="34" charset="0"/>
              </a:rPr>
              <a:t>= GM-APD in series with R</a:t>
            </a:r>
            <a:r>
              <a:rPr lang="en-US" sz="1600" baseline="-25000">
                <a:latin typeface="Calibri" pitchFamily="34" charset="0"/>
              </a:rPr>
              <a:t>quench</a:t>
            </a:r>
            <a:endParaRPr lang="en-US" sz="1600">
              <a:latin typeface="Calibri" pitchFamily="34" charset="0"/>
            </a:endParaRPr>
          </a:p>
        </p:txBody>
      </p:sp>
      <p:grpSp>
        <p:nvGrpSpPr>
          <p:cNvPr id="333830" name="Group 519"/>
          <p:cNvGrpSpPr>
            <a:grpSpLocks/>
          </p:cNvGrpSpPr>
          <p:nvPr/>
        </p:nvGrpSpPr>
        <p:grpSpPr bwMode="auto">
          <a:xfrm>
            <a:off x="3276600" y="2000250"/>
            <a:ext cx="2617788" cy="2520950"/>
            <a:chOff x="1593" y="832"/>
            <a:chExt cx="1151" cy="1230"/>
          </a:xfrm>
        </p:grpSpPr>
        <p:sp>
          <p:nvSpPr>
            <p:cNvPr id="333936" name="Text Box 413"/>
            <p:cNvSpPr txBox="1">
              <a:spLocks noChangeArrowheads="1"/>
            </p:cNvSpPr>
            <p:nvPr/>
          </p:nvSpPr>
          <p:spPr bwMode="auto">
            <a:xfrm>
              <a:off x="2176" y="1957"/>
              <a:ext cx="335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V</a:t>
              </a:r>
              <a:r>
                <a:rPr lang="it-IT" sz="1400" baseline="-25000">
                  <a:solidFill>
                    <a:schemeClr val="tx2"/>
                  </a:solidFill>
                  <a:latin typeface="Calibri" pitchFamily="34" charset="0"/>
                </a:rPr>
                <a:t>bias</a:t>
              </a:r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&gt; V</a:t>
              </a:r>
              <a:r>
                <a:rPr lang="it-IT" sz="1400" baseline="-25000">
                  <a:solidFill>
                    <a:schemeClr val="tx2"/>
                  </a:solidFill>
                  <a:latin typeface="Calibri" pitchFamily="34" charset="0"/>
                </a:rPr>
                <a:t>BD</a:t>
              </a:r>
              <a:endParaRPr lang="en-US" sz="1400" b="1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333937" name="Line 415"/>
            <p:cNvSpPr>
              <a:spLocks noChangeShapeType="1"/>
            </p:cNvSpPr>
            <p:nvPr/>
          </p:nvSpPr>
          <p:spPr bwMode="auto">
            <a:xfrm rot="-5400000">
              <a:off x="2311" y="1512"/>
              <a:ext cx="0" cy="25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33938" name="Group 418"/>
            <p:cNvGrpSpPr>
              <a:grpSpLocks/>
            </p:cNvGrpSpPr>
            <p:nvPr/>
          </p:nvGrpSpPr>
          <p:grpSpPr bwMode="auto">
            <a:xfrm rot="-5400000">
              <a:off x="1659" y="1371"/>
              <a:ext cx="663" cy="114"/>
              <a:chOff x="231" y="1488"/>
              <a:chExt cx="1545" cy="240"/>
            </a:xfrm>
          </p:grpSpPr>
          <p:sp>
            <p:nvSpPr>
              <p:cNvPr id="333994" name="AutoShape 419"/>
              <p:cNvSpPr>
                <a:spLocks noChangeArrowheads="1"/>
              </p:cNvSpPr>
              <p:nvPr/>
            </p:nvSpPr>
            <p:spPr bwMode="auto">
              <a:xfrm rot="5394883">
                <a:off x="600" y="1513"/>
                <a:ext cx="237" cy="192"/>
              </a:xfrm>
              <a:prstGeom prst="triangle">
                <a:avLst>
                  <a:gd name="adj" fmla="val 51199"/>
                </a:avLst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95" name="Line 420"/>
              <p:cNvSpPr>
                <a:spLocks noChangeShapeType="1"/>
              </p:cNvSpPr>
              <p:nvPr/>
            </p:nvSpPr>
            <p:spPr bwMode="auto">
              <a:xfrm>
                <a:off x="819" y="148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96" name="Line 421"/>
              <p:cNvSpPr>
                <a:spLocks noChangeShapeType="1"/>
              </p:cNvSpPr>
              <p:nvPr/>
            </p:nvSpPr>
            <p:spPr bwMode="auto">
              <a:xfrm>
                <a:off x="231" y="1596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333997" name="Group 422"/>
              <p:cNvGrpSpPr>
                <a:grpSpLocks/>
              </p:cNvGrpSpPr>
              <p:nvPr/>
            </p:nvGrpSpPr>
            <p:grpSpPr bwMode="auto">
              <a:xfrm>
                <a:off x="1113" y="1509"/>
                <a:ext cx="384" cy="126"/>
                <a:chOff x="1248" y="1554"/>
                <a:chExt cx="393" cy="156"/>
              </a:xfrm>
            </p:grpSpPr>
            <p:grpSp>
              <p:nvGrpSpPr>
                <p:cNvPr id="334000" name="Group 423"/>
                <p:cNvGrpSpPr>
                  <a:grpSpLocks/>
                </p:cNvGrpSpPr>
                <p:nvPr/>
              </p:nvGrpSpPr>
              <p:grpSpPr bwMode="auto">
                <a:xfrm>
                  <a:off x="1248" y="1554"/>
                  <a:ext cx="339" cy="156"/>
                  <a:chOff x="1248" y="1572"/>
                  <a:chExt cx="339" cy="156"/>
                </a:xfrm>
              </p:grpSpPr>
              <p:sp>
                <p:nvSpPr>
                  <p:cNvPr id="334002" name="Line 4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8" y="1584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4003" name="Line 425"/>
                  <p:cNvSpPr>
                    <a:spLocks noChangeShapeType="1"/>
                  </p:cNvSpPr>
                  <p:nvPr/>
                </p:nvSpPr>
                <p:spPr bwMode="auto">
                  <a:xfrm>
                    <a:off x="1296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4004" name="Line 4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44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4005" name="Line 4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0" y="1581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4006" name="Line 4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39" y="1572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4007" name="Line 429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4008" name="Line 430"/>
                  <p:cNvSpPr>
                    <a:spLocks noChangeShapeType="1"/>
                  </p:cNvSpPr>
                  <p:nvPr/>
                </p:nvSpPr>
                <p:spPr bwMode="auto">
                  <a:xfrm>
                    <a:off x="1491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334001" name="Line 431"/>
                <p:cNvSpPr>
                  <a:spLocks noChangeShapeType="1"/>
                </p:cNvSpPr>
                <p:nvPr/>
              </p:nvSpPr>
              <p:spPr bwMode="auto">
                <a:xfrm>
                  <a:off x="1593" y="155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333998" name="Line 432"/>
              <p:cNvSpPr>
                <a:spLocks noChangeShapeType="1"/>
              </p:cNvSpPr>
              <p:nvPr/>
            </p:nvSpPr>
            <p:spPr bwMode="auto">
              <a:xfrm>
                <a:off x="816" y="1611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99" name="Line 433"/>
              <p:cNvSpPr>
                <a:spLocks noChangeShapeType="1"/>
              </p:cNvSpPr>
              <p:nvPr/>
            </p:nvSpPr>
            <p:spPr bwMode="auto">
              <a:xfrm>
                <a:off x="1488" y="1593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333939" name="Group 434"/>
            <p:cNvGrpSpPr>
              <a:grpSpLocks/>
            </p:cNvGrpSpPr>
            <p:nvPr/>
          </p:nvGrpSpPr>
          <p:grpSpPr bwMode="auto">
            <a:xfrm rot="-5400000">
              <a:off x="1845" y="1371"/>
              <a:ext cx="663" cy="114"/>
              <a:chOff x="231" y="1488"/>
              <a:chExt cx="1545" cy="240"/>
            </a:xfrm>
          </p:grpSpPr>
          <p:sp>
            <p:nvSpPr>
              <p:cNvPr id="333979" name="AutoShape 435"/>
              <p:cNvSpPr>
                <a:spLocks noChangeArrowheads="1"/>
              </p:cNvSpPr>
              <p:nvPr/>
            </p:nvSpPr>
            <p:spPr bwMode="auto">
              <a:xfrm rot="5394883">
                <a:off x="600" y="1513"/>
                <a:ext cx="237" cy="192"/>
              </a:xfrm>
              <a:prstGeom prst="triangle">
                <a:avLst>
                  <a:gd name="adj" fmla="val 51199"/>
                </a:avLst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80" name="Line 436"/>
              <p:cNvSpPr>
                <a:spLocks noChangeShapeType="1"/>
              </p:cNvSpPr>
              <p:nvPr/>
            </p:nvSpPr>
            <p:spPr bwMode="auto">
              <a:xfrm>
                <a:off x="819" y="148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81" name="Line 437"/>
              <p:cNvSpPr>
                <a:spLocks noChangeShapeType="1"/>
              </p:cNvSpPr>
              <p:nvPr/>
            </p:nvSpPr>
            <p:spPr bwMode="auto">
              <a:xfrm>
                <a:off x="231" y="1596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333982" name="Group 438"/>
              <p:cNvGrpSpPr>
                <a:grpSpLocks/>
              </p:cNvGrpSpPr>
              <p:nvPr/>
            </p:nvGrpSpPr>
            <p:grpSpPr bwMode="auto">
              <a:xfrm>
                <a:off x="1113" y="1509"/>
                <a:ext cx="384" cy="126"/>
                <a:chOff x="1248" y="1554"/>
                <a:chExt cx="393" cy="156"/>
              </a:xfrm>
            </p:grpSpPr>
            <p:grpSp>
              <p:nvGrpSpPr>
                <p:cNvPr id="333985" name="Group 439"/>
                <p:cNvGrpSpPr>
                  <a:grpSpLocks/>
                </p:cNvGrpSpPr>
                <p:nvPr/>
              </p:nvGrpSpPr>
              <p:grpSpPr bwMode="auto">
                <a:xfrm>
                  <a:off x="1248" y="1554"/>
                  <a:ext cx="339" cy="156"/>
                  <a:chOff x="1248" y="1572"/>
                  <a:chExt cx="339" cy="156"/>
                </a:xfrm>
              </p:grpSpPr>
              <p:sp>
                <p:nvSpPr>
                  <p:cNvPr id="333987" name="Line 4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8" y="1584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88" name="Line 441"/>
                  <p:cNvSpPr>
                    <a:spLocks noChangeShapeType="1"/>
                  </p:cNvSpPr>
                  <p:nvPr/>
                </p:nvSpPr>
                <p:spPr bwMode="auto">
                  <a:xfrm>
                    <a:off x="1296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89" name="Line 4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44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90" name="Line 4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0" y="1581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91" name="Line 4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39" y="1572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92" name="Line 445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93" name="Line 446"/>
                  <p:cNvSpPr>
                    <a:spLocks noChangeShapeType="1"/>
                  </p:cNvSpPr>
                  <p:nvPr/>
                </p:nvSpPr>
                <p:spPr bwMode="auto">
                  <a:xfrm>
                    <a:off x="1491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333986" name="Line 447"/>
                <p:cNvSpPr>
                  <a:spLocks noChangeShapeType="1"/>
                </p:cNvSpPr>
                <p:nvPr/>
              </p:nvSpPr>
              <p:spPr bwMode="auto">
                <a:xfrm>
                  <a:off x="1593" y="155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333983" name="Line 448"/>
              <p:cNvSpPr>
                <a:spLocks noChangeShapeType="1"/>
              </p:cNvSpPr>
              <p:nvPr/>
            </p:nvSpPr>
            <p:spPr bwMode="auto">
              <a:xfrm>
                <a:off x="816" y="1611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84" name="Line 449"/>
              <p:cNvSpPr>
                <a:spLocks noChangeShapeType="1"/>
              </p:cNvSpPr>
              <p:nvPr/>
            </p:nvSpPr>
            <p:spPr bwMode="auto">
              <a:xfrm>
                <a:off x="1488" y="1593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333940" name="Group 450"/>
            <p:cNvGrpSpPr>
              <a:grpSpLocks/>
            </p:cNvGrpSpPr>
            <p:nvPr/>
          </p:nvGrpSpPr>
          <p:grpSpPr bwMode="auto">
            <a:xfrm rot="-5400000">
              <a:off x="2149" y="1372"/>
              <a:ext cx="663" cy="114"/>
              <a:chOff x="231" y="1488"/>
              <a:chExt cx="1545" cy="240"/>
            </a:xfrm>
          </p:grpSpPr>
          <p:sp>
            <p:nvSpPr>
              <p:cNvPr id="333964" name="AutoShape 451"/>
              <p:cNvSpPr>
                <a:spLocks noChangeArrowheads="1"/>
              </p:cNvSpPr>
              <p:nvPr/>
            </p:nvSpPr>
            <p:spPr bwMode="auto">
              <a:xfrm rot="5394883">
                <a:off x="600" y="1513"/>
                <a:ext cx="237" cy="192"/>
              </a:xfrm>
              <a:prstGeom prst="triangle">
                <a:avLst>
                  <a:gd name="adj" fmla="val 51199"/>
                </a:avLst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65" name="Line 452"/>
              <p:cNvSpPr>
                <a:spLocks noChangeShapeType="1"/>
              </p:cNvSpPr>
              <p:nvPr/>
            </p:nvSpPr>
            <p:spPr bwMode="auto">
              <a:xfrm>
                <a:off x="819" y="148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66" name="Line 453"/>
              <p:cNvSpPr>
                <a:spLocks noChangeShapeType="1"/>
              </p:cNvSpPr>
              <p:nvPr/>
            </p:nvSpPr>
            <p:spPr bwMode="auto">
              <a:xfrm>
                <a:off x="231" y="1596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333967" name="Group 454"/>
              <p:cNvGrpSpPr>
                <a:grpSpLocks/>
              </p:cNvGrpSpPr>
              <p:nvPr/>
            </p:nvGrpSpPr>
            <p:grpSpPr bwMode="auto">
              <a:xfrm>
                <a:off x="1113" y="1509"/>
                <a:ext cx="384" cy="126"/>
                <a:chOff x="1248" y="1554"/>
                <a:chExt cx="393" cy="156"/>
              </a:xfrm>
            </p:grpSpPr>
            <p:grpSp>
              <p:nvGrpSpPr>
                <p:cNvPr id="333970" name="Group 455"/>
                <p:cNvGrpSpPr>
                  <a:grpSpLocks/>
                </p:cNvGrpSpPr>
                <p:nvPr/>
              </p:nvGrpSpPr>
              <p:grpSpPr bwMode="auto">
                <a:xfrm>
                  <a:off x="1248" y="1554"/>
                  <a:ext cx="339" cy="156"/>
                  <a:chOff x="1248" y="1572"/>
                  <a:chExt cx="339" cy="156"/>
                </a:xfrm>
              </p:grpSpPr>
              <p:sp>
                <p:nvSpPr>
                  <p:cNvPr id="333972" name="Line 4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8" y="1584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73" name="Line 457"/>
                  <p:cNvSpPr>
                    <a:spLocks noChangeShapeType="1"/>
                  </p:cNvSpPr>
                  <p:nvPr/>
                </p:nvSpPr>
                <p:spPr bwMode="auto">
                  <a:xfrm>
                    <a:off x="1296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74" name="Line 4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44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75" name="Line 45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0" y="1581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76" name="Line 4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39" y="1572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77" name="Line 461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78" name="Line 462"/>
                  <p:cNvSpPr>
                    <a:spLocks noChangeShapeType="1"/>
                  </p:cNvSpPr>
                  <p:nvPr/>
                </p:nvSpPr>
                <p:spPr bwMode="auto">
                  <a:xfrm>
                    <a:off x="1491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333971" name="Line 463"/>
                <p:cNvSpPr>
                  <a:spLocks noChangeShapeType="1"/>
                </p:cNvSpPr>
                <p:nvPr/>
              </p:nvSpPr>
              <p:spPr bwMode="auto">
                <a:xfrm>
                  <a:off x="1593" y="155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333968" name="Line 464"/>
              <p:cNvSpPr>
                <a:spLocks noChangeShapeType="1"/>
              </p:cNvSpPr>
              <p:nvPr/>
            </p:nvSpPr>
            <p:spPr bwMode="auto">
              <a:xfrm>
                <a:off x="816" y="1611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69" name="Line 465"/>
              <p:cNvSpPr>
                <a:spLocks noChangeShapeType="1"/>
              </p:cNvSpPr>
              <p:nvPr/>
            </p:nvSpPr>
            <p:spPr bwMode="auto">
              <a:xfrm>
                <a:off x="1488" y="1593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33941" name="Line 466"/>
            <p:cNvSpPr>
              <a:spLocks noChangeShapeType="1"/>
            </p:cNvSpPr>
            <p:nvPr/>
          </p:nvSpPr>
          <p:spPr bwMode="auto">
            <a:xfrm rot="-5400000">
              <a:off x="2223" y="1520"/>
              <a:ext cx="0" cy="48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33942" name="Group 467"/>
            <p:cNvGrpSpPr>
              <a:grpSpLocks/>
            </p:cNvGrpSpPr>
            <p:nvPr/>
          </p:nvGrpSpPr>
          <p:grpSpPr bwMode="auto">
            <a:xfrm rot="10800000">
              <a:off x="2265" y="1776"/>
              <a:ext cx="14" cy="193"/>
              <a:chOff x="1662" y="2439"/>
              <a:chExt cx="32" cy="441"/>
            </a:xfrm>
          </p:grpSpPr>
          <p:sp>
            <p:nvSpPr>
              <p:cNvPr id="333962" name="Oval 468"/>
              <p:cNvSpPr>
                <a:spLocks noChangeArrowheads="1"/>
              </p:cNvSpPr>
              <p:nvPr/>
            </p:nvSpPr>
            <p:spPr bwMode="auto">
              <a:xfrm>
                <a:off x="1662" y="2439"/>
                <a:ext cx="32" cy="3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63" name="Line 469"/>
              <p:cNvSpPr>
                <a:spLocks noChangeShapeType="1"/>
              </p:cNvSpPr>
              <p:nvPr/>
            </p:nvSpPr>
            <p:spPr bwMode="auto">
              <a:xfrm>
                <a:off x="1680" y="2448"/>
                <a:ext cx="0" cy="43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333943" name="Group 471"/>
            <p:cNvGrpSpPr>
              <a:grpSpLocks/>
            </p:cNvGrpSpPr>
            <p:nvPr/>
          </p:nvGrpSpPr>
          <p:grpSpPr bwMode="auto">
            <a:xfrm>
              <a:off x="2093" y="1290"/>
              <a:ext cx="365" cy="208"/>
              <a:chOff x="2899" y="1579"/>
              <a:chExt cx="609" cy="374"/>
            </a:xfrm>
          </p:grpSpPr>
          <p:grpSp>
            <p:nvGrpSpPr>
              <p:cNvPr id="333956" name="Group 472"/>
              <p:cNvGrpSpPr>
                <a:grpSpLocks/>
              </p:cNvGrpSpPr>
              <p:nvPr/>
            </p:nvGrpSpPr>
            <p:grpSpPr bwMode="auto">
              <a:xfrm>
                <a:off x="2899" y="1579"/>
                <a:ext cx="105" cy="374"/>
                <a:chOff x="2668" y="1772"/>
                <a:chExt cx="105" cy="374"/>
              </a:xfrm>
            </p:grpSpPr>
            <p:sp>
              <p:nvSpPr>
                <p:cNvPr id="333960" name="Freeform 473"/>
                <p:cNvSpPr>
                  <a:spLocks/>
                </p:cNvSpPr>
                <p:nvPr/>
              </p:nvSpPr>
              <p:spPr bwMode="auto">
                <a:xfrm rot="-1085967">
                  <a:off x="2668" y="1772"/>
                  <a:ext cx="48" cy="326"/>
                </a:xfrm>
                <a:custGeom>
                  <a:avLst/>
                  <a:gdLst>
                    <a:gd name="T0" fmla="*/ 0 w 56"/>
                    <a:gd name="T1" fmla="*/ 0 h 816"/>
                    <a:gd name="T2" fmla="*/ 26 w 56"/>
                    <a:gd name="T3" fmla="*/ 4 h 816"/>
                    <a:gd name="T4" fmla="*/ 0 w 56"/>
                    <a:gd name="T5" fmla="*/ 7 h 816"/>
                    <a:gd name="T6" fmla="*/ 26 w 56"/>
                    <a:gd name="T7" fmla="*/ 11 h 816"/>
                    <a:gd name="T8" fmla="*/ 0 w 56"/>
                    <a:gd name="T9" fmla="*/ 16 h 816"/>
                    <a:gd name="T10" fmla="*/ 26 w 56"/>
                    <a:gd name="T11" fmla="*/ 21 h 8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816"/>
                    <a:gd name="T20" fmla="*/ 56 w 56"/>
                    <a:gd name="T21" fmla="*/ 816 h 8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816">
                      <a:moveTo>
                        <a:pt x="0" y="0"/>
                      </a:moveTo>
                      <a:cubicBezTo>
                        <a:pt x="24" y="48"/>
                        <a:pt x="48" y="96"/>
                        <a:pt x="48" y="144"/>
                      </a:cubicBezTo>
                      <a:cubicBezTo>
                        <a:pt x="48" y="192"/>
                        <a:pt x="0" y="240"/>
                        <a:pt x="0" y="288"/>
                      </a:cubicBezTo>
                      <a:cubicBezTo>
                        <a:pt x="0" y="336"/>
                        <a:pt x="48" y="376"/>
                        <a:pt x="48" y="432"/>
                      </a:cubicBezTo>
                      <a:cubicBezTo>
                        <a:pt x="48" y="488"/>
                        <a:pt x="0" y="560"/>
                        <a:pt x="0" y="624"/>
                      </a:cubicBezTo>
                      <a:cubicBezTo>
                        <a:pt x="0" y="688"/>
                        <a:pt x="56" y="784"/>
                        <a:pt x="48" y="816"/>
                      </a:cubicBezTo>
                    </a:path>
                  </a:pathLst>
                </a:custGeom>
                <a:noFill/>
                <a:ln w="9525">
                  <a:solidFill>
                    <a:schemeClr val="tx2"/>
                  </a:solidFill>
                  <a:round/>
                  <a:headEnd/>
                  <a:tailEnd type="none" w="med" len="med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3961" name="Line 474"/>
                <p:cNvSpPr>
                  <a:spLocks noChangeShapeType="1"/>
                </p:cNvSpPr>
                <p:nvPr/>
              </p:nvSpPr>
              <p:spPr bwMode="auto">
                <a:xfrm rot="-1085967">
                  <a:off x="2773" y="2082"/>
                  <a:ext cx="0" cy="6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333957" name="Group 475"/>
              <p:cNvGrpSpPr>
                <a:grpSpLocks/>
              </p:cNvGrpSpPr>
              <p:nvPr/>
            </p:nvGrpSpPr>
            <p:grpSpPr bwMode="auto">
              <a:xfrm>
                <a:off x="3403" y="1579"/>
                <a:ext cx="105" cy="374"/>
                <a:chOff x="2668" y="1772"/>
                <a:chExt cx="105" cy="374"/>
              </a:xfrm>
            </p:grpSpPr>
            <p:sp>
              <p:nvSpPr>
                <p:cNvPr id="333958" name="Freeform 476"/>
                <p:cNvSpPr>
                  <a:spLocks/>
                </p:cNvSpPr>
                <p:nvPr/>
              </p:nvSpPr>
              <p:spPr bwMode="auto">
                <a:xfrm rot="-1085967">
                  <a:off x="2668" y="1772"/>
                  <a:ext cx="48" cy="326"/>
                </a:xfrm>
                <a:custGeom>
                  <a:avLst/>
                  <a:gdLst>
                    <a:gd name="T0" fmla="*/ 0 w 56"/>
                    <a:gd name="T1" fmla="*/ 0 h 816"/>
                    <a:gd name="T2" fmla="*/ 26 w 56"/>
                    <a:gd name="T3" fmla="*/ 4 h 816"/>
                    <a:gd name="T4" fmla="*/ 0 w 56"/>
                    <a:gd name="T5" fmla="*/ 7 h 816"/>
                    <a:gd name="T6" fmla="*/ 26 w 56"/>
                    <a:gd name="T7" fmla="*/ 11 h 816"/>
                    <a:gd name="T8" fmla="*/ 0 w 56"/>
                    <a:gd name="T9" fmla="*/ 16 h 816"/>
                    <a:gd name="T10" fmla="*/ 26 w 56"/>
                    <a:gd name="T11" fmla="*/ 21 h 8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816"/>
                    <a:gd name="T20" fmla="*/ 56 w 56"/>
                    <a:gd name="T21" fmla="*/ 816 h 8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816">
                      <a:moveTo>
                        <a:pt x="0" y="0"/>
                      </a:moveTo>
                      <a:cubicBezTo>
                        <a:pt x="24" y="48"/>
                        <a:pt x="48" y="96"/>
                        <a:pt x="48" y="144"/>
                      </a:cubicBezTo>
                      <a:cubicBezTo>
                        <a:pt x="48" y="192"/>
                        <a:pt x="0" y="240"/>
                        <a:pt x="0" y="288"/>
                      </a:cubicBezTo>
                      <a:cubicBezTo>
                        <a:pt x="0" y="336"/>
                        <a:pt x="48" y="376"/>
                        <a:pt x="48" y="432"/>
                      </a:cubicBezTo>
                      <a:cubicBezTo>
                        <a:pt x="48" y="488"/>
                        <a:pt x="0" y="560"/>
                        <a:pt x="0" y="624"/>
                      </a:cubicBezTo>
                      <a:cubicBezTo>
                        <a:pt x="0" y="688"/>
                        <a:pt x="56" y="784"/>
                        <a:pt x="48" y="816"/>
                      </a:cubicBezTo>
                    </a:path>
                  </a:pathLst>
                </a:custGeom>
                <a:noFill/>
                <a:ln w="9525">
                  <a:solidFill>
                    <a:schemeClr val="tx2"/>
                  </a:solidFill>
                  <a:round/>
                  <a:headEnd/>
                  <a:tailEnd type="none" w="med" len="med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3959" name="Line 477"/>
                <p:cNvSpPr>
                  <a:spLocks noChangeShapeType="1"/>
                </p:cNvSpPr>
                <p:nvPr/>
              </p:nvSpPr>
              <p:spPr bwMode="auto">
                <a:xfrm rot="-1085967">
                  <a:off x="2773" y="2082"/>
                  <a:ext cx="0" cy="6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sp>
          <p:nvSpPr>
            <p:cNvPr id="333944" name="Text Box 478"/>
            <p:cNvSpPr txBox="1">
              <a:spLocks noChangeArrowheads="1"/>
            </p:cNvSpPr>
            <p:nvPr/>
          </p:nvSpPr>
          <p:spPr bwMode="auto">
            <a:xfrm>
              <a:off x="1593" y="1485"/>
              <a:ext cx="408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GM-APD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333945" name="Text Box 479"/>
            <p:cNvSpPr txBox="1">
              <a:spLocks noChangeArrowheads="1"/>
            </p:cNvSpPr>
            <p:nvPr/>
          </p:nvSpPr>
          <p:spPr bwMode="auto">
            <a:xfrm>
              <a:off x="1783" y="1218"/>
              <a:ext cx="22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solidFill>
                    <a:schemeClr val="tx2"/>
                  </a:solidFill>
                  <a:latin typeface="Calibri" pitchFamily="34" charset="0"/>
                </a:rPr>
                <a:t>R</a:t>
              </a:r>
              <a:r>
                <a:rPr lang="en-US" sz="1600" baseline="-25000">
                  <a:solidFill>
                    <a:schemeClr val="tx2"/>
                  </a:solidFill>
                  <a:latin typeface="Calibri" pitchFamily="34" charset="0"/>
                </a:rPr>
                <a:t>q</a:t>
              </a:r>
              <a:endParaRPr lang="en-US" sz="16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333946" name="Line 486"/>
            <p:cNvSpPr>
              <a:spLocks noChangeShapeType="1"/>
            </p:cNvSpPr>
            <p:nvPr/>
          </p:nvSpPr>
          <p:spPr bwMode="auto">
            <a:xfrm rot="-5400000">
              <a:off x="2222" y="858"/>
              <a:ext cx="0" cy="48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947" name="Text Box 487"/>
            <p:cNvSpPr txBox="1">
              <a:spLocks noChangeArrowheads="1"/>
            </p:cNvSpPr>
            <p:nvPr/>
          </p:nvSpPr>
          <p:spPr bwMode="auto">
            <a:xfrm>
              <a:off x="1849" y="1768"/>
              <a:ext cx="408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substrate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333948" name="Text Box 488"/>
            <p:cNvSpPr txBox="1">
              <a:spLocks noChangeArrowheads="1"/>
            </p:cNvSpPr>
            <p:nvPr/>
          </p:nvSpPr>
          <p:spPr bwMode="auto">
            <a:xfrm>
              <a:off x="1688" y="958"/>
              <a:ext cx="501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Al electrode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grpSp>
          <p:nvGrpSpPr>
            <p:cNvPr id="333949" name="Group 489"/>
            <p:cNvGrpSpPr>
              <a:grpSpLocks/>
            </p:cNvGrpSpPr>
            <p:nvPr/>
          </p:nvGrpSpPr>
          <p:grpSpPr bwMode="auto">
            <a:xfrm>
              <a:off x="2304" y="894"/>
              <a:ext cx="14" cy="193"/>
              <a:chOff x="1662" y="2439"/>
              <a:chExt cx="32" cy="441"/>
            </a:xfrm>
          </p:grpSpPr>
          <p:sp>
            <p:nvSpPr>
              <p:cNvPr id="333954" name="Oval 490"/>
              <p:cNvSpPr>
                <a:spLocks noChangeArrowheads="1"/>
              </p:cNvSpPr>
              <p:nvPr/>
            </p:nvSpPr>
            <p:spPr bwMode="auto">
              <a:xfrm>
                <a:off x="1662" y="2439"/>
                <a:ext cx="32" cy="3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55" name="Line 491"/>
              <p:cNvSpPr>
                <a:spLocks noChangeShapeType="1"/>
              </p:cNvSpPr>
              <p:nvPr/>
            </p:nvSpPr>
            <p:spPr bwMode="auto">
              <a:xfrm>
                <a:off x="1680" y="2448"/>
                <a:ext cx="0" cy="43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33950" name="Text Box 492"/>
            <p:cNvSpPr txBox="1">
              <a:spLocks noChangeArrowheads="1"/>
            </p:cNvSpPr>
            <p:nvPr/>
          </p:nvSpPr>
          <p:spPr bwMode="auto">
            <a:xfrm>
              <a:off x="2321" y="832"/>
              <a:ext cx="269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V</a:t>
              </a:r>
              <a:r>
                <a:rPr lang="it-IT" sz="1400" baseline="-25000">
                  <a:solidFill>
                    <a:schemeClr val="tx2"/>
                  </a:solidFill>
                  <a:latin typeface="Calibri" pitchFamily="34" charset="0"/>
                </a:rPr>
                <a:t>out</a:t>
              </a:r>
              <a:endParaRPr lang="en-US" sz="1400" b="1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333951" name="Text Box 495"/>
            <p:cNvSpPr txBox="1">
              <a:spLocks noChangeArrowheads="1"/>
            </p:cNvSpPr>
            <p:nvPr/>
          </p:nvSpPr>
          <p:spPr bwMode="auto">
            <a:xfrm>
              <a:off x="2193" y="1379"/>
              <a:ext cx="90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libri" pitchFamily="34" charset="0"/>
                </a:rPr>
                <a:t>Q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333952" name="Text Box 496"/>
            <p:cNvSpPr txBox="1">
              <a:spLocks noChangeArrowheads="1"/>
            </p:cNvSpPr>
            <p:nvPr/>
          </p:nvSpPr>
          <p:spPr bwMode="auto">
            <a:xfrm>
              <a:off x="2494" y="1389"/>
              <a:ext cx="90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libri" pitchFamily="34" charset="0"/>
                </a:rPr>
                <a:t>Q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333953" name="Text Box 497"/>
            <p:cNvSpPr txBox="1">
              <a:spLocks noChangeArrowheads="1"/>
            </p:cNvSpPr>
            <p:nvPr/>
          </p:nvSpPr>
          <p:spPr bwMode="auto">
            <a:xfrm>
              <a:off x="2324" y="986"/>
              <a:ext cx="420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400">
                  <a:solidFill>
                    <a:schemeClr val="tx2"/>
                  </a:solidFill>
                  <a:latin typeface="Calibri" pitchFamily="34" charset="0"/>
                </a:rPr>
                <a:t>Q</a:t>
              </a:r>
              <a:r>
                <a:rPr lang="en-US" sz="1400" baseline="-25000">
                  <a:solidFill>
                    <a:schemeClr val="tx2"/>
                  </a:solidFill>
                  <a:latin typeface="Calibri" pitchFamily="34" charset="0"/>
                </a:rPr>
                <a:t>tot</a:t>
              </a:r>
              <a:r>
                <a:rPr lang="en-US" sz="1400">
                  <a:solidFill>
                    <a:schemeClr val="tx2"/>
                  </a:solidFill>
                  <a:latin typeface="Calibri" pitchFamily="34" charset="0"/>
                </a:rPr>
                <a:t> </a:t>
              </a:r>
              <a:r>
                <a:rPr lang="en-US" sz="1400" baseline="-25000">
                  <a:solidFill>
                    <a:schemeClr val="tx2"/>
                  </a:solidFill>
                  <a:latin typeface="Calibri" pitchFamily="34" charset="0"/>
                </a:rPr>
                <a:t> </a:t>
              </a:r>
              <a:r>
                <a:rPr lang="en-US" sz="1400">
                  <a:solidFill>
                    <a:schemeClr val="tx2"/>
                  </a:solidFill>
                  <a:latin typeface="Calibri" pitchFamily="34" charset="0"/>
                </a:rPr>
                <a:t>= 2Q</a:t>
              </a:r>
            </a:p>
          </p:txBody>
        </p:sp>
      </p:grpSp>
      <p:grpSp>
        <p:nvGrpSpPr>
          <p:cNvPr id="333831" name="Group 710"/>
          <p:cNvGrpSpPr>
            <a:grpSpLocks/>
          </p:cNvGrpSpPr>
          <p:nvPr/>
        </p:nvGrpSpPr>
        <p:grpSpPr bwMode="auto">
          <a:xfrm>
            <a:off x="76200" y="2070100"/>
            <a:ext cx="3311525" cy="2562225"/>
            <a:chOff x="419" y="834"/>
            <a:chExt cx="1764" cy="1434"/>
          </a:xfrm>
        </p:grpSpPr>
        <p:sp>
          <p:nvSpPr>
            <p:cNvPr id="333849" name="Rectangle 711"/>
            <p:cNvSpPr>
              <a:spLocks noChangeArrowheads="1"/>
            </p:cNvSpPr>
            <p:nvPr/>
          </p:nvSpPr>
          <p:spPr bwMode="auto">
            <a:xfrm>
              <a:off x="726" y="1610"/>
              <a:ext cx="1003" cy="79"/>
            </a:xfrm>
            <a:prstGeom prst="rect">
              <a:avLst/>
            </a:prstGeom>
            <a:solidFill>
              <a:srgbClr val="00FFFF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grpSp>
          <p:nvGrpSpPr>
            <p:cNvPr id="333850" name="Group 712"/>
            <p:cNvGrpSpPr>
              <a:grpSpLocks/>
            </p:cNvGrpSpPr>
            <p:nvPr/>
          </p:nvGrpSpPr>
          <p:grpSpPr bwMode="auto">
            <a:xfrm rot="-166185">
              <a:off x="1675" y="1192"/>
              <a:ext cx="272" cy="620"/>
              <a:chOff x="2836" y="2432"/>
              <a:chExt cx="287" cy="620"/>
            </a:xfrm>
          </p:grpSpPr>
          <p:sp>
            <p:nvSpPr>
              <p:cNvPr id="333934" name="Rectangle 713"/>
              <p:cNvSpPr>
                <a:spLocks noChangeArrowheads="1"/>
              </p:cNvSpPr>
              <p:nvPr/>
            </p:nvSpPr>
            <p:spPr bwMode="auto">
              <a:xfrm rot="-3361284">
                <a:off x="2778" y="2699"/>
                <a:ext cx="612" cy="78"/>
              </a:xfrm>
              <a:prstGeom prst="rect">
                <a:avLst/>
              </a:prstGeom>
              <a:solidFill>
                <a:srgbClr val="3366FF">
                  <a:alpha val="3019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35" name="AutoShape 714"/>
              <p:cNvSpPr>
                <a:spLocks noChangeArrowheads="1"/>
              </p:cNvSpPr>
              <p:nvPr/>
            </p:nvSpPr>
            <p:spPr bwMode="auto">
              <a:xfrm rot="-8609034">
                <a:off x="2836" y="2976"/>
                <a:ext cx="105" cy="76"/>
              </a:xfrm>
              <a:prstGeom prst="rtTriangle">
                <a:avLst/>
              </a:prstGeom>
              <a:solidFill>
                <a:srgbClr val="3366FF">
                  <a:alpha val="3019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333851" name="Rectangle 715"/>
            <p:cNvSpPr>
              <a:spLocks noChangeArrowheads="1"/>
            </p:cNvSpPr>
            <p:nvPr/>
          </p:nvSpPr>
          <p:spPr bwMode="auto">
            <a:xfrm>
              <a:off x="727" y="1689"/>
              <a:ext cx="1003" cy="168"/>
            </a:xfrm>
            <a:prstGeom prst="rect">
              <a:avLst/>
            </a:prstGeom>
            <a:solidFill>
              <a:srgbClr val="3366FF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grpSp>
          <p:nvGrpSpPr>
            <p:cNvPr id="333852" name="Group 716"/>
            <p:cNvGrpSpPr>
              <a:grpSpLocks/>
            </p:cNvGrpSpPr>
            <p:nvPr/>
          </p:nvGrpSpPr>
          <p:grpSpPr bwMode="auto">
            <a:xfrm>
              <a:off x="974" y="1298"/>
              <a:ext cx="129" cy="52"/>
              <a:chOff x="2957" y="1213"/>
              <a:chExt cx="169" cy="55"/>
            </a:xfrm>
          </p:grpSpPr>
          <p:sp>
            <p:nvSpPr>
              <p:cNvPr id="333931" name="Rectangle 717"/>
              <p:cNvSpPr>
                <a:spLocks noChangeArrowheads="1"/>
              </p:cNvSpPr>
              <p:nvPr/>
            </p:nvSpPr>
            <p:spPr bwMode="auto">
              <a:xfrm>
                <a:off x="2957" y="1213"/>
                <a:ext cx="136" cy="2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32" name="Rectangle 718"/>
              <p:cNvSpPr>
                <a:spLocks noChangeArrowheads="1"/>
              </p:cNvSpPr>
              <p:nvPr/>
            </p:nvSpPr>
            <p:spPr bwMode="auto">
              <a:xfrm rot="5400000">
                <a:off x="3085" y="1241"/>
                <a:ext cx="39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33" name="AutoShape 719"/>
              <p:cNvSpPr>
                <a:spLocks noChangeArrowheads="1"/>
              </p:cNvSpPr>
              <p:nvPr/>
            </p:nvSpPr>
            <p:spPr bwMode="auto">
              <a:xfrm>
                <a:off x="3092" y="1213"/>
                <a:ext cx="34" cy="25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333853" name="Rectangle 720"/>
            <p:cNvSpPr>
              <a:spLocks noChangeArrowheads="1"/>
            </p:cNvSpPr>
            <p:nvPr/>
          </p:nvSpPr>
          <p:spPr bwMode="auto">
            <a:xfrm>
              <a:off x="1838" y="1280"/>
              <a:ext cx="61" cy="1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grpSp>
          <p:nvGrpSpPr>
            <p:cNvPr id="333854" name="Group 721"/>
            <p:cNvGrpSpPr>
              <a:grpSpLocks/>
            </p:cNvGrpSpPr>
            <p:nvPr/>
          </p:nvGrpSpPr>
          <p:grpSpPr bwMode="auto">
            <a:xfrm>
              <a:off x="1570" y="1302"/>
              <a:ext cx="129" cy="52"/>
              <a:chOff x="2957" y="1213"/>
              <a:chExt cx="169" cy="55"/>
            </a:xfrm>
          </p:grpSpPr>
          <p:sp>
            <p:nvSpPr>
              <p:cNvPr id="333928" name="Rectangle 722"/>
              <p:cNvSpPr>
                <a:spLocks noChangeArrowheads="1"/>
              </p:cNvSpPr>
              <p:nvPr/>
            </p:nvSpPr>
            <p:spPr bwMode="auto">
              <a:xfrm>
                <a:off x="2957" y="1213"/>
                <a:ext cx="136" cy="2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29" name="Rectangle 723"/>
              <p:cNvSpPr>
                <a:spLocks noChangeArrowheads="1"/>
              </p:cNvSpPr>
              <p:nvPr/>
            </p:nvSpPr>
            <p:spPr bwMode="auto">
              <a:xfrm rot="5400000">
                <a:off x="3085" y="1241"/>
                <a:ext cx="39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30" name="AutoShape 724"/>
              <p:cNvSpPr>
                <a:spLocks noChangeArrowheads="1"/>
              </p:cNvSpPr>
              <p:nvPr/>
            </p:nvSpPr>
            <p:spPr bwMode="auto">
              <a:xfrm>
                <a:off x="3092" y="1213"/>
                <a:ext cx="34" cy="25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grpSp>
          <p:nvGrpSpPr>
            <p:cNvPr id="333855" name="Group 725"/>
            <p:cNvGrpSpPr>
              <a:grpSpLocks/>
            </p:cNvGrpSpPr>
            <p:nvPr/>
          </p:nvGrpSpPr>
          <p:grpSpPr bwMode="auto">
            <a:xfrm>
              <a:off x="1274" y="1302"/>
              <a:ext cx="129" cy="52"/>
              <a:chOff x="2957" y="1213"/>
              <a:chExt cx="169" cy="55"/>
            </a:xfrm>
          </p:grpSpPr>
          <p:sp>
            <p:nvSpPr>
              <p:cNvPr id="333925" name="Rectangle 726"/>
              <p:cNvSpPr>
                <a:spLocks noChangeArrowheads="1"/>
              </p:cNvSpPr>
              <p:nvPr/>
            </p:nvSpPr>
            <p:spPr bwMode="auto">
              <a:xfrm>
                <a:off x="2957" y="1213"/>
                <a:ext cx="136" cy="2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26" name="Rectangle 727"/>
              <p:cNvSpPr>
                <a:spLocks noChangeArrowheads="1"/>
              </p:cNvSpPr>
              <p:nvPr/>
            </p:nvSpPr>
            <p:spPr bwMode="auto">
              <a:xfrm rot="5400000">
                <a:off x="3085" y="1241"/>
                <a:ext cx="39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27" name="AutoShape 728"/>
              <p:cNvSpPr>
                <a:spLocks noChangeArrowheads="1"/>
              </p:cNvSpPr>
              <p:nvPr/>
            </p:nvSpPr>
            <p:spPr bwMode="auto">
              <a:xfrm>
                <a:off x="3092" y="1213"/>
                <a:ext cx="34" cy="25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333856" name="Rectangle 729"/>
            <p:cNvSpPr>
              <a:spLocks noChangeArrowheads="1"/>
            </p:cNvSpPr>
            <p:nvPr/>
          </p:nvSpPr>
          <p:spPr bwMode="auto">
            <a:xfrm>
              <a:off x="727" y="1839"/>
              <a:ext cx="1003" cy="2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333857" name="Rectangle 730"/>
            <p:cNvSpPr>
              <a:spLocks noChangeArrowheads="1"/>
            </p:cNvSpPr>
            <p:nvPr/>
          </p:nvSpPr>
          <p:spPr bwMode="auto">
            <a:xfrm>
              <a:off x="727" y="1573"/>
              <a:ext cx="1003" cy="32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333858" name="Line 731"/>
            <p:cNvSpPr>
              <a:spLocks noChangeShapeType="1"/>
            </p:cNvSpPr>
            <p:nvPr/>
          </p:nvSpPr>
          <p:spPr bwMode="auto">
            <a:xfrm flipV="1">
              <a:off x="723" y="1067"/>
              <a:ext cx="311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59" name="Line 732"/>
            <p:cNvSpPr>
              <a:spLocks noChangeShapeType="1"/>
            </p:cNvSpPr>
            <p:nvPr/>
          </p:nvSpPr>
          <p:spPr bwMode="auto">
            <a:xfrm flipV="1">
              <a:off x="1723" y="1086"/>
              <a:ext cx="311" cy="503"/>
            </a:xfrm>
            <a:prstGeom prst="line">
              <a:avLst/>
            </a:prstGeom>
            <a:noFill/>
            <a:ln w="44450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60" name="Line 733"/>
            <p:cNvSpPr>
              <a:spLocks noChangeShapeType="1"/>
            </p:cNvSpPr>
            <p:nvPr/>
          </p:nvSpPr>
          <p:spPr bwMode="auto">
            <a:xfrm flipV="1">
              <a:off x="1729" y="1354"/>
              <a:ext cx="311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61" name="Line 734"/>
            <p:cNvSpPr>
              <a:spLocks noChangeShapeType="1"/>
            </p:cNvSpPr>
            <p:nvPr/>
          </p:nvSpPr>
          <p:spPr bwMode="auto">
            <a:xfrm flipV="1">
              <a:off x="1729" y="1346"/>
              <a:ext cx="311" cy="50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62" name="Line 735"/>
            <p:cNvSpPr>
              <a:spLocks noChangeShapeType="1"/>
            </p:cNvSpPr>
            <p:nvPr/>
          </p:nvSpPr>
          <p:spPr bwMode="auto">
            <a:xfrm flipV="1">
              <a:off x="1726" y="1108"/>
              <a:ext cx="311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63" name="Line 736"/>
            <p:cNvSpPr>
              <a:spLocks noChangeShapeType="1"/>
            </p:cNvSpPr>
            <p:nvPr/>
          </p:nvSpPr>
          <p:spPr bwMode="auto">
            <a:xfrm>
              <a:off x="1034" y="1067"/>
              <a:ext cx="10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64" name="Line 737"/>
            <p:cNvSpPr>
              <a:spLocks noChangeShapeType="1"/>
            </p:cNvSpPr>
            <p:nvPr/>
          </p:nvSpPr>
          <p:spPr bwMode="auto">
            <a:xfrm>
              <a:off x="2037" y="1067"/>
              <a:ext cx="0" cy="2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33865" name="Group 738"/>
            <p:cNvGrpSpPr>
              <a:grpSpLocks/>
            </p:cNvGrpSpPr>
            <p:nvPr/>
          </p:nvGrpSpPr>
          <p:grpSpPr bwMode="auto">
            <a:xfrm>
              <a:off x="854" y="1620"/>
              <a:ext cx="208" cy="56"/>
              <a:chOff x="756" y="1904"/>
              <a:chExt cx="220" cy="98"/>
            </a:xfrm>
          </p:grpSpPr>
          <p:sp>
            <p:nvSpPr>
              <p:cNvPr id="333923" name="Rectangle 739"/>
              <p:cNvSpPr>
                <a:spLocks noChangeArrowheads="1"/>
              </p:cNvSpPr>
              <p:nvPr/>
            </p:nvSpPr>
            <p:spPr bwMode="auto">
              <a:xfrm>
                <a:off x="756" y="1904"/>
                <a:ext cx="220" cy="44"/>
              </a:xfrm>
              <a:prstGeom prst="rect">
                <a:avLst/>
              </a:prstGeom>
              <a:pattFill prst="pct40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24" name="Rectangle 740"/>
              <p:cNvSpPr>
                <a:spLocks noChangeArrowheads="1"/>
              </p:cNvSpPr>
              <p:nvPr/>
            </p:nvSpPr>
            <p:spPr bwMode="auto">
              <a:xfrm>
                <a:off x="792" y="1958"/>
                <a:ext cx="148" cy="4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333866" name="Line 741"/>
            <p:cNvSpPr>
              <a:spLocks noChangeShapeType="1"/>
            </p:cNvSpPr>
            <p:nvPr/>
          </p:nvSpPr>
          <p:spPr bwMode="auto">
            <a:xfrm flipV="1">
              <a:off x="804" y="1141"/>
              <a:ext cx="259" cy="41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67" name="Rectangle 742"/>
            <p:cNvSpPr>
              <a:spLocks noChangeArrowheads="1"/>
            </p:cNvSpPr>
            <p:nvPr/>
          </p:nvSpPr>
          <p:spPr bwMode="auto">
            <a:xfrm>
              <a:off x="1046" y="1136"/>
              <a:ext cx="938" cy="3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333868" name="Line 743"/>
            <p:cNvSpPr>
              <a:spLocks noChangeShapeType="1"/>
            </p:cNvSpPr>
            <p:nvPr/>
          </p:nvSpPr>
          <p:spPr bwMode="auto">
            <a:xfrm>
              <a:off x="900" y="1564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33869" name="Group 744"/>
            <p:cNvGrpSpPr>
              <a:grpSpLocks/>
            </p:cNvGrpSpPr>
            <p:nvPr/>
          </p:nvGrpSpPr>
          <p:grpSpPr bwMode="auto">
            <a:xfrm>
              <a:off x="794" y="1530"/>
              <a:ext cx="129" cy="58"/>
              <a:chOff x="2608" y="1979"/>
              <a:chExt cx="169" cy="96"/>
            </a:xfrm>
          </p:grpSpPr>
          <p:sp>
            <p:nvSpPr>
              <p:cNvPr id="333920" name="Rectangle 745"/>
              <p:cNvSpPr>
                <a:spLocks noChangeArrowheads="1"/>
              </p:cNvSpPr>
              <p:nvPr/>
            </p:nvSpPr>
            <p:spPr bwMode="auto">
              <a:xfrm>
                <a:off x="2608" y="1979"/>
                <a:ext cx="136" cy="2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21" name="Rectangle 746"/>
              <p:cNvSpPr>
                <a:spLocks noChangeArrowheads="1"/>
              </p:cNvSpPr>
              <p:nvPr/>
            </p:nvSpPr>
            <p:spPr bwMode="auto">
              <a:xfrm rot="5400000">
                <a:off x="2722" y="2033"/>
                <a:ext cx="68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22" name="AutoShape 747"/>
              <p:cNvSpPr>
                <a:spLocks noChangeArrowheads="1"/>
              </p:cNvSpPr>
              <p:nvPr/>
            </p:nvSpPr>
            <p:spPr bwMode="auto">
              <a:xfrm>
                <a:off x="2743" y="1979"/>
                <a:ext cx="34" cy="44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333870" name="Rectangle 748"/>
            <p:cNvSpPr>
              <a:spLocks noChangeArrowheads="1"/>
            </p:cNvSpPr>
            <p:nvPr/>
          </p:nvSpPr>
          <p:spPr bwMode="auto">
            <a:xfrm>
              <a:off x="920" y="1347"/>
              <a:ext cx="937" cy="3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333871" name="Line 749"/>
            <p:cNvSpPr>
              <a:spLocks noChangeShapeType="1"/>
            </p:cNvSpPr>
            <p:nvPr/>
          </p:nvSpPr>
          <p:spPr bwMode="auto">
            <a:xfrm flipV="1">
              <a:off x="1098" y="1146"/>
              <a:ext cx="259" cy="41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72" name="Line 750"/>
            <p:cNvSpPr>
              <a:spLocks noChangeShapeType="1"/>
            </p:cNvSpPr>
            <p:nvPr/>
          </p:nvSpPr>
          <p:spPr bwMode="auto">
            <a:xfrm flipV="1">
              <a:off x="1393" y="1146"/>
              <a:ext cx="259" cy="41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73" name="Line 751"/>
            <p:cNvSpPr>
              <a:spLocks noChangeShapeType="1"/>
            </p:cNvSpPr>
            <p:nvPr/>
          </p:nvSpPr>
          <p:spPr bwMode="auto">
            <a:xfrm flipV="1">
              <a:off x="1677" y="1146"/>
              <a:ext cx="259" cy="41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74" name="Rectangle 752"/>
            <p:cNvSpPr>
              <a:spLocks noChangeArrowheads="1"/>
            </p:cNvSpPr>
            <p:nvPr/>
          </p:nvSpPr>
          <p:spPr bwMode="auto">
            <a:xfrm>
              <a:off x="1670" y="1556"/>
              <a:ext cx="60" cy="1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333875" name="Line 753"/>
            <p:cNvSpPr>
              <a:spLocks noChangeShapeType="1"/>
            </p:cNvSpPr>
            <p:nvPr/>
          </p:nvSpPr>
          <p:spPr bwMode="auto">
            <a:xfrm>
              <a:off x="884" y="1046"/>
              <a:ext cx="85" cy="258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76" name="Text Box 754"/>
            <p:cNvSpPr txBox="1">
              <a:spLocks noChangeArrowheads="1"/>
            </p:cNvSpPr>
            <p:nvPr/>
          </p:nvSpPr>
          <p:spPr bwMode="auto">
            <a:xfrm>
              <a:off x="474" y="959"/>
              <a:ext cx="490" cy="14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18000" rIns="18000" bIns="1800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Al 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electrode</a:t>
              </a:r>
            </a:p>
          </p:txBody>
        </p:sp>
        <p:sp>
          <p:nvSpPr>
            <p:cNvPr id="333877" name="Text Box 755"/>
            <p:cNvSpPr txBox="1">
              <a:spLocks noChangeArrowheads="1"/>
            </p:cNvSpPr>
            <p:nvPr/>
          </p:nvSpPr>
          <p:spPr bwMode="auto">
            <a:xfrm>
              <a:off x="1371" y="834"/>
              <a:ext cx="369" cy="14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lIns="18000" tIns="18000" rIns="18000" bIns="25200">
              <a:spAutoFit/>
            </a:bodyPr>
            <a:lstStyle/>
            <a:p>
              <a:r>
                <a:rPr lang="en-US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R</a:t>
              </a:r>
              <a:r>
                <a:rPr lang="en-US" sz="1400" baseline="-25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quench</a:t>
              </a:r>
              <a:endParaRPr lang="en-US" sz="1400"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33878" name="Line 756"/>
            <p:cNvSpPr>
              <a:spLocks noChangeShapeType="1"/>
            </p:cNvSpPr>
            <p:nvPr/>
          </p:nvSpPr>
          <p:spPr bwMode="auto">
            <a:xfrm flipH="1">
              <a:off x="1038" y="1024"/>
              <a:ext cx="398" cy="247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79" name="Line 757"/>
            <p:cNvSpPr>
              <a:spLocks noChangeShapeType="1"/>
            </p:cNvSpPr>
            <p:nvPr/>
          </p:nvSpPr>
          <p:spPr bwMode="auto">
            <a:xfrm flipH="1">
              <a:off x="900" y="1024"/>
              <a:ext cx="536" cy="5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80" name="Line 758"/>
            <p:cNvSpPr>
              <a:spLocks noChangeShapeType="1"/>
            </p:cNvSpPr>
            <p:nvPr/>
          </p:nvSpPr>
          <p:spPr bwMode="auto">
            <a:xfrm flipH="1">
              <a:off x="1350" y="1024"/>
              <a:ext cx="86" cy="247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81" name="Text Box 759"/>
            <p:cNvSpPr txBox="1">
              <a:spLocks noChangeArrowheads="1"/>
            </p:cNvSpPr>
            <p:nvPr/>
          </p:nvSpPr>
          <p:spPr bwMode="auto">
            <a:xfrm>
              <a:off x="934" y="2127"/>
              <a:ext cx="567" cy="14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18000" rIns="18000" bIns="1800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n</a:t>
              </a:r>
              <a:r>
                <a:rPr lang="fr-FR" sz="1400" baseline="30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+</a:t>
              </a:r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/p 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junctions</a:t>
              </a:r>
            </a:p>
          </p:txBody>
        </p:sp>
        <p:sp>
          <p:nvSpPr>
            <p:cNvPr id="333882" name="Text Box 760"/>
            <p:cNvSpPr txBox="1">
              <a:spLocks noChangeArrowheads="1"/>
            </p:cNvSpPr>
            <p:nvPr/>
          </p:nvSpPr>
          <p:spPr bwMode="auto">
            <a:xfrm>
              <a:off x="1197" y="1721"/>
              <a:ext cx="548" cy="1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0" rIns="18000" bIns="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p-Si 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substrate</a:t>
              </a:r>
            </a:p>
          </p:txBody>
        </p:sp>
        <p:sp>
          <p:nvSpPr>
            <p:cNvPr id="333883" name="Line 761"/>
            <p:cNvSpPr>
              <a:spLocks noChangeShapeType="1"/>
            </p:cNvSpPr>
            <p:nvPr/>
          </p:nvSpPr>
          <p:spPr bwMode="auto">
            <a:xfrm flipV="1">
              <a:off x="1723" y="1067"/>
              <a:ext cx="311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84" name="Text Box 762"/>
            <p:cNvSpPr txBox="1">
              <a:spLocks noChangeArrowheads="1"/>
            </p:cNvSpPr>
            <p:nvPr/>
          </p:nvSpPr>
          <p:spPr bwMode="auto">
            <a:xfrm>
              <a:off x="1762" y="1896"/>
              <a:ext cx="421" cy="16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36000" rIns="18000" bIns="3600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SiO</a:t>
              </a:r>
              <a:r>
                <a:rPr lang="fr-FR" sz="1400" baseline="-25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2</a:t>
              </a:r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+Si</a:t>
              </a:r>
              <a:r>
                <a:rPr lang="fr-FR" sz="1400" baseline="-25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3</a:t>
              </a:r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N</a:t>
              </a:r>
              <a:r>
                <a:rPr lang="fr-FR" sz="1400" baseline="-25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4</a:t>
              </a:r>
              <a:endParaRPr lang="en-US" sz="1400"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33885" name="Line 763"/>
            <p:cNvSpPr>
              <a:spLocks noChangeShapeType="1"/>
            </p:cNvSpPr>
            <p:nvPr/>
          </p:nvSpPr>
          <p:spPr bwMode="auto">
            <a:xfrm flipH="1" flipV="1">
              <a:off x="1772" y="1519"/>
              <a:ext cx="113" cy="37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33886" name="Group 764"/>
            <p:cNvGrpSpPr>
              <a:grpSpLocks/>
            </p:cNvGrpSpPr>
            <p:nvPr/>
          </p:nvGrpSpPr>
          <p:grpSpPr bwMode="auto">
            <a:xfrm>
              <a:off x="700" y="1743"/>
              <a:ext cx="42" cy="74"/>
              <a:chOff x="113" y="1706"/>
              <a:chExt cx="45" cy="74"/>
            </a:xfrm>
          </p:grpSpPr>
          <p:sp>
            <p:nvSpPr>
              <p:cNvPr id="333918" name="Line 765"/>
              <p:cNvSpPr>
                <a:spLocks noChangeShapeType="1"/>
              </p:cNvSpPr>
              <p:nvPr/>
            </p:nvSpPr>
            <p:spPr bwMode="auto">
              <a:xfrm flipV="1">
                <a:off x="113" y="1706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19" name="Line 766"/>
              <p:cNvSpPr>
                <a:spLocks noChangeShapeType="1"/>
              </p:cNvSpPr>
              <p:nvPr/>
            </p:nvSpPr>
            <p:spPr bwMode="auto">
              <a:xfrm flipV="1">
                <a:off x="113" y="1734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333887" name="Group 767"/>
            <p:cNvGrpSpPr>
              <a:grpSpLocks/>
            </p:cNvGrpSpPr>
            <p:nvPr/>
          </p:nvGrpSpPr>
          <p:grpSpPr bwMode="auto">
            <a:xfrm>
              <a:off x="1706" y="1719"/>
              <a:ext cx="42" cy="74"/>
              <a:chOff x="113" y="1706"/>
              <a:chExt cx="45" cy="74"/>
            </a:xfrm>
          </p:grpSpPr>
          <p:sp>
            <p:nvSpPr>
              <p:cNvPr id="333916" name="Line 768"/>
              <p:cNvSpPr>
                <a:spLocks noChangeShapeType="1"/>
              </p:cNvSpPr>
              <p:nvPr/>
            </p:nvSpPr>
            <p:spPr bwMode="auto">
              <a:xfrm flipV="1">
                <a:off x="113" y="1706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17" name="Line 769"/>
              <p:cNvSpPr>
                <a:spLocks noChangeShapeType="1"/>
              </p:cNvSpPr>
              <p:nvPr/>
            </p:nvSpPr>
            <p:spPr bwMode="auto">
              <a:xfrm flipV="1">
                <a:off x="113" y="1734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333888" name="Group 770"/>
            <p:cNvGrpSpPr>
              <a:grpSpLocks/>
            </p:cNvGrpSpPr>
            <p:nvPr/>
          </p:nvGrpSpPr>
          <p:grpSpPr bwMode="auto">
            <a:xfrm>
              <a:off x="1138" y="1620"/>
              <a:ext cx="208" cy="56"/>
              <a:chOff x="756" y="1904"/>
              <a:chExt cx="220" cy="98"/>
            </a:xfrm>
          </p:grpSpPr>
          <p:sp>
            <p:nvSpPr>
              <p:cNvPr id="333914" name="Rectangle 771"/>
              <p:cNvSpPr>
                <a:spLocks noChangeArrowheads="1"/>
              </p:cNvSpPr>
              <p:nvPr/>
            </p:nvSpPr>
            <p:spPr bwMode="auto">
              <a:xfrm>
                <a:off x="756" y="1904"/>
                <a:ext cx="220" cy="44"/>
              </a:xfrm>
              <a:prstGeom prst="rect">
                <a:avLst/>
              </a:prstGeom>
              <a:pattFill prst="pct40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15" name="Rectangle 772"/>
              <p:cNvSpPr>
                <a:spLocks noChangeArrowheads="1"/>
              </p:cNvSpPr>
              <p:nvPr/>
            </p:nvSpPr>
            <p:spPr bwMode="auto">
              <a:xfrm>
                <a:off x="792" y="1958"/>
                <a:ext cx="148" cy="4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grpSp>
          <p:nvGrpSpPr>
            <p:cNvPr id="333889" name="Group 773"/>
            <p:cNvGrpSpPr>
              <a:grpSpLocks/>
            </p:cNvGrpSpPr>
            <p:nvPr/>
          </p:nvGrpSpPr>
          <p:grpSpPr bwMode="auto">
            <a:xfrm>
              <a:off x="1426" y="1620"/>
              <a:ext cx="208" cy="56"/>
              <a:chOff x="756" y="1904"/>
              <a:chExt cx="220" cy="98"/>
            </a:xfrm>
          </p:grpSpPr>
          <p:sp>
            <p:nvSpPr>
              <p:cNvPr id="333912" name="Rectangle 774"/>
              <p:cNvSpPr>
                <a:spLocks noChangeArrowheads="1"/>
              </p:cNvSpPr>
              <p:nvPr/>
            </p:nvSpPr>
            <p:spPr bwMode="auto">
              <a:xfrm>
                <a:off x="756" y="1904"/>
                <a:ext cx="220" cy="44"/>
              </a:xfrm>
              <a:prstGeom prst="rect">
                <a:avLst/>
              </a:prstGeom>
              <a:pattFill prst="pct40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13" name="Rectangle 775"/>
              <p:cNvSpPr>
                <a:spLocks noChangeArrowheads="1"/>
              </p:cNvSpPr>
              <p:nvPr/>
            </p:nvSpPr>
            <p:spPr bwMode="auto">
              <a:xfrm>
                <a:off x="792" y="1958"/>
                <a:ext cx="148" cy="4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grpSp>
          <p:nvGrpSpPr>
            <p:cNvPr id="333890" name="Group 776"/>
            <p:cNvGrpSpPr>
              <a:grpSpLocks/>
            </p:cNvGrpSpPr>
            <p:nvPr/>
          </p:nvGrpSpPr>
          <p:grpSpPr bwMode="auto">
            <a:xfrm>
              <a:off x="1079" y="1538"/>
              <a:ext cx="130" cy="58"/>
              <a:chOff x="2608" y="1979"/>
              <a:chExt cx="169" cy="96"/>
            </a:xfrm>
          </p:grpSpPr>
          <p:sp>
            <p:nvSpPr>
              <p:cNvPr id="333909" name="Rectangle 777"/>
              <p:cNvSpPr>
                <a:spLocks noChangeArrowheads="1"/>
              </p:cNvSpPr>
              <p:nvPr/>
            </p:nvSpPr>
            <p:spPr bwMode="auto">
              <a:xfrm>
                <a:off x="2608" y="1979"/>
                <a:ext cx="136" cy="2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10" name="Rectangle 778"/>
              <p:cNvSpPr>
                <a:spLocks noChangeArrowheads="1"/>
              </p:cNvSpPr>
              <p:nvPr/>
            </p:nvSpPr>
            <p:spPr bwMode="auto">
              <a:xfrm rot="5400000">
                <a:off x="2722" y="2033"/>
                <a:ext cx="68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11" name="AutoShape 779"/>
              <p:cNvSpPr>
                <a:spLocks noChangeArrowheads="1"/>
              </p:cNvSpPr>
              <p:nvPr/>
            </p:nvSpPr>
            <p:spPr bwMode="auto">
              <a:xfrm>
                <a:off x="2743" y="1979"/>
                <a:ext cx="34" cy="44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grpSp>
          <p:nvGrpSpPr>
            <p:cNvPr id="333891" name="Group 780"/>
            <p:cNvGrpSpPr>
              <a:grpSpLocks/>
            </p:cNvGrpSpPr>
            <p:nvPr/>
          </p:nvGrpSpPr>
          <p:grpSpPr bwMode="auto">
            <a:xfrm>
              <a:off x="1374" y="1532"/>
              <a:ext cx="130" cy="58"/>
              <a:chOff x="2608" y="1979"/>
              <a:chExt cx="169" cy="96"/>
            </a:xfrm>
          </p:grpSpPr>
          <p:sp>
            <p:nvSpPr>
              <p:cNvPr id="333906" name="Rectangle 781"/>
              <p:cNvSpPr>
                <a:spLocks noChangeArrowheads="1"/>
              </p:cNvSpPr>
              <p:nvPr/>
            </p:nvSpPr>
            <p:spPr bwMode="auto">
              <a:xfrm>
                <a:off x="2608" y="1979"/>
                <a:ext cx="136" cy="2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07" name="Rectangle 782"/>
              <p:cNvSpPr>
                <a:spLocks noChangeArrowheads="1"/>
              </p:cNvSpPr>
              <p:nvPr/>
            </p:nvSpPr>
            <p:spPr bwMode="auto">
              <a:xfrm rot="5400000">
                <a:off x="2722" y="2033"/>
                <a:ext cx="68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08" name="AutoShape 783"/>
              <p:cNvSpPr>
                <a:spLocks noChangeArrowheads="1"/>
              </p:cNvSpPr>
              <p:nvPr/>
            </p:nvSpPr>
            <p:spPr bwMode="auto">
              <a:xfrm>
                <a:off x="2743" y="1979"/>
                <a:ext cx="34" cy="44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333892" name="Text Box 784"/>
            <p:cNvSpPr txBox="1">
              <a:spLocks noChangeArrowheads="1"/>
            </p:cNvSpPr>
            <p:nvPr/>
          </p:nvSpPr>
          <p:spPr bwMode="auto">
            <a:xfrm>
              <a:off x="589" y="1973"/>
              <a:ext cx="431" cy="14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18000" rIns="18000" bIns="1800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p-epi layer</a:t>
              </a:r>
              <a:endParaRPr lang="en-US" sz="1400"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33893" name="Line 785"/>
            <p:cNvSpPr>
              <a:spLocks noChangeShapeType="1"/>
            </p:cNvSpPr>
            <p:nvPr/>
          </p:nvSpPr>
          <p:spPr bwMode="auto">
            <a:xfrm flipH="1" flipV="1">
              <a:off x="1012" y="1650"/>
              <a:ext cx="114" cy="474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94" name="Line 786"/>
            <p:cNvSpPr>
              <a:spLocks noChangeShapeType="1"/>
            </p:cNvSpPr>
            <p:nvPr/>
          </p:nvSpPr>
          <p:spPr bwMode="auto">
            <a:xfrm flipV="1">
              <a:off x="1126" y="1650"/>
              <a:ext cx="100" cy="474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95" name="Line 787"/>
            <p:cNvSpPr>
              <a:spLocks noChangeShapeType="1"/>
            </p:cNvSpPr>
            <p:nvPr/>
          </p:nvSpPr>
          <p:spPr bwMode="auto">
            <a:xfrm flipV="1">
              <a:off x="786" y="1656"/>
              <a:ext cx="0" cy="317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96" name="Rectangle 788"/>
            <p:cNvSpPr>
              <a:spLocks noChangeArrowheads="1"/>
            </p:cNvSpPr>
            <p:nvPr/>
          </p:nvSpPr>
          <p:spPr bwMode="auto">
            <a:xfrm rot="-3387730">
              <a:off x="1563" y="1389"/>
              <a:ext cx="631" cy="42"/>
            </a:xfrm>
            <a:prstGeom prst="rect">
              <a:avLst/>
            </a:prstGeom>
            <a:solidFill>
              <a:srgbClr val="00FFFF">
                <a:alpha val="3019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333897" name="Line 790"/>
            <p:cNvSpPr>
              <a:spLocks noChangeShapeType="1"/>
            </p:cNvSpPr>
            <p:nvPr/>
          </p:nvSpPr>
          <p:spPr bwMode="auto">
            <a:xfrm flipV="1">
              <a:off x="1729" y="1202"/>
              <a:ext cx="300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33898" name="Group 791"/>
            <p:cNvGrpSpPr>
              <a:grpSpLocks/>
            </p:cNvGrpSpPr>
            <p:nvPr/>
          </p:nvGrpSpPr>
          <p:grpSpPr bwMode="auto">
            <a:xfrm>
              <a:off x="2018" y="1247"/>
              <a:ext cx="42" cy="74"/>
              <a:chOff x="113" y="1706"/>
              <a:chExt cx="45" cy="74"/>
            </a:xfrm>
          </p:grpSpPr>
          <p:sp>
            <p:nvSpPr>
              <p:cNvPr id="333904" name="Line 792"/>
              <p:cNvSpPr>
                <a:spLocks noChangeShapeType="1"/>
              </p:cNvSpPr>
              <p:nvPr/>
            </p:nvSpPr>
            <p:spPr bwMode="auto">
              <a:xfrm flipV="1">
                <a:off x="113" y="1706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05" name="Line 793"/>
              <p:cNvSpPr>
                <a:spLocks noChangeShapeType="1"/>
              </p:cNvSpPr>
              <p:nvPr/>
            </p:nvSpPr>
            <p:spPr bwMode="auto">
              <a:xfrm flipV="1">
                <a:off x="113" y="1734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33899" name="Line 794"/>
            <p:cNvSpPr>
              <a:spLocks noChangeShapeType="1"/>
            </p:cNvSpPr>
            <p:nvPr/>
          </p:nvSpPr>
          <p:spPr bwMode="auto">
            <a:xfrm>
              <a:off x="1729" y="1565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900" name="Text Box 795"/>
            <p:cNvSpPr txBox="1">
              <a:spLocks noChangeArrowheads="1"/>
            </p:cNvSpPr>
            <p:nvPr/>
          </p:nvSpPr>
          <p:spPr bwMode="auto">
            <a:xfrm>
              <a:off x="419" y="1724"/>
              <a:ext cx="218" cy="1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0" rIns="18000" bIns="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300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Times New Roman" pitchFamily="18" charset="0"/>
                </a:rPr>
                <a:t>µ</a:t>
              </a:r>
            </a:p>
          </p:txBody>
        </p:sp>
        <p:sp>
          <p:nvSpPr>
            <p:cNvPr id="333901" name="Line 796"/>
            <p:cNvSpPr>
              <a:spLocks noChangeShapeType="1"/>
            </p:cNvSpPr>
            <p:nvPr/>
          </p:nvSpPr>
          <p:spPr bwMode="auto">
            <a:xfrm flipV="1">
              <a:off x="657" y="1694"/>
              <a:ext cx="0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sm"/>
              <a:tailEnd type="triangle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902" name="Text Box 797"/>
            <p:cNvSpPr txBox="1">
              <a:spLocks noChangeArrowheads="1"/>
            </p:cNvSpPr>
            <p:nvPr/>
          </p:nvSpPr>
          <p:spPr bwMode="auto">
            <a:xfrm>
              <a:off x="425" y="1560"/>
              <a:ext cx="202" cy="1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0" rIns="18000" bIns="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2-4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Times New Roman" pitchFamily="18" charset="0"/>
                </a:rPr>
                <a:t>µ</a:t>
              </a:r>
            </a:p>
          </p:txBody>
        </p:sp>
        <p:sp>
          <p:nvSpPr>
            <p:cNvPr id="333903" name="Line 798"/>
            <p:cNvSpPr>
              <a:spLocks noChangeShapeType="1"/>
            </p:cNvSpPr>
            <p:nvPr/>
          </p:nvSpPr>
          <p:spPr bwMode="auto">
            <a:xfrm flipV="1">
              <a:off x="660" y="1604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sm"/>
              <a:tailEnd type="triangle" w="sm" len="sm"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333832" name="ZoneTexte 204"/>
          <p:cNvSpPr txBox="1">
            <a:spLocks noChangeArrowheads="1"/>
          </p:cNvSpPr>
          <p:nvPr/>
        </p:nvSpPr>
        <p:spPr bwMode="auto">
          <a:xfrm>
            <a:off x="182563" y="4860925"/>
            <a:ext cx="3405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i="1">
                <a:solidFill>
                  <a:srgbClr val="FFFF00"/>
                </a:solidFill>
                <a:latin typeface="Calibri" pitchFamily="34" charset="0"/>
              </a:rPr>
              <a:t>Key personalities in this development:</a:t>
            </a:r>
          </a:p>
          <a:p>
            <a:pPr algn="ctr"/>
            <a:r>
              <a:rPr lang="en-US" sz="1600" b="1" i="1">
                <a:solidFill>
                  <a:srgbClr val="FFFF00"/>
                </a:solidFill>
                <a:latin typeface="Calibri" pitchFamily="34" charset="0"/>
              </a:rPr>
              <a:t>V. Golovin, Z. Sadygov</a:t>
            </a:r>
          </a:p>
        </p:txBody>
      </p:sp>
      <p:sp>
        <p:nvSpPr>
          <p:cNvPr id="333833" name="ZoneTexte 205"/>
          <p:cNvSpPr txBox="1">
            <a:spLocks noChangeArrowheads="1"/>
          </p:cNvSpPr>
          <p:nvPr/>
        </p:nvSpPr>
        <p:spPr bwMode="auto">
          <a:xfrm>
            <a:off x="4500563" y="4718050"/>
            <a:ext cx="4632325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Quasi-analog device: 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 If simultaneously photons fires different pixels,</a:t>
            </a:r>
          </a:p>
          <a:p>
            <a:pPr algn="ctr"/>
            <a:r>
              <a:rPr lang="en-US" sz="1600">
                <a:latin typeface="Calibri" pitchFamily="34" charset="0"/>
              </a:rPr>
              <a:t>   the output is the sum of the standard signals: Q~</a:t>
            </a:r>
            <a:r>
              <a:rPr lang="en-US" sz="1600">
                <a:latin typeface="Calibri" pitchFamily="34" charset="0"/>
                <a:sym typeface="Symbol" pitchFamily="18" charset="2"/>
              </a:rPr>
              <a:t>Q</a:t>
            </a:r>
            <a:r>
              <a:rPr lang="en-US" sz="1600" baseline="-25000">
                <a:latin typeface="Calibri" pitchFamily="34" charset="0"/>
                <a:sym typeface="Symbol" pitchFamily="18" charset="2"/>
              </a:rPr>
              <a:t>i</a:t>
            </a:r>
            <a:endParaRPr lang="en-US" sz="1600">
              <a:latin typeface="Calibri" pitchFamily="34" charset="0"/>
              <a:sym typeface="Symbol" pitchFamily="18" charset="2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  <a:sym typeface="Symbol" pitchFamily="18" charset="2"/>
              </a:rPr>
              <a:t> SiPM gives information on light intensity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333834" name="Text Box 413"/>
          <p:cNvSpPr txBox="1">
            <a:spLocks noChangeArrowheads="1"/>
          </p:cNvSpPr>
          <p:nvPr/>
        </p:nvSpPr>
        <p:spPr bwMode="auto">
          <a:xfrm>
            <a:off x="2130425" y="4202113"/>
            <a:ext cx="61118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it-IT" sz="1400">
                <a:solidFill>
                  <a:schemeClr val="tx2"/>
                </a:solidFill>
                <a:latin typeface="Times New Roman" pitchFamily="18" charset="0"/>
              </a:rPr>
              <a:t>V</a:t>
            </a:r>
            <a:r>
              <a:rPr lang="it-IT" sz="1400" baseline="-25000">
                <a:solidFill>
                  <a:schemeClr val="tx2"/>
                </a:solidFill>
                <a:latin typeface="Times New Roman" pitchFamily="18" charset="0"/>
              </a:rPr>
              <a:t>bias</a:t>
            </a:r>
            <a:r>
              <a:rPr lang="it-IT" sz="1400">
                <a:solidFill>
                  <a:schemeClr val="tx2"/>
                </a:solidFill>
                <a:latin typeface="Times New Roman" pitchFamily="18" charset="0"/>
              </a:rPr>
              <a:t>(-)</a:t>
            </a:r>
            <a:r>
              <a:rPr lang="it-IT" sz="14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endParaRPr lang="en-US" sz="14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33835" name="Line 469"/>
          <p:cNvSpPr>
            <a:spLocks noChangeShapeType="1"/>
          </p:cNvSpPr>
          <p:nvPr/>
        </p:nvSpPr>
        <p:spPr bwMode="auto">
          <a:xfrm rot="10800000">
            <a:off x="2346325" y="3898900"/>
            <a:ext cx="0" cy="3873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33836" name="Line 491"/>
          <p:cNvSpPr>
            <a:spLocks noChangeShapeType="1"/>
          </p:cNvSpPr>
          <p:nvPr/>
        </p:nvSpPr>
        <p:spPr bwMode="auto">
          <a:xfrm>
            <a:off x="1279525" y="2241550"/>
            <a:ext cx="0" cy="3873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33837" name="Text Box 492"/>
          <p:cNvSpPr txBox="1">
            <a:spLocks noChangeArrowheads="1"/>
          </p:cNvSpPr>
          <p:nvPr/>
        </p:nvSpPr>
        <p:spPr bwMode="auto">
          <a:xfrm>
            <a:off x="1287463" y="2071688"/>
            <a:ext cx="3968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it-IT" sz="1400">
                <a:solidFill>
                  <a:schemeClr val="tx2"/>
                </a:solidFill>
                <a:latin typeface="Times New Roman" pitchFamily="18" charset="0"/>
              </a:rPr>
              <a:t>V</a:t>
            </a:r>
            <a:r>
              <a:rPr lang="it-IT" sz="1400" baseline="-25000">
                <a:solidFill>
                  <a:schemeClr val="tx2"/>
                </a:solidFill>
                <a:latin typeface="Times New Roman" pitchFamily="18" charset="0"/>
              </a:rPr>
              <a:t>out</a:t>
            </a:r>
            <a:endParaRPr lang="en-US" sz="14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33838" name="Rectangle 210"/>
          <p:cNvSpPr>
            <a:spLocks noChangeArrowheads="1"/>
          </p:cNvSpPr>
          <p:nvPr/>
        </p:nvSpPr>
        <p:spPr bwMode="auto">
          <a:xfrm>
            <a:off x="857250" y="6053138"/>
            <a:ext cx="8035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8900" indent="-88900">
              <a:buFontTx/>
              <a:buChar char="•"/>
            </a:pPr>
            <a:r>
              <a:rPr lang="en-US" sz="2000" i="1">
                <a:solidFill>
                  <a:srgbClr val="FFC000"/>
                </a:solidFill>
                <a:latin typeface="Calibri" pitchFamily="34" charset="0"/>
              </a:rPr>
              <a:t>Different producers give different names: SiPM, MRS-APD, SPM, MPPC…</a:t>
            </a:r>
          </a:p>
        </p:txBody>
      </p:sp>
      <p:sp>
        <p:nvSpPr>
          <p:cNvPr id="212" name="Flèche courbée vers la droite 211"/>
          <p:cNvSpPr/>
          <p:nvPr/>
        </p:nvSpPr>
        <p:spPr>
          <a:xfrm>
            <a:off x="500063" y="571500"/>
            <a:ext cx="714375" cy="928688"/>
          </a:xfrm>
          <a:prstGeom prst="curv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333840" name="Groupe 212"/>
          <p:cNvGrpSpPr>
            <a:grpSpLocks/>
          </p:cNvGrpSpPr>
          <p:nvPr/>
        </p:nvGrpSpPr>
        <p:grpSpPr bwMode="auto">
          <a:xfrm>
            <a:off x="6059488" y="1989138"/>
            <a:ext cx="2905125" cy="2573337"/>
            <a:chOff x="6060164" y="1988840"/>
            <a:chExt cx="2904324" cy="2574032"/>
          </a:xfrm>
        </p:grpSpPr>
        <p:pic>
          <p:nvPicPr>
            <p:cNvPr id="333841" name="Image 202" descr="hama50-70,3v055.jpg"/>
            <p:cNvPicPr>
              <a:picLocks noChangeAspect="1"/>
            </p:cNvPicPr>
            <p:nvPr/>
          </p:nvPicPr>
          <p:blipFill>
            <a:blip r:embed="rId2" cstate="print"/>
            <a:srcRect r="15376"/>
            <a:stretch>
              <a:fillRect/>
            </a:stretch>
          </p:blipFill>
          <p:spPr bwMode="auto">
            <a:xfrm>
              <a:off x="6060164" y="1988840"/>
              <a:ext cx="2904324" cy="2574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33842" name="Groupe 203"/>
            <p:cNvGrpSpPr>
              <a:grpSpLocks/>
            </p:cNvGrpSpPr>
            <p:nvPr/>
          </p:nvGrpSpPr>
          <p:grpSpPr bwMode="auto">
            <a:xfrm>
              <a:off x="6872064" y="2564904"/>
              <a:ext cx="1627531" cy="781040"/>
              <a:chOff x="6872064" y="2564904"/>
              <a:chExt cx="1627531" cy="781040"/>
            </a:xfrm>
          </p:grpSpPr>
          <p:cxnSp>
            <p:nvCxnSpPr>
              <p:cNvPr id="216" name="Connecteur droit avec flèche 215"/>
              <p:cNvCxnSpPr/>
              <p:nvPr/>
            </p:nvCxnSpPr>
            <p:spPr>
              <a:xfrm rot="10800000">
                <a:off x="6902893" y="2708172"/>
                <a:ext cx="576104" cy="1588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3844" name="ZoneTexte 217"/>
              <p:cNvSpPr txBox="1">
                <a:spLocks noChangeArrowheads="1"/>
              </p:cNvSpPr>
              <p:nvPr/>
            </p:nvSpPr>
            <p:spPr bwMode="auto">
              <a:xfrm>
                <a:off x="7513280" y="2564904"/>
                <a:ext cx="91435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latin typeface="Calibri" pitchFamily="34" charset="0"/>
                  </a:rPr>
                  <a:t>1 pixel fired</a:t>
                </a:r>
              </a:p>
            </p:txBody>
          </p:sp>
          <p:cxnSp>
            <p:nvCxnSpPr>
              <p:cNvPr id="220" name="Connecteur droit avec flèche 219"/>
              <p:cNvCxnSpPr/>
              <p:nvPr/>
            </p:nvCxnSpPr>
            <p:spPr>
              <a:xfrm rot="10800000">
                <a:off x="6872740" y="2967005"/>
                <a:ext cx="576103" cy="1587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3846" name="ZoneTexte 220"/>
              <p:cNvSpPr txBox="1">
                <a:spLocks noChangeArrowheads="1"/>
              </p:cNvSpPr>
              <p:nvPr/>
            </p:nvSpPr>
            <p:spPr bwMode="auto">
              <a:xfrm>
                <a:off x="7524328" y="2822441"/>
                <a:ext cx="97526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latin typeface="Calibri" pitchFamily="34" charset="0"/>
                  </a:rPr>
                  <a:t>2 pixels fired</a:t>
                </a:r>
              </a:p>
            </p:txBody>
          </p:sp>
          <p:cxnSp>
            <p:nvCxnSpPr>
              <p:cNvPr id="222" name="Connecteur droit avec flèche 221"/>
              <p:cNvCxnSpPr/>
              <p:nvPr/>
            </p:nvCxnSpPr>
            <p:spPr>
              <a:xfrm rot="10800000">
                <a:off x="6872740" y="3182963"/>
                <a:ext cx="576103" cy="1587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3848" name="ZoneTexte 222"/>
              <p:cNvSpPr txBox="1">
                <a:spLocks noChangeArrowheads="1"/>
              </p:cNvSpPr>
              <p:nvPr/>
            </p:nvSpPr>
            <p:spPr bwMode="auto">
              <a:xfrm>
                <a:off x="7509088" y="3068945"/>
                <a:ext cx="97526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latin typeface="Calibri" pitchFamily="34" charset="0"/>
                  </a:rPr>
                  <a:t>3 pixels fired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4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3485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461F9C-8A96-4282-8F95-BAE47E42033D}" type="slidenum">
              <a:rPr lang="en-GB"/>
              <a:pPr>
                <a:defRPr/>
              </a:pPr>
              <a:t>89</a:t>
            </a:fld>
            <a:endParaRPr lang="en-GB"/>
          </a:p>
        </p:txBody>
      </p:sp>
      <p:sp>
        <p:nvSpPr>
          <p:cNvPr id="334852" name="Rectangle 128"/>
          <p:cNvSpPr>
            <a:spLocks noChangeArrowheads="1"/>
          </p:cNvSpPr>
          <p:nvPr/>
        </p:nvSpPr>
        <p:spPr bwMode="auto">
          <a:xfrm>
            <a:off x="827088" y="908050"/>
            <a:ext cx="7196137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88900" indent="-88900">
              <a:lnSpc>
                <a:spcPct val="150000"/>
              </a:lnSpc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Advantages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high gain (10</a:t>
            </a:r>
            <a:r>
              <a:rPr lang="en-US" baseline="30000">
                <a:latin typeface="Calibri" pitchFamily="34" charset="0"/>
              </a:rPr>
              <a:t>5</a:t>
            </a:r>
            <a:r>
              <a:rPr lang="en-US">
                <a:latin typeface="Calibri" pitchFamily="34" charset="0"/>
              </a:rPr>
              <a:t>-10</a:t>
            </a:r>
            <a:r>
              <a:rPr lang="en-US" baseline="30000">
                <a:latin typeface="Calibri" pitchFamily="34" charset="0"/>
              </a:rPr>
              <a:t>6</a:t>
            </a:r>
            <a:r>
              <a:rPr lang="en-US">
                <a:latin typeface="Calibri" pitchFamily="34" charset="0"/>
              </a:rPr>
              <a:t>) with low voltage (&lt;100V)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low power consumption (&lt;50</a:t>
            </a:r>
            <a:r>
              <a:rPr lang="en-US">
                <a:latin typeface="Calibri" pitchFamily="34" charset="0"/>
                <a:sym typeface="Symbol" pitchFamily="18" charset="2"/>
              </a:rPr>
              <a:t>W/mm</a:t>
            </a:r>
            <a:r>
              <a:rPr lang="en-US" baseline="30000">
                <a:latin typeface="Calibri" pitchFamily="34" charset="0"/>
                <a:sym typeface="Symbol" pitchFamily="18" charset="2"/>
              </a:rPr>
              <a:t>2</a:t>
            </a:r>
            <a:r>
              <a:rPr lang="en-US">
                <a:latin typeface="Calibri" pitchFamily="34" charset="0"/>
                <a:sym typeface="Symbol" pitchFamily="18" charset="2"/>
              </a:rPr>
              <a:t>)</a:t>
            </a:r>
            <a:endParaRPr lang="en-US">
              <a:latin typeface="Calibri" pitchFamily="34" charset="0"/>
            </a:endParaRP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fast (timing resolution ~ 50 ps RMS for single photons)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insensitive to magnetic field (tested up to 7 T)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high photon detection efficiency (30-40% blue-green)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endParaRPr lang="en-US" sz="1600">
              <a:latin typeface="Calibri" pitchFamily="34" charset="0"/>
            </a:endParaRPr>
          </a:p>
          <a:p>
            <a:pPr marL="179388" lvl="1" indent="-88900">
              <a:lnSpc>
                <a:spcPct val="150000"/>
              </a:lnSpc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Possible</a:t>
            </a:r>
            <a:r>
              <a:rPr lang="en-US" sz="200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drawbacks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L"/>
            </a:pPr>
            <a:r>
              <a:rPr lang="en-US">
                <a:latin typeface="Calibri" pitchFamily="34" charset="0"/>
              </a:rPr>
              <a:t> high dark count rate  (DCR) at room temperature</a:t>
            </a:r>
          </a:p>
          <a:p>
            <a:pPr marL="358775" lvl="2" indent="-88900">
              <a:lnSpc>
                <a:spcPct val="150000"/>
              </a:lnSpc>
              <a:buFont typeface="Arial" pitchFamily="34" charset="0"/>
              <a:buChar char="•"/>
            </a:pPr>
            <a:r>
              <a:rPr lang="en-US">
                <a:latin typeface="Calibri" pitchFamily="34" charset="0"/>
              </a:rPr>
              <a:t> 100kHz – 1MHz/mm</a:t>
            </a:r>
            <a:r>
              <a:rPr lang="en-US" baseline="30000">
                <a:latin typeface="Calibri" pitchFamily="34" charset="0"/>
              </a:rPr>
              <a:t>2</a:t>
            </a:r>
            <a:endParaRPr lang="en-US">
              <a:latin typeface="Calibri" pitchFamily="34" charset="0"/>
            </a:endParaRPr>
          </a:p>
          <a:p>
            <a:pPr marL="358775" lvl="2" indent="-88900">
              <a:lnSpc>
                <a:spcPct val="150000"/>
              </a:lnSpc>
              <a:buFont typeface="Arial" pitchFamily="34" charset="0"/>
              <a:buChar char="•"/>
            </a:pPr>
            <a:r>
              <a:rPr lang="en-US">
                <a:latin typeface="Calibri" pitchFamily="34" charset="0"/>
              </a:rPr>
              <a:t> thermal carriers, cross-talk, after-pulses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L"/>
            </a:pPr>
            <a:r>
              <a:rPr lang="en-US">
                <a:latin typeface="Calibri" pitchFamily="34" charset="0"/>
              </a:rPr>
              <a:t> temperature dependence </a:t>
            </a:r>
          </a:p>
          <a:p>
            <a:pPr marL="358775" lvl="2" indent="-88900">
              <a:lnSpc>
                <a:spcPct val="150000"/>
              </a:lnSpc>
              <a:buFont typeface="Arial" pitchFamily="34" charset="0"/>
              <a:buChar char="•"/>
            </a:pPr>
            <a:r>
              <a:rPr lang="en-US">
                <a:latin typeface="Calibri" pitchFamily="34" charset="0"/>
              </a:rPr>
              <a:t> V</a:t>
            </a:r>
            <a:r>
              <a:rPr lang="en-US" baseline="-25000">
                <a:latin typeface="Calibri" pitchFamily="34" charset="0"/>
              </a:rPr>
              <a:t>BD</a:t>
            </a:r>
            <a:r>
              <a:rPr lang="en-US">
                <a:latin typeface="Calibri" pitchFamily="34" charset="0"/>
              </a:rPr>
              <a:t>, G, R</a:t>
            </a:r>
            <a:r>
              <a:rPr lang="en-US" baseline="-25000">
                <a:latin typeface="Calibri" pitchFamily="34" charset="0"/>
              </a:rPr>
              <a:t>q</a:t>
            </a:r>
            <a:r>
              <a:rPr lang="en-US">
                <a:latin typeface="Calibri" pitchFamily="34" charset="0"/>
              </a:rPr>
              <a:t>, DCR 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179388" y="188913"/>
            <a:ext cx="8274050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Silicon Photomultiplier (SiPM)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915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D927B7-FE4A-49C7-8170-0E1E3F0E411A}" type="slidenum">
              <a:rPr lang="en-GB"/>
              <a:pPr>
                <a:defRPr/>
              </a:pPr>
              <a:t>9</a:t>
            </a:fld>
            <a:endParaRPr lang="en-GB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138" y="1824038"/>
            <a:ext cx="84677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323850" y="1052513"/>
            <a:ext cx="82089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Visual photo-transduction is a VERY COMPLEX process by which light is converted into electrical signals in the rod and cone cells of the retina of the eye.</a:t>
            </a:r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1835150" y="5229225"/>
            <a:ext cx="6121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See e.g. http://en.wikipedia.org/wiki/Phototransduction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3587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823271-3B61-4BF2-87AC-8ABE35077C48}" type="slidenum">
              <a:rPr lang="en-GB"/>
              <a:pPr>
                <a:defRPr/>
              </a:pPr>
              <a:t>90</a:t>
            </a:fld>
            <a:endParaRPr lang="en-GB"/>
          </a:p>
        </p:txBody>
      </p:sp>
      <p:pic>
        <p:nvPicPr>
          <p:cNvPr id="33587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6725" y="2781300"/>
            <a:ext cx="14271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11188" y="60325"/>
            <a:ext cx="8274050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SiPM designs (examples)</a:t>
            </a:r>
          </a:p>
        </p:txBody>
      </p:sp>
      <p:pic>
        <p:nvPicPr>
          <p:cNvPr id="335878" name="Picture 1" descr="http://jp.hamamatsu.com/resources/products/ssd/eng/selection/mppc/image/s10362-11-025u_etc_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3950" y="14398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7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88" y="14398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92300" y="14398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1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313" y="22256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2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25" y="22256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3" name="Picture 6"/>
          <p:cNvPicPr>
            <a:picLocks noChangeAspect="1" noChangeArrowheads="1"/>
          </p:cNvPicPr>
          <p:nvPr/>
        </p:nvPicPr>
        <p:blipFill>
          <a:blip r:embed="rId8" cstate="print"/>
          <a:srcRect l="10001" t="20000" r="10001" b="14999"/>
          <a:stretch>
            <a:fillRect/>
          </a:stretch>
        </p:blipFill>
        <p:spPr bwMode="auto">
          <a:xfrm>
            <a:off x="928688" y="3043238"/>
            <a:ext cx="11430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4" name="Picture 7"/>
          <p:cNvPicPr>
            <a:picLocks noChangeAspect="1" noChangeArrowheads="1"/>
          </p:cNvPicPr>
          <p:nvPr/>
        </p:nvPicPr>
        <p:blipFill>
          <a:blip r:embed="rId9" cstate="print"/>
          <a:srcRect l="10001" t="13232" r="9999" b="18060"/>
          <a:stretch>
            <a:fillRect/>
          </a:stretch>
        </p:blipFill>
        <p:spPr bwMode="auto">
          <a:xfrm>
            <a:off x="2143125" y="2998788"/>
            <a:ext cx="1143000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5" name="Picture 3" descr="50XX square 2x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76913" y="2003425"/>
            <a:ext cx="593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6" name="Picture 4" descr="50 3mmX3mm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81763" y="1735138"/>
            <a:ext cx="7937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7" name="Picture 5" descr="50 4mmX4mm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58063" y="1484313"/>
            <a:ext cx="10509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8" name="Picture 6" descr="50A squar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86375" y="2241550"/>
            <a:ext cx="26193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5889" name="ZoneTexte 20"/>
          <p:cNvSpPr txBox="1">
            <a:spLocks noChangeArrowheads="1"/>
          </p:cNvSpPr>
          <p:nvPr/>
        </p:nvSpPr>
        <p:spPr bwMode="auto">
          <a:xfrm>
            <a:off x="14288" y="836613"/>
            <a:ext cx="40322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000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Hamamatsu HPK 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(http://jp.hamamatsu.com/)</a:t>
            </a: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25x25µm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50x50µm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100x100µm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 pixel size</a:t>
            </a:r>
          </a:p>
        </p:txBody>
      </p:sp>
      <p:sp>
        <p:nvSpPr>
          <p:cNvPr id="335890" name="ZoneTexte 21"/>
          <p:cNvSpPr txBox="1">
            <a:spLocks noChangeArrowheads="1"/>
          </p:cNvSpPr>
          <p:nvPr/>
        </p:nvSpPr>
        <p:spPr bwMode="auto">
          <a:xfrm>
            <a:off x="214313" y="1631950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1x1mm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35891" name="ZoneTexte 22"/>
          <p:cNvSpPr txBox="1">
            <a:spLocks noChangeArrowheads="1"/>
          </p:cNvSpPr>
          <p:nvPr/>
        </p:nvSpPr>
        <p:spPr bwMode="auto">
          <a:xfrm>
            <a:off x="422275" y="2417763"/>
            <a:ext cx="7921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3x3mm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35892" name="ZoneTexte 23"/>
          <p:cNvSpPr txBox="1">
            <a:spLocks noChangeArrowheads="1"/>
          </p:cNvSpPr>
          <p:nvPr/>
        </p:nvSpPr>
        <p:spPr bwMode="auto">
          <a:xfrm>
            <a:off x="142875" y="3257550"/>
            <a:ext cx="7715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  <a:cs typeface="Times New Roman" pitchFamily="18" charset="0"/>
              </a:rPr>
              <a:t>Arrays</a:t>
            </a:r>
          </a:p>
        </p:txBody>
      </p:sp>
      <p:sp>
        <p:nvSpPr>
          <p:cNvPr id="335893" name="ZoneTexte 24"/>
          <p:cNvSpPr txBox="1">
            <a:spLocks noChangeArrowheads="1"/>
          </p:cNvSpPr>
          <p:nvPr/>
        </p:nvSpPr>
        <p:spPr bwMode="auto">
          <a:xfrm>
            <a:off x="1000125" y="3930650"/>
            <a:ext cx="1128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1x4mm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1x4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335894" name="ZoneTexte 25"/>
          <p:cNvSpPr txBox="1">
            <a:spLocks noChangeArrowheads="1"/>
          </p:cNvSpPr>
          <p:nvPr/>
        </p:nvSpPr>
        <p:spPr bwMode="auto">
          <a:xfrm>
            <a:off x="2205038" y="3946525"/>
            <a:ext cx="1128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6x6 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2x2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335895" name="ZoneTexte 26"/>
          <p:cNvSpPr txBox="1">
            <a:spLocks noChangeArrowheads="1"/>
          </p:cNvSpPr>
          <p:nvPr/>
        </p:nvSpPr>
        <p:spPr bwMode="auto">
          <a:xfrm>
            <a:off x="4787900" y="981075"/>
            <a:ext cx="1612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000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FBK-IRST</a:t>
            </a: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50x50µm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 pixel size</a:t>
            </a:r>
          </a:p>
        </p:txBody>
      </p:sp>
      <p:sp>
        <p:nvSpPr>
          <p:cNvPr id="335896" name="ZoneTexte 27"/>
          <p:cNvSpPr txBox="1">
            <a:spLocks noChangeArrowheads="1"/>
          </p:cNvSpPr>
          <p:nvPr/>
        </p:nvSpPr>
        <p:spPr bwMode="auto">
          <a:xfrm>
            <a:off x="4929188" y="1912938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1x1mm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35897" name="ZoneTexte 28"/>
          <p:cNvSpPr txBox="1">
            <a:spLocks noChangeArrowheads="1"/>
          </p:cNvSpPr>
          <p:nvPr/>
        </p:nvSpPr>
        <p:spPr bwMode="auto">
          <a:xfrm>
            <a:off x="5643563" y="1627188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2x2mm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35898" name="ZoneTexte 29"/>
          <p:cNvSpPr txBox="1">
            <a:spLocks noChangeArrowheads="1"/>
          </p:cNvSpPr>
          <p:nvPr/>
        </p:nvSpPr>
        <p:spPr bwMode="auto">
          <a:xfrm>
            <a:off x="6500813" y="1412875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3x3mm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35899" name="ZoneTexte 30"/>
          <p:cNvSpPr txBox="1">
            <a:spLocks noChangeArrowheads="1"/>
          </p:cNvSpPr>
          <p:nvPr/>
        </p:nvSpPr>
        <p:spPr bwMode="auto">
          <a:xfrm>
            <a:off x="7500938" y="1198563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4x4mm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335900" name="Picture 9"/>
          <p:cNvPicPr>
            <a:picLocks noChangeAspect="1" noChangeArrowheads="1"/>
          </p:cNvPicPr>
          <p:nvPr/>
        </p:nvPicPr>
        <p:blipFill>
          <a:blip r:embed="rId14" cstate="print"/>
          <a:srcRect l="72542" t="21117" b="34689"/>
          <a:stretch>
            <a:fillRect/>
          </a:stretch>
        </p:blipFill>
        <p:spPr bwMode="auto">
          <a:xfrm>
            <a:off x="5341938" y="2894013"/>
            <a:ext cx="746125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5901" name="ZoneTexte 33"/>
          <p:cNvSpPr txBox="1">
            <a:spLocks noChangeArrowheads="1"/>
          </p:cNvSpPr>
          <p:nvPr/>
        </p:nvSpPr>
        <p:spPr bwMode="auto">
          <a:xfrm>
            <a:off x="5099050" y="3813175"/>
            <a:ext cx="1128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4x4mm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2x2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cxnSp>
        <p:nvCxnSpPr>
          <p:cNvPr id="35" name="Connecteur droit 34"/>
          <p:cNvCxnSpPr/>
          <p:nvPr/>
        </p:nvCxnSpPr>
        <p:spPr>
          <a:xfrm rot="5400000">
            <a:off x="2682875" y="2592388"/>
            <a:ext cx="3635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61913" y="4427538"/>
            <a:ext cx="90011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5904" name="ZoneTexte 36"/>
          <p:cNvSpPr txBox="1">
            <a:spLocks noChangeArrowheads="1"/>
          </p:cNvSpPr>
          <p:nvPr/>
        </p:nvSpPr>
        <p:spPr bwMode="auto">
          <a:xfrm>
            <a:off x="6945313" y="3789363"/>
            <a:ext cx="1298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3x3 cm</a:t>
            </a:r>
            <a:r>
              <a:rPr lang="en-US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en-US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8x8 channels</a:t>
            </a:r>
          </a:p>
        </p:txBody>
      </p:sp>
      <p:sp>
        <p:nvSpPr>
          <p:cNvPr id="335905" name="ZoneTexte 37"/>
          <p:cNvSpPr txBox="1">
            <a:spLocks noChangeArrowheads="1"/>
          </p:cNvSpPr>
          <p:nvPr/>
        </p:nvSpPr>
        <p:spPr bwMode="auto">
          <a:xfrm>
            <a:off x="2308225" y="4403725"/>
            <a:ext cx="4300538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000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SensL</a:t>
            </a:r>
            <a:r>
              <a:rPr lang="fr-FR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(http://sensl.com/)</a:t>
            </a: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20x20µm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35x35µm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50x50µm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100x100µm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 pixel size</a:t>
            </a:r>
          </a:p>
        </p:txBody>
      </p:sp>
      <p:pic>
        <p:nvPicPr>
          <p:cNvPr id="335906" name="Picture 1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75" y="5013325"/>
            <a:ext cx="2484438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907" name="Picture 12"/>
          <p:cNvPicPr>
            <a:picLocks noChangeAspect="1" noChangeArrowheads="1"/>
          </p:cNvPicPr>
          <p:nvPr/>
        </p:nvPicPr>
        <p:blipFill>
          <a:blip r:embed="rId16" cstate="print"/>
          <a:srcRect l="48712"/>
          <a:stretch>
            <a:fillRect/>
          </a:stretch>
        </p:blipFill>
        <p:spPr bwMode="auto">
          <a:xfrm>
            <a:off x="7164388" y="5049838"/>
            <a:ext cx="12604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908" name="Picture 1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200400" y="5008563"/>
            <a:ext cx="1501775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909" name="Picture 14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051425" y="5056188"/>
            <a:ext cx="10795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5910" name="ZoneTexte 42"/>
          <p:cNvSpPr txBox="1">
            <a:spLocks noChangeArrowheads="1"/>
          </p:cNvSpPr>
          <p:nvPr/>
        </p:nvSpPr>
        <p:spPr bwMode="auto">
          <a:xfrm>
            <a:off x="5059363" y="6046788"/>
            <a:ext cx="12414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3.16x3.16mm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4x4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335911" name="ZoneTexte 43"/>
          <p:cNvSpPr txBox="1">
            <a:spLocks noChangeArrowheads="1"/>
          </p:cNvSpPr>
          <p:nvPr/>
        </p:nvSpPr>
        <p:spPr bwMode="auto">
          <a:xfrm>
            <a:off x="3444875" y="6051550"/>
            <a:ext cx="1241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3.16x3.16mm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4x4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335912" name="ZoneTexte 44"/>
          <p:cNvSpPr txBox="1">
            <a:spLocks noChangeArrowheads="1"/>
          </p:cNvSpPr>
          <p:nvPr/>
        </p:nvSpPr>
        <p:spPr bwMode="auto">
          <a:xfrm>
            <a:off x="7188200" y="6030913"/>
            <a:ext cx="13081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6 x 6 cm</a:t>
            </a:r>
            <a:r>
              <a:rPr lang="en-US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16x16 channels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4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4644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5CCB15-2D1A-41BF-B4AA-354CC8BA449F}" type="slidenum">
              <a:rPr lang="en-GB"/>
              <a:pPr>
                <a:defRPr/>
              </a:pPr>
              <a:t>91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Gain</a:t>
            </a:r>
          </a:p>
        </p:txBody>
      </p:sp>
      <p:sp>
        <p:nvSpPr>
          <p:cNvPr id="146447" name="Rectangle 5"/>
          <p:cNvSpPr>
            <a:spLocks noChangeArrowheads="1"/>
          </p:cNvSpPr>
          <p:nvPr/>
        </p:nvSpPr>
        <p:spPr bwMode="auto">
          <a:xfrm>
            <a:off x="250825" y="933450"/>
            <a:ext cx="8677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Defined as the charge developed in one pixel by a primary charge carrier: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76788" y="2257425"/>
            <a:ext cx="4306887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sz="2000" dirty="0">
                <a:solidFill>
                  <a:srgbClr val="FFC000"/>
                </a:solidFill>
                <a:latin typeface="+mn-lt"/>
              </a:rPr>
              <a:t> G increases linearly with the V</a:t>
            </a:r>
            <a:r>
              <a:rPr lang="en-US" sz="2000" baseline="-25000" dirty="0">
                <a:solidFill>
                  <a:srgbClr val="FFC000"/>
                </a:solidFill>
                <a:latin typeface="+mn-lt"/>
              </a:rPr>
              <a:t>bias</a:t>
            </a:r>
            <a:endParaRPr lang="en-US" sz="2000" dirty="0">
              <a:solidFill>
                <a:srgbClr val="FFC000"/>
              </a:solidFill>
              <a:latin typeface="+mn-lt"/>
            </a:endParaRPr>
          </a:p>
          <a:p>
            <a:pPr lvl="1" eaLnBrk="0" hangingPunct="0">
              <a:buFontTx/>
              <a:buChar char="•"/>
              <a:defRPr/>
            </a:pPr>
            <a:r>
              <a:rPr lang="en-US" sz="1600" dirty="0">
                <a:latin typeface="+mn-lt"/>
              </a:rPr>
              <a:t> G: 5x10</a:t>
            </a:r>
            <a:r>
              <a:rPr lang="en-US" sz="1600" baseline="30000" dirty="0">
                <a:latin typeface="+mn-lt"/>
              </a:rPr>
              <a:t>5</a:t>
            </a:r>
            <a:r>
              <a:rPr lang="en-US" sz="1600" dirty="0">
                <a:latin typeface="+mn-lt"/>
              </a:rPr>
              <a:t> – 5x10</a:t>
            </a:r>
            <a:r>
              <a:rPr lang="en-US" sz="1600" baseline="30000" dirty="0">
                <a:latin typeface="+mn-lt"/>
              </a:rPr>
              <a:t>6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>
                <a:latin typeface="+mn-lt"/>
                <a:sym typeface="Symbol"/>
              </a:rPr>
              <a:t> simple or no amplifier required</a:t>
            </a:r>
          </a:p>
          <a:p>
            <a:pPr lvl="1" eaLnBrk="0" hangingPunct="0">
              <a:buFontTx/>
              <a:buChar char="•"/>
              <a:defRPr/>
            </a:pPr>
            <a:endParaRPr lang="en-US" dirty="0">
              <a:latin typeface="+mn-lt"/>
            </a:endParaRPr>
          </a:p>
          <a:p>
            <a:pPr eaLnBrk="0" hangingPunct="0">
              <a:buFontTx/>
              <a:buChar char="•"/>
              <a:defRPr/>
            </a:pPr>
            <a:r>
              <a:rPr lang="en-US" sz="2000" dirty="0">
                <a:solidFill>
                  <a:srgbClr val="FFC000"/>
                </a:solidFill>
                <a:latin typeface="+mn-lt"/>
              </a:rPr>
              <a:t> The slope of the linear fit of G </a:t>
            </a:r>
            <a:r>
              <a:rPr lang="en-US" sz="2000" dirty="0" err="1">
                <a:solidFill>
                  <a:srgbClr val="FFC000"/>
                </a:solidFill>
                <a:latin typeface="+mn-lt"/>
              </a:rPr>
              <a:t>v.s</a:t>
            </a:r>
            <a:r>
              <a:rPr lang="en-US" sz="2000" dirty="0">
                <a:solidFill>
                  <a:srgbClr val="FFC000"/>
                </a:solidFill>
                <a:latin typeface="+mn-lt"/>
              </a:rPr>
              <a:t>. V</a:t>
            </a:r>
            <a:r>
              <a:rPr lang="en-US" sz="2000" baseline="-25000" dirty="0">
                <a:solidFill>
                  <a:srgbClr val="FFC000"/>
                </a:solidFill>
                <a:latin typeface="+mn-lt"/>
              </a:rPr>
              <a:t>bias</a:t>
            </a:r>
            <a:r>
              <a:rPr lang="en-US" sz="2000" dirty="0">
                <a:solidFill>
                  <a:srgbClr val="FFC000"/>
                </a:solidFill>
                <a:latin typeface="+mn-lt"/>
              </a:rPr>
              <a:t> </a:t>
            </a:r>
            <a:r>
              <a:rPr lang="en-US" sz="2000" dirty="0">
                <a:solidFill>
                  <a:srgbClr val="FFC000"/>
                </a:solidFill>
                <a:latin typeface="+mn-lt"/>
                <a:sym typeface="Symbol"/>
              </a:rPr>
              <a:t> p</a:t>
            </a:r>
            <a:r>
              <a:rPr lang="en-US" sz="2000" dirty="0">
                <a:solidFill>
                  <a:srgbClr val="FFC000"/>
                </a:solidFill>
                <a:latin typeface="+mn-lt"/>
              </a:rPr>
              <a:t>ixel capacitance </a:t>
            </a:r>
          </a:p>
          <a:p>
            <a:pPr lvl="1" eaLnBrk="0" hangingPunct="0">
              <a:buFontTx/>
              <a:buChar char="•"/>
              <a:defRPr/>
            </a:pPr>
            <a:r>
              <a:rPr lang="en-US" sz="1600" dirty="0">
                <a:latin typeface="+mn-lt"/>
              </a:rPr>
              <a:t> C</a:t>
            </a:r>
            <a:r>
              <a:rPr lang="en-US" sz="1600" baseline="-25000" dirty="0">
                <a:latin typeface="+mn-lt"/>
              </a:rPr>
              <a:t>pixel</a:t>
            </a:r>
            <a:r>
              <a:rPr lang="en-US" sz="1600" dirty="0">
                <a:latin typeface="+mn-lt"/>
              </a:rPr>
              <a:t> : tens to hundreds of </a:t>
            </a:r>
            <a:r>
              <a:rPr lang="en-US" sz="1600" dirty="0" err="1">
                <a:latin typeface="+mn-lt"/>
              </a:rPr>
              <a:t>fF</a:t>
            </a:r>
            <a:endParaRPr lang="en-US" sz="1600" dirty="0">
              <a:latin typeface="+mn-lt"/>
            </a:endParaRPr>
          </a:p>
          <a:p>
            <a:pPr lvl="1" eaLnBrk="0" hangingPunct="0">
              <a:buFontTx/>
              <a:buChar char="•"/>
              <a:defRPr/>
            </a:pPr>
            <a:endParaRPr lang="en-US" dirty="0">
              <a:latin typeface="+mn-lt"/>
            </a:endParaRPr>
          </a:p>
          <a:p>
            <a:pPr eaLnBrk="0" hangingPunct="0">
              <a:buFontTx/>
              <a:buChar char="•"/>
              <a:defRPr/>
            </a:pPr>
            <a:r>
              <a:rPr lang="en-US" sz="2000" dirty="0">
                <a:solidFill>
                  <a:srgbClr val="FFC000"/>
                </a:solidFill>
                <a:latin typeface="+mn-lt"/>
              </a:rPr>
              <a:t> The G and C</a:t>
            </a:r>
            <a:r>
              <a:rPr lang="en-US" sz="2000" baseline="-25000" dirty="0">
                <a:solidFill>
                  <a:srgbClr val="FFC000"/>
                </a:solidFill>
                <a:latin typeface="+mn-lt"/>
              </a:rPr>
              <a:t>pixel</a:t>
            </a:r>
            <a:r>
              <a:rPr lang="en-US" sz="2000" dirty="0">
                <a:solidFill>
                  <a:srgbClr val="FFC000"/>
                </a:solidFill>
                <a:latin typeface="+mn-lt"/>
              </a:rPr>
              <a:t> increase with the pixel geometrical dimensions</a:t>
            </a:r>
          </a:p>
          <a:p>
            <a:pPr lvl="1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  <a:sym typeface="Symbol" pitchFamily="18" charset="2"/>
              </a:rPr>
              <a:t> C</a:t>
            </a:r>
            <a:r>
              <a:rPr lang="en-US" sz="1600" kern="0" baseline="-25000" dirty="0">
                <a:latin typeface="+mn-lt"/>
                <a:sym typeface="Symbol" pitchFamily="18" charset="2"/>
              </a:rPr>
              <a:t>pixel</a:t>
            </a:r>
            <a:r>
              <a:rPr lang="en-US" sz="1600" kern="0" dirty="0">
                <a:latin typeface="+mn-lt"/>
                <a:sym typeface="Symbol" pitchFamily="18" charset="2"/>
              </a:rPr>
              <a:t> ~ </a:t>
            </a:r>
            <a:r>
              <a:rPr lang="en-US" sz="1600" kern="0" baseline="-25000" dirty="0">
                <a:latin typeface="+mn-lt"/>
                <a:sym typeface="Symbol" pitchFamily="18" charset="2"/>
              </a:rPr>
              <a:t>0</a:t>
            </a:r>
            <a:r>
              <a:rPr lang="en-US" sz="1600" kern="0" dirty="0">
                <a:latin typeface="+mn-lt"/>
                <a:sym typeface="Symbol" pitchFamily="18" charset="2"/>
              </a:rPr>
              <a:t></a:t>
            </a:r>
            <a:r>
              <a:rPr lang="en-US" sz="1600" kern="0" baseline="-25000" dirty="0">
                <a:latin typeface="+mn-lt"/>
                <a:sym typeface="Symbol" pitchFamily="18" charset="2"/>
              </a:rPr>
              <a:t>r</a:t>
            </a:r>
            <a:r>
              <a:rPr lang="en-US" sz="1600" kern="0" dirty="0">
                <a:latin typeface="+mn-lt"/>
                <a:sym typeface="Symbol" pitchFamily="18" charset="2"/>
              </a:rPr>
              <a:t>S/d</a:t>
            </a:r>
          </a:p>
          <a:p>
            <a:pPr lvl="2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  <a:sym typeface="Symbol" pitchFamily="18" charset="2"/>
              </a:rPr>
              <a:t> S - pixel</a:t>
            </a:r>
            <a:r>
              <a:rPr lang="en-US" sz="1600" kern="0" dirty="0">
                <a:latin typeface="+mn-lt"/>
              </a:rPr>
              <a:t> junction surface</a:t>
            </a:r>
          </a:p>
          <a:p>
            <a:pPr lvl="2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</a:rPr>
              <a:t> d - pixel depletion thickness</a:t>
            </a:r>
          </a:p>
        </p:txBody>
      </p:sp>
      <p:pic>
        <p:nvPicPr>
          <p:cNvPr id="146449" name="Image 20" descr="GvsVbiasHam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2428875"/>
            <a:ext cx="454818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50" name="Rectangle 11"/>
          <p:cNvSpPr>
            <a:spLocks noChangeArrowheads="1"/>
          </p:cNvSpPr>
          <p:nvPr/>
        </p:nvSpPr>
        <p:spPr bwMode="auto">
          <a:xfrm>
            <a:off x="1042988" y="5516563"/>
            <a:ext cx="22764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latin typeface="Calibri" pitchFamily="34" charset="0"/>
              </a:rPr>
              <a:t>N. Dinu &amp; al, NIM A 610 (2009) 423–426</a:t>
            </a:r>
          </a:p>
        </p:txBody>
      </p:sp>
      <p:grpSp>
        <p:nvGrpSpPr>
          <p:cNvPr id="146451" name="Groupe 13"/>
          <p:cNvGrpSpPr>
            <a:grpSpLocks/>
          </p:cNvGrpSpPr>
          <p:nvPr/>
        </p:nvGrpSpPr>
        <p:grpSpPr bwMode="auto">
          <a:xfrm>
            <a:off x="1692275" y="1468438"/>
            <a:ext cx="5040313" cy="720725"/>
            <a:chOff x="1691680" y="1469018"/>
            <a:chExt cx="5040560" cy="720080"/>
          </a:xfrm>
        </p:grpSpPr>
        <p:sp>
          <p:nvSpPr>
            <p:cNvPr id="146452" name="AutoShape 7"/>
            <p:cNvSpPr>
              <a:spLocks noChangeArrowheads="1"/>
            </p:cNvSpPr>
            <p:nvPr/>
          </p:nvSpPr>
          <p:spPr bwMode="auto">
            <a:xfrm>
              <a:off x="1691680" y="1469018"/>
              <a:ext cx="5040560" cy="720080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graphicFrame>
          <p:nvGraphicFramePr>
            <p:cNvPr id="146442" name="Object 10"/>
            <p:cNvGraphicFramePr>
              <a:graphicFrameLocks noChangeAspect="1"/>
            </p:cNvGraphicFramePr>
            <p:nvPr/>
          </p:nvGraphicFramePr>
          <p:xfrm>
            <a:off x="1844571" y="1547478"/>
            <a:ext cx="4834471" cy="553846"/>
          </p:xfrm>
          <a:graphic>
            <a:graphicData uri="http://schemas.openxmlformats.org/presentationml/2006/ole">
              <p:oleObj spid="_x0000_s146442" name="Équation" r:id="rId4" imgW="2971800" imgH="41904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4304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B8719F-9F76-4648-9C2D-0EEE82800EFF}" type="slidenum">
              <a:rPr lang="en-GB"/>
              <a:pPr>
                <a:defRPr/>
              </a:pPr>
              <a:t>92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SiPM noise</a:t>
            </a:r>
            <a:endParaRPr 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343047" name="Rectangle 6"/>
          <p:cNvSpPr txBox="1">
            <a:spLocks noChangeArrowheads="1"/>
          </p:cNvSpPr>
          <p:nvPr/>
        </p:nvSpPr>
        <p:spPr bwMode="auto">
          <a:xfrm>
            <a:off x="92075" y="914400"/>
            <a:ext cx="8856663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600">
                <a:latin typeface="Calibri" pitchFamily="34" charset="0"/>
              </a:rPr>
              <a:t>The number of counts/s registered by the SiPM in the absence of the light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600">
                <a:latin typeface="Calibri" pitchFamily="34" charset="0"/>
              </a:rPr>
              <a:t>It limits the SiPM performances (e.g. single photon detection)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600">
                <a:latin typeface="Calibri" pitchFamily="34" charset="0"/>
              </a:rPr>
              <a:t>Three main contributions: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Thermal/tunneling</a:t>
            </a:r>
            <a:r>
              <a:rPr lang="en-US" sz="1400">
                <a:latin typeface="Calibri" pitchFamily="34" charset="0"/>
              </a:rPr>
              <a:t> – thermal/ tunneling carrier generation in the bulk or in the surface depleted region</a:t>
            </a:r>
          </a:p>
          <a:p>
            <a:pPr marL="685800" lvl="1" indent="-228600">
              <a:spcBef>
                <a:spcPct val="20000"/>
              </a:spcBef>
            </a:pPr>
            <a:r>
              <a:rPr lang="en-US" sz="1400">
                <a:latin typeface="Calibri" pitchFamily="34" charset="0"/>
              </a:rPr>
              <a:t>			               around the junction </a:t>
            </a:r>
            <a:r>
              <a:rPr lang="en-US" sz="1400">
                <a:latin typeface="Calibri" pitchFamily="34" charset="0"/>
                <a:sym typeface="Symbol" pitchFamily="18" charset="2"/>
              </a:rPr>
              <a:t> </a:t>
            </a:r>
            <a:r>
              <a:rPr lang="en-US" sz="1400" b="1" i="1">
                <a:solidFill>
                  <a:srgbClr val="FFC000"/>
                </a:solidFill>
                <a:latin typeface="Calibri" pitchFamily="34" charset="0"/>
              </a:rPr>
              <a:t>looks the same as a photon pulse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After-pulses</a:t>
            </a:r>
            <a:r>
              <a:rPr lang="en-US" sz="1400">
                <a:latin typeface="Calibri" pitchFamily="34" charset="0"/>
              </a:rPr>
              <a:t>	            – carriers trapped during the avalanche discharging and then released triggering a new</a:t>
            </a:r>
          </a:p>
          <a:p>
            <a:pPr marL="685800" lvl="1" indent="-228600">
              <a:spcBef>
                <a:spcPct val="20000"/>
              </a:spcBef>
            </a:pPr>
            <a:r>
              <a:rPr lang="en-US" sz="1400">
                <a:latin typeface="Calibri" pitchFamily="34" charset="0"/>
              </a:rPr>
              <a:t>			               avalanche during a period of several 100 ns after the breakdown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Optical cross-talk</a:t>
            </a:r>
            <a:r>
              <a:rPr lang="en-US" sz="1600" b="1">
                <a:solidFill>
                  <a:srgbClr val="FFC000"/>
                </a:solidFill>
                <a:latin typeface="Calibri" pitchFamily="34" charset="0"/>
              </a:rPr>
              <a:t>     </a:t>
            </a:r>
            <a:r>
              <a:rPr lang="en-US" sz="1400">
                <a:latin typeface="Calibri" pitchFamily="34" charset="0"/>
              </a:rPr>
              <a:t>– 10</a:t>
            </a:r>
            <a:r>
              <a:rPr lang="en-US" sz="1400" baseline="30000">
                <a:latin typeface="Calibri" pitchFamily="34" charset="0"/>
              </a:rPr>
              <a:t>5</a:t>
            </a:r>
            <a:r>
              <a:rPr lang="en-US" sz="1400">
                <a:latin typeface="Calibri" pitchFamily="34" charset="0"/>
              </a:rPr>
              <a:t> carriers in an avalanche breakdown emit in average 3 photons with an energy 		                higher than 1.14 eV </a:t>
            </a:r>
            <a:r>
              <a:rPr lang="en-US" sz="1000">
                <a:latin typeface="Calibri" pitchFamily="34" charset="0"/>
              </a:rPr>
              <a:t>(A. Lacaita et al. IEEE TED 1993)</a:t>
            </a:r>
          </a:p>
          <a:p>
            <a:pPr marL="685800" lvl="1" indent="-228600">
              <a:spcBef>
                <a:spcPct val="20000"/>
              </a:spcBef>
              <a:buFont typeface="Wingdings" pitchFamily="2" charset="2"/>
              <a:buNone/>
            </a:pPr>
            <a:r>
              <a:rPr lang="en-US" sz="1400">
                <a:latin typeface="Calibri" pitchFamily="34" charset="0"/>
              </a:rPr>
              <a:t>			            – these photons can trigger an avalanche in an adjacent µcell</a:t>
            </a:r>
          </a:p>
        </p:txBody>
      </p:sp>
      <p:grpSp>
        <p:nvGrpSpPr>
          <p:cNvPr id="343048" name="Groupe 14"/>
          <p:cNvGrpSpPr>
            <a:grpSpLocks/>
          </p:cNvGrpSpPr>
          <p:nvPr/>
        </p:nvGrpSpPr>
        <p:grpSpPr bwMode="auto">
          <a:xfrm>
            <a:off x="153988" y="3770313"/>
            <a:ext cx="4181475" cy="2841625"/>
            <a:chOff x="201502" y="3739018"/>
            <a:chExt cx="4181035" cy="2841014"/>
          </a:xfrm>
        </p:grpSpPr>
        <p:pic>
          <p:nvPicPr>
            <p:cNvPr id="343060" name="Picture 4" descr="signal shape single+afterpulse+cross-talk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1502" y="3739018"/>
              <a:ext cx="4181035" cy="2841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Connecteur droit 10"/>
            <p:cNvCxnSpPr/>
            <p:nvPr/>
          </p:nvCxnSpPr>
          <p:spPr>
            <a:xfrm>
              <a:off x="823737" y="4272303"/>
              <a:ext cx="3144506" cy="15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062" name="ZoneTexte 11"/>
            <p:cNvSpPr txBox="1">
              <a:spLocks noChangeArrowheads="1"/>
            </p:cNvSpPr>
            <p:nvPr/>
          </p:nvSpPr>
          <p:spPr bwMode="auto">
            <a:xfrm>
              <a:off x="3357101" y="4028861"/>
              <a:ext cx="84189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chemeClr val="bg1"/>
                  </a:solidFill>
                  <a:latin typeface="Calibri" pitchFamily="34" charset="0"/>
                </a:rPr>
                <a:t>th=0.5pe</a:t>
              </a:r>
            </a:p>
          </p:txBody>
        </p:sp>
      </p:grpSp>
      <p:pic>
        <p:nvPicPr>
          <p:cNvPr id="343049" name="Picture 2"/>
          <p:cNvPicPr>
            <a:picLocks noChangeAspect="1" noChangeArrowheads="1"/>
          </p:cNvPicPr>
          <p:nvPr/>
        </p:nvPicPr>
        <p:blipFill>
          <a:blip r:embed="rId4" cstate="print"/>
          <a:srcRect t="16901"/>
          <a:stretch>
            <a:fillRect/>
          </a:stretch>
        </p:blipFill>
        <p:spPr bwMode="auto">
          <a:xfrm>
            <a:off x="6991350" y="3175000"/>
            <a:ext cx="21177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3050" name="Groupe 23"/>
          <p:cNvGrpSpPr>
            <a:grpSpLocks/>
          </p:cNvGrpSpPr>
          <p:nvPr/>
        </p:nvGrpSpPr>
        <p:grpSpPr bwMode="auto">
          <a:xfrm>
            <a:off x="4362450" y="3716338"/>
            <a:ext cx="4781550" cy="2928937"/>
            <a:chOff x="4378564" y="3717032"/>
            <a:chExt cx="4781202" cy="2927797"/>
          </a:xfrm>
        </p:grpSpPr>
        <p:grpSp>
          <p:nvGrpSpPr>
            <p:cNvPr id="343051" name="Groupe 15"/>
            <p:cNvGrpSpPr>
              <a:grpSpLocks/>
            </p:cNvGrpSpPr>
            <p:nvPr/>
          </p:nvGrpSpPr>
          <p:grpSpPr bwMode="auto">
            <a:xfrm>
              <a:off x="4378564" y="3717032"/>
              <a:ext cx="4781202" cy="2927797"/>
              <a:chOff x="4214303" y="3576558"/>
              <a:chExt cx="5029200" cy="3071813"/>
            </a:xfrm>
          </p:grpSpPr>
          <p:graphicFrame>
            <p:nvGraphicFramePr>
              <p:cNvPr id="343042" name="Object 2"/>
              <p:cNvGraphicFramePr>
                <a:graphicFrameLocks noChangeAspect="1"/>
              </p:cNvGraphicFramePr>
              <p:nvPr/>
            </p:nvGraphicFramePr>
            <p:xfrm>
              <a:off x="4214303" y="3576558"/>
              <a:ext cx="5029200" cy="3071813"/>
            </p:xfrm>
            <a:graphic>
              <a:graphicData uri="http://schemas.openxmlformats.org/presentationml/2006/ole">
                <p:oleObj spid="_x0000_s343042" name="Grafico" r:id="rId5" imgW="9967680" imgH="6086160" progId="Excel.Sheet.8">
                  <p:embed/>
                </p:oleObj>
              </a:graphicData>
            </a:graphic>
          </p:graphicFrame>
          <p:sp>
            <p:nvSpPr>
              <p:cNvPr id="343054" name="Text Box 29"/>
              <p:cNvSpPr txBox="1">
                <a:spLocks noChangeArrowheads="1"/>
              </p:cNvSpPr>
              <p:nvPr/>
            </p:nvSpPr>
            <p:spPr bwMode="auto">
              <a:xfrm>
                <a:off x="4983744" y="5481384"/>
                <a:ext cx="732387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V=0.5V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43055" name="Text Box 30"/>
              <p:cNvSpPr txBox="1">
                <a:spLocks noChangeArrowheads="1"/>
              </p:cNvSpPr>
              <p:nvPr/>
            </p:nvSpPr>
            <p:spPr bwMode="auto">
              <a:xfrm>
                <a:off x="5586707" y="5764783"/>
                <a:ext cx="597495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V=1V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43056" name="Text Box 31"/>
              <p:cNvSpPr txBox="1">
                <a:spLocks noChangeArrowheads="1"/>
              </p:cNvSpPr>
              <p:nvPr/>
            </p:nvSpPr>
            <p:spPr bwMode="auto">
              <a:xfrm>
                <a:off x="6306642" y="5878574"/>
                <a:ext cx="732387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V=1.5V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43057" name="Text Box 32"/>
              <p:cNvSpPr txBox="1">
                <a:spLocks noChangeArrowheads="1"/>
              </p:cNvSpPr>
              <p:nvPr/>
            </p:nvSpPr>
            <p:spPr bwMode="auto">
              <a:xfrm>
                <a:off x="7005931" y="5660007"/>
                <a:ext cx="597495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V=2V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43058" name="Text Box 33"/>
              <p:cNvSpPr txBox="1">
                <a:spLocks noChangeArrowheads="1"/>
              </p:cNvSpPr>
              <p:nvPr/>
            </p:nvSpPr>
            <p:spPr bwMode="auto">
              <a:xfrm>
                <a:off x="7720271" y="5660007"/>
                <a:ext cx="777912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V=2.5 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43059" name="Text Box 34"/>
              <p:cNvSpPr txBox="1">
                <a:spLocks noChangeArrowheads="1"/>
              </p:cNvSpPr>
              <p:nvPr/>
            </p:nvSpPr>
            <p:spPr bwMode="auto">
              <a:xfrm>
                <a:off x="8470191" y="5456808"/>
                <a:ext cx="643020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V=3 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43052" name="Rectangle 18"/>
            <p:cNvSpPr>
              <a:spLocks noChangeArrowheads="1"/>
            </p:cNvSpPr>
            <p:nvPr/>
          </p:nvSpPr>
          <p:spPr bwMode="auto">
            <a:xfrm>
              <a:off x="6588224" y="3933056"/>
              <a:ext cx="2276475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>
                  <a:solidFill>
                    <a:schemeClr val="bg1"/>
                  </a:solidFill>
                  <a:latin typeface="Calibri" pitchFamily="34" charset="0"/>
                </a:rPr>
                <a:t>N. Dinu &amp; al, NIM A 572 (2007) 422–426</a:t>
              </a:r>
            </a:p>
          </p:txBody>
        </p:sp>
        <p:sp>
          <p:nvSpPr>
            <p:cNvPr id="343053" name="Rectangle 18"/>
            <p:cNvSpPr>
              <a:spLocks noChangeArrowheads="1"/>
            </p:cNvSpPr>
            <p:nvPr/>
          </p:nvSpPr>
          <p:spPr bwMode="auto">
            <a:xfrm>
              <a:off x="7740352" y="4221088"/>
              <a:ext cx="105092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>
                  <a:solidFill>
                    <a:schemeClr val="bg1"/>
                  </a:solidFill>
                  <a:latin typeface="Calibri" pitchFamily="34" charset="0"/>
                </a:rPr>
                <a:t>FBK-irst device</a:t>
              </a:r>
            </a:p>
            <a:p>
              <a:r>
                <a:rPr lang="fr-FR" sz="1000">
                  <a:solidFill>
                    <a:schemeClr val="bg1"/>
                  </a:solidFill>
                  <a:latin typeface="Calibri" pitchFamily="34" charset="0"/>
                </a:rPr>
                <a:t>2007 production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90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4849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AB96B6-7292-4895-BF87-A749C2738643}" type="slidenum">
              <a:rPr lang="en-GB"/>
              <a:pPr>
                <a:defRPr/>
              </a:pPr>
              <a:t>93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Photon detection efficiency (1)</a:t>
            </a:r>
          </a:p>
        </p:txBody>
      </p:sp>
      <p:grpSp>
        <p:nvGrpSpPr>
          <p:cNvPr id="148494" name="Groupe 10"/>
          <p:cNvGrpSpPr>
            <a:grpSpLocks/>
          </p:cNvGrpSpPr>
          <p:nvPr/>
        </p:nvGrpSpPr>
        <p:grpSpPr bwMode="auto">
          <a:xfrm>
            <a:off x="468313" y="1060450"/>
            <a:ext cx="4895850" cy="647700"/>
            <a:chOff x="179512" y="1340768"/>
            <a:chExt cx="5172406" cy="712879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179512" y="1340768"/>
              <a:ext cx="5172406" cy="712879"/>
            </a:xfrm>
            <a:prstGeom prst="round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graphicFrame>
          <p:nvGraphicFramePr>
            <p:cNvPr id="148489" name="Object 9"/>
            <p:cNvGraphicFramePr>
              <a:graphicFrameLocks noChangeAspect="1"/>
            </p:cNvGraphicFramePr>
            <p:nvPr/>
          </p:nvGraphicFramePr>
          <p:xfrm>
            <a:off x="549250" y="1431955"/>
            <a:ext cx="4581391" cy="467995"/>
          </p:xfrm>
          <a:graphic>
            <a:graphicData uri="http://schemas.openxmlformats.org/presentationml/2006/ole">
              <p:oleObj spid="_x0000_s148489" name="Équation" r:id="rId3" imgW="2349360" imgH="241200" progId="Equation.3">
                <p:embed/>
              </p:oleObj>
            </a:graphicData>
          </a:graphic>
        </p:graphicFrame>
      </p:grpSp>
      <p:sp>
        <p:nvSpPr>
          <p:cNvPr id="148495" name="Rectangle 11"/>
          <p:cNvSpPr>
            <a:spLocks noChangeArrowheads="1"/>
          </p:cNvSpPr>
          <p:nvPr/>
        </p:nvSpPr>
        <p:spPr bwMode="auto">
          <a:xfrm>
            <a:off x="179388" y="1919288"/>
            <a:ext cx="496887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QE = Quantum Efficiency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 probability for a photon to generate a carrier in the high field region</a:t>
            </a:r>
          </a:p>
        </p:txBody>
      </p:sp>
      <p:cxnSp>
        <p:nvCxnSpPr>
          <p:cNvPr id="14" name="Connecteur droit avec flèche 13"/>
          <p:cNvCxnSpPr>
            <a:stCxn id="148495" idx="3"/>
          </p:cNvCxnSpPr>
          <p:nvPr/>
        </p:nvCxnSpPr>
        <p:spPr>
          <a:xfrm flipV="1">
            <a:off x="5148263" y="2205038"/>
            <a:ext cx="647700" cy="16033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497" name="Rectangle 15"/>
          <p:cNvSpPr>
            <a:spLocks noChangeArrowheads="1"/>
          </p:cNvSpPr>
          <p:nvPr/>
        </p:nvSpPr>
        <p:spPr bwMode="auto">
          <a:xfrm>
            <a:off x="279400" y="3503613"/>
            <a:ext cx="496887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P</a:t>
            </a:r>
            <a:r>
              <a:rPr lang="en-US" sz="2000" baseline="-25000">
                <a:solidFill>
                  <a:srgbClr val="FFC000"/>
                </a:solidFill>
                <a:latin typeface="Calibri" pitchFamily="34" charset="0"/>
              </a:rPr>
              <a:t>01</a:t>
            </a: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 = Triggering probability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 probability for a carrier traversing the high field to generate an avalanche</a:t>
            </a:r>
          </a:p>
        </p:txBody>
      </p:sp>
      <p:sp>
        <p:nvSpPr>
          <p:cNvPr id="17" name="Étoile à 5 branches 16"/>
          <p:cNvSpPr/>
          <p:nvPr/>
        </p:nvSpPr>
        <p:spPr>
          <a:xfrm>
            <a:off x="2484438" y="2924175"/>
            <a:ext cx="358775" cy="339725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8" name="Étoile à 5 branches 17"/>
          <p:cNvSpPr/>
          <p:nvPr/>
        </p:nvSpPr>
        <p:spPr>
          <a:xfrm>
            <a:off x="2555875" y="4581525"/>
            <a:ext cx="360363" cy="338138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48500" name="Rectangle 18"/>
          <p:cNvSpPr>
            <a:spLocks noChangeArrowheads="1"/>
          </p:cNvSpPr>
          <p:nvPr/>
        </p:nvSpPr>
        <p:spPr bwMode="auto">
          <a:xfrm>
            <a:off x="207963" y="5157788"/>
            <a:ext cx="53276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solidFill>
                  <a:srgbClr val="FFC000"/>
                </a:solidFill>
                <a:latin typeface="Calibri" pitchFamily="34" charset="0"/>
                <a:sym typeface="Symbol" pitchFamily="18" charset="2"/>
              </a:rPr>
              <a:t></a:t>
            </a:r>
            <a:r>
              <a:rPr lang="en-US" sz="2000" baseline="-25000">
                <a:solidFill>
                  <a:srgbClr val="FFC000"/>
                </a:solidFill>
                <a:latin typeface="Calibri" pitchFamily="34" charset="0"/>
                <a:sym typeface="Symbol" pitchFamily="18" charset="2"/>
              </a:rPr>
              <a:t>geom</a:t>
            </a: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 = Geometrical fill factor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 fraction of dead area due to structures between the pixels e.g. guard rings, trenches, R</a:t>
            </a:r>
            <a:r>
              <a:rPr lang="en-US" sz="1600" baseline="-25000">
                <a:latin typeface="Calibri" pitchFamily="34" charset="0"/>
              </a:rPr>
              <a:t>quench</a:t>
            </a:r>
            <a:endParaRPr lang="en-US" sz="1600">
              <a:latin typeface="Calibri" pitchFamily="34" charset="0"/>
            </a:endParaRPr>
          </a:p>
        </p:txBody>
      </p:sp>
      <p:cxnSp>
        <p:nvCxnSpPr>
          <p:cNvPr id="21" name="Connecteur droit avec flèche 20"/>
          <p:cNvCxnSpPr/>
          <p:nvPr/>
        </p:nvCxnSpPr>
        <p:spPr>
          <a:xfrm flipV="1">
            <a:off x="4643438" y="5084763"/>
            <a:ext cx="1152525" cy="39846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502" name="Groupe 21"/>
          <p:cNvGrpSpPr>
            <a:grpSpLocks/>
          </p:cNvGrpSpPr>
          <p:nvPr/>
        </p:nvGrpSpPr>
        <p:grpSpPr bwMode="auto">
          <a:xfrm>
            <a:off x="5843588" y="1104900"/>
            <a:ext cx="1897062" cy="2611438"/>
            <a:chOff x="5844152" y="1104170"/>
            <a:chExt cx="1896200" cy="2612862"/>
          </a:xfrm>
        </p:grpSpPr>
        <p:pic>
          <p:nvPicPr>
            <p:cNvPr id="148507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60606" r="14890" b="50224"/>
            <a:stretch>
              <a:fillRect/>
            </a:stretch>
          </p:blipFill>
          <p:spPr bwMode="auto">
            <a:xfrm>
              <a:off x="5844152" y="1104170"/>
              <a:ext cx="1896200" cy="2612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ZoneTexte 19"/>
            <p:cNvSpPr txBox="1"/>
            <p:nvPr/>
          </p:nvSpPr>
          <p:spPr>
            <a:xfrm>
              <a:off x="6083755" y="2482871"/>
              <a:ext cx="1596299" cy="15248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b) Intrinsic quantum efficiency</a:t>
              </a:r>
            </a:p>
          </p:txBody>
        </p:sp>
      </p:grpSp>
      <p:pic>
        <p:nvPicPr>
          <p:cNvPr id="148503" name="Image 21" descr="S10362-11-25U-detailed view2.JPG"/>
          <p:cNvPicPr>
            <a:picLocks noChangeAspect="1"/>
          </p:cNvPicPr>
          <p:nvPr/>
        </p:nvPicPr>
        <p:blipFill>
          <a:blip r:embed="rId5" cstate="print"/>
          <a:srcRect l="38864" t="58615" r="22910"/>
          <a:stretch>
            <a:fillRect/>
          </a:stretch>
        </p:blipFill>
        <p:spPr bwMode="auto">
          <a:xfrm>
            <a:off x="6948488" y="4960938"/>
            <a:ext cx="2016125" cy="16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8504" name="Groupe 23"/>
          <p:cNvGrpSpPr>
            <a:grpSpLocks/>
          </p:cNvGrpSpPr>
          <p:nvPr/>
        </p:nvGrpSpPr>
        <p:grpSpPr bwMode="auto">
          <a:xfrm>
            <a:off x="5864225" y="3892550"/>
            <a:ext cx="2092325" cy="1697038"/>
            <a:chOff x="5864225" y="3892550"/>
            <a:chExt cx="2092151" cy="1696690"/>
          </a:xfrm>
        </p:grpSpPr>
        <p:pic>
          <p:nvPicPr>
            <p:cNvPr id="148505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57143" t="51987" r="15305" b="15076"/>
            <a:stretch>
              <a:fillRect/>
            </a:stretch>
          </p:blipFill>
          <p:spPr bwMode="auto">
            <a:xfrm>
              <a:off x="5864225" y="3892550"/>
              <a:ext cx="2092151" cy="1696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7583345" y="5373384"/>
              <a:ext cx="358745" cy="2015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8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4509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A0E26F-E64E-4BED-B254-13F4564A9867}" type="slidenum">
              <a:rPr lang="en-GB"/>
              <a:pPr>
                <a:defRPr/>
              </a:pPr>
              <a:t>94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Photon detection efficiency (2)</a:t>
            </a:r>
          </a:p>
        </p:txBody>
      </p:sp>
      <p:sp>
        <p:nvSpPr>
          <p:cNvPr id="345093" name="Rectangle 13"/>
          <p:cNvSpPr txBox="1">
            <a:spLocks noChangeArrowheads="1"/>
          </p:cNvSpPr>
          <p:nvPr/>
        </p:nvSpPr>
        <p:spPr bwMode="auto">
          <a:xfrm>
            <a:off x="5219700" y="3716338"/>
            <a:ext cx="38893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>
                <a:solidFill>
                  <a:srgbClr val="FFC000"/>
                </a:solidFill>
                <a:latin typeface="Calibri" pitchFamily="34" charset="0"/>
              </a:rPr>
              <a:t>PDE of FBK, SensL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fr-FR">
                <a:latin typeface="Calibri" pitchFamily="34" charset="0"/>
              </a:rPr>
              <a:t>n+/p </a:t>
            </a:r>
            <a:r>
              <a:rPr lang="en-US">
                <a:latin typeface="Calibri" pitchFamily="34" charset="0"/>
              </a:rPr>
              <a:t>pixels on p-type substrate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>
                <a:latin typeface="Calibri" pitchFamily="34" charset="0"/>
              </a:rPr>
              <a:t>PDE</a:t>
            </a:r>
            <a:r>
              <a:rPr lang="en-US" baseline="-25000">
                <a:latin typeface="Calibri" pitchFamily="34" charset="0"/>
              </a:rPr>
              <a:t>max</a:t>
            </a:r>
            <a:r>
              <a:rPr lang="en-US">
                <a:latin typeface="Calibri" pitchFamily="34" charset="0"/>
              </a:rPr>
              <a:t> ~ 6-10% for green light (500-600nm)</a:t>
            </a:r>
          </a:p>
        </p:txBody>
      </p:sp>
      <p:pic>
        <p:nvPicPr>
          <p:cNvPr id="345094" name="Picture 14"/>
          <p:cNvPicPr>
            <a:picLocks noChangeAspect="1" noChangeArrowheads="1"/>
          </p:cNvPicPr>
          <p:nvPr/>
        </p:nvPicPr>
        <p:blipFill>
          <a:blip r:embed="rId2" cstate="print"/>
          <a:srcRect t="22211"/>
          <a:stretch>
            <a:fillRect/>
          </a:stretch>
        </p:blipFill>
        <p:spPr bwMode="auto">
          <a:xfrm>
            <a:off x="6154738" y="5075238"/>
            <a:ext cx="2520950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5095" name="Rectangle 29"/>
          <p:cNvSpPr>
            <a:spLocks noChangeArrowheads="1"/>
          </p:cNvSpPr>
          <p:nvPr/>
        </p:nvSpPr>
        <p:spPr bwMode="auto">
          <a:xfrm>
            <a:off x="5148263" y="1052513"/>
            <a:ext cx="3887787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</a:pPr>
            <a:r>
              <a:rPr lang="en-US" sz="2400">
                <a:solidFill>
                  <a:srgbClr val="FFC000"/>
                </a:solidFill>
                <a:latin typeface="Calibri" pitchFamily="34" charset="0"/>
              </a:rPr>
              <a:t>PDE of HPK devices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r>
              <a:rPr lang="fr-FR">
                <a:latin typeface="Calibri" pitchFamily="34" charset="0"/>
              </a:rPr>
              <a:t>p+/n </a:t>
            </a:r>
            <a:r>
              <a:rPr lang="en-US">
                <a:latin typeface="Calibri" pitchFamily="34" charset="0"/>
              </a:rPr>
              <a:t>pixels on n-type substrate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r>
              <a:rPr lang="en-US">
                <a:latin typeface="Calibri" pitchFamily="34" charset="0"/>
              </a:rPr>
              <a:t>PDE</a:t>
            </a:r>
            <a:r>
              <a:rPr lang="en-US" baseline="-25000">
                <a:latin typeface="Calibri" pitchFamily="34" charset="0"/>
              </a:rPr>
              <a:t>max</a:t>
            </a:r>
            <a:r>
              <a:rPr lang="en-US">
                <a:latin typeface="Calibri" pitchFamily="34" charset="0"/>
              </a:rPr>
              <a:t> ~ 20-40% optimized for blue light (420nm)</a:t>
            </a:r>
          </a:p>
        </p:txBody>
      </p:sp>
      <p:pic>
        <p:nvPicPr>
          <p:cNvPr id="345096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2349500"/>
            <a:ext cx="2447925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5097" name="Groupe 29"/>
          <p:cNvGrpSpPr>
            <a:grpSpLocks/>
          </p:cNvGrpSpPr>
          <p:nvPr/>
        </p:nvGrpSpPr>
        <p:grpSpPr bwMode="auto">
          <a:xfrm>
            <a:off x="22225" y="1628775"/>
            <a:ext cx="5284788" cy="3455988"/>
            <a:chOff x="22949" y="1844824"/>
            <a:chExt cx="5283645" cy="3456384"/>
          </a:xfrm>
        </p:grpSpPr>
        <p:pic>
          <p:nvPicPr>
            <p:cNvPr id="345103" name="Image 5" descr="PDEvslambda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949" y="1844824"/>
              <a:ext cx="5283645" cy="3456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Ellipse 10"/>
            <p:cNvSpPr/>
            <p:nvPr/>
          </p:nvSpPr>
          <p:spPr>
            <a:xfrm>
              <a:off x="1000637" y="2637078"/>
              <a:ext cx="360285" cy="107962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17" name="Ellipse 16"/>
            <p:cNvSpPr/>
            <p:nvPr/>
          </p:nvSpPr>
          <p:spPr>
            <a:xfrm>
              <a:off x="1332354" y="4077105"/>
              <a:ext cx="215853" cy="431849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cxnSp>
        <p:nvCxnSpPr>
          <p:cNvPr id="18" name="Connecteur en arc 12"/>
          <p:cNvCxnSpPr>
            <a:stCxn id="17" idx="4"/>
            <a:endCxn id="8" idx="1"/>
          </p:cNvCxnSpPr>
          <p:nvPr/>
        </p:nvCxnSpPr>
        <p:spPr>
          <a:xfrm rot="16200000" flipH="1">
            <a:off x="3090863" y="2641600"/>
            <a:ext cx="1412875" cy="4714875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Connecteur en arc 12"/>
          <p:cNvCxnSpPr>
            <a:stCxn id="11" idx="0"/>
          </p:cNvCxnSpPr>
          <p:nvPr/>
        </p:nvCxnSpPr>
        <p:spPr>
          <a:xfrm rot="5400000" flipH="1" flipV="1">
            <a:off x="2624137" y="-174624"/>
            <a:ext cx="1152525" cy="4038600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0" y="5646738"/>
            <a:ext cx="6011863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sz="2000" dirty="0">
                <a:solidFill>
                  <a:srgbClr val="FFC000"/>
                </a:solidFill>
                <a:latin typeface="+mn-lt"/>
              </a:rPr>
              <a:t>PDE is depending on the SiPM structure</a:t>
            </a:r>
            <a:endParaRPr lang="en-US" sz="1600" kern="0" dirty="0">
              <a:solidFill>
                <a:srgbClr val="FFC000"/>
              </a:solidFill>
              <a:latin typeface="+mn-lt"/>
            </a:endParaRPr>
          </a:p>
          <a:p>
            <a:pPr lvl="1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</a:rPr>
              <a:t> p+/n is more blue sensitive than n+/p</a:t>
            </a:r>
          </a:p>
          <a:p>
            <a:pPr lvl="1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</a:rPr>
              <a:t> electron triggering probability is higher than hole triggering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09900" y="3194050"/>
            <a:ext cx="17780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Devices of 1mm</a:t>
            </a:r>
            <a:r>
              <a:rPr lang="en-US" sz="1400" baseline="30000" dirty="0">
                <a:solidFill>
                  <a:schemeClr val="bg1"/>
                </a:solidFill>
                <a:latin typeface="+mn-lt"/>
              </a:rPr>
              <a:t>2</a:t>
            </a:r>
            <a:r>
              <a:rPr lang="en-US" sz="1400" dirty="0">
                <a:solidFill>
                  <a:schemeClr val="bg1"/>
                </a:solidFill>
                <a:latin typeface="+mn-lt"/>
              </a:rPr>
              <a:t> area </a:t>
            </a:r>
          </a:p>
          <a:p>
            <a:pPr eaLnBrk="0" hangingPunct="0"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2007 year production</a:t>
            </a:r>
            <a:endParaRPr lang="en-US" sz="1400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45102" name="Rectangle 18"/>
          <p:cNvSpPr>
            <a:spLocks noChangeArrowheads="1"/>
          </p:cNvSpPr>
          <p:nvPr/>
        </p:nvSpPr>
        <p:spPr bwMode="auto">
          <a:xfrm>
            <a:off x="3048000" y="5070475"/>
            <a:ext cx="22780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solidFill>
                  <a:srgbClr val="FFFFFF"/>
                </a:solidFill>
                <a:latin typeface="Calibri" pitchFamily="34" charset="0"/>
              </a:rPr>
              <a:t>N. Dinu &amp; al, NIM A 610 (2009) 423–426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5054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C98E3C-0B47-4FAE-838F-72BD68F1C423}" type="slidenum">
              <a:rPr lang="en-GB"/>
              <a:pPr>
                <a:defRPr/>
              </a:pPr>
              <a:t>95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Dynamic range</a:t>
            </a:r>
            <a:endParaRPr lang="en-US" sz="2400" b="1" dirty="0">
              <a:latin typeface="+mj-lt"/>
              <a:ea typeface="+mj-ea"/>
              <a:cs typeface="+mj-cs"/>
            </a:endParaRPr>
          </a:p>
        </p:txBody>
      </p:sp>
      <p:grpSp>
        <p:nvGrpSpPr>
          <p:cNvPr id="150543" name="Groupe 12"/>
          <p:cNvGrpSpPr>
            <a:grpSpLocks/>
          </p:cNvGrpSpPr>
          <p:nvPr/>
        </p:nvGrpSpPr>
        <p:grpSpPr bwMode="auto">
          <a:xfrm>
            <a:off x="539750" y="3276600"/>
            <a:ext cx="3960813" cy="1079500"/>
            <a:chOff x="539552" y="3212976"/>
            <a:chExt cx="3960440" cy="1080120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539552" y="3212976"/>
              <a:ext cx="3960440" cy="1080120"/>
            </a:xfrm>
            <a:prstGeom prst="round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graphicFrame>
          <p:nvGraphicFramePr>
            <p:cNvPr id="150538" name="Object 10"/>
            <p:cNvGraphicFramePr>
              <a:graphicFrameLocks noChangeAspect="1"/>
            </p:cNvGraphicFramePr>
            <p:nvPr/>
          </p:nvGraphicFramePr>
          <p:xfrm>
            <a:off x="611560" y="3284984"/>
            <a:ext cx="3816424" cy="922652"/>
          </p:xfrm>
          <a:graphic>
            <a:graphicData uri="http://schemas.openxmlformats.org/presentationml/2006/ole">
              <p:oleObj spid="_x0000_s150538" name="Équation" r:id="rId3" imgW="2311200" imgH="558720" progId="Equation.3">
                <p:embed/>
              </p:oleObj>
            </a:graphicData>
          </a:graphic>
        </p:graphicFrame>
      </p:grpSp>
      <p:sp>
        <p:nvSpPr>
          <p:cNvPr id="150544" name="Rectangle 8"/>
          <p:cNvSpPr>
            <a:spLocks noChangeArrowheads="1"/>
          </p:cNvSpPr>
          <p:nvPr/>
        </p:nvSpPr>
        <p:spPr bwMode="auto">
          <a:xfrm>
            <a:off x="179388" y="4521200"/>
            <a:ext cx="4464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Two or more photons in one pixel look like a 1 single photon</a:t>
            </a:r>
          </a:p>
        </p:txBody>
      </p:sp>
      <p:sp>
        <p:nvSpPr>
          <p:cNvPr id="150545" name="Rectangle 9"/>
          <p:cNvSpPr>
            <a:spLocks noChangeArrowheads="1"/>
          </p:cNvSpPr>
          <p:nvPr/>
        </p:nvSpPr>
        <p:spPr bwMode="auto">
          <a:xfrm>
            <a:off x="236538" y="5692775"/>
            <a:ext cx="83677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When 50% of the pixels are fired, the deviation from linearity is 20%</a:t>
            </a:r>
          </a:p>
        </p:txBody>
      </p:sp>
      <p:sp>
        <p:nvSpPr>
          <p:cNvPr id="150546" name="Rectangle 10"/>
          <p:cNvSpPr>
            <a:spLocks noChangeArrowheads="1"/>
          </p:cNvSpPr>
          <p:nvPr/>
        </p:nvSpPr>
        <p:spPr bwMode="auto">
          <a:xfrm>
            <a:off x="6443663" y="5013325"/>
            <a:ext cx="14414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000">
                <a:latin typeface="Calibri" pitchFamily="34" charset="0"/>
              </a:rPr>
              <a:t>NIM A 540 (2005) 368</a:t>
            </a:r>
          </a:p>
        </p:txBody>
      </p:sp>
      <p:sp>
        <p:nvSpPr>
          <p:cNvPr id="150547" name="Rectangle 6"/>
          <p:cNvSpPr>
            <a:spLocks noChangeArrowheads="1"/>
          </p:cNvSpPr>
          <p:nvPr/>
        </p:nvSpPr>
        <p:spPr bwMode="auto">
          <a:xfrm>
            <a:off x="395288" y="985838"/>
            <a:ext cx="417671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The output signal is proportional to the number of fired pixels as long as the number of photons on a very short laser pulse (N</a:t>
            </a:r>
            <a:r>
              <a:rPr lang="en-US" sz="2000" baseline="-25000">
                <a:latin typeface="Calibri" pitchFamily="34" charset="0"/>
              </a:rPr>
              <a:t>photon</a:t>
            </a:r>
            <a:r>
              <a:rPr lang="en-US" sz="2000">
                <a:latin typeface="Calibri" pitchFamily="34" charset="0"/>
              </a:rPr>
              <a:t>) times the photon detection efficiency PDE is significantly smaller than the number of the pixels N</a:t>
            </a:r>
            <a:r>
              <a:rPr lang="en-US" sz="2000" baseline="-25000">
                <a:latin typeface="Calibri" pitchFamily="34" charset="0"/>
              </a:rPr>
              <a:t>total</a:t>
            </a:r>
            <a:endParaRPr lang="en-US" sz="2000">
              <a:latin typeface="Calibri" pitchFamily="34" charset="0"/>
            </a:endParaRPr>
          </a:p>
        </p:txBody>
      </p:sp>
      <p:grpSp>
        <p:nvGrpSpPr>
          <p:cNvPr id="150548" name="Groupe 15"/>
          <p:cNvGrpSpPr>
            <a:grpSpLocks/>
          </p:cNvGrpSpPr>
          <p:nvPr/>
        </p:nvGrpSpPr>
        <p:grpSpPr bwMode="auto">
          <a:xfrm>
            <a:off x="4772025" y="1428750"/>
            <a:ext cx="4248150" cy="3195638"/>
            <a:chOff x="4787900" y="1428750"/>
            <a:chExt cx="4248150" cy="3195638"/>
          </a:xfrm>
        </p:grpSpPr>
        <p:pic>
          <p:nvPicPr>
            <p:cNvPr id="150549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87900" y="1428750"/>
              <a:ext cx="4248150" cy="319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0550" name="ZoneTexte 17"/>
            <p:cNvSpPr txBox="1">
              <a:spLocks noChangeArrowheads="1"/>
            </p:cNvSpPr>
            <p:nvPr/>
          </p:nvSpPr>
          <p:spPr bwMode="auto">
            <a:xfrm>
              <a:off x="7812360" y="2243464"/>
              <a:ext cx="80778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chemeClr val="bg1"/>
                  </a:solidFill>
                </a:rPr>
                <a:t>Pixels nr.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4713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C4A142-E1A1-4498-8896-479FA5E78286}" type="slidenum">
              <a:rPr lang="en-GB"/>
              <a:pPr>
                <a:defRPr/>
              </a:pPr>
              <a:t>96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Temperature dependence</a:t>
            </a:r>
          </a:p>
        </p:txBody>
      </p:sp>
      <p:pic>
        <p:nvPicPr>
          <p:cNvPr id="347141" name="Picture 17"/>
          <p:cNvPicPr>
            <a:picLocks noChangeAspect="1" noChangeArrowheads="1"/>
          </p:cNvPicPr>
          <p:nvPr/>
        </p:nvPicPr>
        <p:blipFill>
          <a:blip r:embed="rId3" cstate="print"/>
          <a:srcRect l="3174" t="16621" r="49983" b="17046"/>
          <a:stretch>
            <a:fillRect/>
          </a:stretch>
        </p:blipFill>
        <p:spPr bwMode="auto">
          <a:xfrm>
            <a:off x="76200" y="3644900"/>
            <a:ext cx="28384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7142" name="Groupe 25"/>
          <p:cNvGrpSpPr>
            <a:grpSpLocks/>
          </p:cNvGrpSpPr>
          <p:nvPr/>
        </p:nvGrpSpPr>
        <p:grpSpPr bwMode="auto">
          <a:xfrm>
            <a:off x="2987675" y="3644900"/>
            <a:ext cx="3168650" cy="2824163"/>
            <a:chOff x="6228184" y="3645024"/>
            <a:chExt cx="2749574" cy="2749574"/>
          </a:xfrm>
        </p:grpSpPr>
        <p:pic>
          <p:nvPicPr>
            <p:cNvPr id="347146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 l="3174" t="16621" r="49983" b="17046"/>
            <a:stretch>
              <a:fillRect/>
            </a:stretch>
          </p:blipFill>
          <p:spPr bwMode="auto">
            <a:xfrm>
              <a:off x="6228184" y="3645024"/>
              <a:ext cx="2749574" cy="2749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47147" name="Groupe 24"/>
            <p:cNvGrpSpPr>
              <a:grpSpLocks/>
            </p:cNvGrpSpPr>
            <p:nvPr/>
          </p:nvGrpSpPr>
          <p:grpSpPr bwMode="auto">
            <a:xfrm>
              <a:off x="7696248" y="4429506"/>
              <a:ext cx="928245" cy="1355433"/>
              <a:chOff x="7696248" y="4429506"/>
              <a:chExt cx="928245" cy="1355433"/>
            </a:xfrm>
          </p:grpSpPr>
          <p:sp>
            <p:nvSpPr>
              <p:cNvPr id="19" name="ZoneTexte 18"/>
              <p:cNvSpPr txBox="1"/>
              <p:nvPr/>
            </p:nvSpPr>
            <p:spPr>
              <a:xfrm>
                <a:off x="7696644" y="4430175"/>
                <a:ext cx="628159" cy="27665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20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T=38°C</a:t>
                </a:r>
              </a:p>
            </p:txBody>
          </p:sp>
          <p:cxnSp>
            <p:nvCxnSpPr>
              <p:cNvPr id="16" name="Connecteur droit avec flèche 15"/>
              <p:cNvCxnSpPr/>
              <p:nvPr/>
            </p:nvCxnSpPr>
            <p:spPr>
              <a:xfrm rot="5400000">
                <a:off x="7584907" y="4823607"/>
                <a:ext cx="395667" cy="1378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ZoneTexte 19"/>
              <p:cNvSpPr txBox="1"/>
              <p:nvPr/>
            </p:nvSpPr>
            <p:spPr>
              <a:xfrm>
                <a:off x="7754500" y="5508985"/>
                <a:ext cx="870607" cy="27665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20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T=-107.5°C</a:t>
                </a:r>
              </a:p>
            </p:txBody>
          </p:sp>
          <p:cxnSp>
            <p:nvCxnSpPr>
              <p:cNvPr id="18" name="Connecteur droit avec flèche 17"/>
              <p:cNvCxnSpPr/>
              <p:nvPr/>
            </p:nvCxnSpPr>
            <p:spPr>
              <a:xfrm rot="5400000" flipH="1" flipV="1">
                <a:off x="7615213" y="5499022"/>
                <a:ext cx="395667" cy="1378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7143" name="Rectangle 20"/>
          <p:cNvSpPr>
            <a:spLocks noChangeArrowheads="1"/>
          </p:cNvSpPr>
          <p:nvPr/>
        </p:nvSpPr>
        <p:spPr bwMode="auto">
          <a:xfrm>
            <a:off x="215900" y="981075"/>
            <a:ext cx="8459788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Char char="•"/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 Some SiPM parameters exhibits  temperature variations: </a:t>
            </a:r>
          </a:p>
          <a:p>
            <a:pPr lvl="1" eaLnBrk="0" hangingPunct="0">
              <a:buFont typeface="Arial" pitchFamily="34" charset="0"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  V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BD</a:t>
            </a:r>
            <a:r>
              <a:rPr lang="en-US">
                <a:latin typeface="Calibri" pitchFamily="34" charset="0"/>
                <a:sym typeface="Symbol" pitchFamily="18" charset="2"/>
              </a:rPr>
              <a:t> increases with T </a:t>
            </a:r>
            <a:r>
              <a:rPr lang="en-US" sz="1000">
                <a:latin typeface="Calibri" pitchFamily="34" charset="0"/>
                <a:sym typeface="Symbol" pitchFamily="18" charset="2"/>
              </a:rPr>
              <a:t>(</a:t>
            </a:r>
            <a:r>
              <a:rPr lang="en-US" sz="1000">
                <a:latin typeface="Calibri" pitchFamily="34" charset="0"/>
              </a:rPr>
              <a:t>S. M. Sze and Kwok K. Ng, </a:t>
            </a:r>
            <a:r>
              <a:rPr lang="en-US" sz="1000" i="1">
                <a:latin typeface="Calibri" pitchFamily="34" charset="0"/>
              </a:rPr>
              <a:t>Physics of semiconductor devices</a:t>
            </a:r>
            <a:r>
              <a:rPr lang="en-US" sz="1000">
                <a:latin typeface="Calibri" pitchFamily="34" charset="0"/>
              </a:rPr>
              <a:t>, 2007)</a:t>
            </a:r>
            <a:endParaRPr lang="en-US">
              <a:latin typeface="Calibri" pitchFamily="34" charset="0"/>
            </a:endParaRPr>
          </a:p>
          <a:p>
            <a:pPr lvl="2" eaLnBrk="0" hangingPunct="0">
              <a:buFont typeface="Arial" pitchFamily="34" charset="0"/>
              <a:buChar char="•"/>
            </a:pPr>
            <a:r>
              <a:rPr lang="en-US">
                <a:latin typeface="Calibri" pitchFamily="34" charset="0"/>
              </a:rPr>
              <a:t> (dV</a:t>
            </a:r>
            <a:r>
              <a:rPr lang="en-US" baseline="-25000">
                <a:latin typeface="Calibri" pitchFamily="34" charset="0"/>
              </a:rPr>
              <a:t>BD</a:t>
            </a:r>
            <a:r>
              <a:rPr lang="en-US">
                <a:latin typeface="Calibri" pitchFamily="34" charset="0"/>
              </a:rPr>
              <a:t>/dT)</a:t>
            </a:r>
            <a:r>
              <a:rPr lang="en-US" baseline="-25000">
                <a:latin typeface="Calibri" pitchFamily="34" charset="0"/>
              </a:rPr>
              <a:t>MPPC Hamamatsu </a:t>
            </a:r>
            <a:r>
              <a:rPr lang="en-US">
                <a:latin typeface="Calibri" pitchFamily="34" charset="0"/>
              </a:rPr>
              <a:t> </a:t>
            </a:r>
            <a:r>
              <a:rPr lang="en-US">
                <a:latin typeface="Calibri" pitchFamily="34" charset="0"/>
                <a:sym typeface="Symbol" pitchFamily="18" charset="2"/>
              </a:rPr>
              <a:t> 59 mV</a:t>
            </a:r>
            <a:r>
              <a:rPr lang="en-US">
                <a:latin typeface="Calibri" pitchFamily="34" charset="0"/>
              </a:rPr>
              <a:t>/°C</a:t>
            </a:r>
          </a:p>
          <a:p>
            <a:pPr lvl="2" eaLnBrk="0" hangingPunct="0">
              <a:buFont typeface="Arial" pitchFamily="34" charset="0"/>
              <a:buChar char="•"/>
            </a:pPr>
            <a:r>
              <a:rPr lang="en-US">
                <a:latin typeface="Calibri" pitchFamily="34" charset="0"/>
              </a:rPr>
              <a:t> (dV</a:t>
            </a:r>
            <a:r>
              <a:rPr lang="en-US" baseline="-25000">
                <a:latin typeface="Calibri" pitchFamily="34" charset="0"/>
              </a:rPr>
              <a:t>BD</a:t>
            </a:r>
            <a:r>
              <a:rPr lang="en-US">
                <a:latin typeface="Calibri" pitchFamily="34" charset="0"/>
              </a:rPr>
              <a:t>/dT)</a:t>
            </a:r>
            <a:r>
              <a:rPr lang="en-US" baseline="-25000">
                <a:latin typeface="Calibri" pitchFamily="34" charset="0"/>
              </a:rPr>
              <a:t>SiPM</a:t>
            </a:r>
            <a:r>
              <a:rPr lang="en-US">
                <a:latin typeface="Calibri" pitchFamily="34" charset="0"/>
              </a:rPr>
              <a:t> </a:t>
            </a:r>
            <a:r>
              <a:rPr lang="en-US" baseline="-25000">
                <a:latin typeface="Calibri" pitchFamily="34" charset="0"/>
              </a:rPr>
              <a:t>FBK-IRST  </a:t>
            </a:r>
            <a:r>
              <a:rPr lang="en-US">
                <a:latin typeface="Calibri" pitchFamily="34" charset="0"/>
                <a:sym typeface="Symbol" pitchFamily="18" charset="2"/>
              </a:rPr>
              <a:t></a:t>
            </a:r>
            <a:r>
              <a:rPr lang="en-US">
                <a:latin typeface="Calibri" pitchFamily="34" charset="0"/>
              </a:rPr>
              <a:t> 80 mV/°C</a:t>
            </a:r>
          </a:p>
          <a:p>
            <a:pPr lvl="1" eaLnBrk="0" hangingPunct="0">
              <a:buFont typeface="Arial" pitchFamily="34" charset="0"/>
              <a:buChar char="•"/>
            </a:pPr>
            <a:r>
              <a:rPr lang="en-US">
                <a:latin typeface="Calibri" pitchFamily="34" charset="0"/>
              </a:rPr>
              <a:t>  G shows small variations with T if the overvoltage </a:t>
            </a:r>
            <a:r>
              <a:rPr lang="en-US">
                <a:latin typeface="Calibri" pitchFamily="34" charset="0"/>
                <a:sym typeface="Symbol" pitchFamily="18" charset="2"/>
              </a:rPr>
              <a:t>V=V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bias</a:t>
            </a:r>
            <a:r>
              <a:rPr lang="en-US">
                <a:latin typeface="Calibri" pitchFamily="34" charset="0"/>
                <a:sym typeface="Symbol" pitchFamily="18" charset="2"/>
              </a:rPr>
              <a:t>-V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BD</a:t>
            </a:r>
            <a:r>
              <a:rPr lang="en-US">
                <a:latin typeface="Calibri" pitchFamily="34" charset="0"/>
                <a:sym typeface="Symbol" pitchFamily="18" charset="2"/>
              </a:rPr>
              <a:t> is keep constant</a:t>
            </a:r>
          </a:p>
          <a:p>
            <a:pPr lvl="1" eaLnBrk="0" hangingPunct="0">
              <a:buFont typeface="Arial" pitchFamily="34" charset="0"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  DCR decreases  with decreasing T over many orders of magnitude</a:t>
            </a:r>
          </a:p>
          <a:p>
            <a:pPr lvl="2" eaLnBrk="0" hangingPunct="0">
              <a:buFont typeface="Arial" pitchFamily="34" charset="0"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 DCR @ V=1.5V @ 30°C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MPPC Hamamatsu</a:t>
            </a:r>
            <a:r>
              <a:rPr lang="en-US">
                <a:latin typeface="Calibri" pitchFamily="34" charset="0"/>
                <a:sym typeface="Symbol" pitchFamily="18" charset="2"/>
              </a:rPr>
              <a:t>  500 kcounts/s</a:t>
            </a:r>
          </a:p>
          <a:p>
            <a:pPr lvl="2" eaLnBrk="0" hangingPunct="0">
              <a:buFont typeface="Arial" pitchFamily="34" charset="0"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 DCR @ V=1.5V @ -100°C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MPPC Hamamatsu</a:t>
            </a:r>
            <a:r>
              <a:rPr lang="en-US">
                <a:latin typeface="Calibri" pitchFamily="34" charset="0"/>
                <a:sym typeface="Symbol" pitchFamily="18" charset="2"/>
              </a:rPr>
              <a:t>  few counts/s</a:t>
            </a:r>
            <a:endParaRPr lang="en-US">
              <a:latin typeface="Calibri" pitchFamily="34" charset="0"/>
            </a:endParaRPr>
          </a:p>
        </p:txBody>
      </p:sp>
      <p:sp>
        <p:nvSpPr>
          <p:cNvPr id="347144" name="Rectangle 33"/>
          <p:cNvSpPr>
            <a:spLocks noChangeArrowheads="1"/>
          </p:cNvSpPr>
          <p:nvPr/>
        </p:nvSpPr>
        <p:spPr bwMode="auto">
          <a:xfrm>
            <a:off x="6619875" y="6407150"/>
            <a:ext cx="22733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solidFill>
                  <a:srgbClr val="FFFFFF"/>
                </a:solidFill>
                <a:latin typeface="Calibri" pitchFamily="34" charset="0"/>
              </a:rPr>
              <a:t>N. Dinu &amp; al, IEEE NSS 2010 Proceedings</a:t>
            </a:r>
          </a:p>
        </p:txBody>
      </p:sp>
      <p:pic>
        <p:nvPicPr>
          <p:cNvPr id="347145" name="Picture 14"/>
          <p:cNvPicPr>
            <a:picLocks noChangeAspect="1" noChangeArrowheads="1"/>
          </p:cNvPicPr>
          <p:nvPr/>
        </p:nvPicPr>
        <p:blipFill>
          <a:blip r:embed="rId5" cstate="print"/>
          <a:srcRect l="3174" t="16621" r="49983" b="17046"/>
          <a:stretch>
            <a:fillRect/>
          </a:stretch>
        </p:blipFill>
        <p:spPr bwMode="auto">
          <a:xfrm>
            <a:off x="6227763" y="3644900"/>
            <a:ext cx="2808287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4918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D404F3-206D-4D86-82C9-2957B1F6BAD5}" type="slidenum">
              <a:rPr lang="en-GB"/>
              <a:pPr>
                <a:defRPr/>
              </a:pPr>
              <a:t>97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20510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SiPM timing resolution</a:t>
            </a:r>
          </a:p>
        </p:txBody>
      </p:sp>
      <p:pic>
        <p:nvPicPr>
          <p:cNvPr id="34918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25" y="3154363"/>
            <a:ext cx="3671888" cy="344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919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6038" y="3429000"/>
            <a:ext cx="3825875" cy="317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9191" name="Rectangle 15"/>
          <p:cNvSpPr>
            <a:spLocks noChangeArrowheads="1"/>
          </p:cNvSpPr>
          <p:nvPr/>
        </p:nvSpPr>
        <p:spPr bwMode="auto">
          <a:xfrm>
            <a:off x="582613" y="3190875"/>
            <a:ext cx="2987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FBK-irst SiPM single photon timing resolution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928688"/>
            <a:ext cx="6357938" cy="2062162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600" dirty="0">
                <a:latin typeface="+mn-lt"/>
              </a:rPr>
              <a:t>Two components :</a:t>
            </a:r>
          </a:p>
          <a:p>
            <a:pPr marL="177800" lvl="1" indent="-177800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</a:t>
            </a:r>
            <a:r>
              <a:rPr lang="en-US" sz="1600" dirty="0">
                <a:solidFill>
                  <a:srgbClr val="FFFF00"/>
                </a:solidFill>
                <a:latin typeface="+mn-lt"/>
              </a:rPr>
              <a:t>fast component </a:t>
            </a:r>
            <a:r>
              <a:rPr lang="en-US" sz="1600" dirty="0">
                <a:latin typeface="+mn-lt"/>
              </a:rPr>
              <a:t>of gaussian shape with </a:t>
            </a:r>
            <a:r>
              <a:rPr lang="el-GR" sz="1600" dirty="0">
                <a:latin typeface="+mn-lt"/>
              </a:rPr>
              <a:t>σ</a:t>
            </a:r>
            <a:r>
              <a:rPr lang="fr-FR" sz="1600" dirty="0">
                <a:latin typeface="+mn-lt"/>
              </a:rPr>
              <a:t> </a:t>
            </a:r>
            <a:r>
              <a:rPr lang="en-US" sz="1600" i="1" dirty="0">
                <a:solidFill>
                  <a:srgbClr val="FFFF00"/>
                </a:solidFill>
                <a:latin typeface="+mn-lt"/>
              </a:rPr>
              <a:t>O</a:t>
            </a:r>
            <a:r>
              <a:rPr lang="en-US" sz="1600" dirty="0">
                <a:solidFill>
                  <a:srgbClr val="FFFF00"/>
                </a:solidFill>
                <a:latin typeface="+mn-lt"/>
              </a:rPr>
              <a:t>(100ps)</a:t>
            </a:r>
            <a:endParaRPr lang="en-US" sz="1600" dirty="0">
              <a:solidFill>
                <a:srgbClr val="FFFF00"/>
              </a:solidFill>
              <a:latin typeface="+mn-lt"/>
            </a:endParaRPr>
          </a:p>
          <a:p>
            <a:pPr marL="531813" lvl="2" indent="-176213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due to photons absorbed in the depletion region</a:t>
            </a:r>
          </a:p>
          <a:p>
            <a:pPr marL="531813" lvl="3" indent="-176213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its width depends on the statistical fluctuations of the avalanche build-up time (e.g. photon impact position </a:t>
            </a:r>
            <a:r>
              <a:rPr lang="en-US" sz="1600" dirty="0">
                <a:latin typeface="+mn-lt"/>
                <a:sym typeface="Symbol"/>
              </a:rPr>
              <a:t> cell size)</a:t>
            </a:r>
            <a:endParaRPr lang="en-US" sz="1600" dirty="0">
              <a:latin typeface="+mn-lt"/>
            </a:endParaRPr>
          </a:p>
          <a:p>
            <a:pPr marL="177800" lvl="1" indent="-177800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</a:t>
            </a:r>
            <a:r>
              <a:rPr lang="en-US" sz="1600" dirty="0">
                <a:solidFill>
                  <a:srgbClr val="FFFF00"/>
                </a:solidFill>
                <a:latin typeface="+mn-lt"/>
              </a:rPr>
              <a:t>slow component</a:t>
            </a:r>
            <a:r>
              <a:rPr lang="en-US" sz="1600" dirty="0">
                <a:latin typeface="+mn-lt"/>
              </a:rPr>
              <a:t>: minor non gaussian tail with time scale of </a:t>
            </a:r>
            <a:r>
              <a:rPr lang="en-US" sz="1600" i="1" dirty="0">
                <a:solidFill>
                  <a:srgbClr val="FFFF00"/>
                </a:solidFill>
                <a:latin typeface="+mn-lt"/>
              </a:rPr>
              <a:t>O</a:t>
            </a:r>
            <a:r>
              <a:rPr lang="en-US" sz="1600" dirty="0">
                <a:solidFill>
                  <a:srgbClr val="FFFF00"/>
                </a:solidFill>
                <a:latin typeface="+mn-lt"/>
              </a:rPr>
              <a:t>(ns)</a:t>
            </a:r>
          </a:p>
          <a:p>
            <a:pPr marL="635000" lvl="3" indent="-177800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+mn-lt"/>
              </a:rPr>
              <a:t>due </a:t>
            </a:r>
            <a:r>
              <a:rPr lang="en-US" sz="1600" dirty="0">
                <a:solidFill>
                  <a:prstClr val="white"/>
                </a:solidFill>
                <a:latin typeface="+mn-lt"/>
              </a:rPr>
              <a:t>to minority carriers, photo-generated in the neutral regions </a:t>
            </a:r>
            <a:r>
              <a:rPr lang="en-US" sz="1600" dirty="0">
                <a:solidFill>
                  <a:prstClr val="white"/>
                </a:solidFill>
                <a:latin typeface="+mn-lt"/>
              </a:rPr>
              <a:t>beneath </a:t>
            </a:r>
            <a:r>
              <a:rPr lang="en-US" sz="1600" dirty="0">
                <a:solidFill>
                  <a:prstClr val="white"/>
                </a:solidFill>
                <a:latin typeface="+mn-lt"/>
              </a:rPr>
              <a:t>the depletion layer that reach the junction by diffusion</a:t>
            </a:r>
            <a:endParaRPr lang="en-US" sz="1600" dirty="0">
              <a:latin typeface="+mn-lt"/>
            </a:endParaRPr>
          </a:p>
        </p:txBody>
      </p:sp>
      <p:grpSp>
        <p:nvGrpSpPr>
          <p:cNvPr id="349193" name="Groupe 19"/>
          <p:cNvGrpSpPr>
            <a:grpSpLocks/>
          </p:cNvGrpSpPr>
          <p:nvPr/>
        </p:nvGrpSpPr>
        <p:grpSpPr bwMode="auto">
          <a:xfrm>
            <a:off x="6429375" y="1000125"/>
            <a:ext cx="2500313" cy="2305050"/>
            <a:chOff x="6429388" y="1071546"/>
            <a:chExt cx="2500476" cy="2304476"/>
          </a:xfrm>
        </p:grpSpPr>
        <p:pic>
          <p:nvPicPr>
            <p:cNvPr id="34919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29388" y="1071546"/>
              <a:ext cx="2500476" cy="2304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Rectangle 21"/>
            <p:cNvSpPr/>
            <p:nvPr/>
          </p:nvSpPr>
          <p:spPr>
            <a:xfrm>
              <a:off x="7715347" y="1642904"/>
              <a:ext cx="1000190" cy="24600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dirty="0" err="1">
                  <a:solidFill>
                    <a:schemeClr val="bg1"/>
                  </a:solidFill>
                  <a:latin typeface="+mn-lt"/>
                </a:rPr>
                <a:t>MePhI</a:t>
              </a:r>
              <a:r>
                <a:rPr lang="en-US" sz="1000" dirty="0">
                  <a:solidFill>
                    <a:schemeClr val="bg1"/>
                  </a:solidFill>
                  <a:latin typeface="+mn-lt"/>
                </a:rPr>
                <a:t>/Pulsar</a:t>
              </a:r>
              <a:endParaRPr lang="en-US" sz="1000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7615238" y="4724400"/>
            <a:ext cx="1528762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</a:rPr>
              <a:t>Poisson statistics: </a:t>
            </a:r>
          </a:p>
          <a:p>
            <a:pPr>
              <a:defRPr/>
            </a:pPr>
            <a:r>
              <a:rPr lang="en-US" sz="1400" dirty="0">
                <a:latin typeface="+mj-lt"/>
              </a:rPr>
              <a:t>σ ∝ 1/√</a:t>
            </a:r>
            <a:r>
              <a:rPr lang="en-US" sz="1400" dirty="0" err="1">
                <a:latin typeface="+mj-lt"/>
              </a:rPr>
              <a:t>N</a:t>
            </a:r>
            <a:r>
              <a:rPr lang="en-US" sz="1000" dirty="0" err="1">
                <a:latin typeface="+mj-lt"/>
              </a:rPr>
              <a:t>pe</a:t>
            </a:r>
            <a:endParaRPr lang="en-US" sz="1000" dirty="0"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715125" y="1143000"/>
            <a:ext cx="500063" cy="2460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rgbClr val="FF0000"/>
                </a:solidFill>
                <a:latin typeface="+mn-lt"/>
              </a:rPr>
              <a:t>SPTR</a:t>
            </a:r>
            <a:endParaRPr lang="en-US" sz="1000" b="1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4500563" y="1357313"/>
            <a:ext cx="2714625" cy="78581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5786438" y="2357438"/>
            <a:ext cx="1714500" cy="64293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0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5021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B65923-8604-4B7E-9510-5221E1605836}" type="slidenum">
              <a:rPr lang="en-GB"/>
              <a:pPr>
                <a:defRPr/>
              </a:pPr>
              <a:t>98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Radiation damage</a:t>
            </a:r>
          </a:p>
        </p:txBody>
      </p:sp>
      <p:pic>
        <p:nvPicPr>
          <p:cNvPr id="35021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19375"/>
            <a:ext cx="2592387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021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1100" y="2276475"/>
            <a:ext cx="2749550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021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575" y="2371725"/>
            <a:ext cx="2125663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necteur droit avec flèche 14"/>
          <p:cNvCxnSpPr>
            <a:endCxn id="35845" idx="0"/>
          </p:cNvCxnSpPr>
          <p:nvPr/>
        </p:nvCxnSpPr>
        <p:spPr>
          <a:xfrm rot="16200000" flipH="1">
            <a:off x="3869532" y="3266281"/>
            <a:ext cx="792162" cy="39687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4067175" y="3068638"/>
            <a:ext cx="2171700" cy="4318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0218" name="Groupe 27"/>
          <p:cNvGrpSpPr>
            <a:grpSpLocks/>
          </p:cNvGrpSpPr>
          <p:nvPr/>
        </p:nvGrpSpPr>
        <p:grpSpPr bwMode="auto">
          <a:xfrm>
            <a:off x="2987675" y="3860800"/>
            <a:ext cx="2952750" cy="2608263"/>
            <a:chOff x="3635896" y="3830568"/>
            <a:chExt cx="3240360" cy="2782441"/>
          </a:xfrm>
        </p:grpSpPr>
        <p:pic>
          <p:nvPicPr>
            <p:cNvPr id="350220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35896" y="3830568"/>
              <a:ext cx="3240360" cy="2782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Rectangle 26"/>
            <p:cNvSpPr/>
            <p:nvPr/>
          </p:nvSpPr>
          <p:spPr>
            <a:xfrm>
              <a:off x="5292661" y="3830568"/>
              <a:ext cx="1583595" cy="21677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sp>
        <p:nvSpPr>
          <p:cNvPr id="350219" name="Rectangle 21"/>
          <p:cNvSpPr>
            <a:spLocks noChangeArrowheads="1"/>
          </p:cNvSpPr>
          <p:nvPr/>
        </p:nvSpPr>
        <p:spPr bwMode="auto">
          <a:xfrm>
            <a:off x="323850" y="915988"/>
            <a:ext cx="85693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Char char="•"/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 Radiation damage effects on SiPM:</a:t>
            </a:r>
          </a:p>
          <a:p>
            <a:pPr marL="350838" lvl="1" indent="-92075" eaLnBrk="0" hangingPunct="0">
              <a:buFont typeface="Arial" pitchFamily="34" charset="0"/>
              <a:buChar char="•"/>
            </a:pPr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 increase of dark count rate due to introduction of generation centers</a:t>
            </a:r>
          </a:p>
          <a:p>
            <a:pPr marL="350838" lvl="1" indent="-92075" eaLnBrk="0" hangingPunct="0">
              <a:buFont typeface="Arial" pitchFamily="34" charset="0"/>
              <a:buChar char="•"/>
            </a:pPr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 increase of after-pulse rate due to introduction of trapping centers</a:t>
            </a:r>
            <a:endParaRPr lang="en-US" sz="2000">
              <a:solidFill>
                <a:srgbClr val="FFFFFF"/>
              </a:solidFill>
              <a:latin typeface="Calibri" pitchFamily="34" charset="0"/>
              <a:sym typeface="Symbol" pitchFamily="18" charset="2"/>
            </a:endParaRPr>
          </a:p>
          <a:p>
            <a:pPr marL="350838" lvl="1" indent="-92075" eaLnBrk="0" hangingPunct="0">
              <a:buFont typeface="Arial" pitchFamily="34" charset="0"/>
              <a:buChar char="•"/>
            </a:pPr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 may change V</a:t>
            </a:r>
            <a:r>
              <a:rPr lang="en-US" sz="2000" baseline="-25000">
                <a:solidFill>
                  <a:srgbClr val="FFFFFF"/>
                </a:solidFill>
                <a:latin typeface="Calibri" pitchFamily="34" charset="0"/>
              </a:rPr>
              <a:t>BD</a:t>
            </a:r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, leakage current, noise, PDE….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512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B0B193-6513-4A55-990D-1B29E50EFA92}" type="slidenum">
              <a:rPr lang="en-GB"/>
              <a:pPr>
                <a:defRPr/>
              </a:pPr>
              <a:t>99</a:t>
            </a:fld>
            <a:endParaRPr lang="en-GB"/>
          </a:p>
        </p:txBody>
      </p:sp>
      <p:sp>
        <p:nvSpPr>
          <p:cNvPr id="351236" name="Text Box 24"/>
          <p:cNvSpPr txBox="1">
            <a:spLocks noChangeArrowheads="1"/>
          </p:cNvSpPr>
          <p:nvPr/>
        </p:nvSpPr>
        <p:spPr bwMode="auto">
          <a:xfrm>
            <a:off x="214313" y="2286000"/>
            <a:ext cx="3835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u="sng">
                <a:latin typeface="Calibri" pitchFamily="34" charset="0"/>
              </a:rPr>
              <a:t>photo-detector requirements</a:t>
            </a:r>
            <a:r>
              <a:rPr lang="en-US" sz="1600">
                <a:latin typeface="Calibri" pitchFamily="34" charset="0"/>
              </a:rPr>
              <a:t>:</a:t>
            </a:r>
          </a:p>
          <a:p>
            <a:endParaRPr lang="en-US" sz="12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en-US" sz="1600">
                <a:latin typeface="Calibri" pitchFamily="34" charset="0"/>
              </a:rPr>
              <a:t> insensitive to magnetic field (~ 5T)</a:t>
            </a:r>
          </a:p>
          <a:p>
            <a:pPr>
              <a:buFontTx/>
              <a:buChar char="•"/>
            </a:pPr>
            <a:r>
              <a:rPr lang="en-US" sz="1600">
                <a:latin typeface="Calibri" pitchFamily="34" charset="0"/>
              </a:rPr>
              <a:t> coupling with a scintillator (blue emission)</a:t>
            </a:r>
          </a:p>
        </p:txBody>
      </p:sp>
      <p:sp>
        <p:nvSpPr>
          <p:cNvPr id="351237" name="Rectangle 28"/>
          <p:cNvSpPr>
            <a:spLocks noChangeArrowheads="1"/>
          </p:cNvSpPr>
          <p:nvPr/>
        </p:nvSpPr>
        <p:spPr bwMode="auto">
          <a:xfrm>
            <a:off x="214313" y="1571625"/>
            <a:ext cx="5786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>
                <a:latin typeface="Calibri" pitchFamily="34" charset="0"/>
              </a:rPr>
              <a:t>High granularity hadronic calorimeter </a:t>
            </a:r>
            <a:r>
              <a:rPr lang="en-US" sz="1600">
                <a:latin typeface="Calibri" pitchFamily="34" charset="0"/>
              </a:rPr>
              <a:t>optimised for the Particle Flow measurement of multi-jets final state at the ILC</a:t>
            </a:r>
          </a:p>
        </p:txBody>
      </p:sp>
      <p:sp>
        <p:nvSpPr>
          <p:cNvPr id="351238" name="Rectangle 24"/>
          <p:cNvSpPr>
            <a:spLocks noChangeArrowheads="1"/>
          </p:cNvSpPr>
          <p:nvPr/>
        </p:nvSpPr>
        <p:spPr bwMode="auto">
          <a:xfrm>
            <a:off x="6715125" y="1214438"/>
            <a:ext cx="21431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e</a:t>
            </a:r>
            <a:r>
              <a:rPr lang="en-US" sz="1600" baseline="30000">
                <a:latin typeface="Calibri" pitchFamily="34" charset="0"/>
              </a:rPr>
              <a:t>+</a:t>
            </a:r>
            <a:r>
              <a:rPr lang="en-US" sz="1600">
                <a:latin typeface="Calibri" pitchFamily="34" charset="0"/>
              </a:rPr>
              <a:t> e</a:t>
            </a:r>
            <a:r>
              <a:rPr lang="en-US" sz="1600" baseline="30000">
                <a:latin typeface="Calibri" pitchFamily="34" charset="0"/>
              </a:rPr>
              <a:t>- </a:t>
            </a:r>
            <a:r>
              <a:rPr lang="en-US" sz="1600">
                <a:latin typeface="Calibri" pitchFamily="34" charset="0"/>
              </a:rPr>
              <a:t>collider (1 TeV)</a:t>
            </a:r>
          </a:p>
        </p:txBody>
      </p:sp>
      <p:pic>
        <p:nvPicPr>
          <p:cNvPr id="35123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63" y="5000625"/>
            <a:ext cx="73342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1240" name="ZoneTexte 11"/>
          <p:cNvSpPr txBox="1">
            <a:spLocks noChangeArrowheads="1"/>
          </p:cNvSpPr>
          <p:nvPr/>
        </p:nvSpPr>
        <p:spPr bwMode="auto">
          <a:xfrm>
            <a:off x="8215313" y="5072063"/>
            <a:ext cx="522287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SiPM</a:t>
            </a:r>
          </a:p>
          <a:p>
            <a:r>
              <a:rPr lang="en-US" sz="1400">
                <a:latin typeface="Calibri" pitchFamily="34" charset="0"/>
              </a:rPr>
              <a:t>1 mm²</a:t>
            </a:r>
          </a:p>
        </p:txBody>
      </p:sp>
      <p:pic>
        <p:nvPicPr>
          <p:cNvPr id="35124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3786188"/>
            <a:ext cx="3429000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Connecteur droit avec flèche 26"/>
          <p:cNvCxnSpPr/>
          <p:nvPr/>
        </p:nvCxnSpPr>
        <p:spPr bwMode="auto">
          <a:xfrm>
            <a:off x="2714625" y="4786313"/>
            <a:ext cx="1500188" cy="21431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1243" name="Rectangle 40"/>
          <p:cNvSpPr>
            <a:spLocks noChangeArrowheads="1"/>
          </p:cNvSpPr>
          <p:nvPr/>
        </p:nvSpPr>
        <p:spPr bwMode="auto">
          <a:xfrm>
            <a:off x="142875" y="6215063"/>
            <a:ext cx="3857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216 tiles/layer (38 layers in total) ~8000 channels </a:t>
            </a:r>
          </a:p>
        </p:txBody>
      </p:sp>
      <p:sp>
        <p:nvSpPr>
          <p:cNvPr id="351244" name="Rectangle 42"/>
          <p:cNvSpPr>
            <a:spLocks noChangeArrowheads="1"/>
          </p:cNvSpPr>
          <p:nvPr/>
        </p:nvSpPr>
        <p:spPr bwMode="auto">
          <a:xfrm>
            <a:off x="0" y="3357563"/>
            <a:ext cx="63579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FF00"/>
                </a:solidFill>
                <a:latin typeface="Calibri" pitchFamily="34" charset="0"/>
              </a:rPr>
              <a:t>photo-detectors: </a:t>
            </a:r>
            <a:r>
              <a:rPr lang="en-US" sz="1600">
                <a:latin typeface="Calibri" pitchFamily="34" charset="0"/>
              </a:rPr>
              <a:t>tests with MePHI/PULSAR SiPM , HAMAMATSU MPPC</a:t>
            </a:r>
          </a:p>
        </p:txBody>
      </p:sp>
      <p:pic>
        <p:nvPicPr>
          <p:cNvPr id="35124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63" y="1643063"/>
            <a:ext cx="2633662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1246" name="ZoneTexte 19"/>
          <p:cNvSpPr txBox="1">
            <a:spLocks noChangeArrowheads="1"/>
          </p:cNvSpPr>
          <p:nvPr/>
        </p:nvSpPr>
        <p:spPr bwMode="auto">
          <a:xfrm>
            <a:off x="7000875" y="5786438"/>
            <a:ext cx="2143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Readout of SiPMs by the SPIROC ASIC (LAL)</a:t>
            </a:r>
          </a:p>
        </p:txBody>
      </p:sp>
      <p:sp>
        <p:nvSpPr>
          <p:cNvPr id="351247" name="Rectangle 31"/>
          <p:cNvSpPr>
            <a:spLocks noChangeArrowheads="1"/>
          </p:cNvSpPr>
          <p:nvPr/>
        </p:nvSpPr>
        <p:spPr bwMode="auto">
          <a:xfrm>
            <a:off x="4214813" y="5786438"/>
            <a:ext cx="2500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3 x 3 cm² plastic scintillator tile</a:t>
            </a:r>
          </a:p>
          <a:p>
            <a:r>
              <a:rPr lang="en-US" sz="1200"/>
              <a:t>with embedded WLS fiber + SiPM</a:t>
            </a:r>
          </a:p>
        </p:txBody>
      </p:sp>
      <p:pic>
        <p:nvPicPr>
          <p:cNvPr id="351248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3" y="4000500"/>
            <a:ext cx="14192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1249" name="ZoneTexte 33"/>
          <p:cNvSpPr txBox="1">
            <a:spLocks noChangeArrowheads="1"/>
          </p:cNvSpPr>
          <p:nvPr/>
        </p:nvSpPr>
        <p:spPr bwMode="auto">
          <a:xfrm>
            <a:off x="1857375" y="5643563"/>
            <a:ext cx="1603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PROTOTYPE</a:t>
            </a:r>
          </a:p>
        </p:txBody>
      </p:sp>
      <p:sp>
        <p:nvSpPr>
          <p:cNvPr id="351250" name="Rectangle 34"/>
          <p:cNvSpPr>
            <a:spLocks noChangeArrowheads="1"/>
          </p:cNvSpPr>
          <p:nvPr/>
        </p:nvSpPr>
        <p:spPr bwMode="auto">
          <a:xfrm>
            <a:off x="214313" y="1071563"/>
            <a:ext cx="5500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HCAL: steel/scintillator sandwich calorimeter</a:t>
            </a:r>
            <a:endParaRPr lang="en-US"/>
          </a:p>
        </p:txBody>
      </p:sp>
      <p:cxnSp>
        <p:nvCxnSpPr>
          <p:cNvPr id="36" name="Connecteur droit avec flèche 35"/>
          <p:cNvCxnSpPr/>
          <p:nvPr/>
        </p:nvCxnSpPr>
        <p:spPr bwMode="auto">
          <a:xfrm flipV="1">
            <a:off x="5357813" y="5245100"/>
            <a:ext cx="2185987" cy="1841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6"/>
          <p:cNvSpPr txBox="1">
            <a:spLocks noChangeArrowheads="1"/>
          </p:cNvSpPr>
          <p:nvPr/>
        </p:nvSpPr>
        <p:spPr bwMode="auto">
          <a:xfrm>
            <a:off x="2786063" y="214313"/>
            <a:ext cx="2827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>
                <a:latin typeface="+mj-lt"/>
              </a:rPr>
              <a:t>SiPM</a:t>
            </a:r>
            <a:r>
              <a:rPr lang="en-US" sz="2400" dirty="0">
                <a:latin typeface="+mj-lt"/>
              </a:rPr>
              <a:t> in the ILC HCAL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5.8|1.2|0.4|0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2180</TotalTime>
  <Words>9956</Words>
  <Application>Microsoft Office PowerPoint</Application>
  <PresentationFormat>Affichage à l'écran (4:3)</PresentationFormat>
  <Paragraphs>1554</Paragraphs>
  <Slides>103</Slides>
  <Notes>10</Notes>
  <HiddenSlides>0</HiddenSlides>
  <MMClips>0</MMClips>
  <ScaleCrop>false</ScaleCrop>
  <HeadingPairs>
    <vt:vector size="8" baseType="variant">
      <vt:variant>
        <vt:lpstr>Polices utilisées</vt:lpstr>
      </vt:variant>
      <vt:variant>
        <vt:i4>12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11</vt:i4>
      </vt:variant>
      <vt:variant>
        <vt:lpstr>Titres des diapositives</vt:lpstr>
      </vt:variant>
      <vt:variant>
        <vt:i4>103</vt:i4>
      </vt:variant>
    </vt:vector>
  </HeadingPairs>
  <TitlesOfParts>
    <vt:vector size="127" baseType="lpstr">
      <vt:lpstr>Arial</vt:lpstr>
      <vt:lpstr>Calibri</vt:lpstr>
      <vt:lpstr>Times New Roman</vt:lpstr>
      <vt:lpstr>Wingdings</vt:lpstr>
      <vt:lpstr>Symbol</vt:lpstr>
      <vt:lpstr>ＭＳ Ｐゴシック</vt:lpstr>
      <vt:lpstr>Syastro_IV50</vt:lpstr>
      <vt:lpstr>SimSun</vt:lpstr>
      <vt:lpstr>Comic Sans MS</vt:lpstr>
      <vt:lpstr>MS LineDraw</vt:lpstr>
      <vt:lpstr>Arial Unicode MS</vt:lpstr>
      <vt:lpstr>Courier New</vt:lpstr>
      <vt:lpstr>Office Theme</vt:lpstr>
      <vt:lpstr>Equation</vt:lpstr>
      <vt:lpstr>PI3</vt:lpstr>
      <vt:lpstr>Équation</vt:lpstr>
      <vt:lpstr>Worksheet</vt:lpstr>
      <vt:lpstr>Ulead Image Editor Image</vt:lpstr>
      <vt:lpstr>Document</vt:lpstr>
      <vt:lpstr>Corel PHOTO-PAINT 7.0 Image</vt:lpstr>
      <vt:lpstr>Bitmap Image</vt:lpstr>
      <vt:lpstr>Photo Editor Photo</vt:lpstr>
      <vt:lpstr>Artwork</vt:lpstr>
      <vt:lpstr>Grafico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Frequently used photosensitive materials / photocathodes</vt:lpstr>
      <vt:lpstr>(External) QE of typical semitransparent photo-cathodes</vt:lpstr>
      <vt:lpstr>Latest generation of high performance photo-cathodes</vt:lpstr>
      <vt:lpstr>Light absorption in Silicon</vt:lpstr>
      <vt:lpstr>Diapositive 26</vt:lpstr>
      <vt:lpstr>Diapositive 27</vt:lpstr>
      <vt:lpstr>Windows/substrates</vt:lpstr>
      <vt:lpstr>Diapositive 29</vt:lpstr>
      <vt:lpstr>Diapositive 30</vt:lpstr>
      <vt:lpstr>Diapositive 31</vt:lpstr>
      <vt:lpstr>Family tree of photo-detectors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  <vt:lpstr>Diapositive 41</vt:lpstr>
      <vt:lpstr>Diapositive 42</vt:lpstr>
      <vt:lpstr>Diapositive 43</vt:lpstr>
      <vt:lpstr>Diapositive 44</vt:lpstr>
      <vt:lpstr>Diapositive 45</vt:lpstr>
      <vt:lpstr>Diapositive 46</vt:lpstr>
      <vt:lpstr>Diapositive 47</vt:lpstr>
      <vt:lpstr>Diapositive 48</vt:lpstr>
      <vt:lpstr>Diapositive 49</vt:lpstr>
      <vt:lpstr>Diapositive 50</vt:lpstr>
      <vt:lpstr>Diapositive 51</vt:lpstr>
      <vt:lpstr>Diapositive 52</vt:lpstr>
      <vt:lpstr>Hybrid Photon Detectors (HPD’s) – Basic Principles</vt:lpstr>
      <vt:lpstr>Energy resolution of HPD’s - Basic Properties</vt:lpstr>
      <vt:lpstr>Multi-pixel proximity-focussed HPD – CMS HCAL</vt:lpstr>
      <vt:lpstr>Various kinds of commercial HPD’s</vt:lpstr>
      <vt:lpstr>Various kinds of commercial HPD’s</vt:lpstr>
      <vt:lpstr>Electron-bombarded CCD (EBCCD)</vt:lpstr>
      <vt:lpstr>ISPA-tube – Pioneering Work on Pixel-HPD’s</vt:lpstr>
      <vt:lpstr>Hybrid MCP for adaptive optics (AO)</vt:lpstr>
      <vt:lpstr>Pixel-HPD’s for LHCb RICHes</vt:lpstr>
      <vt:lpstr>Pixel-HPD’s for LHCb RICHes</vt:lpstr>
      <vt:lpstr>Diapositive 63</vt:lpstr>
      <vt:lpstr>Gaseous photo-detectors</vt:lpstr>
      <vt:lpstr>Gaeous photo-detectors: A few implementations...</vt:lpstr>
      <vt:lpstr>Diapositive 66</vt:lpstr>
      <vt:lpstr>Diapositive 67</vt:lpstr>
      <vt:lpstr>Diapositive 68</vt:lpstr>
      <vt:lpstr>Diapositive 69</vt:lpstr>
      <vt:lpstr>Diapositive 70</vt:lpstr>
      <vt:lpstr>Diapositive 71</vt:lpstr>
      <vt:lpstr>Diapositive 72</vt:lpstr>
      <vt:lpstr>Diapositive 73</vt:lpstr>
      <vt:lpstr>Internal photoelectric effect in Si</vt:lpstr>
      <vt:lpstr>PIN photodiode</vt:lpstr>
      <vt:lpstr>Semiconductor devices: PIN photodiodes</vt:lpstr>
      <vt:lpstr>APDs in the CMS ECAL</vt:lpstr>
      <vt:lpstr>PIN photodiodes – nuclear counter effect</vt:lpstr>
      <vt:lpstr>Basic APD Structure (CMS version)</vt:lpstr>
      <vt:lpstr>APD Impact on Energy Resolution</vt:lpstr>
      <vt:lpstr>Gain and Dark Current</vt:lpstr>
      <vt:lpstr>The gain of an APD is limited</vt:lpstr>
      <vt:lpstr>Quantum efficiency (QE)</vt:lpstr>
      <vt:lpstr>Radiation hardness</vt:lpstr>
      <vt:lpstr>Diapositive 85</vt:lpstr>
      <vt:lpstr>Diapositive 86</vt:lpstr>
      <vt:lpstr>Diapositive 87</vt:lpstr>
      <vt:lpstr>Diapositive 88</vt:lpstr>
      <vt:lpstr>Diapositive 89</vt:lpstr>
      <vt:lpstr>Diapositive 90</vt:lpstr>
      <vt:lpstr>Diapositive 91</vt:lpstr>
      <vt:lpstr>Diapositive 92</vt:lpstr>
      <vt:lpstr>Diapositive 93</vt:lpstr>
      <vt:lpstr>Diapositive 94</vt:lpstr>
      <vt:lpstr>Diapositive 95</vt:lpstr>
      <vt:lpstr>Diapositive 96</vt:lpstr>
      <vt:lpstr>Diapositive 97</vt:lpstr>
      <vt:lpstr>Diapositive 98</vt:lpstr>
      <vt:lpstr>Diapositive 99</vt:lpstr>
      <vt:lpstr>Diapositive 100</vt:lpstr>
      <vt:lpstr>Diapositive 101</vt:lpstr>
      <vt:lpstr>Diapositive 102</vt:lpstr>
      <vt:lpstr>Diapositive 103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Christian Joram</dc:creator>
  <cp:lastModifiedBy>dinu</cp:lastModifiedBy>
  <cp:revision>115</cp:revision>
  <dcterms:created xsi:type="dcterms:W3CDTF">2010-11-26T10:02:45Z</dcterms:created>
  <dcterms:modified xsi:type="dcterms:W3CDTF">2011-01-30T12:01:59Z</dcterms:modified>
</cp:coreProperties>
</file>