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1" r:id="rId3"/>
    <p:sldId id="262" r:id="rId4"/>
    <p:sldId id="263" r:id="rId5"/>
    <p:sldId id="257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179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35BCA-BD17-421A-901D-D0CE338ACC22}" type="datetimeFigureOut">
              <a:rPr lang="en-GB" smtClean="0"/>
              <a:pPr/>
              <a:t>31/01/2011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A12C9-F819-412B-95C0-64768231FF45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29D6-A62E-41A2-9363-EA83E111CD5D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  <p:pic>
        <p:nvPicPr>
          <p:cNvPr id="7" name="Picture 2" descr="http://vanimg.s3.amazonaws.com/psl-stripe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713" y="231775"/>
            <a:ext cx="9286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"/>
          <p:cNvSpPr txBox="1"/>
          <p:nvPr userDrawn="1"/>
        </p:nvSpPr>
        <p:spPr>
          <a:xfrm>
            <a:off x="7788275" y="723900"/>
            <a:ext cx="13208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Photodetection</a:t>
            </a:r>
            <a:endParaRPr lang="en-GB" sz="1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Rectangle 6"/>
          <p:cNvSpPr/>
          <p:nvPr userDrawn="1"/>
        </p:nvSpPr>
        <p:spPr>
          <a:xfrm rot="16200000">
            <a:off x="7626350" y="266700"/>
            <a:ext cx="72390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EDIT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8AAA-DA40-46C6-B7BB-DBD72439B4D2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37AE-08A3-4C57-BB49-B19CAB8D9092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CCAF-08C8-4239-B516-989634B17D69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AEF8-3E02-4A62-B4ED-27D0A112DCE7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30154-F14B-4B17-9467-C023BAE2B6AA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57F6-6239-47B4-B41B-69705649DD71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F7AA-CD31-48B1-9A0A-D4654998C17B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272C-3B3A-4C0A-AFE9-E01BED503EB8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67FD6-F99B-42F3-82EE-503444EE8B18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2DDB-AFC3-4494-A213-B54F9A8D6894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B8F6A-8ABD-4812-8EBF-AB8A45D73A08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F5ED5-B40A-4F93-8584-AAF809DE300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wmf"/><Relationship Id="rId2" Type="http://schemas.openxmlformats.org/officeDocument/2006/relationships/hyperlink" Target="http://fr.testwall.com/images/products/TektronixAFG325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8032" y="1052736"/>
            <a:ext cx="860444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Characterization of the static and dynamic </a:t>
            </a:r>
          </a:p>
          <a:p>
            <a:pPr algn="ctr"/>
            <a:r>
              <a:rPr lang="en-GB" sz="2800" dirty="0" smtClean="0"/>
              <a:t>properties of a SiPM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0000FF"/>
                </a:solidFill>
              </a:rPr>
              <a:t>Task1: study of the static (DC) properties of SiPM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sz="2000" dirty="0" smtClean="0"/>
              <a:t>SiPM in the dark; measurement of the current-voltage (IV) reverse characteristic; determination of the breakdown voltage V</a:t>
            </a:r>
            <a:r>
              <a:rPr lang="en-US" sz="2000" baseline="-25000" dirty="0" smtClean="0"/>
              <a:t>BD</a:t>
            </a:r>
            <a:r>
              <a:rPr lang="en-US" sz="2000" dirty="0" smtClean="0"/>
              <a:t> and the Geiger-mode V</a:t>
            </a:r>
            <a:r>
              <a:rPr lang="en-US" sz="2000" baseline="-25000" dirty="0" smtClean="0"/>
              <a:t>bias</a:t>
            </a:r>
            <a:r>
              <a:rPr lang="en-US" sz="2000" dirty="0" smtClean="0"/>
              <a:t> range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0000FF"/>
                </a:solidFill>
              </a:rPr>
              <a:t>Task2: study of the dynamic (AC) properties of the SiPM</a:t>
            </a:r>
          </a:p>
          <a:p>
            <a:pPr marL="457200" indent="-457200">
              <a:buAutoNum type="alphaUcPeriod"/>
            </a:pPr>
            <a:r>
              <a:rPr lang="en-US" sz="2000" dirty="0" smtClean="0"/>
              <a:t>SiPM in the dark; measurement of the  dark count rate (DCR) as a function of V</a:t>
            </a:r>
            <a:r>
              <a:rPr lang="en-US" sz="2000" baseline="-25000" dirty="0" smtClean="0"/>
              <a:t>bias</a:t>
            </a:r>
            <a:r>
              <a:rPr lang="en-US" sz="2000" dirty="0" smtClean="0"/>
              <a:t> and threshold; analysis of different SiPM noise contributions: thermal generated carriers, </a:t>
            </a:r>
            <a:r>
              <a:rPr lang="en-US" sz="2000" dirty="0" err="1" smtClean="0"/>
              <a:t>afterpulses</a:t>
            </a:r>
            <a:r>
              <a:rPr lang="en-US" sz="2000" dirty="0" smtClean="0"/>
              <a:t>, cross-talk</a:t>
            </a:r>
          </a:p>
          <a:p>
            <a:pPr marL="457200" indent="-457200">
              <a:buAutoNum type="alphaUcPeriod"/>
            </a:pPr>
            <a:r>
              <a:rPr lang="en-US" sz="2000" dirty="0" smtClean="0"/>
              <a:t>SiPM in the dark or light conditions; measurement of the charge histogram; gain calculation as a function of </a:t>
            </a:r>
            <a:r>
              <a:rPr lang="en-US" sz="2000" dirty="0" err="1" smtClean="0"/>
              <a:t>V</a:t>
            </a:r>
            <a:r>
              <a:rPr lang="en-US" sz="2000" baseline="-25000" dirty="0" err="1" smtClean="0"/>
              <a:t>bias</a:t>
            </a:r>
            <a:endParaRPr lang="en-US" sz="20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55576" y="635784"/>
            <a:ext cx="79208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Set-up of DC </a:t>
            </a:r>
            <a:r>
              <a:rPr lang="en-US" sz="2000" dirty="0" smtClean="0">
                <a:solidFill>
                  <a:srgbClr val="0000FF"/>
                </a:solidFill>
              </a:rPr>
              <a:t>measurements (TASK1):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- SiPM: Hamamatsu MPPC S10362-11-050C_499 (1mm</a:t>
            </a:r>
            <a:r>
              <a:rPr lang="en-US" baseline="30000" dirty="0" smtClean="0"/>
              <a:t>2</a:t>
            </a:r>
            <a:r>
              <a:rPr lang="en-US" dirty="0" smtClean="0"/>
              <a:t> area, 50</a:t>
            </a:r>
            <a:r>
              <a:rPr lang="en-US" dirty="0" smtClean="0">
                <a:sym typeface="Symbol"/>
              </a:rPr>
              <a:t>m pixel size)</a:t>
            </a:r>
            <a:endParaRPr lang="en-US" dirty="0" smtClean="0"/>
          </a:p>
          <a:p>
            <a:r>
              <a:rPr lang="en-US" dirty="0" smtClean="0"/>
              <a:t>- Temperature sensor Pt100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Keithley</a:t>
            </a:r>
            <a:r>
              <a:rPr lang="en-US" dirty="0" smtClean="0"/>
              <a:t> 2611 source-meter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Keithley</a:t>
            </a:r>
            <a:r>
              <a:rPr lang="en-US" dirty="0" smtClean="0"/>
              <a:t> 2000 </a:t>
            </a:r>
            <a:r>
              <a:rPr lang="en-US" dirty="0" err="1" smtClean="0"/>
              <a:t>multimeter</a:t>
            </a:r>
            <a:endParaRPr lang="en-US" dirty="0" smtClean="0"/>
          </a:p>
          <a:p>
            <a:r>
              <a:rPr lang="en-US" dirty="0" smtClean="0"/>
              <a:t>- PC (</a:t>
            </a:r>
            <a:r>
              <a:rPr lang="en-US" dirty="0" err="1" smtClean="0"/>
              <a:t>Labview</a:t>
            </a:r>
            <a:r>
              <a:rPr lang="en-US" dirty="0" smtClean="0"/>
              <a:t>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124962" y="3206812"/>
            <a:ext cx="1542148" cy="6930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1043608" y="2924944"/>
            <a:ext cx="2304256" cy="1242068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 rot="10800000">
            <a:off x="2436467" y="3416952"/>
            <a:ext cx="288032" cy="216024"/>
            <a:chOff x="1517684" y="3645024"/>
            <a:chExt cx="288032" cy="216024"/>
          </a:xfrm>
        </p:grpSpPr>
        <p:sp>
          <p:nvSpPr>
            <p:cNvPr id="5" name="Triangle isocèle 4"/>
            <p:cNvSpPr/>
            <p:nvPr/>
          </p:nvSpPr>
          <p:spPr>
            <a:xfrm rot="10800000">
              <a:off x="1547664" y="3645024"/>
              <a:ext cx="216024" cy="216024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" name="Connecteur droit 8"/>
            <p:cNvCxnSpPr/>
            <p:nvPr/>
          </p:nvCxnSpPr>
          <p:spPr>
            <a:xfrm>
              <a:off x="1517684" y="3861048"/>
              <a:ext cx="28803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Connecteur droit 25"/>
          <p:cNvCxnSpPr/>
          <p:nvPr/>
        </p:nvCxnSpPr>
        <p:spPr>
          <a:xfrm>
            <a:off x="2339752" y="4581128"/>
            <a:ext cx="28083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2585756" y="4437112"/>
            <a:ext cx="20162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rot="5400000">
            <a:off x="4259732" y="4113076"/>
            <a:ext cx="6480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 rot="5400000">
            <a:off x="4752020" y="4185084"/>
            <a:ext cx="7920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2735465" y="3499993"/>
            <a:ext cx="6011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A </a:t>
            </a:r>
            <a:r>
              <a:rPr lang="fr-FR" sz="1000" dirty="0" smtClean="0"/>
              <a:t>(p-type)</a:t>
            </a:r>
            <a:endParaRPr lang="fr-FR" sz="1000" dirty="0"/>
          </a:p>
        </p:txBody>
      </p:sp>
      <p:sp>
        <p:nvSpPr>
          <p:cNvPr id="50" name="ZoneTexte 49"/>
          <p:cNvSpPr txBox="1"/>
          <p:nvPr/>
        </p:nvSpPr>
        <p:spPr>
          <a:xfrm>
            <a:off x="2771800" y="3272936"/>
            <a:ext cx="58830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K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sz="1000" dirty="0" smtClean="0">
                <a:solidFill>
                  <a:prstClr val="black"/>
                </a:solidFill>
              </a:rPr>
              <a:t>(n-type)</a:t>
            </a:r>
            <a:endParaRPr lang="fr-FR" dirty="0"/>
          </a:p>
        </p:txBody>
      </p:sp>
      <p:sp>
        <p:nvSpPr>
          <p:cNvPr id="54" name="ZoneTexte 53"/>
          <p:cNvSpPr txBox="1"/>
          <p:nvPr/>
        </p:nvSpPr>
        <p:spPr>
          <a:xfrm>
            <a:off x="4510958" y="3488680"/>
            <a:ext cx="1971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Hi</a:t>
            </a:r>
            <a:endParaRPr lang="fr-FR" dirty="0"/>
          </a:p>
        </p:txBody>
      </p:sp>
      <p:sp>
        <p:nvSpPr>
          <p:cNvPr id="55" name="ZoneTexte 54"/>
          <p:cNvSpPr txBox="1"/>
          <p:nvPr/>
        </p:nvSpPr>
        <p:spPr>
          <a:xfrm>
            <a:off x="5040834" y="3484723"/>
            <a:ext cx="2196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Lo</a:t>
            </a:r>
            <a:endParaRPr lang="fr-FR" dirty="0"/>
          </a:p>
        </p:txBody>
      </p:sp>
      <p:sp>
        <p:nvSpPr>
          <p:cNvPr id="57" name="Ellipse 56"/>
          <p:cNvSpPr/>
          <p:nvPr/>
        </p:nvSpPr>
        <p:spPr>
          <a:xfrm>
            <a:off x="4574942" y="3725109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2" name="Ellipse 61"/>
          <p:cNvSpPr/>
          <p:nvPr/>
        </p:nvSpPr>
        <p:spPr>
          <a:xfrm>
            <a:off x="5123219" y="3755838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4263094" y="3220787"/>
            <a:ext cx="13488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err="1" smtClean="0"/>
              <a:t>Keithley</a:t>
            </a:r>
            <a:r>
              <a:rPr lang="fr-FR" dirty="0" smtClean="0"/>
              <a:t>  2611</a:t>
            </a:r>
            <a:endParaRPr lang="fr-FR" dirty="0"/>
          </a:p>
        </p:txBody>
      </p:sp>
      <p:grpSp>
        <p:nvGrpSpPr>
          <p:cNvPr id="78" name="Groupe 77"/>
          <p:cNvGrpSpPr/>
          <p:nvPr/>
        </p:nvGrpSpPr>
        <p:grpSpPr>
          <a:xfrm>
            <a:off x="1187624" y="3356992"/>
            <a:ext cx="72008" cy="384136"/>
            <a:chOff x="6126196" y="1916832"/>
            <a:chExt cx="114036" cy="474076"/>
          </a:xfrm>
        </p:grpSpPr>
        <p:cxnSp>
          <p:nvCxnSpPr>
            <p:cNvPr id="65" name="Connecteur droit 64"/>
            <p:cNvCxnSpPr/>
            <p:nvPr/>
          </p:nvCxnSpPr>
          <p:spPr>
            <a:xfrm rot="5400000">
              <a:off x="6156176" y="1916832"/>
              <a:ext cx="72008" cy="720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/>
            <p:cNvCxnSpPr/>
            <p:nvPr/>
          </p:nvCxnSpPr>
          <p:spPr>
            <a:xfrm rot="5400000">
              <a:off x="6156176" y="2069232"/>
              <a:ext cx="72008" cy="720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rot="5400000">
              <a:off x="6126196" y="2234844"/>
              <a:ext cx="72008" cy="720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 rot="10800000">
              <a:off x="6168224" y="2000888"/>
              <a:ext cx="72008" cy="720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 rot="10800000">
              <a:off x="6141186" y="2162836"/>
              <a:ext cx="72008" cy="720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rot="10800000">
              <a:off x="6138244" y="2318900"/>
              <a:ext cx="72008" cy="720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9" name="Connecteur droit 78"/>
          <p:cNvCxnSpPr/>
          <p:nvPr/>
        </p:nvCxnSpPr>
        <p:spPr>
          <a:xfrm rot="5400000">
            <a:off x="1157524" y="3303036"/>
            <a:ext cx="1801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 rot="5400000">
            <a:off x="1130766" y="3852102"/>
            <a:ext cx="2159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4139952" y="4824190"/>
            <a:ext cx="1542148" cy="6930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ZoneTexte 81"/>
          <p:cNvSpPr txBox="1"/>
          <p:nvPr/>
        </p:nvSpPr>
        <p:spPr>
          <a:xfrm>
            <a:off x="4525948" y="5106058"/>
            <a:ext cx="1971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Hi</a:t>
            </a:r>
            <a:endParaRPr lang="fr-FR" dirty="0"/>
          </a:p>
        </p:txBody>
      </p:sp>
      <p:sp>
        <p:nvSpPr>
          <p:cNvPr id="83" name="ZoneTexte 82"/>
          <p:cNvSpPr txBox="1"/>
          <p:nvPr/>
        </p:nvSpPr>
        <p:spPr>
          <a:xfrm>
            <a:off x="5055824" y="5102101"/>
            <a:ext cx="2196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Lo</a:t>
            </a:r>
            <a:endParaRPr lang="fr-FR" dirty="0"/>
          </a:p>
        </p:txBody>
      </p:sp>
      <p:sp>
        <p:nvSpPr>
          <p:cNvPr id="84" name="ZoneTexte 83"/>
          <p:cNvSpPr txBox="1"/>
          <p:nvPr/>
        </p:nvSpPr>
        <p:spPr>
          <a:xfrm>
            <a:off x="4278084" y="4838165"/>
            <a:ext cx="13488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err="1" smtClean="0"/>
              <a:t>Keithley</a:t>
            </a:r>
            <a:r>
              <a:rPr lang="fr-FR" dirty="0" smtClean="0"/>
              <a:t>  2000</a:t>
            </a:r>
            <a:endParaRPr lang="fr-FR" dirty="0"/>
          </a:p>
        </p:txBody>
      </p:sp>
      <p:sp>
        <p:nvSpPr>
          <p:cNvPr id="85" name="Ellipse 84"/>
          <p:cNvSpPr/>
          <p:nvPr/>
        </p:nvSpPr>
        <p:spPr>
          <a:xfrm>
            <a:off x="4572000" y="5368776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6" name="Ellipse 85"/>
          <p:cNvSpPr/>
          <p:nvPr/>
        </p:nvSpPr>
        <p:spPr>
          <a:xfrm>
            <a:off x="5120277" y="5399505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88" name="Connecteur droit 87"/>
          <p:cNvCxnSpPr/>
          <p:nvPr/>
        </p:nvCxnSpPr>
        <p:spPr>
          <a:xfrm rot="10800000">
            <a:off x="596570" y="3207092"/>
            <a:ext cx="6630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/>
          <p:nvPr/>
        </p:nvCxnSpPr>
        <p:spPr>
          <a:xfrm rot="5400000">
            <a:off x="-756592" y="4581128"/>
            <a:ext cx="27363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/>
          <p:nvPr/>
        </p:nvCxnSpPr>
        <p:spPr>
          <a:xfrm>
            <a:off x="611560" y="5949280"/>
            <a:ext cx="45365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94"/>
          <p:cNvCxnSpPr/>
          <p:nvPr/>
        </p:nvCxnSpPr>
        <p:spPr>
          <a:xfrm rot="10800000">
            <a:off x="899592" y="3960094"/>
            <a:ext cx="360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/>
          <p:cNvCxnSpPr/>
          <p:nvPr/>
        </p:nvCxnSpPr>
        <p:spPr>
          <a:xfrm rot="5400000">
            <a:off x="-508" y="4863136"/>
            <a:ext cx="1800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/>
          <p:cNvCxnSpPr/>
          <p:nvPr/>
        </p:nvCxnSpPr>
        <p:spPr>
          <a:xfrm>
            <a:off x="899592" y="5763236"/>
            <a:ext cx="36724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/>
          <p:cNvCxnSpPr/>
          <p:nvPr/>
        </p:nvCxnSpPr>
        <p:spPr>
          <a:xfrm rot="16200000" flipH="1">
            <a:off x="4430956" y="5600508"/>
            <a:ext cx="325458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/>
          <p:cNvCxnSpPr>
            <a:stCxn id="86" idx="4"/>
          </p:cNvCxnSpPr>
          <p:nvPr/>
        </p:nvCxnSpPr>
        <p:spPr>
          <a:xfrm rot="16200000" flipH="1">
            <a:off x="4893572" y="5694788"/>
            <a:ext cx="504056" cy="49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/>
          <p:cNvSpPr txBox="1"/>
          <p:nvPr/>
        </p:nvSpPr>
        <p:spPr>
          <a:xfrm>
            <a:off x="1316650" y="3381088"/>
            <a:ext cx="5479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Pt100</a:t>
            </a:r>
            <a:endParaRPr lang="fr-FR" dirty="0"/>
          </a:p>
        </p:txBody>
      </p:sp>
      <p:sp>
        <p:nvSpPr>
          <p:cNvPr id="114" name="ZoneTexte 113"/>
          <p:cNvSpPr txBox="1"/>
          <p:nvPr/>
        </p:nvSpPr>
        <p:spPr>
          <a:xfrm>
            <a:off x="1805436" y="2924944"/>
            <a:ext cx="39030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BOX</a:t>
            </a:r>
            <a:endParaRPr lang="fr-FR" dirty="0"/>
          </a:p>
        </p:txBody>
      </p:sp>
      <p:sp>
        <p:nvSpPr>
          <p:cNvPr id="115" name="ZoneTexte 114"/>
          <p:cNvSpPr txBox="1"/>
          <p:nvPr/>
        </p:nvSpPr>
        <p:spPr>
          <a:xfrm>
            <a:off x="2699792" y="2984904"/>
            <a:ext cx="474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SiPM</a:t>
            </a:r>
            <a:endParaRPr lang="fr-FR" dirty="0"/>
          </a:p>
        </p:txBody>
      </p:sp>
      <p:cxnSp>
        <p:nvCxnSpPr>
          <p:cNvPr id="135" name="Connecteur droit 134"/>
          <p:cNvCxnSpPr/>
          <p:nvPr/>
        </p:nvCxnSpPr>
        <p:spPr>
          <a:xfrm rot="5400000">
            <a:off x="5400092" y="4401108"/>
            <a:ext cx="13681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/>
          <p:cNvCxnSpPr/>
          <p:nvPr/>
        </p:nvCxnSpPr>
        <p:spPr>
          <a:xfrm>
            <a:off x="5652120" y="3717032"/>
            <a:ext cx="4320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/>
          <p:cNvCxnSpPr/>
          <p:nvPr/>
        </p:nvCxnSpPr>
        <p:spPr>
          <a:xfrm>
            <a:off x="5664168" y="5085184"/>
            <a:ext cx="4320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ZoneTexte 138"/>
          <p:cNvSpPr txBox="1"/>
          <p:nvPr/>
        </p:nvSpPr>
        <p:spPr>
          <a:xfrm rot="16200000">
            <a:off x="5698497" y="4290545"/>
            <a:ext cx="5022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/>
              <a:t>GPIB</a:t>
            </a:r>
            <a:endParaRPr lang="fr-FR" dirty="0"/>
          </a:p>
        </p:txBody>
      </p:sp>
      <p:pic>
        <p:nvPicPr>
          <p:cNvPr id="3076" name="Picture 4" descr="Acer Ferrari 3200 Notebook Computer 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4388" y="3600054"/>
            <a:ext cx="1224136" cy="1224136"/>
          </a:xfrm>
          <a:prstGeom prst="rect">
            <a:avLst/>
          </a:prstGeom>
          <a:noFill/>
        </p:spPr>
      </p:pic>
      <p:sp>
        <p:nvSpPr>
          <p:cNvPr id="144" name="ZoneTexte 143"/>
          <p:cNvSpPr txBox="1"/>
          <p:nvPr/>
        </p:nvSpPr>
        <p:spPr>
          <a:xfrm>
            <a:off x="6315182" y="4119100"/>
            <a:ext cx="10081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/>
              <a:t>GPIB-USB </a:t>
            </a:r>
            <a:endParaRPr lang="fr-FR" dirty="0"/>
          </a:p>
        </p:txBody>
      </p:sp>
      <p:pic>
        <p:nvPicPr>
          <p:cNvPr id="3078" name="Picture 6" descr="http://www.connectronicsinc.com/connector_Images/TRIAX.jpg"/>
          <p:cNvPicPr>
            <a:picLocks noChangeAspect="1" noChangeArrowheads="1"/>
          </p:cNvPicPr>
          <p:nvPr/>
        </p:nvPicPr>
        <p:blipFill>
          <a:blip r:embed="rId3" cstate="print"/>
          <a:srcRect l="34538" t="32307" r="34762" b="28924"/>
          <a:stretch>
            <a:fillRect/>
          </a:stretch>
        </p:blipFill>
        <p:spPr bwMode="auto">
          <a:xfrm rot="3709400">
            <a:off x="2426405" y="4036441"/>
            <a:ext cx="351917" cy="263937"/>
          </a:xfrm>
          <a:prstGeom prst="rect">
            <a:avLst/>
          </a:prstGeom>
          <a:noFill/>
        </p:spPr>
      </p:pic>
      <p:cxnSp>
        <p:nvCxnSpPr>
          <p:cNvPr id="169" name="Connecteur droit 168"/>
          <p:cNvCxnSpPr/>
          <p:nvPr/>
        </p:nvCxnSpPr>
        <p:spPr>
          <a:xfrm rot="5400000">
            <a:off x="2420746" y="3827966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 droit 173"/>
          <p:cNvCxnSpPr/>
          <p:nvPr/>
        </p:nvCxnSpPr>
        <p:spPr>
          <a:xfrm rot="5400000">
            <a:off x="2489792" y="3308940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cteur droit 176"/>
          <p:cNvCxnSpPr/>
          <p:nvPr/>
        </p:nvCxnSpPr>
        <p:spPr>
          <a:xfrm rot="10800000">
            <a:off x="2384722" y="3200928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/>
          <p:cNvCxnSpPr/>
          <p:nvPr/>
        </p:nvCxnSpPr>
        <p:spPr>
          <a:xfrm rot="5400000">
            <a:off x="2024682" y="3558026"/>
            <a:ext cx="6901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necteur droit 180"/>
          <p:cNvCxnSpPr/>
          <p:nvPr/>
        </p:nvCxnSpPr>
        <p:spPr>
          <a:xfrm rot="16200000" flipH="1">
            <a:off x="2330043" y="3939823"/>
            <a:ext cx="225660" cy="14628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eur droit 188"/>
          <p:cNvCxnSpPr/>
          <p:nvPr/>
        </p:nvCxnSpPr>
        <p:spPr>
          <a:xfrm rot="5400000">
            <a:off x="2495756" y="4331962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Connecteur droit 191"/>
          <p:cNvCxnSpPr>
            <a:stCxn id="3078" idx="2"/>
          </p:cNvCxnSpPr>
          <p:nvPr/>
        </p:nvCxnSpPr>
        <p:spPr>
          <a:xfrm rot="10800000" flipV="1">
            <a:off x="2339752" y="4230724"/>
            <a:ext cx="146282" cy="1343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/>
          <p:cNvCxnSpPr/>
          <p:nvPr/>
        </p:nvCxnSpPr>
        <p:spPr>
          <a:xfrm rot="5400000">
            <a:off x="2231740" y="4473116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ZoneTexte 198"/>
          <p:cNvSpPr txBox="1"/>
          <p:nvPr/>
        </p:nvSpPr>
        <p:spPr>
          <a:xfrm>
            <a:off x="3779912" y="4107052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</a:t>
            </a:r>
            <a:r>
              <a:rPr lang="fr-FR" baseline="-25000" dirty="0" smtClean="0"/>
              <a:t>bias</a:t>
            </a:r>
            <a:endParaRPr lang="fr-FR" dirty="0"/>
          </a:p>
        </p:txBody>
      </p:sp>
      <p:sp>
        <p:nvSpPr>
          <p:cNvPr id="200" name="Double flèche horizontale 199"/>
          <p:cNvSpPr/>
          <p:nvPr/>
        </p:nvSpPr>
        <p:spPr>
          <a:xfrm>
            <a:off x="6126196" y="4377152"/>
            <a:ext cx="1512168" cy="72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1" name="Espace réservé du numéro de diapositive 20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Nicoleta</a:t>
            </a:r>
            <a:r>
              <a:rPr lang="en-GB" dirty="0" smtClean="0"/>
              <a:t> </a:t>
            </a:r>
            <a:r>
              <a:rPr lang="en-GB" dirty="0" err="1" smtClean="0"/>
              <a:t>Dinu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46590" y="548680"/>
            <a:ext cx="888990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Set-up of AC measurements TASK </a:t>
            </a:r>
            <a:r>
              <a:rPr lang="en-US" sz="2000" dirty="0" smtClean="0">
                <a:solidFill>
                  <a:srgbClr val="0000FF"/>
                </a:solidFill>
              </a:rPr>
              <a:t>2A </a:t>
            </a:r>
            <a:r>
              <a:rPr lang="en-US" sz="2000" dirty="0" smtClean="0">
                <a:solidFill>
                  <a:srgbClr val="0000FF"/>
                </a:solidFill>
              </a:rPr>
              <a:t>(SiPM in the dark):</a:t>
            </a:r>
          </a:p>
          <a:p>
            <a:r>
              <a:rPr lang="en-US" dirty="0" smtClean="0"/>
              <a:t>- SiPM : Hamamatsu MPPC S10362-11-050U_3 (1mm</a:t>
            </a:r>
            <a:r>
              <a:rPr lang="en-US" baseline="30000" dirty="0" smtClean="0"/>
              <a:t>2</a:t>
            </a:r>
            <a:r>
              <a:rPr lang="en-US" dirty="0" smtClean="0"/>
              <a:t> area, 50</a:t>
            </a:r>
            <a:r>
              <a:rPr lang="en-US" dirty="0" smtClean="0">
                <a:sym typeface="Symbol"/>
              </a:rPr>
              <a:t>m pixel size)</a:t>
            </a:r>
            <a:endParaRPr lang="en-US" dirty="0" smtClean="0"/>
          </a:p>
          <a:p>
            <a:r>
              <a:rPr lang="en-US" dirty="0" smtClean="0"/>
              <a:t>- CAEN SP5600 power supply &amp; amplification unit &amp; discriminator &amp; counter</a:t>
            </a:r>
          </a:p>
          <a:p>
            <a:pPr>
              <a:buFontTx/>
              <a:buChar char="-"/>
            </a:pPr>
            <a:r>
              <a:rPr lang="en-US" dirty="0" smtClean="0"/>
              <a:t> Tektronix TDS 5054 Digital oscilloscope (digitization and visualization of SiPM signals)</a:t>
            </a:r>
          </a:p>
          <a:p>
            <a:pPr>
              <a:buFontTx/>
              <a:buChar char="-"/>
            </a:pPr>
            <a:r>
              <a:rPr lang="en-US" dirty="0" smtClean="0"/>
              <a:t> PC (LabView)</a:t>
            </a:r>
          </a:p>
        </p:txBody>
      </p:sp>
      <p:grpSp>
        <p:nvGrpSpPr>
          <p:cNvPr id="215" name="Groupe 214"/>
          <p:cNvGrpSpPr/>
          <p:nvPr/>
        </p:nvGrpSpPr>
        <p:grpSpPr>
          <a:xfrm>
            <a:off x="218598" y="2060848"/>
            <a:ext cx="8673882" cy="4032448"/>
            <a:chOff x="218598" y="2060848"/>
            <a:chExt cx="8673882" cy="4032448"/>
          </a:xfrm>
        </p:grpSpPr>
        <p:sp>
          <p:nvSpPr>
            <p:cNvPr id="4" name="Rectangle 3"/>
            <p:cNvSpPr/>
            <p:nvPr/>
          </p:nvSpPr>
          <p:spPr>
            <a:xfrm>
              <a:off x="1559712" y="2564904"/>
              <a:ext cx="5040560" cy="35283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3173305" y="2276872"/>
              <a:ext cx="1815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FR" dirty="0" smtClean="0"/>
                <a:t>CAEN PSAU SP5600</a:t>
              </a:r>
              <a:endParaRPr lang="fr-FR" dirty="0"/>
            </a:p>
          </p:txBody>
        </p:sp>
        <p:pic>
          <p:nvPicPr>
            <p:cNvPr id="6" name="Picture 4" descr="Acer Ferrari 3200 Notebook Computer PC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464368" y="2060848"/>
              <a:ext cx="1224136" cy="1224136"/>
            </a:xfrm>
            <a:prstGeom prst="rect">
              <a:avLst/>
            </a:prstGeom>
            <a:noFill/>
          </p:spPr>
        </p:pic>
        <p:sp>
          <p:nvSpPr>
            <p:cNvPr id="7" name="Rectangle 6"/>
            <p:cNvSpPr/>
            <p:nvPr/>
          </p:nvSpPr>
          <p:spPr>
            <a:xfrm>
              <a:off x="335576" y="2996952"/>
              <a:ext cx="1152128" cy="2808312"/>
            </a:xfrm>
            <a:prstGeom prst="rect">
              <a:avLst/>
            </a:prstGeom>
            <a:solidFill>
              <a:schemeClr val="accent1">
                <a:alpha val="2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479592" y="2708920"/>
              <a:ext cx="100811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dirty="0" smtClean="0"/>
                <a:t>SiPM </a:t>
              </a:r>
              <a:r>
                <a:rPr lang="fr-FR" dirty="0" err="1" smtClean="0"/>
                <a:t>head</a:t>
              </a:r>
              <a:endParaRPr lang="fr-FR" dirty="0"/>
            </a:p>
          </p:txBody>
        </p:sp>
        <p:sp>
          <p:nvSpPr>
            <p:cNvPr id="10" name="Triangle isocèle 9"/>
            <p:cNvSpPr/>
            <p:nvPr/>
          </p:nvSpPr>
          <p:spPr>
            <a:xfrm>
              <a:off x="1025676" y="4365104"/>
              <a:ext cx="216024" cy="216024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" name="Connecteur droit 10"/>
            <p:cNvCxnSpPr/>
            <p:nvPr/>
          </p:nvCxnSpPr>
          <p:spPr>
            <a:xfrm rot="10800000">
              <a:off x="983648" y="4365104"/>
              <a:ext cx="28803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e 11"/>
            <p:cNvGrpSpPr/>
            <p:nvPr/>
          </p:nvGrpSpPr>
          <p:grpSpPr>
            <a:xfrm>
              <a:off x="1010686" y="3834010"/>
              <a:ext cx="144016" cy="312128"/>
              <a:chOff x="6126196" y="1916832"/>
              <a:chExt cx="114036" cy="474076"/>
            </a:xfrm>
          </p:grpSpPr>
          <p:cxnSp>
            <p:nvCxnSpPr>
              <p:cNvPr id="13" name="Connecteur droit 12"/>
              <p:cNvCxnSpPr/>
              <p:nvPr/>
            </p:nvCxnSpPr>
            <p:spPr>
              <a:xfrm rot="5400000">
                <a:off x="6156176" y="1916832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/>
            </p:nvCxnSpPr>
            <p:spPr>
              <a:xfrm rot="5400000">
                <a:off x="6156176" y="2069232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/>
            </p:nvCxnSpPr>
            <p:spPr>
              <a:xfrm rot="5400000">
                <a:off x="6126196" y="2234844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/>
              <p:cNvCxnSpPr/>
              <p:nvPr/>
            </p:nvCxnSpPr>
            <p:spPr>
              <a:xfrm rot="10800000">
                <a:off x="6168224" y="2000888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/>
              <p:cNvCxnSpPr/>
              <p:nvPr/>
            </p:nvCxnSpPr>
            <p:spPr>
              <a:xfrm rot="10800000">
                <a:off x="6141186" y="2162836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/>
              <p:cNvCxnSpPr/>
              <p:nvPr/>
            </p:nvCxnSpPr>
            <p:spPr>
              <a:xfrm rot="10800000">
                <a:off x="6138244" y="2318900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ZoneTexte 22"/>
            <p:cNvSpPr txBox="1"/>
            <p:nvPr/>
          </p:nvSpPr>
          <p:spPr>
            <a:xfrm>
              <a:off x="521620" y="4451087"/>
              <a:ext cx="5040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dirty="0" smtClean="0"/>
                <a:t>SiPM</a:t>
              </a:r>
              <a:endParaRPr lang="fr-FR" dirty="0"/>
            </a:p>
          </p:txBody>
        </p:sp>
        <p:grpSp>
          <p:nvGrpSpPr>
            <p:cNvPr id="24" name="Groupe 23"/>
            <p:cNvGrpSpPr/>
            <p:nvPr/>
          </p:nvGrpSpPr>
          <p:grpSpPr>
            <a:xfrm>
              <a:off x="1040666" y="4875044"/>
              <a:ext cx="144016" cy="312128"/>
              <a:chOff x="6126196" y="1916832"/>
              <a:chExt cx="114036" cy="474076"/>
            </a:xfrm>
          </p:grpSpPr>
          <p:cxnSp>
            <p:nvCxnSpPr>
              <p:cNvPr id="25" name="Connecteur droit 24"/>
              <p:cNvCxnSpPr/>
              <p:nvPr/>
            </p:nvCxnSpPr>
            <p:spPr>
              <a:xfrm rot="5400000">
                <a:off x="6156176" y="1916832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 rot="5400000">
                <a:off x="6156176" y="2069232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 rot="5400000">
                <a:off x="6126196" y="2234844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/>
            </p:nvCxnSpPr>
            <p:spPr>
              <a:xfrm rot="10800000">
                <a:off x="6168224" y="2000888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/>
              <p:cNvCxnSpPr/>
              <p:nvPr/>
            </p:nvCxnSpPr>
            <p:spPr>
              <a:xfrm rot="10800000">
                <a:off x="6141186" y="2162836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/>
            </p:nvCxnSpPr>
            <p:spPr>
              <a:xfrm rot="10800000">
                <a:off x="6138244" y="2318900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Connecteur droit 31"/>
            <p:cNvCxnSpPr>
              <a:endCxn id="10" idx="0"/>
            </p:cNvCxnSpPr>
            <p:nvPr/>
          </p:nvCxnSpPr>
          <p:spPr>
            <a:xfrm rot="16200000" flipH="1">
              <a:off x="1022676" y="4254092"/>
              <a:ext cx="216000" cy="6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 rot="16200000" flipH="1">
              <a:off x="1001666" y="4722148"/>
              <a:ext cx="288000" cy="6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 rot="16200000" flipH="1">
              <a:off x="1040676" y="3755988"/>
              <a:ext cx="180000" cy="6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rot="16200000" flipH="1">
              <a:off x="986166" y="5343114"/>
              <a:ext cx="324000" cy="6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ZoneTexte 37"/>
            <p:cNvSpPr txBox="1"/>
            <p:nvPr/>
          </p:nvSpPr>
          <p:spPr>
            <a:xfrm>
              <a:off x="593628" y="3140968"/>
              <a:ext cx="648072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000" dirty="0" smtClean="0"/>
                <a:t>  </a:t>
              </a:r>
              <a:r>
                <a:rPr lang="en-US" sz="1200" dirty="0" smtClean="0"/>
                <a:t>Temp</a:t>
              </a:r>
              <a:r>
                <a:rPr lang="fr-FR" sz="1200" dirty="0" smtClean="0"/>
                <a:t>.</a:t>
              </a:r>
            </a:p>
            <a:p>
              <a:r>
                <a:rPr lang="fr-FR" sz="1200" dirty="0" smtClean="0"/>
                <a:t>  </a:t>
              </a:r>
              <a:r>
                <a:rPr lang="en-US" sz="1200" dirty="0" smtClean="0"/>
                <a:t>Sensor</a:t>
              </a:r>
            </a:p>
          </p:txBody>
        </p:sp>
        <p:pic>
          <p:nvPicPr>
            <p:cNvPr id="18435" name="Picture 3" descr="http://www.testequipmentconnection.com/images/products/TEKTRONIX_TDS5054B.JPG"/>
            <p:cNvPicPr>
              <a:picLocks noChangeAspect="1" noChangeArrowheads="1"/>
            </p:cNvPicPr>
            <p:nvPr/>
          </p:nvPicPr>
          <p:blipFill>
            <a:blip r:embed="rId3" cstate="print"/>
            <a:srcRect l="3029" t="5221" r="6039" b="6022"/>
            <a:stretch>
              <a:fillRect/>
            </a:stretch>
          </p:blipFill>
          <p:spPr bwMode="auto">
            <a:xfrm>
              <a:off x="7164288" y="4558084"/>
              <a:ext cx="1728192" cy="1175171"/>
            </a:xfrm>
            <a:prstGeom prst="rect">
              <a:avLst/>
            </a:prstGeom>
            <a:noFill/>
          </p:spPr>
        </p:pic>
        <p:cxnSp>
          <p:nvCxnSpPr>
            <p:cNvPr id="42" name="Connecteur droit 41"/>
            <p:cNvCxnSpPr/>
            <p:nvPr/>
          </p:nvCxnSpPr>
          <p:spPr>
            <a:xfrm>
              <a:off x="1127664" y="3687052"/>
              <a:ext cx="86409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1991760" y="3562346"/>
              <a:ext cx="1512168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sz="1200" dirty="0" smtClean="0"/>
                <a:t>Bias</a:t>
              </a:r>
              <a:r>
                <a:rPr lang="fr-FR" sz="1200" dirty="0" smtClean="0"/>
                <a:t> </a:t>
              </a:r>
              <a:r>
                <a:rPr lang="en-US" sz="1200" dirty="0" smtClean="0"/>
                <a:t>generator</a:t>
              </a:r>
              <a:r>
                <a:rPr lang="fr-FR" sz="1200" dirty="0" smtClean="0"/>
                <a:t> 0-120V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218598" y="4236078"/>
              <a:ext cx="216024" cy="4320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4" name="Connecteur droit 53"/>
            <p:cNvCxnSpPr/>
            <p:nvPr/>
          </p:nvCxnSpPr>
          <p:spPr>
            <a:xfrm>
              <a:off x="1241700" y="3356992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1415696" y="3212976"/>
              <a:ext cx="216024" cy="5760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Triangle isocèle 54"/>
            <p:cNvSpPr/>
            <p:nvPr/>
          </p:nvSpPr>
          <p:spPr>
            <a:xfrm rot="5400000">
              <a:off x="2747844" y="4401108"/>
              <a:ext cx="504056" cy="72008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57" name="Connecteur droit 56"/>
            <p:cNvCxnSpPr/>
            <p:nvPr/>
          </p:nvCxnSpPr>
          <p:spPr>
            <a:xfrm>
              <a:off x="1157644" y="4725144"/>
              <a:ext cx="7621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e 62"/>
            <p:cNvGrpSpPr/>
            <p:nvPr/>
          </p:nvGrpSpPr>
          <p:grpSpPr>
            <a:xfrm>
              <a:off x="1916810" y="4611108"/>
              <a:ext cx="74950" cy="252000"/>
              <a:chOff x="1976770" y="4827132"/>
              <a:chExt cx="74950" cy="252000"/>
            </a:xfrm>
          </p:grpSpPr>
          <p:cxnSp>
            <p:nvCxnSpPr>
              <p:cNvPr id="59" name="Connecteur droit 58"/>
              <p:cNvCxnSpPr/>
              <p:nvPr/>
            </p:nvCxnSpPr>
            <p:spPr>
              <a:xfrm rot="5400000">
                <a:off x="1850770" y="4953132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/>
              <p:cNvCxnSpPr/>
              <p:nvPr/>
            </p:nvCxnSpPr>
            <p:spPr>
              <a:xfrm rot="5400000">
                <a:off x="1925720" y="4953132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7" name="Connecteur droit 66"/>
            <p:cNvCxnSpPr/>
            <p:nvPr/>
          </p:nvCxnSpPr>
          <p:spPr>
            <a:xfrm>
              <a:off x="2018798" y="4725144"/>
              <a:ext cx="61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ZoneTexte 67"/>
            <p:cNvSpPr txBox="1"/>
            <p:nvPr/>
          </p:nvSpPr>
          <p:spPr>
            <a:xfrm>
              <a:off x="2594862" y="4581128"/>
              <a:ext cx="526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Amp</a:t>
              </a:r>
              <a:endParaRPr lang="en-US" sz="1400" dirty="0"/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351800" y="5013176"/>
              <a:ext cx="13462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Wide bandwidth</a:t>
              </a:r>
            </a:p>
            <a:p>
              <a:r>
                <a:rPr lang="fr-FR" sz="1200" dirty="0" smtClean="0"/>
                <a:t>Variable G: 0-50dB</a:t>
              </a:r>
              <a:endParaRPr lang="fr-FR" sz="1200" dirty="0"/>
            </a:p>
          </p:txBody>
        </p:sp>
        <p:grpSp>
          <p:nvGrpSpPr>
            <p:cNvPr id="80" name="Groupe 79"/>
            <p:cNvGrpSpPr/>
            <p:nvPr/>
          </p:nvGrpSpPr>
          <p:grpSpPr>
            <a:xfrm>
              <a:off x="2150766" y="4437112"/>
              <a:ext cx="372088" cy="216024"/>
              <a:chOff x="2210726" y="4653136"/>
              <a:chExt cx="372088" cy="216024"/>
            </a:xfrm>
          </p:grpSpPr>
          <p:cxnSp>
            <p:nvCxnSpPr>
              <p:cNvPr id="71" name="Connecteur droit 70"/>
              <p:cNvCxnSpPr/>
              <p:nvPr/>
            </p:nvCxnSpPr>
            <p:spPr>
              <a:xfrm rot="5400000" flipH="1" flipV="1">
                <a:off x="2113420" y="4750442"/>
                <a:ext cx="216024" cy="214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Forme libre 71"/>
              <p:cNvSpPr/>
              <p:nvPr/>
            </p:nvSpPr>
            <p:spPr>
              <a:xfrm>
                <a:off x="2248184" y="4663882"/>
                <a:ext cx="334630" cy="205278"/>
              </a:xfrm>
              <a:custGeom>
                <a:avLst/>
                <a:gdLst>
                  <a:gd name="connsiteX0" fmla="*/ 0 w 344774"/>
                  <a:gd name="connsiteY0" fmla="*/ 0 h 329783"/>
                  <a:gd name="connsiteX1" fmla="*/ 134912 w 344774"/>
                  <a:gd name="connsiteY1" fmla="*/ 209862 h 329783"/>
                  <a:gd name="connsiteX2" fmla="*/ 344774 w 344774"/>
                  <a:gd name="connsiteY2" fmla="*/ 329783 h 329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4774" h="329783">
                    <a:moveTo>
                      <a:pt x="0" y="0"/>
                    </a:moveTo>
                    <a:cubicBezTo>
                      <a:pt x="38725" y="77449"/>
                      <a:pt x="77450" y="154898"/>
                      <a:pt x="134912" y="209862"/>
                    </a:cubicBezTo>
                    <a:cubicBezTo>
                      <a:pt x="192374" y="264826"/>
                      <a:pt x="292309" y="289809"/>
                      <a:pt x="344774" y="329783"/>
                    </a:cubicBez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82" name="Groupe 81"/>
            <p:cNvGrpSpPr/>
            <p:nvPr/>
          </p:nvGrpSpPr>
          <p:grpSpPr>
            <a:xfrm>
              <a:off x="3339038" y="4119100"/>
              <a:ext cx="792087" cy="584041"/>
              <a:chOff x="3725836" y="4350114"/>
              <a:chExt cx="792087" cy="584041"/>
            </a:xfrm>
          </p:grpSpPr>
          <p:cxnSp>
            <p:nvCxnSpPr>
              <p:cNvPr id="78" name="Connecteur droit 77"/>
              <p:cNvCxnSpPr/>
              <p:nvPr/>
            </p:nvCxnSpPr>
            <p:spPr>
              <a:xfrm rot="16200000" flipH="1">
                <a:off x="3473808" y="4602142"/>
                <a:ext cx="576064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Forme libre 78"/>
              <p:cNvSpPr/>
              <p:nvPr/>
            </p:nvSpPr>
            <p:spPr>
              <a:xfrm>
                <a:off x="3807500" y="4422122"/>
                <a:ext cx="710423" cy="512033"/>
              </a:xfrm>
              <a:custGeom>
                <a:avLst/>
                <a:gdLst>
                  <a:gd name="connsiteX0" fmla="*/ 0 w 584616"/>
                  <a:gd name="connsiteY0" fmla="*/ 569626 h 569626"/>
                  <a:gd name="connsiteX1" fmla="*/ 134911 w 584616"/>
                  <a:gd name="connsiteY1" fmla="*/ 194872 h 569626"/>
                  <a:gd name="connsiteX2" fmla="*/ 584616 w 584616"/>
                  <a:gd name="connsiteY2" fmla="*/ 0 h 56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4616" h="569626">
                    <a:moveTo>
                      <a:pt x="0" y="569626"/>
                    </a:moveTo>
                    <a:cubicBezTo>
                      <a:pt x="18737" y="429718"/>
                      <a:pt x="37475" y="289810"/>
                      <a:pt x="134911" y="194872"/>
                    </a:cubicBezTo>
                    <a:cubicBezTo>
                      <a:pt x="232347" y="99934"/>
                      <a:pt x="408481" y="49967"/>
                      <a:pt x="584616" y="0"/>
                    </a:cubicBez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83" name="Groupe 82"/>
            <p:cNvGrpSpPr/>
            <p:nvPr/>
          </p:nvGrpSpPr>
          <p:grpSpPr>
            <a:xfrm>
              <a:off x="3699078" y="4641088"/>
              <a:ext cx="74950" cy="252000"/>
              <a:chOff x="1976770" y="4827132"/>
              <a:chExt cx="74950" cy="252000"/>
            </a:xfrm>
          </p:grpSpPr>
          <p:cxnSp>
            <p:nvCxnSpPr>
              <p:cNvPr id="84" name="Connecteur droit 83"/>
              <p:cNvCxnSpPr/>
              <p:nvPr/>
            </p:nvCxnSpPr>
            <p:spPr>
              <a:xfrm rot="5400000">
                <a:off x="1850770" y="4953132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/>
              <p:cNvCxnSpPr/>
              <p:nvPr/>
            </p:nvCxnSpPr>
            <p:spPr>
              <a:xfrm rot="5400000">
                <a:off x="1925720" y="4953132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8" name="Connecteur droit 87"/>
            <p:cNvCxnSpPr/>
            <p:nvPr/>
          </p:nvCxnSpPr>
          <p:spPr>
            <a:xfrm>
              <a:off x="3326918" y="4755124"/>
              <a:ext cx="36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ZoneTexte 88"/>
            <p:cNvSpPr txBox="1"/>
            <p:nvPr/>
          </p:nvSpPr>
          <p:spPr>
            <a:xfrm>
              <a:off x="1325756" y="4202141"/>
              <a:ext cx="12022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FR" dirty="0" smtClean="0"/>
                <a:t>K</a:t>
              </a:r>
              <a:endParaRPr lang="fr-FR" dirty="0"/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1286670" y="4414501"/>
              <a:ext cx="13305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FR" dirty="0" smtClean="0"/>
                <a:t>A</a:t>
              </a:r>
              <a:endParaRPr lang="fr-FR" dirty="0"/>
            </a:p>
          </p:txBody>
        </p:sp>
        <p:cxnSp>
          <p:nvCxnSpPr>
            <p:cNvPr id="91" name="Connecteur droit 90"/>
            <p:cNvCxnSpPr/>
            <p:nvPr/>
          </p:nvCxnSpPr>
          <p:spPr>
            <a:xfrm>
              <a:off x="3774028" y="4782162"/>
              <a:ext cx="27363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ZoneTexte 91"/>
            <p:cNvSpPr txBox="1"/>
            <p:nvPr/>
          </p:nvSpPr>
          <p:spPr>
            <a:xfrm>
              <a:off x="4503214" y="2621922"/>
              <a:ext cx="165618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Microcontroller</a:t>
              </a:r>
              <a:endParaRPr lang="en-US" dirty="0"/>
            </a:p>
          </p:txBody>
        </p:sp>
        <p:sp>
          <p:nvSpPr>
            <p:cNvPr id="102" name="Organigramme : Stockage à accès direct 101"/>
            <p:cNvSpPr/>
            <p:nvPr/>
          </p:nvSpPr>
          <p:spPr>
            <a:xfrm>
              <a:off x="6486236" y="4653136"/>
              <a:ext cx="216024" cy="216024"/>
            </a:xfrm>
            <a:prstGeom prst="flowChartMagneticDrum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08" name="Connecteur droit 107"/>
            <p:cNvCxnSpPr/>
            <p:nvPr/>
          </p:nvCxnSpPr>
          <p:spPr>
            <a:xfrm>
              <a:off x="6675222" y="4755124"/>
              <a:ext cx="21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/>
            <p:nvPr/>
          </p:nvCxnSpPr>
          <p:spPr>
            <a:xfrm rot="5400000">
              <a:off x="6384248" y="5271228"/>
              <a:ext cx="10081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>
              <a:off x="6912400" y="5778226"/>
              <a:ext cx="118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/>
            <p:cNvCxnSpPr/>
            <p:nvPr/>
          </p:nvCxnSpPr>
          <p:spPr>
            <a:xfrm rot="5400000">
              <a:off x="8007450" y="5679240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/>
            <p:cNvCxnSpPr/>
            <p:nvPr/>
          </p:nvCxnSpPr>
          <p:spPr>
            <a:xfrm>
              <a:off x="1631720" y="3356992"/>
              <a:ext cx="33123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/>
            <p:cNvCxnSpPr/>
            <p:nvPr/>
          </p:nvCxnSpPr>
          <p:spPr>
            <a:xfrm rot="5400000">
              <a:off x="4764068" y="3176972"/>
              <a:ext cx="3600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Organigramme : Stockage à accès direct 124"/>
            <p:cNvSpPr/>
            <p:nvPr/>
          </p:nvSpPr>
          <p:spPr>
            <a:xfrm rot="10800000">
              <a:off x="1415696" y="4638146"/>
              <a:ext cx="216024" cy="216024"/>
            </a:xfrm>
            <a:prstGeom prst="flowChartMagneticDrum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9" name="Connecteur droit 128"/>
            <p:cNvCxnSpPr/>
            <p:nvPr/>
          </p:nvCxnSpPr>
          <p:spPr>
            <a:xfrm>
              <a:off x="1154702" y="5358226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130"/>
            <p:cNvCxnSpPr/>
            <p:nvPr/>
          </p:nvCxnSpPr>
          <p:spPr>
            <a:xfrm rot="5400000">
              <a:off x="1127664" y="5070194"/>
              <a:ext cx="504056" cy="720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Groupe 138"/>
            <p:cNvGrpSpPr/>
            <p:nvPr/>
          </p:nvGrpSpPr>
          <p:grpSpPr>
            <a:xfrm>
              <a:off x="989708" y="5532222"/>
              <a:ext cx="324000" cy="99046"/>
              <a:chOff x="611560" y="2420888"/>
              <a:chExt cx="324000" cy="99046"/>
            </a:xfrm>
          </p:grpSpPr>
          <p:cxnSp>
            <p:nvCxnSpPr>
              <p:cNvPr id="134" name="Connecteur droit 133"/>
              <p:cNvCxnSpPr/>
              <p:nvPr/>
            </p:nvCxnSpPr>
            <p:spPr>
              <a:xfrm>
                <a:off x="611560" y="2420888"/>
                <a:ext cx="32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/>
              <p:cNvCxnSpPr/>
              <p:nvPr/>
            </p:nvCxnSpPr>
            <p:spPr>
              <a:xfrm>
                <a:off x="683568" y="2477906"/>
                <a:ext cx="1440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/>
              <p:cNvCxnSpPr/>
              <p:nvPr/>
            </p:nvCxnSpPr>
            <p:spPr>
              <a:xfrm>
                <a:off x="728538" y="2519934"/>
                <a:ext cx="720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3" name="Connecteur droit 142"/>
            <p:cNvCxnSpPr/>
            <p:nvPr/>
          </p:nvCxnSpPr>
          <p:spPr>
            <a:xfrm>
              <a:off x="3503928" y="3677946"/>
              <a:ext cx="180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 rot="5400000">
              <a:off x="4962128" y="3338952"/>
              <a:ext cx="68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437" name="Picture 5" descr="Connecteurs USB de type A et de type B"/>
            <p:cNvPicPr>
              <a:picLocks noChangeAspect="1" noChangeArrowheads="1"/>
            </p:cNvPicPr>
            <p:nvPr/>
          </p:nvPicPr>
          <p:blipFill>
            <a:blip r:embed="rId4" cstate="print"/>
            <a:srcRect l="66705" t="29454" b="1820"/>
            <a:stretch>
              <a:fillRect/>
            </a:stretch>
          </p:blipFill>
          <p:spPr bwMode="auto">
            <a:xfrm>
              <a:off x="6444208" y="2663950"/>
              <a:ext cx="385093" cy="360040"/>
            </a:xfrm>
            <a:prstGeom prst="rect">
              <a:avLst/>
            </a:prstGeom>
            <a:noFill/>
          </p:spPr>
        </p:pic>
        <p:sp>
          <p:nvSpPr>
            <p:cNvPr id="147" name="Double flèche horizontale 146"/>
            <p:cNvSpPr/>
            <p:nvPr/>
          </p:nvSpPr>
          <p:spPr>
            <a:xfrm>
              <a:off x="6183214" y="2810908"/>
              <a:ext cx="288032" cy="72008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8" name="ZoneTexte 147"/>
            <p:cNvSpPr txBox="1"/>
            <p:nvPr/>
          </p:nvSpPr>
          <p:spPr>
            <a:xfrm>
              <a:off x="6108264" y="2548899"/>
              <a:ext cx="4379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USB</a:t>
              </a:r>
              <a:endParaRPr lang="fr-FR" sz="1200" dirty="0"/>
            </a:p>
          </p:txBody>
        </p:sp>
        <p:sp>
          <p:nvSpPr>
            <p:cNvPr id="150" name="Double flèche horizontale 149"/>
            <p:cNvSpPr/>
            <p:nvPr/>
          </p:nvSpPr>
          <p:spPr>
            <a:xfrm>
              <a:off x="6888304" y="2837946"/>
              <a:ext cx="720080" cy="72008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55" name="Groupe 154"/>
            <p:cNvGrpSpPr/>
            <p:nvPr/>
          </p:nvGrpSpPr>
          <p:grpSpPr>
            <a:xfrm>
              <a:off x="767624" y="4149080"/>
              <a:ext cx="74950" cy="180000"/>
              <a:chOff x="755576" y="4221088"/>
              <a:chExt cx="74950" cy="180000"/>
            </a:xfrm>
          </p:grpSpPr>
          <p:cxnSp>
            <p:nvCxnSpPr>
              <p:cNvPr id="153" name="Connecteur droit 152"/>
              <p:cNvCxnSpPr/>
              <p:nvPr/>
            </p:nvCxnSpPr>
            <p:spPr>
              <a:xfrm rot="5400000">
                <a:off x="665576" y="4311088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/>
              <p:cNvCxnSpPr/>
              <p:nvPr/>
            </p:nvCxnSpPr>
            <p:spPr>
              <a:xfrm rot="5400000">
                <a:off x="740526" y="4311088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Connecteur droit 156"/>
            <p:cNvCxnSpPr/>
            <p:nvPr/>
          </p:nvCxnSpPr>
          <p:spPr>
            <a:xfrm>
              <a:off x="839632" y="4248126"/>
              <a:ext cx="28803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Groupe 157"/>
            <p:cNvGrpSpPr/>
            <p:nvPr/>
          </p:nvGrpSpPr>
          <p:grpSpPr>
            <a:xfrm rot="5400000">
              <a:off x="407584" y="4219529"/>
              <a:ext cx="324000" cy="99046"/>
              <a:chOff x="611560" y="2420888"/>
              <a:chExt cx="324000" cy="99046"/>
            </a:xfrm>
          </p:grpSpPr>
          <p:cxnSp>
            <p:nvCxnSpPr>
              <p:cNvPr id="159" name="Connecteur droit 158"/>
              <p:cNvCxnSpPr/>
              <p:nvPr/>
            </p:nvCxnSpPr>
            <p:spPr>
              <a:xfrm>
                <a:off x="611560" y="2420888"/>
                <a:ext cx="32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/>
              <p:cNvCxnSpPr/>
              <p:nvPr/>
            </p:nvCxnSpPr>
            <p:spPr>
              <a:xfrm>
                <a:off x="683568" y="2477906"/>
                <a:ext cx="1440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/>
              <p:cNvCxnSpPr/>
              <p:nvPr/>
            </p:nvCxnSpPr>
            <p:spPr>
              <a:xfrm>
                <a:off x="728538" y="2519934"/>
                <a:ext cx="720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2" name="Connecteur droit 161"/>
            <p:cNvCxnSpPr/>
            <p:nvPr/>
          </p:nvCxnSpPr>
          <p:spPr>
            <a:xfrm>
              <a:off x="626550" y="4251068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/>
            <p:cNvCxnSpPr/>
            <p:nvPr/>
          </p:nvCxnSpPr>
          <p:spPr>
            <a:xfrm rot="5400000">
              <a:off x="3935976" y="5013176"/>
              <a:ext cx="4320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riangle isocèle 164"/>
            <p:cNvSpPr/>
            <p:nvPr/>
          </p:nvSpPr>
          <p:spPr>
            <a:xfrm rot="5400000">
              <a:off x="4290132" y="5085184"/>
              <a:ext cx="360040" cy="288032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67" name="Connecteur droit 166"/>
            <p:cNvCxnSpPr/>
            <p:nvPr/>
          </p:nvCxnSpPr>
          <p:spPr>
            <a:xfrm>
              <a:off x="4152000" y="5229200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168"/>
            <p:cNvCxnSpPr>
              <a:stCxn id="165" idx="0"/>
            </p:cNvCxnSpPr>
            <p:nvPr/>
          </p:nvCxnSpPr>
          <p:spPr>
            <a:xfrm>
              <a:off x="4614168" y="5229200"/>
              <a:ext cx="19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/>
            <p:cNvCxnSpPr/>
            <p:nvPr/>
          </p:nvCxnSpPr>
          <p:spPr>
            <a:xfrm rot="5400000">
              <a:off x="4641166" y="5499200"/>
              <a:ext cx="54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ZoneTexte 171"/>
            <p:cNvSpPr txBox="1"/>
            <p:nvPr/>
          </p:nvSpPr>
          <p:spPr>
            <a:xfrm>
              <a:off x="6543254" y="4176118"/>
              <a:ext cx="10102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OUT0</a:t>
              </a:r>
            </a:p>
            <a:p>
              <a:r>
                <a:rPr lang="en-US" sz="1200" dirty="0" smtClean="0"/>
                <a:t>Analog</a:t>
              </a:r>
              <a:r>
                <a:rPr lang="fr-FR" sz="1200" dirty="0" smtClean="0"/>
                <a:t> signal</a:t>
              </a:r>
              <a:endParaRPr lang="fr-FR" sz="1200" dirty="0"/>
            </a:p>
          </p:txBody>
        </p:sp>
        <p:sp>
          <p:nvSpPr>
            <p:cNvPr id="176" name="ZoneTexte 175"/>
            <p:cNvSpPr txBox="1"/>
            <p:nvPr/>
          </p:nvSpPr>
          <p:spPr>
            <a:xfrm>
              <a:off x="5040192" y="5589240"/>
              <a:ext cx="93610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Counter</a:t>
              </a:r>
              <a:endParaRPr lang="en-US" sz="1400" dirty="0"/>
            </a:p>
          </p:txBody>
        </p:sp>
        <p:cxnSp>
          <p:nvCxnSpPr>
            <p:cNvPr id="179" name="Connecteur droit 178"/>
            <p:cNvCxnSpPr/>
            <p:nvPr/>
          </p:nvCxnSpPr>
          <p:spPr>
            <a:xfrm>
              <a:off x="4920152" y="5778226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/>
            <p:cNvCxnSpPr/>
            <p:nvPr/>
          </p:nvCxnSpPr>
          <p:spPr>
            <a:xfrm rot="5400000">
              <a:off x="4707739" y="4388371"/>
              <a:ext cx="27769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4" name="Groupe 193"/>
            <p:cNvGrpSpPr/>
            <p:nvPr/>
          </p:nvGrpSpPr>
          <p:grpSpPr>
            <a:xfrm>
              <a:off x="4629018" y="4941168"/>
              <a:ext cx="288032" cy="216024"/>
              <a:chOff x="7452320" y="3645024"/>
              <a:chExt cx="521988" cy="216024"/>
            </a:xfrm>
          </p:grpSpPr>
          <p:cxnSp>
            <p:nvCxnSpPr>
              <p:cNvPr id="195" name="Connecteur droit 194"/>
              <p:cNvCxnSpPr/>
              <p:nvPr/>
            </p:nvCxnSpPr>
            <p:spPr>
              <a:xfrm>
                <a:off x="7452320" y="3861048"/>
                <a:ext cx="1440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195"/>
              <p:cNvCxnSpPr/>
              <p:nvPr/>
            </p:nvCxnSpPr>
            <p:spPr>
              <a:xfrm rot="5400000">
                <a:off x="7488324" y="3753036"/>
                <a:ext cx="2160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196"/>
              <p:cNvCxnSpPr/>
              <p:nvPr/>
            </p:nvCxnSpPr>
            <p:spPr>
              <a:xfrm>
                <a:off x="7596336" y="3645024"/>
                <a:ext cx="2160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/>
              <p:cNvCxnSpPr/>
              <p:nvPr/>
            </p:nvCxnSpPr>
            <p:spPr>
              <a:xfrm rot="5400000">
                <a:off x="7704348" y="3753036"/>
                <a:ext cx="2160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/>
              <p:cNvCxnSpPr/>
              <p:nvPr/>
            </p:nvCxnSpPr>
            <p:spPr>
              <a:xfrm>
                <a:off x="7830292" y="3861048"/>
                <a:ext cx="1440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0" name="Connecteur droit 199"/>
            <p:cNvCxnSpPr/>
            <p:nvPr/>
          </p:nvCxnSpPr>
          <p:spPr>
            <a:xfrm>
              <a:off x="6000264" y="5790274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ZoneTexte 200"/>
            <p:cNvSpPr txBox="1"/>
            <p:nvPr/>
          </p:nvSpPr>
          <p:spPr>
            <a:xfrm>
              <a:off x="3776970" y="5358226"/>
              <a:ext cx="1167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Discriminator</a:t>
              </a:r>
            </a:p>
            <a:p>
              <a:r>
                <a:rPr lang="fr-FR" sz="1400" dirty="0" smtClean="0"/>
                <a:t>          (Th)</a:t>
              </a:r>
              <a:endParaRPr lang="fr-FR" sz="1400" dirty="0"/>
            </a:p>
          </p:txBody>
        </p:sp>
        <p:sp>
          <p:nvSpPr>
            <p:cNvPr id="202" name="Organigramme : Stockage à accès direct 201"/>
            <p:cNvSpPr/>
            <p:nvPr/>
          </p:nvSpPr>
          <p:spPr>
            <a:xfrm>
              <a:off x="6498284" y="5100174"/>
              <a:ext cx="216024" cy="216024"/>
            </a:xfrm>
            <a:prstGeom prst="flowChartMagneticDrum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03" name="Connecteur droit 202"/>
            <p:cNvCxnSpPr/>
            <p:nvPr/>
          </p:nvCxnSpPr>
          <p:spPr>
            <a:xfrm>
              <a:off x="6672280" y="5214210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/>
            <p:cNvCxnSpPr/>
            <p:nvPr/>
          </p:nvCxnSpPr>
          <p:spPr>
            <a:xfrm rot="5400000">
              <a:off x="6390272" y="5610254"/>
              <a:ext cx="7920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/>
            <p:cNvCxnSpPr/>
            <p:nvPr/>
          </p:nvCxnSpPr>
          <p:spPr>
            <a:xfrm>
              <a:off x="6786316" y="6006298"/>
              <a:ext cx="1512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/>
            <p:cNvCxnSpPr/>
            <p:nvPr/>
          </p:nvCxnSpPr>
          <p:spPr>
            <a:xfrm rot="5400000">
              <a:off x="8082460" y="5790274"/>
              <a:ext cx="4320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ZoneTexte 210"/>
            <p:cNvSpPr txBox="1"/>
            <p:nvPr/>
          </p:nvSpPr>
          <p:spPr>
            <a:xfrm>
              <a:off x="6960304" y="2545957"/>
              <a:ext cx="4379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USB</a:t>
              </a:r>
              <a:endParaRPr lang="fr-FR" sz="1200" dirty="0"/>
            </a:p>
          </p:txBody>
        </p:sp>
      </p:grpSp>
      <p:sp>
        <p:nvSpPr>
          <p:cNvPr id="214" name="ZoneTexte 213"/>
          <p:cNvSpPr txBox="1"/>
          <p:nvPr/>
        </p:nvSpPr>
        <p:spPr>
          <a:xfrm>
            <a:off x="6043334" y="5270213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DOUT0</a:t>
            </a:r>
          </a:p>
        </p:txBody>
      </p:sp>
      <p:sp>
        <p:nvSpPr>
          <p:cNvPr id="217" name="Espace réservé du numéro de diapositive 2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14" name="ZoneTexte 113"/>
          <p:cNvSpPr txBox="1"/>
          <p:nvPr/>
        </p:nvSpPr>
        <p:spPr>
          <a:xfrm>
            <a:off x="7680392" y="4395084"/>
            <a:ext cx="138935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Digital oscilloscope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/>
          <a:p>
            <a:r>
              <a:rPr lang="en-GB" dirty="0" err="1" smtClean="0"/>
              <a:t>Nicoleta</a:t>
            </a:r>
            <a:r>
              <a:rPr lang="en-GB" dirty="0" smtClean="0"/>
              <a:t> </a:t>
            </a:r>
            <a:r>
              <a:rPr lang="en-GB" dirty="0" err="1" smtClean="0"/>
              <a:t>Dinu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61948" y="188640"/>
            <a:ext cx="887454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Set-up of AC measurements TASK </a:t>
            </a:r>
            <a:r>
              <a:rPr lang="en-US" sz="2000" dirty="0" smtClean="0">
                <a:solidFill>
                  <a:srgbClr val="0000FF"/>
                </a:solidFill>
              </a:rPr>
              <a:t>2B </a:t>
            </a:r>
            <a:r>
              <a:rPr lang="en-US" sz="2000" dirty="0" smtClean="0">
                <a:solidFill>
                  <a:srgbClr val="0000FF"/>
                </a:solidFill>
              </a:rPr>
              <a:t>(SiPM in dark or light conditions):</a:t>
            </a:r>
          </a:p>
          <a:p>
            <a:r>
              <a:rPr lang="en-US" dirty="0" smtClean="0"/>
              <a:t>- SiPM : Hamamatsu MPPC S10362-11-050U_3 (1mm</a:t>
            </a:r>
            <a:r>
              <a:rPr lang="en-US" baseline="30000" dirty="0" smtClean="0"/>
              <a:t>2</a:t>
            </a:r>
            <a:r>
              <a:rPr lang="en-US" dirty="0" smtClean="0"/>
              <a:t> area, 50</a:t>
            </a:r>
            <a:r>
              <a:rPr lang="en-US" dirty="0" smtClean="0">
                <a:sym typeface="Symbol"/>
              </a:rPr>
              <a:t>m pixel size)</a:t>
            </a:r>
            <a:endParaRPr lang="en-US" dirty="0" smtClean="0"/>
          </a:p>
          <a:p>
            <a:r>
              <a:rPr lang="en-US" dirty="0" smtClean="0"/>
              <a:t>- CAEN SP5600 power supply &amp; amplification unit (PSAU)</a:t>
            </a:r>
          </a:p>
          <a:p>
            <a:pPr>
              <a:buFontTx/>
              <a:buChar char="-"/>
            </a:pPr>
            <a:r>
              <a:rPr lang="en-US" dirty="0" smtClean="0"/>
              <a:t> Tektronix TDS 5054 Digital oscilloscope (digitization and visualization of SiPM signals)</a:t>
            </a:r>
          </a:p>
          <a:p>
            <a:pPr>
              <a:buFontTx/>
              <a:buChar char="-"/>
            </a:pPr>
            <a:r>
              <a:rPr lang="en-US" dirty="0" smtClean="0"/>
              <a:t> CAEN DT5720A desktop digitizer (digitization and analysis of SiPM signals; memory control)</a:t>
            </a:r>
          </a:p>
          <a:p>
            <a:pPr>
              <a:buFontTx/>
              <a:buChar char="-"/>
            </a:pPr>
            <a:r>
              <a:rPr lang="en-US" dirty="0" smtClean="0"/>
              <a:t> light source: green LED</a:t>
            </a:r>
          </a:p>
          <a:p>
            <a:pPr>
              <a:buFontTx/>
              <a:buChar char="-"/>
            </a:pPr>
            <a:r>
              <a:rPr lang="en-US" dirty="0" smtClean="0"/>
              <a:t> light transmission to the SiPM surface: optical fiber of FC type connectors</a:t>
            </a:r>
          </a:p>
          <a:p>
            <a:pPr>
              <a:buFontTx/>
              <a:buChar char="-"/>
            </a:pPr>
            <a:r>
              <a:rPr lang="en-US" dirty="0" smtClean="0"/>
              <a:t> Tektronix AFG 3252 pulse generator for LED pulsing</a:t>
            </a:r>
          </a:p>
          <a:p>
            <a:pPr>
              <a:buFontTx/>
              <a:buChar char="-"/>
            </a:pPr>
            <a:r>
              <a:rPr lang="en-US" dirty="0" smtClean="0"/>
              <a:t> PC (LabView)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316416" y="6237312"/>
            <a:ext cx="370384" cy="288032"/>
          </a:xfrm>
        </p:spPr>
        <p:txBody>
          <a:bodyPr/>
          <a:lstStyle/>
          <a:p>
            <a:fld id="{368F5ED5-B40A-4F93-8584-AAF809DE3009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3074" name="Picture 2" descr="http://fr.testwall.com/image.jpg?img=TektronixAFG3252&amp;a=1&amp;w=13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16" y="3376885"/>
            <a:ext cx="1495548" cy="720080"/>
          </a:xfrm>
          <a:prstGeom prst="rect">
            <a:avLst/>
          </a:prstGeom>
          <a:noFill/>
        </p:spPr>
      </p:pic>
      <p:sp>
        <p:nvSpPr>
          <p:cNvPr id="7" name="Organigramme : Délai 6"/>
          <p:cNvSpPr/>
          <p:nvPr/>
        </p:nvSpPr>
        <p:spPr>
          <a:xfrm>
            <a:off x="1376610" y="5070194"/>
            <a:ext cx="360040" cy="303022"/>
          </a:xfrm>
          <a:prstGeom prst="flowChartDelay">
            <a:avLst/>
          </a:prstGeom>
          <a:solidFill>
            <a:srgbClr val="00B050"/>
          </a:solidFill>
          <a:ln>
            <a:solidFill>
              <a:srgbClr val="0179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 rot="5400000">
            <a:off x="237511" y="4607186"/>
            <a:ext cx="120424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842574" y="5217152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59960" y="3076805"/>
            <a:ext cx="15476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Pulse generator</a:t>
            </a:r>
            <a:endParaRPr lang="en-US" dirty="0"/>
          </a:p>
        </p:txBody>
      </p:sp>
      <p:sp>
        <p:nvSpPr>
          <p:cNvPr id="34" name="ZoneTexte 33"/>
          <p:cNvSpPr txBox="1"/>
          <p:nvPr/>
        </p:nvSpPr>
        <p:spPr>
          <a:xfrm>
            <a:off x="1331640" y="4799113"/>
            <a:ext cx="4320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/>
              <a:t>LED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2195736" y="5370274"/>
            <a:ext cx="12241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/>
              <a:t>Optical </a:t>
            </a:r>
            <a:r>
              <a:rPr lang="en-US" dirty="0" smtClean="0"/>
              <a:t>fiber</a:t>
            </a:r>
            <a:endParaRPr lang="en-US" dirty="0"/>
          </a:p>
        </p:txBody>
      </p:sp>
      <p:sp>
        <p:nvSpPr>
          <p:cNvPr id="41" name="ZoneTexte 40"/>
          <p:cNvSpPr txBox="1"/>
          <p:nvPr/>
        </p:nvSpPr>
        <p:spPr>
          <a:xfrm>
            <a:off x="3082411" y="3617986"/>
            <a:ext cx="111575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Power supply</a:t>
            </a:r>
          </a:p>
          <a:p>
            <a:r>
              <a:rPr lang="en-US" sz="1400" dirty="0" smtClean="0"/>
              <a:t>&amp; amplification</a:t>
            </a:r>
            <a:endParaRPr lang="en-US" sz="1400" dirty="0"/>
          </a:p>
        </p:txBody>
      </p:sp>
      <p:pic>
        <p:nvPicPr>
          <p:cNvPr id="42" name="Picture 4" descr="Acer Ferrari 3200 Notebook Computer P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206" y="3038980"/>
            <a:ext cx="1224136" cy="1224136"/>
          </a:xfrm>
          <a:prstGeom prst="rect">
            <a:avLst/>
          </a:prstGeom>
          <a:noFill/>
        </p:spPr>
      </p:pic>
      <p:pic>
        <p:nvPicPr>
          <p:cNvPr id="45" name="Picture 3" descr="http://www.testequipmentconnection.com/images/products/TEKTRONIX_TDS5054B.JPG"/>
          <p:cNvPicPr>
            <a:picLocks noChangeAspect="1" noChangeArrowheads="1"/>
          </p:cNvPicPr>
          <p:nvPr/>
        </p:nvPicPr>
        <p:blipFill>
          <a:blip r:embed="rId5" cstate="print"/>
          <a:srcRect l="3029" t="5221" r="6039" b="6022"/>
          <a:stretch>
            <a:fillRect/>
          </a:stretch>
        </p:blipFill>
        <p:spPr bwMode="auto">
          <a:xfrm>
            <a:off x="7236296" y="4889053"/>
            <a:ext cx="1728192" cy="1175171"/>
          </a:xfrm>
          <a:prstGeom prst="rect">
            <a:avLst/>
          </a:prstGeom>
          <a:noFill/>
        </p:spPr>
      </p:pic>
      <p:grpSp>
        <p:nvGrpSpPr>
          <p:cNvPr id="106" name="Groupe 105"/>
          <p:cNvGrpSpPr/>
          <p:nvPr/>
        </p:nvGrpSpPr>
        <p:grpSpPr>
          <a:xfrm>
            <a:off x="2915816" y="4005064"/>
            <a:ext cx="1944217" cy="908411"/>
            <a:chOff x="1907703" y="2304565"/>
            <a:chExt cx="3491881" cy="1772507"/>
          </a:xfrm>
        </p:grpSpPr>
        <p:pic>
          <p:nvPicPr>
            <p:cNvPr id="107" name="Picture 2" descr="psau_fro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07703" y="3284984"/>
              <a:ext cx="2719819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8" name="Picture 3" descr="psau_back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27784" y="2304565"/>
              <a:ext cx="2771800" cy="836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9" name="Connecteur droit 108"/>
            <p:cNvCxnSpPr/>
            <p:nvPr/>
          </p:nvCxnSpPr>
          <p:spPr>
            <a:xfrm rot="5400000" flipH="1" flipV="1">
              <a:off x="1871700" y="2528900"/>
              <a:ext cx="936104" cy="7200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/>
            <p:nvPr/>
          </p:nvCxnSpPr>
          <p:spPr>
            <a:xfrm rot="5400000" flipH="1" flipV="1">
              <a:off x="4463988" y="2528900"/>
              <a:ext cx="936104" cy="7200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/>
            <p:cNvCxnSpPr/>
            <p:nvPr/>
          </p:nvCxnSpPr>
          <p:spPr>
            <a:xfrm rot="5400000" flipH="1" flipV="1">
              <a:off x="4448998" y="3134944"/>
              <a:ext cx="936104" cy="7200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/>
            <p:cNvCxnSpPr/>
            <p:nvPr/>
          </p:nvCxnSpPr>
          <p:spPr>
            <a:xfrm rot="5400000" flipH="1" flipV="1">
              <a:off x="2519772" y="3104964"/>
              <a:ext cx="216024" cy="14401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Rectangle 113"/>
          <p:cNvSpPr/>
          <p:nvPr/>
        </p:nvSpPr>
        <p:spPr>
          <a:xfrm>
            <a:off x="3851920" y="4839180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SiPM</a:t>
            </a:r>
            <a:endParaRPr lang="fr-FR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25785" y="4509121"/>
            <a:ext cx="175047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" name="ZoneTexte 116"/>
          <p:cNvSpPr txBox="1"/>
          <p:nvPr/>
        </p:nvSpPr>
        <p:spPr>
          <a:xfrm>
            <a:off x="6660232" y="4293096"/>
            <a:ext cx="235115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 Digitizer </a:t>
            </a:r>
            <a:r>
              <a:rPr lang="en-US" sz="1200" dirty="0" smtClean="0"/>
              <a:t>(ADC and memory control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118" name="Double flèche horizontale 117"/>
          <p:cNvSpPr/>
          <p:nvPr/>
        </p:nvSpPr>
        <p:spPr>
          <a:xfrm rot="17194455">
            <a:off x="5951961" y="4583675"/>
            <a:ext cx="1190604" cy="45719"/>
          </a:xfrm>
          <a:prstGeom prst="leftRightArrow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Double flèche horizontale 118"/>
          <p:cNvSpPr/>
          <p:nvPr/>
        </p:nvSpPr>
        <p:spPr>
          <a:xfrm rot="20282008">
            <a:off x="4269824" y="4267037"/>
            <a:ext cx="2095186" cy="60067"/>
          </a:xfrm>
          <a:prstGeom prst="leftRightArrow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ZoneTexte 119"/>
          <p:cNvSpPr txBox="1"/>
          <p:nvPr/>
        </p:nvSpPr>
        <p:spPr>
          <a:xfrm>
            <a:off x="7218364" y="4656078"/>
            <a:ext cx="19023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 </a:t>
            </a:r>
            <a:r>
              <a:rPr lang="en-US" sz="1400" dirty="0" smtClean="0"/>
              <a:t>Digital oscilloscope (ADC)</a:t>
            </a:r>
            <a:endParaRPr lang="en-US" sz="1400" dirty="0"/>
          </a:p>
        </p:txBody>
      </p:sp>
      <p:cxnSp>
        <p:nvCxnSpPr>
          <p:cNvPr id="124" name="Connecteur droit 123"/>
          <p:cNvCxnSpPr/>
          <p:nvPr/>
        </p:nvCxnSpPr>
        <p:spPr>
          <a:xfrm rot="5400000">
            <a:off x="4058978" y="3944964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/>
          <p:cNvCxnSpPr/>
          <p:nvPr/>
        </p:nvCxnSpPr>
        <p:spPr>
          <a:xfrm>
            <a:off x="4238998" y="3747012"/>
            <a:ext cx="7920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/>
          <p:cNvCxnSpPr/>
          <p:nvPr/>
        </p:nvCxnSpPr>
        <p:spPr>
          <a:xfrm rot="5400000">
            <a:off x="3772417" y="4990691"/>
            <a:ext cx="249324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/>
          <p:cNvCxnSpPr/>
          <p:nvPr/>
        </p:nvCxnSpPr>
        <p:spPr>
          <a:xfrm>
            <a:off x="5004048" y="6237312"/>
            <a:ext cx="31683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droit 132"/>
          <p:cNvCxnSpPr/>
          <p:nvPr/>
        </p:nvCxnSpPr>
        <p:spPr>
          <a:xfrm rot="5400000">
            <a:off x="4845042" y="5589240"/>
            <a:ext cx="129614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eur droit 134"/>
          <p:cNvCxnSpPr/>
          <p:nvPr/>
        </p:nvCxnSpPr>
        <p:spPr>
          <a:xfrm rot="5400000">
            <a:off x="7992400" y="6069320"/>
            <a:ext cx="360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ZoneTexte 135"/>
          <p:cNvSpPr txBox="1"/>
          <p:nvPr/>
        </p:nvSpPr>
        <p:spPr>
          <a:xfrm>
            <a:off x="5148064" y="4509120"/>
            <a:ext cx="74860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400" dirty="0" smtClean="0"/>
              <a:t> </a:t>
            </a:r>
            <a:r>
              <a:rPr lang="fr-FR" sz="1400" dirty="0" smtClean="0">
                <a:solidFill>
                  <a:srgbClr val="FF0000"/>
                </a:solidFill>
              </a:rPr>
              <a:t>Ch0 input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37" name="ZoneTexte 136"/>
          <p:cNvSpPr txBox="1"/>
          <p:nvPr/>
        </p:nvSpPr>
        <p:spPr>
          <a:xfrm>
            <a:off x="5508104" y="5960313"/>
            <a:ext cx="174406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SiPM analog signal</a:t>
            </a:r>
            <a:endParaRPr lang="en-US" dirty="0"/>
          </a:p>
        </p:txBody>
      </p:sp>
      <p:cxnSp>
        <p:nvCxnSpPr>
          <p:cNvPr id="139" name="Connecteur droit 138"/>
          <p:cNvCxnSpPr/>
          <p:nvPr/>
        </p:nvCxnSpPr>
        <p:spPr>
          <a:xfrm rot="5400000">
            <a:off x="14590" y="4977064"/>
            <a:ext cx="1944000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Forme libre 139"/>
          <p:cNvSpPr/>
          <p:nvPr/>
        </p:nvSpPr>
        <p:spPr>
          <a:xfrm>
            <a:off x="1753849" y="4736892"/>
            <a:ext cx="2173574" cy="647075"/>
          </a:xfrm>
          <a:custGeom>
            <a:avLst/>
            <a:gdLst>
              <a:gd name="connsiteX0" fmla="*/ 0 w 2173574"/>
              <a:gd name="connsiteY0" fmla="*/ 464695 h 647075"/>
              <a:gd name="connsiteX1" fmla="*/ 1259174 w 2173574"/>
              <a:gd name="connsiteY1" fmla="*/ 569626 h 647075"/>
              <a:gd name="connsiteX2" fmla="*/ 2173574 w 2173574"/>
              <a:gd name="connsiteY2" fmla="*/ 0 h 64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73574" h="647075">
                <a:moveTo>
                  <a:pt x="0" y="464695"/>
                </a:moveTo>
                <a:cubicBezTo>
                  <a:pt x="448456" y="555885"/>
                  <a:pt x="896912" y="647075"/>
                  <a:pt x="1259174" y="569626"/>
                </a:cubicBezTo>
                <a:cubicBezTo>
                  <a:pt x="1621436" y="492177"/>
                  <a:pt x="1897505" y="246088"/>
                  <a:pt x="2173574" y="0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2" name="Connecteur droit 141"/>
          <p:cNvCxnSpPr/>
          <p:nvPr/>
        </p:nvCxnSpPr>
        <p:spPr>
          <a:xfrm>
            <a:off x="971600" y="5949280"/>
            <a:ext cx="4680520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143"/>
          <p:cNvCxnSpPr/>
          <p:nvPr/>
        </p:nvCxnSpPr>
        <p:spPr>
          <a:xfrm rot="5400000" flipH="1" flipV="1">
            <a:off x="5220072" y="5517232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ZoneTexte 144"/>
          <p:cNvSpPr txBox="1"/>
          <p:nvPr/>
        </p:nvSpPr>
        <p:spPr>
          <a:xfrm>
            <a:off x="5682100" y="5256238"/>
            <a:ext cx="543675" cy="43088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fr-FR" sz="1400" dirty="0" smtClean="0"/>
              <a:t> </a:t>
            </a:r>
            <a:r>
              <a:rPr lang="fr-FR" sz="1400" dirty="0" smtClean="0">
                <a:solidFill>
                  <a:srgbClr val="0000FF"/>
                </a:solidFill>
              </a:rPr>
              <a:t>Trigger</a:t>
            </a:r>
          </a:p>
          <a:p>
            <a:r>
              <a:rPr lang="fr-FR" sz="1400" dirty="0" smtClean="0">
                <a:solidFill>
                  <a:srgbClr val="0000FF"/>
                </a:solidFill>
              </a:rPr>
              <a:t>     IN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146" name="ZoneTexte 145"/>
          <p:cNvSpPr txBox="1"/>
          <p:nvPr/>
        </p:nvSpPr>
        <p:spPr>
          <a:xfrm>
            <a:off x="1043608" y="4149080"/>
            <a:ext cx="543675" cy="43088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fr-FR" sz="1400" dirty="0" smtClean="0"/>
              <a:t> </a:t>
            </a:r>
            <a:r>
              <a:rPr lang="fr-FR" sz="1400" dirty="0" smtClean="0">
                <a:solidFill>
                  <a:srgbClr val="0000FF"/>
                </a:solidFill>
              </a:rPr>
              <a:t>Trigger</a:t>
            </a:r>
          </a:p>
          <a:p>
            <a:r>
              <a:rPr lang="fr-FR" sz="1400" dirty="0" smtClean="0">
                <a:solidFill>
                  <a:srgbClr val="0000FF"/>
                </a:solidFill>
              </a:rPr>
              <a:t>   OUT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147" name="ZoneTexte 146"/>
          <p:cNvSpPr txBox="1"/>
          <p:nvPr/>
        </p:nvSpPr>
        <p:spPr>
          <a:xfrm>
            <a:off x="161775" y="4293096"/>
            <a:ext cx="650819" cy="21544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fr-FR" sz="1400" dirty="0" err="1" smtClean="0"/>
              <a:t>Bias</a:t>
            </a:r>
            <a:r>
              <a:rPr lang="fr-FR" sz="1400" dirty="0" smtClean="0"/>
              <a:t> LED </a:t>
            </a:r>
          </a:p>
        </p:txBody>
      </p:sp>
      <p:sp>
        <p:nvSpPr>
          <p:cNvPr id="148" name="ZoneTexte 147"/>
          <p:cNvSpPr txBox="1"/>
          <p:nvPr/>
        </p:nvSpPr>
        <p:spPr>
          <a:xfrm>
            <a:off x="6804248" y="3068960"/>
            <a:ext cx="230293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/>
              <a:t> </a:t>
            </a:r>
            <a:r>
              <a:rPr lang="en-US" dirty="0" smtClean="0"/>
              <a:t>LabView </a:t>
            </a:r>
          </a:p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149" name="ZoneTexte 148"/>
          <p:cNvSpPr txBox="1"/>
          <p:nvPr/>
        </p:nvSpPr>
        <p:spPr>
          <a:xfrm>
            <a:off x="5538084" y="3819020"/>
            <a:ext cx="43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USB</a:t>
            </a:r>
            <a:endParaRPr lang="fr-FR" sz="1200" dirty="0"/>
          </a:p>
        </p:txBody>
      </p:sp>
      <p:sp>
        <p:nvSpPr>
          <p:cNvPr id="150" name="ZoneTexte 149"/>
          <p:cNvSpPr txBox="1"/>
          <p:nvPr/>
        </p:nvSpPr>
        <p:spPr>
          <a:xfrm>
            <a:off x="6300192" y="4077072"/>
            <a:ext cx="43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USB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868650"/>
            <a:ext cx="6374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Principle of the G determination from the charge histogram</a:t>
            </a:r>
            <a:endParaRPr lang="en-GB" sz="20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55576" y="1484784"/>
          <a:ext cx="5259387" cy="754062"/>
        </p:xfrm>
        <a:graphic>
          <a:graphicData uri="http://schemas.openxmlformats.org/presentationml/2006/ole">
            <p:oleObj spid="_x0000_s1026" name="Équation" r:id="rId3" imgW="3276360" imgH="46980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35824" y="3311822"/>
          <a:ext cx="1752600" cy="366712"/>
        </p:xfrm>
        <a:graphic>
          <a:graphicData uri="http://schemas.openxmlformats.org/presentationml/2006/ole">
            <p:oleObj spid="_x0000_s1027" name="Équation" r:id="rId4" imgW="1091880" imgH="2286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707832" y="3959845"/>
          <a:ext cx="1590675" cy="549275"/>
        </p:xfrm>
        <a:graphic>
          <a:graphicData uri="http://schemas.openxmlformats.org/presentationml/2006/ole">
            <p:oleObj spid="_x0000_s1028" name="Équation" r:id="rId5" imgW="990360" imgH="342720" progId="Equation.3">
              <p:embed/>
            </p:oleObj>
          </a:graphicData>
        </a:graphic>
      </p:graphicFrame>
      <p:pic>
        <p:nvPicPr>
          <p:cNvPr id="8" name="Image 7" descr="chhistoSiPMdark69.5V27°C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2482469"/>
            <a:ext cx="6408712" cy="368283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7544" y="2348880"/>
            <a:ext cx="3829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Hamamatsu MPPC S10362-11-050U_3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Nicoleta Dinu, EDIT 2011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95536" y="116632"/>
            <a:ext cx="5211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SiPM charge histograms in the dark (self-trigger)</a:t>
            </a:r>
            <a:endParaRPr lang="en-GB" sz="2000" dirty="0"/>
          </a:p>
        </p:txBody>
      </p:sp>
      <p:pic>
        <p:nvPicPr>
          <p:cNvPr id="9" name="Image 8" descr="chhistoSiPMdark69.5V27°C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4385684" cy="2520280"/>
          </a:xfrm>
          <a:prstGeom prst="rect">
            <a:avLst/>
          </a:prstGeom>
        </p:spPr>
      </p:pic>
      <p:sp>
        <p:nvSpPr>
          <p:cNvPr id="11" name="TextBox 3"/>
          <p:cNvSpPr txBox="1"/>
          <p:nvPr/>
        </p:nvSpPr>
        <p:spPr>
          <a:xfrm>
            <a:off x="179512" y="3471028"/>
            <a:ext cx="62156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SiPM charge histograms with pulsed LED (external trigger)</a:t>
            </a:r>
            <a:endParaRPr lang="en-GB" sz="2000" dirty="0"/>
          </a:p>
        </p:txBody>
      </p:sp>
      <p:pic>
        <p:nvPicPr>
          <p:cNvPr id="12" name="Image 11" descr="chhistoSiPM69.5V27°CLED3.5V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09" y="3867368"/>
            <a:ext cx="4499991" cy="2585968"/>
          </a:xfrm>
          <a:prstGeom prst="rect">
            <a:avLst/>
          </a:prstGeom>
        </p:spPr>
      </p:pic>
      <p:pic>
        <p:nvPicPr>
          <p:cNvPr id="13" name="Image 12" descr="chhistoSiPM70.03V27°CLED3.5V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4822" y="3933056"/>
            <a:ext cx="4381674" cy="2517976"/>
          </a:xfrm>
          <a:prstGeom prst="rect">
            <a:avLst/>
          </a:prstGeom>
        </p:spPr>
      </p:pic>
      <p:pic>
        <p:nvPicPr>
          <p:cNvPr id="14" name="Image 13" descr="chhistoSiPMdark70.03V27°C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69058" y="577898"/>
            <a:ext cx="4499992" cy="2585968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475656" y="980728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Vbias=69,5V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444208" y="980728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Vbias=70,03V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7020272" y="4293096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Vbias=70,03V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907704" y="4365104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Vbias=69,5V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259632" y="1772816"/>
            <a:ext cx="221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Charge of 1 pixel (Q</a:t>
            </a:r>
            <a:r>
              <a:rPr lang="en-US" baseline="-25000" dirty="0" smtClean="0"/>
              <a:t>1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1" name="Connecteur droit avec flèche 20"/>
          <p:cNvCxnSpPr/>
          <p:nvPr/>
        </p:nvCxnSpPr>
        <p:spPr>
          <a:xfrm rot="10800000" flipV="1">
            <a:off x="971600" y="2060848"/>
            <a:ext cx="360040" cy="28803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1547664" y="2267580"/>
            <a:ext cx="2781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Charge of 2 pixels (Q</a:t>
            </a:r>
            <a:r>
              <a:rPr lang="en-US" baseline="-25000" dirty="0" smtClean="0"/>
              <a:t>2</a:t>
            </a:r>
            <a:r>
              <a:rPr lang="en-US" dirty="0" smtClean="0"/>
              <a:t> =2Q</a:t>
            </a:r>
            <a:r>
              <a:rPr lang="en-US" baseline="-25000" dirty="0" smtClean="0"/>
              <a:t>1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3" name="Connecteur droit avec flèche 22"/>
          <p:cNvCxnSpPr>
            <a:stCxn id="22" idx="1"/>
          </p:cNvCxnSpPr>
          <p:nvPr/>
        </p:nvCxnSpPr>
        <p:spPr>
          <a:xfrm rot="10800000" flipV="1">
            <a:off x="1259632" y="2452246"/>
            <a:ext cx="288032" cy="25667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156176" y="164890"/>
            <a:ext cx="2592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MPPC S10362-11-050U_3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1571</TotalTime>
  <Words>518</Words>
  <Application>Microsoft Office PowerPoint</Application>
  <PresentationFormat>Affichage à l'écran (4:3)</PresentationFormat>
  <Paragraphs>106</Paragraphs>
  <Slides>6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8" baseType="lpstr">
      <vt:lpstr>Office Theme</vt:lpstr>
      <vt:lpstr>Équation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dinu</cp:lastModifiedBy>
  <cp:revision>150</cp:revision>
  <dcterms:created xsi:type="dcterms:W3CDTF">2011-01-11T10:32:35Z</dcterms:created>
  <dcterms:modified xsi:type="dcterms:W3CDTF">2011-01-31T12:11:12Z</dcterms:modified>
</cp:coreProperties>
</file>