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69" r:id="rId3"/>
    <p:sldId id="266" r:id="rId4"/>
    <p:sldId id="267" r:id="rId5"/>
    <p:sldId id="26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179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5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35BCA-BD17-421A-901D-D0CE338ACC22}" type="datetimeFigureOut">
              <a:rPr lang="en-GB" smtClean="0"/>
              <a:pPr/>
              <a:t>31/01/2011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3A12C9-F819-412B-95C0-64768231FF4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428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929D6-A62E-41A2-9363-EA83E111CD5D}" type="datetime1">
              <a:rPr lang="en-GB" smtClean="0"/>
              <a:pPr/>
              <a:t>31/01/2011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 smtClean="0"/>
              <a:t>Samo Korpar</a:t>
            </a:r>
            <a:r>
              <a:rPr lang="en-GB" dirty="0" smtClean="0"/>
              <a:t>, EDIT 2011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http://vanimg.s3.amazonaws.com/psl-stripes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3713" y="231775"/>
            <a:ext cx="92868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5"/>
          <p:cNvSpPr txBox="1"/>
          <p:nvPr userDrawn="1"/>
        </p:nvSpPr>
        <p:spPr>
          <a:xfrm>
            <a:off x="7788275" y="723900"/>
            <a:ext cx="132080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400" dirty="0">
                <a:solidFill>
                  <a:schemeClr val="tx1"/>
                </a:solidFill>
                <a:latin typeface="+mn-lt"/>
              </a:rPr>
              <a:t>Photodetection</a:t>
            </a:r>
            <a:endParaRPr lang="en-GB" sz="1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9" name="Rectangle 6"/>
          <p:cNvSpPr/>
          <p:nvPr userDrawn="1"/>
        </p:nvSpPr>
        <p:spPr>
          <a:xfrm rot="16200000">
            <a:off x="7626350" y="266700"/>
            <a:ext cx="72390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EDIT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08AAA-DA40-46C6-B7BB-DBD72439B4D2}" type="datetime1">
              <a:rPr lang="en-GB" smtClean="0"/>
              <a:pPr/>
              <a:t>31/01/2011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 smtClean="0"/>
              <a:t>Samo Korpar</a:t>
            </a:r>
            <a:r>
              <a:rPr lang="en-GB" dirty="0" smtClean="0"/>
              <a:t>, EDIT 2011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37AE-08A3-4C57-BB49-B19CAB8D9092}" type="datetime1">
              <a:rPr lang="en-GB" smtClean="0"/>
              <a:pPr/>
              <a:t>31/01/2011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 smtClean="0"/>
              <a:t>Samo Korpar</a:t>
            </a:r>
            <a:r>
              <a:rPr lang="en-GB" dirty="0" smtClean="0"/>
              <a:t>, EDIT 2011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1CCAF-08C8-4239-B516-989634B17D69}" type="datetime1">
              <a:rPr lang="en-GB" smtClean="0"/>
              <a:pPr/>
              <a:t>31/01/2011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 smtClean="0"/>
              <a:t>Samo Korpar</a:t>
            </a:r>
            <a:r>
              <a:rPr lang="en-GB" dirty="0" smtClean="0"/>
              <a:t>, EDIT 2011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48AEF8-3E02-4A62-B4ED-27D0A112DCE7}" type="datetime1">
              <a:rPr lang="en-GB" smtClean="0"/>
              <a:pPr/>
              <a:t>31/01/2011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 smtClean="0"/>
              <a:t>Samo Korpar</a:t>
            </a:r>
            <a:r>
              <a:rPr lang="en-GB" dirty="0" smtClean="0"/>
              <a:t>, EDIT 2011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30154-F14B-4B17-9467-C023BAE2B6AA}" type="datetime1">
              <a:rPr lang="en-GB" smtClean="0"/>
              <a:pPr/>
              <a:t>31/01/2011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 smtClean="0"/>
              <a:t>Samo Korpar</a:t>
            </a:r>
            <a:r>
              <a:rPr lang="en-GB" dirty="0" smtClean="0"/>
              <a:t>, EDIT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57F6-6239-47B4-B41B-69705649DD71}" type="datetime1">
              <a:rPr lang="en-GB" smtClean="0"/>
              <a:pPr/>
              <a:t>31/01/2011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 smtClean="0"/>
              <a:t>Samo Korpar</a:t>
            </a:r>
            <a:r>
              <a:rPr lang="en-GB" dirty="0" smtClean="0"/>
              <a:t>, EDIT 2011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6F7AA-CD31-48B1-9A0A-D4654998C17B}" type="datetime1">
              <a:rPr lang="en-GB" smtClean="0"/>
              <a:pPr/>
              <a:t>31/01/2011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 smtClean="0"/>
              <a:t>Samo Korpar</a:t>
            </a:r>
            <a:r>
              <a:rPr lang="en-GB" dirty="0" smtClean="0"/>
              <a:t>, EDIT 2011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272C-3B3A-4C0A-AFE9-E01BED503EB8}" type="datetime1">
              <a:rPr lang="en-GB" smtClean="0"/>
              <a:pPr/>
              <a:t>31/01/2011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 smtClean="0"/>
              <a:t>Samo Korpar</a:t>
            </a:r>
            <a:r>
              <a:rPr lang="en-GB" dirty="0" smtClean="0"/>
              <a:t>, EDIT 2011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67FD6-F99B-42F3-82EE-503444EE8B18}" type="datetime1">
              <a:rPr lang="en-GB" smtClean="0"/>
              <a:pPr/>
              <a:t>31/01/2011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 smtClean="0"/>
              <a:t>Samo Korpar</a:t>
            </a:r>
            <a:r>
              <a:rPr lang="en-GB" dirty="0" smtClean="0"/>
              <a:t>, EDIT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D2DDB-AFC3-4494-A213-B54F9A8D6894}" type="datetime1">
              <a:rPr lang="en-GB" smtClean="0"/>
              <a:pPr/>
              <a:t>31/01/2011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dirty="0" smtClean="0"/>
              <a:t>Samo Korpar</a:t>
            </a:r>
            <a:r>
              <a:rPr lang="en-GB" dirty="0" smtClean="0"/>
              <a:t>, EDIT 2011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B8F6A-8ABD-4812-8EBF-AB8A45D73A08}" type="datetime1">
              <a:rPr lang="en-GB" smtClean="0"/>
              <a:pPr/>
              <a:t>31/01/2011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l-SI" dirty="0" smtClean="0"/>
              <a:t>Samo Korpar</a:t>
            </a:r>
            <a:r>
              <a:rPr lang="en-GB" dirty="0" smtClean="0"/>
              <a:t>, EDIT 2011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F5ED5-B40A-4F93-8584-AAF809DE300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11.PNG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10.wmf"/><Relationship Id="rId5" Type="http://schemas.openxmlformats.org/officeDocument/2006/relationships/image" Target="../media/image13.PNG"/><Relationship Id="rId10" Type="http://schemas.openxmlformats.org/officeDocument/2006/relationships/oleObject" Target="../embeddings/oleObject3.bin"/><Relationship Id="rId4" Type="http://schemas.openxmlformats.org/officeDocument/2006/relationships/image" Target="../media/image12.PNG"/><Relationship Id="rId9" Type="http://schemas.openxmlformats.org/officeDocument/2006/relationships/image" Target="../media/image9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18.png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7.wmf"/><Relationship Id="rId5" Type="http://schemas.openxmlformats.org/officeDocument/2006/relationships/image" Target="../media/image14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1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8032" y="836712"/>
            <a:ext cx="860444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Characterization of the MCP-PMT</a:t>
            </a:r>
          </a:p>
          <a:p>
            <a:endParaRPr lang="en-US" sz="2000" dirty="0" smtClean="0"/>
          </a:p>
          <a:p>
            <a:r>
              <a:rPr lang="en-US" sz="2000" dirty="0" smtClean="0"/>
              <a:t>The aim of the exercise is to study the timing properties of the MCP-PMT and to observe effects of photoelectron </a:t>
            </a:r>
            <a:r>
              <a:rPr lang="en-US" sz="2000" dirty="0" smtClean="0"/>
              <a:t>backscattering</a:t>
            </a:r>
            <a:r>
              <a:rPr lang="sl-SI" sz="2000" dirty="0" smtClean="0"/>
              <a:t> and</a:t>
            </a:r>
            <a:r>
              <a:rPr lang="en-US" sz="2000" dirty="0" smtClean="0"/>
              <a:t> </a:t>
            </a:r>
            <a:r>
              <a:rPr lang="en-US" sz="2000" dirty="0" smtClean="0"/>
              <a:t>charge </a:t>
            </a:r>
            <a:r>
              <a:rPr lang="en-US" sz="2000" dirty="0" smtClean="0"/>
              <a:t>sharing.</a:t>
            </a:r>
            <a:endParaRPr lang="en-US" sz="2000" dirty="0" smtClean="0"/>
          </a:p>
          <a:p>
            <a:endParaRPr lang="en-US" sz="2000" dirty="0" smtClean="0"/>
          </a:p>
          <a:p>
            <a:pPr marL="179388" indent="-179388">
              <a:buFont typeface="Arial" pitchFamily="34" charset="0"/>
              <a:buChar char="•"/>
            </a:pPr>
            <a:r>
              <a:rPr lang="en-US" sz="2000" dirty="0" smtClean="0"/>
              <a:t>First check the connections in the set-up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en-US" sz="2000" dirty="0" smtClean="0"/>
              <a:t>Apply the height voltage (-2400V) and setup the oscilloscope to observe the </a:t>
            </a:r>
            <a:r>
              <a:rPr lang="en-US" sz="2000" dirty="0" err="1" smtClean="0"/>
              <a:t>PiLas</a:t>
            </a:r>
            <a:r>
              <a:rPr lang="en-US" sz="2000" dirty="0" smtClean="0"/>
              <a:t> trigger signal and signals from two lower channels of the MCP-PMT. Adjust the light intensity to single photon level.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en-US" sz="2000" dirty="0" smtClean="0"/>
              <a:t>Set-up the charge and delay measurement (leading edge and constant fraction) on one of the MCP-PMT signals with respect to the </a:t>
            </a:r>
            <a:r>
              <a:rPr lang="en-US" sz="2000" dirty="0" err="1" smtClean="0"/>
              <a:t>PiLas</a:t>
            </a:r>
            <a:r>
              <a:rPr lang="en-US" sz="2000" dirty="0" smtClean="0"/>
              <a:t> trigger signal.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sl-SI" sz="2000" dirty="0" smtClean="0"/>
              <a:t>Estimate the gain and</a:t>
            </a:r>
            <a:r>
              <a:rPr lang="en-US" sz="2000" dirty="0" smtClean="0"/>
              <a:t> </a:t>
            </a:r>
            <a:r>
              <a:rPr lang="en-US" sz="2000" dirty="0" smtClean="0"/>
              <a:t>single photon timing resolution.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en-US" sz="2000" dirty="0" smtClean="0"/>
              <a:t>From the measured timing </a:t>
            </a:r>
            <a:r>
              <a:rPr lang="sl-SI" sz="2000" dirty="0" smtClean="0"/>
              <a:t>distribution</a:t>
            </a:r>
            <a:r>
              <a:rPr lang="en-US" sz="2000" dirty="0" smtClean="0"/>
              <a:t> </a:t>
            </a:r>
            <a:r>
              <a:rPr lang="en-US" sz="2000" dirty="0" smtClean="0"/>
              <a:t>determine the distance between the photocathode and MCP entrance surface.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en-US" sz="2000" dirty="0" smtClean="0"/>
              <a:t>Observe the signals when you move from one channel to the </a:t>
            </a:r>
            <a:r>
              <a:rPr lang="en-US" sz="2000" dirty="0" smtClean="0"/>
              <a:t>other</a:t>
            </a:r>
            <a:endParaRPr lang="sl-SI" sz="2000" dirty="0" smtClean="0"/>
          </a:p>
          <a:p>
            <a:pPr marL="179388" indent="-179388">
              <a:buFont typeface="Arial" pitchFamily="34" charset="0"/>
              <a:buChar char="•"/>
            </a:pPr>
            <a:r>
              <a:rPr lang="sl-SI" sz="2000" dirty="0" smtClean="0"/>
              <a:t>Measure the timing distribution for multiphoton pulses</a:t>
            </a:r>
            <a:endParaRPr lang="en-US" sz="2000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Samo Korpar</a:t>
            </a:r>
            <a:r>
              <a:rPr lang="en-GB" smtClean="0"/>
              <a:t>, EDIT 2011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251520" y="-1255"/>
            <a:ext cx="79208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Set-up for MCP-PMT study: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MCP-PMT, </a:t>
            </a:r>
            <a:r>
              <a:rPr lang="en-US" dirty="0" err="1" smtClean="0"/>
              <a:t>Photonis</a:t>
            </a:r>
            <a:r>
              <a:rPr lang="en-US" dirty="0" smtClean="0"/>
              <a:t>(BURLE) 10 um, 4 channel prototype</a:t>
            </a:r>
            <a:endParaRPr lang="sl-SI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HV power supply CAEN</a:t>
            </a:r>
            <a:endParaRPr lang="sl-SI" dirty="0"/>
          </a:p>
          <a:p>
            <a:pPr marL="285750" indent="-285750">
              <a:buFontTx/>
              <a:buChar char="-"/>
            </a:pPr>
            <a:r>
              <a:rPr lang="en-US" dirty="0" smtClean="0"/>
              <a:t>Amplifier ORTEC FTA820A: gain 200, bandwidth 350MHz, neg./neg.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LeCroy</a:t>
            </a:r>
            <a:r>
              <a:rPr lang="en-US" dirty="0" smtClean="0"/>
              <a:t> </a:t>
            </a:r>
            <a:r>
              <a:rPr lang="en-US" dirty="0" err="1" smtClean="0"/>
              <a:t>WawePro</a:t>
            </a:r>
            <a:r>
              <a:rPr lang="en-US" dirty="0" smtClean="0"/>
              <a:t> 7300A oscilloscope </a:t>
            </a:r>
            <a:endParaRPr lang="sl-SI" dirty="0"/>
          </a:p>
          <a:p>
            <a:pPr marL="285750" indent="-285750">
              <a:buFontTx/>
              <a:buChar char="-"/>
            </a:pPr>
            <a:r>
              <a:rPr lang="en-US" dirty="0" err="1" smtClean="0"/>
              <a:t>PiLas</a:t>
            </a:r>
            <a:r>
              <a:rPr lang="en-US" dirty="0" smtClean="0"/>
              <a:t> laser with 630 nm </a:t>
            </a:r>
            <a:r>
              <a:rPr lang="sl-SI" dirty="0" smtClean="0"/>
              <a:t>laser </a:t>
            </a:r>
            <a:r>
              <a:rPr lang="en-US" dirty="0" smtClean="0"/>
              <a:t>head</a:t>
            </a:r>
            <a:endParaRPr lang="sl-SI" dirty="0" smtClean="0"/>
          </a:p>
          <a:p>
            <a:pPr marL="285750" indent="-285750">
              <a:buFontTx/>
              <a:buChar char="-"/>
            </a:pPr>
            <a:r>
              <a:rPr lang="sl-SI" dirty="0" smtClean="0"/>
              <a:t>2D stage with focusing element</a:t>
            </a:r>
          </a:p>
        </p:txBody>
      </p:sp>
      <p:sp>
        <p:nvSpPr>
          <p:cNvPr id="5" name="Espace réservé du numéro de diapositive 200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8F5ED5-B40A-4F93-8584-AAF809DE3009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4" t="6538" b="6538"/>
          <a:stretch/>
        </p:blipFill>
        <p:spPr>
          <a:xfrm>
            <a:off x="1495916" y="2276872"/>
            <a:ext cx="3508132" cy="2588154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55" r="8398" b="26880"/>
          <a:stretch/>
        </p:blipFill>
        <p:spPr bwMode="auto">
          <a:xfrm>
            <a:off x="1979712" y="5026753"/>
            <a:ext cx="3404894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916832"/>
            <a:ext cx="2114563" cy="1762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810" y="1920171"/>
            <a:ext cx="429366" cy="2811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848" y="4077072"/>
            <a:ext cx="20383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Freeform 10"/>
          <p:cNvSpPr/>
          <p:nvPr/>
        </p:nvSpPr>
        <p:spPr>
          <a:xfrm>
            <a:off x="5310554" y="5661249"/>
            <a:ext cx="1916723" cy="435124"/>
          </a:xfrm>
          <a:custGeom>
            <a:avLst/>
            <a:gdLst>
              <a:gd name="connsiteX0" fmla="*/ 1916723 w 1916723"/>
              <a:gd name="connsiteY0" fmla="*/ 817960 h 835733"/>
              <a:gd name="connsiteX1" fmla="*/ 1723292 w 1916723"/>
              <a:gd name="connsiteY1" fmla="*/ 835545 h 835733"/>
              <a:gd name="connsiteX2" fmla="*/ 1565031 w 1916723"/>
              <a:gd name="connsiteY2" fmla="*/ 817960 h 835733"/>
              <a:gd name="connsiteX3" fmla="*/ 1503484 w 1916723"/>
              <a:gd name="connsiteY3" fmla="*/ 809168 h 835733"/>
              <a:gd name="connsiteX4" fmla="*/ 1441938 w 1916723"/>
              <a:gd name="connsiteY4" fmla="*/ 765207 h 835733"/>
              <a:gd name="connsiteX5" fmla="*/ 1424354 w 1916723"/>
              <a:gd name="connsiteY5" fmla="*/ 738830 h 835733"/>
              <a:gd name="connsiteX6" fmla="*/ 1397977 w 1916723"/>
              <a:gd name="connsiteY6" fmla="*/ 730037 h 835733"/>
              <a:gd name="connsiteX7" fmla="*/ 1362808 w 1916723"/>
              <a:gd name="connsiteY7" fmla="*/ 712453 h 835733"/>
              <a:gd name="connsiteX8" fmla="*/ 1345223 w 1916723"/>
              <a:gd name="connsiteY8" fmla="*/ 686076 h 835733"/>
              <a:gd name="connsiteX9" fmla="*/ 1327638 w 1916723"/>
              <a:gd name="connsiteY9" fmla="*/ 650907 h 835733"/>
              <a:gd name="connsiteX10" fmla="*/ 1301261 w 1916723"/>
              <a:gd name="connsiteY10" fmla="*/ 633322 h 835733"/>
              <a:gd name="connsiteX11" fmla="*/ 1274884 w 1916723"/>
              <a:gd name="connsiteY11" fmla="*/ 562984 h 835733"/>
              <a:gd name="connsiteX12" fmla="*/ 1266092 w 1916723"/>
              <a:gd name="connsiteY12" fmla="*/ 536607 h 835733"/>
              <a:gd name="connsiteX13" fmla="*/ 1239715 w 1916723"/>
              <a:gd name="connsiteY13" fmla="*/ 519022 h 835733"/>
              <a:gd name="connsiteX14" fmla="*/ 1222131 w 1916723"/>
              <a:gd name="connsiteY14" fmla="*/ 483853 h 835733"/>
              <a:gd name="connsiteX15" fmla="*/ 1195754 w 1916723"/>
              <a:gd name="connsiteY15" fmla="*/ 457476 h 835733"/>
              <a:gd name="connsiteX16" fmla="*/ 1160584 w 1916723"/>
              <a:gd name="connsiteY16" fmla="*/ 413514 h 835733"/>
              <a:gd name="connsiteX17" fmla="*/ 1125415 w 1916723"/>
              <a:gd name="connsiteY17" fmla="*/ 351968 h 835733"/>
              <a:gd name="connsiteX18" fmla="*/ 1107831 w 1916723"/>
              <a:gd name="connsiteY18" fmla="*/ 325591 h 835733"/>
              <a:gd name="connsiteX19" fmla="*/ 1090246 w 1916723"/>
              <a:gd name="connsiteY19" fmla="*/ 290422 h 835733"/>
              <a:gd name="connsiteX20" fmla="*/ 1037492 w 1916723"/>
              <a:gd name="connsiteY20" fmla="*/ 246460 h 835733"/>
              <a:gd name="connsiteX21" fmla="*/ 949569 w 1916723"/>
              <a:gd name="connsiteY21" fmla="*/ 140953 h 835733"/>
              <a:gd name="connsiteX22" fmla="*/ 923192 w 1916723"/>
              <a:gd name="connsiteY22" fmla="*/ 114576 h 835733"/>
              <a:gd name="connsiteX23" fmla="*/ 896815 w 1916723"/>
              <a:gd name="connsiteY23" fmla="*/ 105784 h 835733"/>
              <a:gd name="connsiteX24" fmla="*/ 835269 w 1916723"/>
              <a:gd name="connsiteY24" fmla="*/ 79407 h 835733"/>
              <a:gd name="connsiteX25" fmla="*/ 756138 w 1916723"/>
              <a:gd name="connsiteY25" fmla="*/ 70614 h 835733"/>
              <a:gd name="connsiteX26" fmla="*/ 720969 w 1916723"/>
              <a:gd name="connsiteY26" fmla="*/ 61822 h 835733"/>
              <a:gd name="connsiteX27" fmla="*/ 677008 w 1916723"/>
              <a:gd name="connsiteY27" fmla="*/ 53030 h 835733"/>
              <a:gd name="connsiteX28" fmla="*/ 615461 w 1916723"/>
              <a:gd name="connsiteY28" fmla="*/ 35445 h 835733"/>
              <a:gd name="connsiteX29" fmla="*/ 501161 w 1916723"/>
              <a:gd name="connsiteY29" fmla="*/ 26653 h 835733"/>
              <a:gd name="connsiteX30" fmla="*/ 465992 w 1916723"/>
              <a:gd name="connsiteY30" fmla="*/ 17860 h 835733"/>
              <a:gd name="connsiteX31" fmla="*/ 439615 w 1916723"/>
              <a:gd name="connsiteY31" fmla="*/ 9068 h 835733"/>
              <a:gd name="connsiteX32" fmla="*/ 0 w 1916723"/>
              <a:gd name="connsiteY32" fmla="*/ 276 h 835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916723" h="835733">
                <a:moveTo>
                  <a:pt x="1916723" y="817960"/>
                </a:moveTo>
                <a:cubicBezTo>
                  <a:pt x="1852246" y="823822"/>
                  <a:pt x="1788007" y="833641"/>
                  <a:pt x="1723292" y="835545"/>
                </a:cubicBezTo>
                <a:cubicBezTo>
                  <a:pt x="1663718" y="837297"/>
                  <a:pt x="1620418" y="826481"/>
                  <a:pt x="1565031" y="817960"/>
                </a:cubicBezTo>
                <a:cubicBezTo>
                  <a:pt x="1544548" y="814809"/>
                  <a:pt x="1524000" y="812099"/>
                  <a:pt x="1503484" y="809168"/>
                </a:cubicBezTo>
                <a:cubicBezTo>
                  <a:pt x="1488508" y="799184"/>
                  <a:pt x="1452842" y="776111"/>
                  <a:pt x="1441938" y="765207"/>
                </a:cubicBezTo>
                <a:cubicBezTo>
                  <a:pt x="1434466" y="757735"/>
                  <a:pt x="1432605" y="745431"/>
                  <a:pt x="1424354" y="738830"/>
                </a:cubicBezTo>
                <a:cubicBezTo>
                  <a:pt x="1417117" y="733040"/>
                  <a:pt x="1406496" y="733688"/>
                  <a:pt x="1397977" y="730037"/>
                </a:cubicBezTo>
                <a:cubicBezTo>
                  <a:pt x="1385930" y="724874"/>
                  <a:pt x="1374531" y="718314"/>
                  <a:pt x="1362808" y="712453"/>
                </a:cubicBezTo>
                <a:cubicBezTo>
                  <a:pt x="1356946" y="703661"/>
                  <a:pt x="1350466" y="695251"/>
                  <a:pt x="1345223" y="686076"/>
                </a:cubicBezTo>
                <a:cubicBezTo>
                  <a:pt x="1338720" y="674696"/>
                  <a:pt x="1336029" y="660976"/>
                  <a:pt x="1327638" y="650907"/>
                </a:cubicBezTo>
                <a:cubicBezTo>
                  <a:pt x="1320873" y="642789"/>
                  <a:pt x="1310053" y="639184"/>
                  <a:pt x="1301261" y="633322"/>
                </a:cubicBezTo>
                <a:cubicBezTo>
                  <a:pt x="1285051" y="568480"/>
                  <a:pt x="1302471" y="627354"/>
                  <a:pt x="1274884" y="562984"/>
                </a:cubicBezTo>
                <a:cubicBezTo>
                  <a:pt x="1271233" y="554465"/>
                  <a:pt x="1271882" y="543844"/>
                  <a:pt x="1266092" y="536607"/>
                </a:cubicBezTo>
                <a:cubicBezTo>
                  <a:pt x="1259491" y="528355"/>
                  <a:pt x="1248507" y="524884"/>
                  <a:pt x="1239715" y="519022"/>
                </a:cubicBezTo>
                <a:cubicBezTo>
                  <a:pt x="1233854" y="507299"/>
                  <a:pt x="1229749" y="494518"/>
                  <a:pt x="1222131" y="483853"/>
                </a:cubicBezTo>
                <a:cubicBezTo>
                  <a:pt x="1214904" y="473735"/>
                  <a:pt x="1202651" y="467822"/>
                  <a:pt x="1195754" y="457476"/>
                </a:cubicBezTo>
                <a:cubicBezTo>
                  <a:pt x="1161778" y="406513"/>
                  <a:pt x="1219575" y="452842"/>
                  <a:pt x="1160584" y="413514"/>
                </a:cubicBezTo>
                <a:cubicBezTo>
                  <a:pt x="1117743" y="349251"/>
                  <a:pt x="1170035" y="430054"/>
                  <a:pt x="1125415" y="351968"/>
                </a:cubicBezTo>
                <a:cubicBezTo>
                  <a:pt x="1120172" y="342793"/>
                  <a:pt x="1113074" y="334766"/>
                  <a:pt x="1107831" y="325591"/>
                </a:cubicBezTo>
                <a:cubicBezTo>
                  <a:pt x="1101328" y="314211"/>
                  <a:pt x="1097864" y="301087"/>
                  <a:pt x="1090246" y="290422"/>
                </a:cubicBezTo>
                <a:cubicBezTo>
                  <a:pt x="1074860" y="268882"/>
                  <a:pt x="1058524" y="260482"/>
                  <a:pt x="1037492" y="246460"/>
                </a:cubicBezTo>
                <a:cubicBezTo>
                  <a:pt x="988528" y="173015"/>
                  <a:pt x="1017267" y="208651"/>
                  <a:pt x="949569" y="140953"/>
                </a:cubicBezTo>
                <a:cubicBezTo>
                  <a:pt x="940777" y="132161"/>
                  <a:pt x="934988" y="118508"/>
                  <a:pt x="923192" y="114576"/>
                </a:cubicBezTo>
                <a:cubicBezTo>
                  <a:pt x="914400" y="111645"/>
                  <a:pt x="905334" y="109435"/>
                  <a:pt x="896815" y="105784"/>
                </a:cubicBezTo>
                <a:cubicBezTo>
                  <a:pt x="876427" y="97046"/>
                  <a:pt x="857767" y="83157"/>
                  <a:pt x="835269" y="79407"/>
                </a:cubicBezTo>
                <a:cubicBezTo>
                  <a:pt x="809091" y="75044"/>
                  <a:pt x="782515" y="73545"/>
                  <a:pt x="756138" y="70614"/>
                </a:cubicBezTo>
                <a:cubicBezTo>
                  <a:pt x="744415" y="67683"/>
                  <a:pt x="732765" y="64443"/>
                  <a:pt x="720969" y="61822"/>
                </a:cubicBezTo>
                <a:cubicBezTo>
                  <a:pt x="706381" y="58580"/>
                  <a:pt x="691506" y="56655"/>
                  <a:pt x="677008" y="53030"/>
                </a:cubicBezTo>
                <a:cubicBezTo>
                  <a:pt x="649203" y="46078"/>
                  <a:pt x="646537" y="39101"/>
                  <a:pt x="615461" y="35445"/>
                </a:cubicBezTo>
                <a:cubicBezTo>
                  <a:pt x="577510" y="30980"/>
                  <a:pt x="539261" y="29584"/>
                  <a:pt x="501161" y="26653"/>
                </a:cubicBezTo>
                <a:cubicBezTo>
                  <a:pt x="489438" y="23722"/>
                  <a:pt x="477611" y="21180"/>
                  <a:pt x="465992" y="17860"/>
                </a:cubicBezTo>
                <a:cubicBezTo>
                  <a:pt x="457081" y="15314"/>
                  <a:pt x="448861" y="9706"/>
                  <a:pt x="439615" y="9068"/>
                </a:cubicBezTo>
                <a:cubicBezTo>
                  <a:pt x="272928" y="-2427"/>
                  <a:pt x="165331" y="276"/>
                  <a:pt x="0" y="276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1259632" y="3817976"/>
            <a:ext cx="727430" cy="1987288"/>
          </a:xfrm>
          <a:custGeom>
            <a:avLst/>
            <a:gdLst>
              <a:gd name="connsiteX0" fmla="*/ 1705708 w 1705708"/>
              <a:gd name="connsiteY0" fmla="*/ 1951893 h 1951893"/>
              <a:gd name="connsiteX1" fmla="*/ 1582615 w 1705708"/>
              <a:gd name="connsiteY1" fmla="*/ 1943100 h 1951893"/>
              <a:gd name="connsiteX2" fmla="*/ 1547446 w 1705708"/>
              <a:gd name="connsiteY2" fmla="*/ 1925516 h 1951893"/>
              <a:gd name="connsiteX3" fmla="*/ 1477108 w 1705708"/>
              <a:gd name="connsiteY3" fmla="*/ 1907931 h 1951893"/>
              <a:gd name="connsiteX4" fmla="*/ 1441938 w 1705708"/>
              <a:gd name="connsiteY4" fmla="*/ 1881554 h 1951893"/>
              <a:gd name="connsiteX5" fmla="*/ 1354015 w 1705708"/>
              <a:gd name="connsiteY5" fmla="*/ 1846385 h 1951893"/>
              <a:gd name="connsiteX6" fmla="*/ 1318846 w 1705708"/>
              <a:gd name="connsiteY6" fmla="*/ 1820008 h 1951893"/>
              <a:gd name="connsiteX7" fmla="*/ 1292469 w 1705708"/>
              <a:gd name="connsiteY7" fmla="*/ 1802423 h 1951893"/>
              <a:gd name="connsiteX8" fmla="*/ 1222131 w 1705708"/>
              <a:gd name="connsiteY8" fmla="*/ 1749669 h 1951893"/>
              <a:gd name="connsiteX9" fmla="*/ 1169377 w 1705708"/>
              <a:gd name="connsiteY9" fmla="*/ 1714500 h 1951893"/>
              <a:gd name="connsiteX10" fmla="*/ 1143000 w 1705708"/>
              <a:gd name="connsiteY10" fmla="*/ 1696916 h 1951893"/>
              <a:gd name="connsiteX11" fmla="*/ 1116623 w 1705708"/>
              <a:gd name="connsiteY11" fmla="*/ 1688123 h 1951893"/>
              <a:gd name="connsiteX12" fmla="*/ 1081454 w 1705708"/>
              <a:gd name="connsiteY12" fmla="*/ 1661746 h 1951893"/>
              <a:gd name="connsiteX13" fmla="*/ 1037492 w 1705708"/>
              <a:gd name="connsiteY13" fmla="*/ 1617785 h 1951893"/>
              <a:gd name="connsiteX14" fmla="*/ 993531 w 1705708"/>
              <a:gd name="connsiteY14" fmla="*/ 1565031 h 1951893"/>
              <a:gd name="connsiteX15" fmla="*/ 940777 w 1705708"/>
              <a:gd name="connsiteY15" fmla="*/ 1538654 h 1951893"/>
              <a:gd name="connsiteX16" fmla="*/ 870438 w 1705708"/>
              <a:gd name="connsiteY16" fmla="*/ 1503485 h 1951893"/>
              <a:gd name="connsiteX17" fmla="*/ 844061 w 1705708"/>
              <a:gd name="connsiteY17" fmla="*/ 1477108 h 1951893"/>
              <a:gd name="connsiteX18" fmla="*/ 817684 w 1705708"/>
              <a:gd name="connsiteY18" fmla="*/ 1468316 h 1951893"/>
              <a:gd name="connsiteX19" fmla="*/ 800100 w 1705708"/>
              <a:gd name="connsiteY19" fmla="*/ 1441939 h 1951893"/>
              <a:gd name="connsiteX20" fmla="*/ 729761 w 1705708"/>
              <a:gd name="connsiteY20" fmla="*/ 1415562 h 1951893"/>
              <a:gd name="connsiteX21" fmla="*/ 668215 w 1705708"/>
              <a:gd name="connsiteY21" fmla="*/ 1397977 h 1951893"/>
              <a:gd name="connsiteX22" fmla="*/ 606669 w 1705708"/>
              <a:gd name="connsiteY22" fmla="*/ 1371600 h 1951893"/>
              <a:gd name="connsiteX23" fmla="*/ 536331 w 1705708"/>
              <a:gd name="connsiteY23" fmla="*/ 1327639 h 1951893"/>
              <a:gd name="connsiteX24" fmla="*/ 457200 w 1705708"/>
              <a:gd name="connsiteY24" fmla="*/ 1266093 h 1951893"/>
              <a:gd name="connsiteX25" fmla="*/ 413238 w 1705708"/>
              <a:gd name="connsiteY25" fmla="*/ 1222131 h 1951893"/>
              <a:gd name="connsiteX26" fmla="*/ 360484 w 1705708"/>
              <a:gd name="connsiteY26" fmla="*/ 1134208 h 1951893"/>
              <a:gd name="connsiteX27" fmla="*/ 342900 w 1705708"/>
              <a:gd name="connsiteY27" fmla="*/ 1107831 h 1951893"/>
              <a:gd name="connsiteX28" fmla="*/ 316523 w 1705708"/>
              <a:gd name="connsiteY28" fmla="*/ 1081454 h 1951893"/>
              <a:gd name="connsiteX29" fmla="*/ 290146 w 1705708"/>
              <a:gd name="connsiteY29" fmla="*/ 1011116 h 1951893"/>
              <a:gd name="connsiteX30" fmla="*/ 254977 w 1705708"/>
              <a:gd name="connsiteY30" fmla="*/ 958362 h 1951893"/>
              <a:gd name="connsiteX31" fmla="*/ 237392 w 1705708"/>
              <a:gd name="connsiteY31" fmla="*/ 923193 h 1951893"/>
              <a:gd name="connsiteX32" fmla="*/ 228600 w 1705708"/>
              <a:gd name="connsiteY32" fmla="*/ 896816 h 1951893"/>
              <a:gd name="connsiteX33" fmla="*/ 202223 w 1705708"/>
              <a:gd name="connsiteY33" fmla="*/ 870439 h 1951893"/>
              <a:gd name="connsiteX34" fmla="*/ 184638 w 1705708"/>
              <a:gd name="connsiteY34" fmla="*/ 844062 h 1951893"/>
              <a:gd name="connsiteX35" fmla="*/ 158261 w 1705708"/>
              <a:gd name="connsiteY35" fmla="*/ 782516 h 1951893"/>
              <a:gd name="connsiteX36" fmla="*/ 149469 w 1705708"/>
              <a:gd name="connsiteY36" fmla="*/ 747346 h 1951893"/>
              <a:gd name="connsiteX37" fmla="*/ 114300 w 1705708"/>
              <a:gd name="connsiteY37" fmla="*/ 677008 h 1951893"/>
              <a:gd name="connsiteX38" fmla="*/ 79131 w 1705708"/>
              <a:gd name="connsiteY38" fmla="*/ 615462 h 1951893"/>
              <a:gd name="connsiteX39" fmla="*/ 70338 w 1705708"/>
              <a:gd name="connsiteY39" fmla="*/ 589085 h 1951893"/>
              <a:gd name="connsiteX40" fmla="*/ 61546 w 1705708"/>
              <a:gd name="connsiteY40" fmla="*/ 448408 h 1951893"/>
              <a:gd name="connsiteX41" fmla="*/ 52754 w 1705708"/>
              <a:gd name="connsiteY41" fmla="*/ 404446 h 1951893"/>
              <a:gd name="connsiteX42" fmla="*/ 35169 w 1705708"/>
              <a:gd name="connsiteY42" fmla="*/ 378069 h 1951893"/>
              <a:gd name="connsiteX43" fmla="*/ 26377 w 1705708"/>
              <a:gd name="connsiteY43" fmla="*/ 342900 h 1951893"/>
              <a:gd name="connsiteX44" fmla="*/ 17584 w 1705708"/>
              <a:gd name="connsiteY44" fmla="*/ 316523 h 1951893"/>
              <a:gd name="connsiteX45" fmla="*/ 8792 w 1705708"/>
              <a:gd name="connsiteY45" fmla="*/ 263769 h 1951893"/>
              <a:gd name="connsiteX46" fmla="*/ 0 w 1705708"/>
              <a:gd name="connsiteY46" fmla="*/ 228600 h 1951893"/>
              <a:gd name="connsiteX47" fmla="*/ 17584 w 1705708"/>
              <a:gd name="connsiteY47" fmla="*/ 167054 h 1951893"/>
              <a:gd name="connsiteX48" fmla="*/ 35169 w 1705708"/>
              <a:gd name="connsiteY48" fmla="*/ 140677 h 1951893"/>
              <a:gd name="connsiteX49" fmla="*/ 43961 w 1705708"/>
              <a:gd name="connsiteY49" fmla="*/ 114300 h 1951893"/>
              <a:gd name="connsiteX50" fmla="*/ 96715 w 1705708"/>
              <a:gd name="connsiteY50" fmla="*/ 70339 h 1951893"/>
              <a:gd name="connsiteX51" fmla="*/ 149469 w 1705708"/>
              <a:gd name="connsiteY51" fmla="*/ 61546 h 1951893"/>
              <a:gd name="connsiteX52" fmla="*/ 184638 w 1705708"/>
              <a:gd name="connsiteY52" fmla="*/ 52754 h 1951893"/>
              <a:gd name="connsiteX53" fmla="*/ 386861 w 1705708"/>
              <a:gd name="connsiteY53" fmla="*/ 52754 h 1951893"/>
              <a:gd name="connsiteX54" fmla="*/ 413238 w 1705708"/>
              <a:gd name="connsiteY54" fmla="*/ 35169 h 1951893"/>
              <a:gd name="connsiteX55" fmla="*/ 465992 w 1705708"/>
              <a:gd name="connsiteY55" fmla="*/ 17585 h 1951893"/>
              <a:gd name="connsiteX56" fmla="*/ 465992 w 1705708"/>
              <a:gd name="connsiteY56" fmla="*/ 17585 h 1951893"/>
              <a:gd name="connsiteX57" fmla="*/ 527538 w 1705708"/>
              <a:gd name="connsiteY57" fmla="*/ 0 h 1951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705708" h="1951893">
                <a:moveTo>
                  <a:pt x="1705708" y="1951893"/>
                </a:moveTo>
                <a:cubicBezTo>
                  <a:pt x="1664677" y="1948962"/>
                  <a:pt x="1623191" y="1949863"/>
                  <a:pt x="1582615" y="1943100"/>
                </a:cubicBezTo>
                <a:cubicBezTo>
                  <a:pt x="1569687" y="1940945"/>
                  <a:pt x="1559493" y="1930679"/>
                  <a:pt x="1547446" y="1925516"/>
                </a:cubicBezTo>
                <a:cubicBezTo>
                  <a:pt x="1523785" y="1915376"/>
                  <a:pt x="1502919" y="1913093"/>
                  <a:pt x="1477108" y="1907931"/>
                </a:cubicBezTo>
                <a:cubicBezTo>
                  <a:pt x="1465385" y="1899139"/>
                  <a:pt x="1455045" y="1888107"/>
                  <a:pt x="1441938" y="1881554"/>
                </a:cubicBezTo>
                <a:cubicBezTo>
                  <a:pt x="1413705" y="1867438"/>
                  <a:pt x="1379267" y="1865324"/>
                  <a:pt x="1354015" y="1846385"/>
                </a:cubicBezTo>
                <a:cubicBezTo>
                  <a:pt x="1342292" y="1837593"/>
                  <a:pt x="1330770" y="1828525"/>
                  <a:pt x="1318846" y="1820008"/>
                </a:cubicBezTo>
                <a:cubicBezTo>
                  <a:pt x="1310247" y="1813866"/>
                  <a:pt x="1301015" y="1808638"/>
                  <a:pt x="1292469" y="1802423"/>
                </a:cubicBezTo>
                <a:cubicBezTo>
                  <a:pt x="1268767" y="1785185"/>
                  <a:pt x="1246516" y="1765926"/>
                  <a:pt x="1222131" y="1749669"/>
                </a:cubicBezTo>
                <a:lnTo>
                  <a:pt x="1169377" y="1714500"/>
                </a:lnTo>
                <a:cubicBezTo>
                  <a:pt x="1160585" y="1708639"/>
                  <a:pt x="1153025" y="1700258"/>
                  <a:pt x="1143000" y="1696916"/>
                </a:cubicBezTo>
                <a:lnTo>
                  <a:pt x="1116623" y="1688123"/>
                </a:lnTo>
                <a:cubicBezTo>
                  <a:pt x="1104900" y="1679331"/>
                  <a:pt x="1091816" y="1672108"/>
                  <a:pt x="1081454" y="1661746"/>
                </a:cubicBezTo>
                <a:cubicBezTo>
                  <a:pt x="1022842" y="1603134"/>
                  <a:pt x="1107826" y="1664673"/>
                  <a:pt x="1037492" y="1617785"/>
                </a:cubicBezTo>
                <a:cubicBezTo>
                  <a:pt x="1024516" y="1598321"/>
                  <a:pt x="1013841" y="1578571"/>
                  <a:pt x="993531" y="1565031"/>
                </a:cubicBezTo>
                <a:cubicBezTo>
                  <a:pt x="977173" y="1554125"/>
                  <a:pt x="957963" y="1548202"/>
                  <a:pt x="940777" y="1538654"/>
                </a:cubicBezTo>
                <a:cubicBezTo>
                  <a:pt x="873049" y="1501027"/>
                  <a:pt x="966358" y="1541851"/>
                  <a:pt x="870438" y="1503485"/>
                </a:cubicBezTo>
                <a:cubicBezTo>
                  <a:pt x="861646" y="1494693"/>
                  <a:pt x="854407" y="1484005"/>
                  <a:pt x="844061" y="1477108"/>
                </a:cubicBezTo>
                <a:cubicBezTo>
                  <a:pt x="836350" y="1471967"/>
                  <a:pt x="824921" y="1474106"/>
                  <a:pt x="817684" y="1468316"/>
                </a:cubicBezTo>
                <a:cubicBezTo>
                  <a:pt x="809433" y="1461715"/>
                  <a:pt x="808218" y="1448704"/>
                  <a:pt x="800100" y="1441939"/>
                </a:cubicBezTo>
                <a:cubicBezTo>
                  <a:pt x="778720" y="1424122"/>
                  <a:pt x="754969" y="1422764"/>
                  <a:pt x="729761" y="1415562"/>
                </a:cubicBezTo>
                <a:cubicBezTo>
                  <a:pt x="641455" y="1390332"/>
                  <a:pt x="778173" y="1425466"/>
                  <a:pt x="668215" y="1397977"/>
                </a:cubicBezTo>
                <a:cubicBezTo>
                  <a:pt x="572199" y="1333969"/>
                  <a:pt x="720228" y="1428380"/>
                  <a:pt x="606669" y="1371600"/>
                </a:cubicBezTo>
                <a:cubicBezTo>
                  <a:pt x="581939" y="1359235"/>
                  <a:pt x="558156" y="1344614"/>
                  <a:pt x="536331" y="1327639"/>
                </a:cubicBezTo>
                <a:cubicBezTo>
                  <a:pt x="509954" y="1307124"/>
                  <a:pt x="475736" y="1293897"/>
                  <a:pt x="457200" y="1266093"/>
                </a:cubicBezTo>
                <a:cubicBezTo>
                  <a:pt x="433753" y="1230924"/>
                  <a:pt x="448407" y="1245578"/>
                  <a:pt x="413238" y="1222131"/>
                </a:cubicBezTo>
                <a:cubicBezTo>
                  <a:pt x="386201" y="1168056"/>
                  <a:pt x="402927" y="1197872"/>
                  <a:pt x="360484" y="1134208"/>
                </a:cubicBezTo>
                <a:cubicBezTo>
                  <a:pt x="354623" y="1125416"/>
                  <a:pt x="350372" y="1115303"/>
                  <a:pt x="342900" y="1107831"/>
                </a:cubicBezTo>
                <a:lnTo>
                  <a:pt x="316523" y="1081454"/>
                </a:lnTo>
                <a:cubicBezTo>
                  <a:pt x="307579" y="1045679"/>
                  <a:pt x="309852" y="1043959"/>
                  <a:pt x="290146" y="1011116"/>
                </a:cubicBezTo>
                <a:cubicBezTo>
                  <a:pt x="279273" y="992994"/>
                  <a:pt x="264429" y="977265"/>
                  <a:pt x="254977" y="958362"/>
                </a:cubicBezTo>
                <a:cubicBezTo>
                  <a:pt x="249115" y="946639"/>
                  <a:pt x="242555" y="935240"/>
                  <a:pt x="237392" y="923193"/>
                </a:cubicBezTo>
                <a:cubicBezTo>
                  <a:pt x="233741" y="914674"/>
                  <a:pt x="233741" y="904527"/>
                  <a:pt x="228600" y="896816"/>
                </a:cubicBezTo>
                <a:cubicBezTo>
                  <a:pt x="221703" y="886470"/>
                  <a:pt x="210183" y="879991"/>
                  <a:pt x="202223" y="870439"/>
                </a:cubicBezTo>
                <a:cubicBezTo>
                  <a:pt x="195458" y="862321"/>
                  <a:pt x="190500" y="852854"/>
                  <a:pt x="184638" y="844062"/>
                </a:cubicBezTo>
                <a:cubicBezTo>
                  <a:pt x="159396" y="743091"/>
                  <a:pt x="194693" y="867525"/>
                  <a:pt x="158261" y="782516"/>
                </a:cubicBezTo>
                <a:cubicBezTo>
                  <a:pt x="153501" y="771409"/>
                  <a:pt x="154117" y="758501"/>
                  <a:pt x="149469" y="747346"/>
                </a:cubicBezTo>
                <a:cubicBezTo>
                  <a:pt x="139387" y="723149"/>
                  <a:pt x="128841" y="698819"/>
                  <a:pt x="114300" y="677008"/>
                </a:cubicBezTo>
                <a:cubicBezTo>
                  <a:pt x="96638" y="650515"/>
                  <a:pt x="92519" y="646700"/>
                  <a:pt x="79131" y="615462"/>
                </a:cubicBezTo>
                <a:cubicBezTo>
                  <a:pt x="75480" y="606943"/>
                  <a:pt x="73269" y="597877"/>
                  <a:pt x="70338" y="589085"/>
                </a:cubicBezTo>
                <a:cubicBezTo>
                  <a:pt x="67407" y="542193"/>
                  <a:pt x="66000" y="495180"/>
                  <a:pt x="61546" y="448408"/>
                </a:cubicBezTo>
                <a:cubicBezTo>
                  <a:pt x="60129" y="433531"/>
                  <a:pt x="58001" y="418439"/>
                  <a:pt x="52754" y="404446"/>
                </a:cubicBezTo>
                <a:cubicBezTo>
                  <a:pt x="49044" y="394552"/>
                  <a:pt x="41031" y="386861"/>
                  <a:pt x="35169" y="378069"/>
                </a:cubicBezTo>
                <a:cubicBezTo>
                  <a:pt x="32238" y="366346"/>
                  <a:pt x="29697" y="354519"/>
                  <a:pt x="26377" y="342900"/>
                </a:cubicBezTo>
                <a:cubicBezTo>
                  <a:pt x="23831" y="333989"/>
                  <a:pt x="19595" y="325570"/>
                  <a:pt x="17584" y="316523"/>
                </a:cubicBezTo>
                <a:cubicBezTo>
                  <a:pt x="13717" y="299120"/>
                  <a:pt x="12288" y="281250"/>
                  <a:pt x="8792" y="263769"/>
                </a:cubicBezTo>
                <a:cubicBezTo>
                  <a:pt x="6422" y="251920"/>
                  <a:pt x="2931" y="240323"/>
                  <a:pt x="0" y="228600"/>
                </a:cubicBezTo>
                <a:cubicBezTo>
                  <a:pt x="2817" y="217333"/>
                  <a:pt x="11278" y="179666"/>
                  <a:pt x="17584" y="167054"/>
                </a:cubicBezTo>
                <a:cubicBezTo>
                  <a:pt x="22310" y="157602"/>
                  <a:pt x="29307" y="149469"/>
                  <a:pt x="35169" y="140677"/>
                </a:cubicBezTo>
                <a:cubicBezTo>
                  <a:pt x="38100" y="131885"/>
                  <a:pt x="38820" y="122011"/>
                  <a:pt x="43961" y="114300"/>
                </a:cubicBezTo>
                <a:cubicBezTo>
                  <a:pt x="50958" y="103805"/>
                  <a:pt x="82812" y="74973"/>
                  <a:pt x="96715" y="70339"/>
                </a:cubicBezTo>
                <a:cubicBezTo>
                  <a:pt x="113627" y="64702"/>
                  <a:pt x="131988" y="65042"/>
                  <a:pt x="149469" y="61546"/>
                </a:cubicBezTo>
                <a:cubicBezTo>
                  <a:pt x="161318" y="59176"/>
                  <a:pt x="172915" y="55685"/>
                  <a:pt x="184638" y="52754"/>
                </a:cubicBezTo>
                <a:cubicBezTo>
                  <a:pt x="258858" y="58463"/>
                  <a:pt x="314444" y="69466"/>
                  <a:pt x="386861" y="52754"/>
                </a:cubicBezTo>
                <a:cubicBezTo>
                  <a:pt x="397158" y="50378"/>
                  <a:pt x="403582" y="39461"/>
                  <a:pt x="413238" y="35169"/>
                </a:cubicBezTo>
                <a:cubicBezTo>
                  <a:pt x="430176" y="27641"/>
                  <a:pt x="448407" y="23446"/>
                  <a:pt x="465992" y="17585"/>
                </a:cubicBezTo>
                <a:lnTo>
                  <a:pt x="465992" y="17585"/>
                </a:lnTo>
                <a:cubicBezTo>
                  <a:pt x="522834" y="8112"/>
                  <a:pt x="506141" y="21399"/>
                  <a:pt x="527538" y="0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7781192" y="3105799"/>
            <a:ext cx="439616" cy="3059505"/>
          </a:xfrm>
          <a:custGeom>
            <a:avLst/>
            <a:gdLst>
              <a:gd name="connsiteX0" fmla="*/ 0 w 439616"/>
              <a:gd name="connsiteY0" fmla="*/ 3068515 h 3297115"/>
              <a:gd name="connsiteX1" fmla="*/ 8793 w 439616"/>
              <a:gd name="connsiteY1" fmla="*/ 3121269 h 3297115"/>
              <a:gd name="connsiteX2" fmla="*/ 35170 w 439616"/>
              <a:gd name="connsiteY2" fmla="*/ 3200400 h 3297115"/>
              <a:gd name="connsiteX3" fmla="*/ 43962 w 439616"/>
              <a:gd name="connsiteY3" fmla="*/ 3226777 h 3297115"/>
              <a:gd name="connsiteX4" fmla="*/ 79131 w 439616"/>
              <a:gd name="connsiteY4" fmla="*/ 3253154 h 3297115"/>
              <a:gd name="connsiteX5" fmla="*/ 175846 w 439616"/>
              <a:gd name="connsiteY5" fmla="*/ 3297115 h 3297115"/>
              <a:gd name="connsiteX6" fmla="*/ 272562 w 439616"/>
              <a:gd name="connsiteY6" fmla="*/ 3279531 h 3297115"/>
              <a:gd name="connsiteX7" fmla="*/ 298939 w 439616"/>
              <a:gd name="connsiteY7" fmla="*/ 3261946 h 3297115"/>
              <a:gd name="connsiteX8" fmla="*/ 334108 w 439616"/>
              <a:gd name="connsiteY8" fmla="*/ 3217984 h 3297115"/>
              <a:gd name="connsiteX9" fmla="*/ 351693 w 439616"/>
              <a:gd name="connsiteY9" fmla="*/ 3191607 h 3297115"/>
              <a:gd name="connsiteX10" fmla="*/ 386862 w 439616"/>
              <a:gd name="connsiteY10" fmla="*/ 3165231 h 3297115"/>
              <a:gd name="connsiteX11" fmla="*/ 422031 w 439616"/>
              <a:gd name="connsiteY11" fmla="*/ 3112477 h 3297115"/>
              <a:gd name="connsiteX12" fmla="*/ 439616 w 439616"/>
              <a:gd name="connsiteY12" fmla="*/ 3059723 h 3297115"/>
              <a:gd name="connsiteX13" fmla="*/ 422031 w 439616"/>
              <a:gd name="connsiteY13" fmla="*/ 2875084 h 3297115"/>
              <a:gd name="connsiteX14" fmla="*/ 413239 w 439616"/>
              <a:gd name="connsiteY14" fmla="*/ 2839915 h 3297115"/>
              <a:gd name="connsiteX15" fmla="*/ 404446 w 439616"/>
              <a:gd name="connsiteY15" fmla="*/ 2795954 h 3297115"/>
              <a:gd name="connsiteX16" fmla="*/ 386862 w 439616"/>
              <a:gd name="connsiteY16" fmla="*/ 2743200 h 3297115"/>
              <a:gd name="connsiteX17" fmla="*/ 360485 w 439616"/>
              <a:gd name="connsiteY17" fmla="*/ 2672861 h 3297115"/>
              <a:gd name="connsiteX18" fmla="*/ 351693 w 439616"/>
              <a:gd name="connsiteY18" fmla="*/ 2637692 h 3297115"/>
              <a:gd name="connsiteX19" fmla="*/ 334108 w 439616"/>
              <a:gd name="connsiteY19" fmla="*/ 2611315 h 3297115"/>
              <a:gd name="connsiteX20" fmla="*/ 325316 w 439616"/>
              <a:gd name="connsiteY20" fmla="*/ 2549769 h 3297115"/>
              <a:gd name="connsiteX21" fmla="*/ 307731 w 439616"/>
              <a:gd name="connsiteY21" fmla="*/ 2497015 h 3297115"/>
              <a:gd name="connsiteX22" fmla="*/ 281354 w 439616"/>
              <a:gd name="connsiteY22" fmla="*/ 2426677 h 3297115"/>
              <a:gd name="connsiteX23" fmla="*/ 272562 w 439616"/>
              <a:gd name="connsiteY23" fmla="*/ 2347546 h 3297115"/>
              <a:gd name="connsiteX24" fmla="*/ 254977 w 439616"/>
              <a:gd name="connsiteY24" fmla="*/ 2294792 h 3297115"/>
              <a:gd name="connsiteX25" fmla="*/ 246185 w 439616"/>
              <a:gd name="connsiteY25" fmla="*/ 2092569 h 3297115"/>
              <a:gd name="connsiteX26" fmla="*/ 237393 w 439616"/>
              <a:gd name="connsiteY26" fmla="*/ 2066192 h 3297115"/>
              <a:gd name="connsiteX27" fmla="*/ 228600 w 439616"/>
              <a:gd name="connsiteY27" fmla="*/ 2022231 h 3297115"/>
              <a:gd name="connsiteX28" fmla="*/ 211016 w 439616"/>
              <a:gd name="connsiteY28" fmla="*/ 1969477 h 3297115"/>
              <a:gd name="connsiteX29" fmla="*/ 193431 w 439616"/>
              <a:gd name="connsiteY29" fmla="*/ 1899138 h 3297115"/>
              <a:gd name="connsiteX30" fmla="*/ 184639 w 439616"/>
              <a:gd name="connsiteY30" fmla="*/ 1828800 h 3297115"/>
              <a:gd name="connsiteX31" fmla="*/ 167054 w 439616"/>
              <a:gd name="connsiteY31" fmla="*/ 1494692 h 3297115"/>
              <a:gd name="connsiteX32" fmla="*/ 158262 w 439616"/>
              <a:gd name="connsiteY32" fmla="*/ 1459523 h 3297115"/>
              <a:gd name="connsiteX33" fmla="*/ 149470 w 439616"/>
              <a:gd name="connsiteY33" fmla="*/ 1380392 h 3297115"/>
              <a:gd name="connsiteX34" fmla="*/ 140677 w 439616"/>
              <a:gd name="connsiteY34" fmla="*/ 1310054 h 3297115"/>
              <a:gd name="connsiteX35" fmla="*/ 123093 w 439616"/>
              <a:gd name="connsiteY35" fmla="*/ 1099038 h 3297115"/>
              <a:gd name="connsiteX36" fmla="*/ 96716 w 439616"/>
              <a:gd name="connsiteY36" fmla="*/ 1037492 h 3297115"/>
              <a:gd name="connsiteX37" fmla="*/ 79131 w 439616"/>
              <a:gd name="connsiteY37" fmla="*/ 931984 h 3297115"/>
              <a:gd name="connsiteX38" fmla="*/ 61546 w 439616"/>
              <a:gd name="connsiteY38" fmla="*/ 879231 h 3297115"/>
              <a:gd name="connsiteX39" fmla="*/ 52754 w 439616"/>
              <a:gd name="connsiteY39" fmla="*/ 852854 h 3297115"/>
              <a:gd name="connsiteX40" fmla="*/ 61546 w 439616"/>
              <a:gd name="connsiteY40" fmla="*/ 703384 h 3297115"/>
              <a:gd name="connsiteX41" fmla="*/ 70339 w 439616"/>
              <a:gd name="connsiteY41" fmla="*/ 668215 h 3297115"/>
              <a:gd name="connsiteX42" fmla="*/ 87923 w 439616"/>
              <a:gd name="connsiteY42" fmla="*/ 527538 h 3297115"/>
              <a:gd name="connsiteX43" fmla="*/ 96716 w 439616"/>
              <a:gd name="connsiteY43" fmla="*/ 501161 h 3297115"/>
              <a:gd name="connsiteX44" fmla="*/ 105508 w 439616"/>
              <a:gd name="connsiteY44" fmla="*/ 448407 h 3297115"/>
              <a:gd name="connsiteX45" fmla="*/ 123093 w 439616"/>
              <a:gd name="connsiteY45" fmla="*/ 395654 h 3297115"/>
              <a:gd name="connsiteX46" fmla="*/ 131885 w 439616"/>
              <a:gd name="connsiteY46" fmla="*/ 369277 h 3297115"/>
              <a:gd name="connsiteX47" fmla="*/ 149470 w 439616"/>
              <a:gd name="connsiteY47" fmla="*/ 298938 h 3297115"/>
              <a:gd name="connsiteX48" fmla="*/ 202223 w 439616"/>
              <a:gd name="connsiteY48" fmla="*/ 246184 h 3297115"/>
              <a:gd name="connsiteX49" fmla="*/ 237393 w 439616"/>
              <a:gd name="connsiteY49" fmla="*/ 184638 h 3297115"/>
              <a:gd name="connsiteX50" fmla="*/ 246185 w 439616"/>
              <a:gd name="connsiteY50" fmla="*/ 149469 h 3297115"/>
              <a:gd name="connsiteX51" fmla="*/ 263770 w 439616"/>
              <a:gd name="connsiteY51" fmla="*/ 96715 h 3297115"/>
              <a:gd name="connsiteX52" fmla="*/ 272562 w 439616"/>
              <a:gd name="connsiteY52" fmla="*/ 61546 h 3297115"/>
              <a:gd name="connsiteX53" fmla="*/ 272562 w 439616"/>
              <a:gd name="connsiteY53" fmla="*/ 0 h 3297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439616" h="3297115">
                <a:moveTo>
                  <a:pt x="0" y="3068515"/>
                </a:moveTo>
                <a:cubicBezTo>
                  <a:pt x="2931" y="3086100"/>
                  <a:pt x="4469" y="3103974"/>
                  <a:pt x="8793" y="3121269"/>
                </a:cubicBezTo>
                <a:cubicBezTo>
                  <a:pt x="8801" y="3121303"/>
                  <a:pt x="30768" y="3187195"/>
                  <a:pt x="35170" y="3200400"/>
                </a:cubicBezTo>
                <a:cubicBezTo>
                  <a:pt x="38101" y="3209192"/>
                  <a:pt x="36548" y="3221216"/>
                  <a:pt x="43962" y="3226777"/>
                </a:cubicBezTo>
                <a:cubicBezTo>
                  <a:pt x="55685" y="3235569"/>
                  <a:pt x="66473" y="3245770"/>
                  <a:pt x="79131" y="3253154"/>
                </a:cubicBezTo>
                <a:cubicBezTo>
                  <a:pt x="131548" y="3283731"/>
                  <a:pt x="133868" y="3283122"/>
                  <a:pt x="175846" y="3297115"/>
                </a:cubicBezTo>
                <a:cubicBezTo>
                  <a:pt x="181770" y="3296128"/>
                  <a:pt x="262732" y="3283217"/>
                  <a:pt x="272562" y="3279531"/>
                </a:cubicBezTo>
                <a:cubicBezTo>
                  <a:pt x="282456" y="3275821"/>
                  <a:pt x="290147" y="3267808"/>
                  <a:pt x="298939" y="3261946"/>
                </a:cubicBezTo>
                <a:cubicBezTo>
                  <a:pt x="316055" y="3210596"/>
                  <a:pt x="294339" y="3257753"/>
                  <a:pt x="334108" y="3217984"/>
                </a:cubicBezTo>
                <a:cubicBezTo>
                  <a:pt x="341580" y="3210512"/>
                  <a:pt x="344221" y="3199079"/>
                  <a:pt x="351693" y="3191607"/>
                </a:cubicBezTo>
                <a:cubicBezTo>
                  <a:pt x="362055" y="3181245"/>
                  <a:pt x="375139" y="3174023"/>
                  <a:pt x="386862" y="3165231"/>
                </a:cubicBezTo>
                <a:cubicBezTo>
                  <a:pt x="398585" y="3147646"/>
                  <a:pt x="415348" y="3132527"/>
                  <a:pt x="422031" y="3112477"/>
                </a:cubicBezTo>
                <a:lnTo>
                  <a:pt x="439616" y="3059723"/>
                </a:lnTo>
                <a:cubicBezTo>
                  <a:pt x="434465" y="2987613"/>
                  <a:pt x="434061" y="2941254"/>
                  <a:pt x="422031" y="2875084"/>
                </a:cubicBezTo>
                <a:cubicBezTo>
                  <a:pt x="419869" y="2863195"/>
                  <a:pt x="415860" y="2851711"/>
                  <a:pt x="413239" y="2839915"/>
                </a:cubicBezTo>
                <a:cubicBezTo>
                  <a:pt x="409997" y="2825327"/>
                  <a:pt x="408378" y="2810371"/>
                  <a:pt x="404446" y="2795954"/>
                </a:cubicBezTo>
                <a:cubicBezTo>
                  <a:pt x="399569" y="2778071"/>
                  <a:pt x="391357" y="2761182"/>
                  <a:pt x="386862" y="2743200"/>
                </a:cubicBezTo>
                <a:cubicBezTo>
                  <a:pt x="374891" y="2695315"/>
                  <a:pt x="383474" y="2718839"/>
                  <a:pt x="360485" y="2672861"/>
                </a:cubicBezTo>
                <a:cubicBezTo>
                  <a:pt x="357554" y="2661138"/>
                  <a:pt x="356453" y="2648799"/>
                  <a:pt x="351693" y="2637692"/>
                </a:cubicBezTo>
                <a:cubicBezTo>
                  <a:pt x="347530" y="2627979"/>
                  <a:pt x="337144" y="2621436"/>
                  <a:pt x="334108" y="2611315"/>
                </a:cubicBezTo>
                <a:cubicBezTo>
                  <a:pt x="328153" y="2591465"/>
                  <a:pt x="329976" y="2569962"/>
                  <a:pt x="325316" y="2549769"/>
                </a:cubicBezTo>
                <a:cubicBezTo>
                  <a:pt x="321148" y="2531708"/>
                  <a:pt x="312226" y="2514997"/>
                  <a:pt x="307731" y="2497015"/>
                </a:cubicBezTo>
                <a:cubicBezTo>
                  <a:pt x="295760" y="2449131"/>
                  <a:pt x="304343" y="2472654"/>
                  <a:pt x="281354" y="2426677"/>
                </a:cubicBezTo>
                <a:cubicBezTo>
                  <a:pt x="278423" y="2400300"/>
                  <a:pt x="277767" y="2373570"/>
                  <a:pt x="272562" y="2347546"/>
                </a:cubicBezTo>
                <a:cubicBezTo>
                  <a:pt x="268927" y="2329370"/>
                  <a:pt x="256884" y="2313230"/>
                  <a:pt x="254977" y="2294792"/>
                </a:cubicBezTo>
                <a:cubicBezTo>
                  <a:pt x="248034" y="2227679"/>
                  <a:pt x="251360" y="2159842"/>
                  <a:pt x="246185" y="2092569"/>
                </a:cubicBezTo>
                <a:cubicBezTo>
                  <a:pt x="245474" y="2083328"/>
                  <a:pt x="239641" y="2075183"/>
                  <a:pt x="237393" y="2066192"/>
                </a:cubicBezTo>
                <a:cubicBezTo>
                  <a:pt x="233768" y="2051694"/>
                  <a:pt x="232532" y="2036648"/>
                  <a:pt x="228600" y="2022231"/>
                </a:cubicBezTo>
                <a:cubicBezTo>
                  <a:pt x="223723" y="2004348"/>
                  <a:pt x="215893" y="1987360"/>
                  <a:pt x="211016" y="1969477"/>
                </a:cubicBezTo>
                <a:cubicBezTo>
                  <a:pt x="179186" y="1852768"/>
                  <a:pt x="220108" y="1979172"/>
                  <a:pt x="193431" y="1899138"/>
                </a:cubicBezTo>
                <a:cubicBezTo>
                  <a:pt x="190500" y="1875692"/>
                  <a:pt x="185950" y="1852392"/>
                  <a:pt x="184639" y="1828800"/>
                </a:cubicBezTo>
                <a:cubicBezTo>
                  <a:pt x="178745" y="1722703"/>
                  <a:pt x="182600" y="1603514"/>
                  <a:pt x="167054" y="1494692"/>
                </a:cubicBezTo>
                <a:cubicBezTo>
                  <a:pt x="165345" y="1482730"/>
                  <a:pt x="161193" y="1471246"/>
                  <a:pt x="158262" y="1459523"/>
                </a:cubicBezTo>
                <a:cubicBezTo>
                  <a:pt x="155331" y="1433146"/>
                  <a:pt x="152571" y="1406750"/>
                  <a:pt x="149470" y="1380392"/>
                </a:cubicBezTo>
                <a:cubicBezTo>
                  <a:pt x="146709" y="1356925"/>
                  <a:pt x="142639" y="1333601"/>
                  <a:pt x="140677" y="1310054"/>
                </a:cubicBezTo>
                <a:cubicBezTo>
                  <a:pt x="135275" y="1245231"/>
                  <a:pt x="135266" y="1165990"/>
                  <a:pt x="123093" y="1099038"/>
                </a:cubicBezTo>
                <a:cubicBezTo>
                  <a:pt x="119397" y="1078712"/>
                  <a:pt x="105374" y="1054809"/>
                  <a:pt x="96716" y="1037492"/>
                </a:cubicBezTo>
                <a:cubicBezTo>
                  <a:pt x="90483" y="987630"/>
                  <a:pt x="91578" y="973473"/>
                  <a:pt x="79131" y="931984"/>
                </a:cubicBezTo>
                <a:cubicBezTo>
                  <a:pt x="73805" y="914230"/>
                  <a:pt x="67408" y="896815"/>
                  <a:pt x="61546" y="879231"/>
                </a:cubicBezTo>
                <a:lnTo>
                  <a:pt x="52754" y="852854"/>
                </a:lnTo>
                <a:cubicBezTo>
                  <a:pt x="55685" y="803031"/>
                  <a:pt x="56814" y="753069"/>
                  <a:pt x="61546" y="703384"/>
                </a:cubicBezTo>
                <a:cubicBezTo>
                  <a:pt x="62692" y="691355"/>
                  <a:pt x="68630" y="680177"/>
                  <a:pt x="70339" y="668215"/>
                </a:cubicBezTo>
                <a:cubicBezTo>
                  <a:pt x="80068" y="600117"/>
                  <a:pt x="74796" y="586610"/>
                  <a:pt x="87923" y="527538"/>
                </a:cubicBezTo>
                <a:cubicBezTo>
                  <a:pt x="89934" y="518491"/>
                  <a:pt x="93785" y="509953"/>
                  <a:pt x="96716" y="501161"/>
                </a:cubicBezTo>
                <a:cubicBezTo>
                  <a:pt x="99647" y="483576"/>
                  <a:pt x="101184" y="465702"/>
                  <a:pt x="105508" y="448407"/>
                </a:cubicBezTo>
                <a:cubicBezTo>
                  <a:pt x="110004" y="430425"/>
                  <a:pt x="117231" y="413238"/>
                  <a:pt x="123093" y="395654"/>
                </a:cubicBezTo>
                <a:cubicBezTo>
                  <a:pt x="126024" y="386862"/>
                  <a:pt x="130067" y="378365"/>
                  <a:pt x="131885" y="369277"/>
                </a:cubicBezTo>
                <a:cubicBezTo>
                  <a:pt x="132435" y="366524"/>
                  <a:pt x="142189" y="308299"/>
                  <a:pt x="149470" y="298938"/>
                </a:cubicBezTo>
                <a:cubicBezTo>
                  <a:pt x="164738" y="279308"/>
                  <a:pt x="188428" y="266876"/>
                  <a:pt x="202223" y="246184"/>
                </a:cubicBezTo>
                <a:cubicBezTo>
                  <a:pt x="227078" y="208902"/>
                  <a:pt x="215082" y="229258"/>
                  <a:pt x="237393" y="184638"/>
                </a:cubicBezTo>
                <a:cubicBezTo>
                  <a:pt x="240324" y="172915"/>
                  <a:pt x="242713" y="161043"/>
                  <a:pt x="246185" y="149469"/>
                </a:cubicBezTo>
                <a:cubicBezTo>
                  <a:pt x="251511" y="131715"/>
                  <a:pt x="259275" y="114697"/>
                  <a:pt x="263770" y="96715"/>
                </a:cubicBezTo>
                <a:cubicBezTo>
                  <a:pt x="266701" y="84992"/>
                  <a:pt x="271468" y="73580"/>
                  <a:pt x="272562" y="61546"/>
                </a:cubicBezTo>
                <a:cubicBezTo>
                  <a:pt x="274419" y="41115"/>
                  <a:pt x="272562" y="20515"/>
                  <a:pt x="272562" y="0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5008071" y="2454076"/>
            <a:ext cx="803884" cy="1865061"/>
          </a:xfrm>
          <a:custGeom>
            <a:avLst/>
            <a:gdLst>
              <a:gd name="connsiteX0" fmla="*/ 0 w 1283677"/>
              <a:gd name="connsiteY0" fmla="*/ 1865061 h 1865061"/>
              <a:gd name="connsiteX1" fmla="*/ 114300 w 1283677"/>
              <a:gd name="connsiteY1" fmla="*/ 1856269 h 1865061"/>
              <a:gd name="connsiteX2" fmla="*/ 140677 w 1283677"/>
              <a:gd name="connsiteY2" fmla="*/ 1847477 h 1865061"/>
              <a:gd name="connsiteX3" fmla="*/ 202223 w 1283677"/>
              <a:gd name="connsiteY3" fmla="*/ 1829892 h 1865061"/>
              <a:gd name="connsiteX4" fmla="*/ 228600 w 1283677"/>
              <a:gd name="connsiteY4" fmla="*/ 1812307 h 1865061"/>
              <a:gd name="connsiteX5" fmla="*/ 254977 w 1283677"/>
              <a:gd name="connsiteY5" fmla="*/ 1803515 h 1865061"/>
              <a:gd name="connsiteX6" fmla="*/ 281354 w 1283677"/>
              <a:gd name="connsiteY6" fmla="*/ 1777138 h 1865061"/>
              <a:gd name="connsiteX7" fmla="*/ 360484 w 1283677"/>
              <a:gd name="connsiteY7" fmla="*/ 1715592 h 1865061"/>
              <a:gd name="connsiteX8" fmla="*/ 386861 w 1283677"/>
              <a:gd name="connsiteY8" fmla="*/ 1680423 h 1865061"/>
              <a:gd name="connsiteX9" fmla="*/ 413238 w 1283677"/>
              <a:gd name="connsiteY9" fmla="*/ 1654046 h 1865061"/>
              <a:gd name="connsiteX10" fmla="*/ 457200 w 1283677"/>
              <a:gd name="connsiteY10" fmla="*/ 1592500 h 1865061"/>
              <a:gd name="connsiteX11" fmla="*/ 483577 w 1283677"/>
              <a:gd name="connsiteY11" fmla="*/ 1574915 h 1865061"/>
              <a:gd name="connsiteX12" fmla="*/ 536331 w 1283677"/>
              <a:gd name="connsiteY12" fmla="*/ 1530954 h 1865061"/>
              <a:gd name="connsiteX13" fmla="*/ 553915 w 1283677"/>
              <a:gd name="connsiteY13" fmla="*/ 1504577 h 1865061"/>
              <a:gd name="connsiteX14" fmla="*/ 606669 w 1283677"/>
              <a:gd name="connsiteY14" fmla="*/ 1399069 h 1865061"/>
              <a:gd name="connsiteX15" fmla="*/ 633046 w 1283677"/>
              <a:gd name="connsiteY15" fmla="*/ 1381484 h 1865061"/>
              <a:gd name="connsiteX16" fmla="*/ 659423 w 1283677"/>
              <a:gd name="connsiteY16" fmla="*/ 1284769 h 1865061"/>
              <a:gd name="connsiteX17" fmla="*/ 685800 w 1283677"/>
              <a:gd name="connsiteY17" fmla="*/ 1205638 h 1865061"/>
              <a:gd name="connsiteX18" fmla="*/ 703384 w 1283677"/>
              <a:gd name="connsiteY18" fmla="*/ 1152884 h 1865061"/>
              <a:gd name="connsiteX19" fmla="*/ 712177 w 1283677"/>
              <a:gd name="connsiteY19" fmla="*/ 1126507 h 1865061"/>
              <a:gd name="connsiteX20" fmla="*/ 738554 w 1283677"/>
              <a:gd name="connsiteY20" fmla="*/ 1073754 h 1865061"/>
              <a:gd name="connsiteX21" fmla="*/ 756138 w 1283677"/>
              <a:gd name="connsiteY21" fmla="*/ 985830 h 1865061"/>
              <a:gd name="connsiteX22" fmla="*/ 773723 w 1283677"/>
              <a:gd name="connsiteY22" fmla="*/ 915492 h 1865061"/>
              <a:gd name="connsiteX23" fmla="*/ 782515 w 1283677"/>
              <a:gd name="connsiteY23" fmla="*/ 880323 h 1865061"/>
              <a:gd name="connsiteX24" fmla="*/ 791307 w 1283677"/>
              <a:gd name="connsiteY24" fmla="*/ 836361 h 1865061"/>
              <a:gd name="connsiteX25" fmla="*/ 808892 w 1283677"/>
              <a:gd name="connsiteY25" fmla="*/ 783607 h 1865061"/>
              <a:gd name="connsiteX26" fmla="*/ 817684 w 1283677"/>
              <a:gd name="connsiteY26" fmla="*/ 748438 h 1865061"/>
              <a:gd name="connsiteX27" fmla="*/ 826477 w 1283677"/>
              <a:gd name="connsiteY27" fmla="*/ 660515 h 1865061"/>
              <a:gd name="connsiteX28" fmla="*/ 844061 w 1283677"/>
              <a:gd name="connsiteY28" fmla="*/ 625346 h 1865061"/>
              <a:gd name="connsiteX29" fmla="*/ 852854 w 1283677"/>
              <a:gd name="connsiteY29" fmla="*/ 555007 h 1865061"/>
              <a:gd name="connsiteX30" fmla="*/ 861646 w 1283677"/>
              <a:gd name="connsiteY30" fmla="*/ 423123 h 1865061"/>
              <a:gd name="connsiteX31" fmla="*/ 879231 w 1283677"/>
              <a:gd name="connsiteY31" fmla="*/ 352784 h 1865061"/>
              <a:gd name="connsiteX32" fmla="*/ 896815 w 1283677"/>
              <a:gd name="connsiteY32" fmla="*/ 247277 h 1865061"/>
              <a:gd name="connsiteX33" fmla="*/ 905607 w 1283677"/>
              <a:gd name="connsiteY33" fmla="*/ 220900 h 1865061"/>
              <a:gd name="connsiteX34" fmla="*/ 914400 w 1283677"/>
              <a:gd name="connsiteY34" fmla="*/ 168146 h 1865061"/>
              <a:gd name="connsiteX35" fmla="*/ 923192 w 1283677"/>
              <a:gd name="connsiteY35" fmla="*/ 141769 h 1865061"/>
              <a:gd name="connsiteX36" fmla="*/ 940777 w 1283677"/>
              <a:gd name="connsiteY36" fmla="*/ 71430 h 1865061"/>
              <a:gd name="connsiteX37" fmla="*/ 958361 w 1283677"/>
              <a:gd name="connsiteY37" fmla="*/ 45054 h 1865061"/>
              <a:gd name="connsiteX38" fmla="*/ 1055077 w 1283677"/>
              <a:gd name="connsiteY38" fmla="*/ 1092 h 1865061"/>
              <a:gd name="connsiteX39" fmla="*/ 1283677 w 1283677"/>
              <a:gd name="connsiteY39" fmla="*/ 1092 h 1865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283677" h="1865061">
                <a:moveTo>
                  <a:pt x="0" y="1865061"/>
                </a:moveTo>
                <a:cubicBezTo>
                  <a:pt x="38100" y="1862130"/>
                  <a:pt x="76383" y="1861009"/>
                  <a:pt x="114300" y="1856269"/>
                </a:cubicBezTo>
                <a:cubicBezTo>
                  <a:pt x="123496" y="1855119"/>
                  <a:pt x="131766" y="1850023"/>
                  <a:pt x="140677" y="1847477"/>
                </a:cubicBezTo>
                <a:cubicBezTo>
                  <a:pt x="217958" y="1825396"/>
                  <a:pt x="138980" y="1850972"/>
                  <a:pt x="202223" y="1829892"/>
                </a:cubicBezTo>
                <a:cubicBezTo>
                  <a:pt x="211015" y="1824030"/>
                  <a:pt x="219148" y="1817033"/>
                  <a:pt x="228600" y="1812307"/>
                </a:cubicBezTo>
                <a:cubicBezTo>
                  <a:pt x="236889" y="1808162"/>
                  <a:pt x="247266" y="1808656"/>
                  <a:pt x="254977" y="1803515"/>
                </a:cubicBezTo>
                <a:cubicBezTo>
                  <a:pt x="265323" y="1796618"/>
                  <a:pt x="271539" y="1784772"/>
                  <a:pt x="281354" y="1777138"/>
                </a:cubicBezTo>
                <a:cubicBezTo>
                  <a:pt x="332383" y="1737449"/>
                  <a:pt x="326265" y="1755514"/>
                  <a:pt x="360484" y="1715592"/>
                </a:cubicBezTo>
                <a:cubicBezTo>
                  <a:pt x="370021" y="1704466"/>
                  <a:pt x="377324" y="1691549"/>
                  <a:pt x="386861" y="1680423"/>
                </a:cubicBezTo>
                <a:cubicBezTo>
                  <a:pt x="394953" y="1670982"/>
                  <a:pt x="405278" y="1663598"/>
                  <a:pt x="413238" y="1654046"/>
                </a:cubicBezTo>
                <a:cubicBezTo>
                  <a:pt x="438199" y="1624093"/>
                  <a:pt x="425526" y="1624174"/>
                  <a:pt x="457200" y="1592500"/>
                </a:cubicBezTo>
                <a:cubicBezTo>
                  <a:pt x="464672" y="1585028"/>
                  <a:pt x="475459" y="1581680"/>
                  <a:pt x="483577" y="1574915"/>
                </a:cubicBezTo>
                <a:cubicBezTo>
                  <a:pt x="551267" y="1518506"/>
                  <a:pt x="470849" y="1574607"/>
                  <a:pt x="536331" y="1530954"/>
                </a:cubicBezTo>
                <a:cubicBezTo>
                  <a:pt x="542192" y="1522162"/>
                  <a:pt x="549623" y="1514233"/>
                  <a:pt x="553915" y="1504577"/>
                </a:cubicBezTo>
                <a:cubicBezTo>
                  <a:pt x="568697" y="1471317"/>
                  <a:pt x="572034" y="1422159"/>
                  <a:pt x="606669" y="1399069"/>
                </a:cubicBezTo>
                <a:lnTo>
                  <a:pt x="633046" y="1381484"/>
                </a:lnTo>
                <a:cubicBezTo>
                  <a:pt x="643068" y="1341393"/>
                  <a:pt x="645483" y="1330075"/>
                  <a:pt x="659423" y="1284769"/>
                </a:cubicBezTo>
                <a:cubicBezTo>
                  <a:pt x="659457" y="1284659"/>
                  <a:pt x="681386" y="1218881"/>
                  <a:pt x="685800" y="1205638"/>
                </a:cubicBezTo>
                <a:lnTo>
                  <a:pt x="703384" y="1152884"/>
                </a:lnTo>
                <a:cubicBezTo>
                  <a:pt x="706315" y="1144092"/>
                  <a:pt x="707036" y="1134219"/>
                  <a:pt x="712177" y="1126507"/>
                </a:cubicBezTo>
                <a:cubicBezTo>
                  <a:pt x="728389" y="1102188"/>
                  <a:pt x="732131" y="1101586"/>
                  <a:pt x="738554" y="1073754"/>
                </a:cubicBezTo>
                <a:cubicBezTo>
                  <a:pt x="745275" y="1044631"/>
                  <a:pt x="748889" y="1014826"/>
                  <a:pt x="756138" y="985830"/>
                </a:cubicBezTo>
                <a:lnTo>
                  <a:pt x="773723" y="915492"/>
                </a:lnTo>
                <a:cubicBezTo>
                  <a:pt x="776654" y="903769"/>
                  <a:pt x="780145" y="892172"/>
                  <a:pt x="782515" y="880323"/>
                </a:cubicBezTo>
                <a:cubicBezTo>
                  <a:pt x="785446" y="865669"/>
                  <a:pt x="787375" y="850779"/>
                  <a:pt x="791307" y="836361"/>
                </a:cubicBezTo>
                <a:cubicBezTo>
                  <a:pt x="796184" y="818478"/>
                  <a:pt x="804397" y="801589"/>
                  <a:pt x="808892" y="783607"/>
                </a:cubicBezTo>
                <a:lnTo>
                  <a:pt x="817684" y="748438"/>
                </a:lnTo>
                <a:cubicBezTo>
                  <a:pt x="820615" y="719130"/>
                  <a:pt x="820306" y="689315"/>
                  <a:pt x="826477" y="660515"/>
                </a:cubicBezTo>
                <a:cubicBezTo>
                  <a:pt x="829223" y="647699"/>
                  <a:pt x="840882" y="638061"/>
                  <a:pt x="844061" y="625346"/>
                </a:cubicBezTo>
                <a:cubicBezTo>
                  <a:pt x="849792" y="602423"/>
                  <a:pt x="850807" y="578547"/>
                  <a:pt x="852854" y="555007"/>
                </a:cubicBezTo>
                <a:cubicBezTo>
                  <a:pt x="856671" y="511114"/>
                  <a:pt x="857262" y="466963"/>
                  <a:pt x="861646" y="423123"/>
                </a:cubicBezTo>
                <a:cubicBezTo>
                  <a:pt x="864678" y="392805"/>
                  <a:pt x="870411" y="379241"/>
                  <a:pt x="879231" y="352784"/>
                </a:cubicBezTo>
                <a:cubicBezTo>
                  <a:pt x="885092" y="317615"/>
                  <a:pt x="885541" y="281102"/>
                  <a:pt x="896815" y="247277"/>
                </a:cubicBezTo>
                <a:cubicBezTo>
                  <a:pt x="899746" y="238485"/>
                  <a:pt x="903596" y="229947"/>
                  <a:pt x="905607" y="220900"/>
                </a:cubicBezTo>
                <a:cubicBezTo>
                  <a:pt x="909474" y="203497"/>
                  <a:pt x="910533" y="185549"/>
                  <a:pt x="914400" y="168146"/>
                </a:cubicBezTo>
                <a:cubicBezTo>
                  <a:pt x="916411" y="159099"/>
                  <a:pt x="920944" y="150760"/>
                  <a:pt x="923192" y="141769"/>
                </a:cubicBezTo>
                <a:cubicBezTo>
                  <a:pt x="928210" y="121697"/>
                  <a:pt x="930726" y="91532"/>
                  <a:pt x="940777" y="71430"/>
                </a:cubicBezTo>
                <a:cubicBezTo>
                  <a:pt x="945503" y="61979"/>
                  <a:pt x="950409" y="52012"/>
                  <a:pt x="958361" y="45054"/>
                </a:cubicBezTo>
                <a:cubicBezTo>
                  <a:pt x="989227" y="18046"/>
                  <a:pt x="1014660" y="2396"/>
                  <a:pt x="1055077" y="1092"/>
                </a:cubicBezTo>
                <a:cubicBezTo>
                  <a:pt x="1131237" y="-1365"/>
                  <a:pt x="1207477" y="1092"/>
                  <a:pt x="1283677" y="1092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6084168" y="2437583"/>
            <a:ext cx="1635478" cy="1441939"/>
          </a:xfrm>
          <a:custGeom>
            <a:avLst/>
            <a:gdLst>
              <a:gd name="connsiteX0" fmla="*/ 0 w 1872761"/>
              <a:gd name="connsiteY0" fmla="*/ 0 h 1441939"/>
              <a:gd name="connsiteX1" fmla="*/ 87923 w 1872761"/>
              <a:gd name="connsiteY1" fmla="*/ 8793 h 1441939"/>
              <a:gd name="connsiteX2" fmla="*/ 123092 w 1872761"/>
              <a:gd name="connsiteY2" fmla="*/ 26377 h 1441939"/>
              <a:gd name="connsiteX3" fmla="*/ 184638 w 1872761"/>
              <a:gd name="connsiteY3" fmla="*/ 35170 h 1441939"/>
              <a:gd name="connsiteX4" fmla="*/ 211015 w 1872761"/>
              <a:gd name="connsiteY4" fmla="*/ 61547 h 1441939"/>
              <a:gd name="connsiteX5" fmla="*/ 254977 w 1872761"/>
              <a:gd name="connsiteY5" fmla="*/ 70339 h 1441939"/>
              <a:gd name="connsiteX6" fmla="*/ 290146 w 1872761"/>
              <a:gd name="connsiteY6" fmla="*/ 79131 h 1441939"/>
              <a:gd name="connsiteX7" fmla="*/ 325315 w 1872761"/>
              <a:gd name="connsiteY7" fmla="*/ 96716 h 1441939"/>
              <a:gd name="connsiteX8" fmla="*/ 351692 w 1872761"/>
              <a:gd name="connsiteY8" fmla="*/ 114300 h 1441939"/>
              <a:gd name="connsiteX9" fmla="*/ 386861 w 1872761"/>
              <a:gd name="connsiteY9" fmla="*/ 123093 h 1441939"/>
              <a:gd name="connsiteX10" fmla="*/ 422030 w 1872761"/>
              <a:gd name="connsiteY10" fmla="*/ 149470 h 1441939"/>
              <a:gd name="connsiteX11" fmla="*/ 474784 w 1872761"/>
              <a:gd name="connsiteY11" fmla="*/ 193431 h 1441939"/>
              <a:gd name="connsiteX12" fmla="*/ 501161 w 1872761"/>
              <a:gd name="connsiteY12" fmla="*/ 254977 h 1441939"/>
              <a:gd name="connsiteX13" fmla="*/ 527538 w 1872761"/>
              <a:gd name="connsiteY13" fmla="*/ 272562 h 1441939"/>
              <a:gd name="connsiteX14" fmla="*/ 545123 w 1872761"/>
              <a:gd name="connsiteY14" fmla="*/ 307731 h 1441939"/>
              <a:gd name="connsiteX15" fmla="*/ 553915 w 1872761"/>
              <a:gd name="connsiteY15" fmla="*/ 334108 h 1441939"/>
              <a:gd name="connsiteX16" fmla="*/ 580292 w 1872761"/>
              <a:gd name="connsiteY16" fmla="*/ 360485 h 1441939"/>
              <a:gd name="connsiteX17" fmla="*/ 606669 w 1872761"/>
              <a:gd name="connsiteY17" fmla="*/ 422031 h 1441939"/>
              <a:gd name="connsiteX18" fmla="*/ 615461 w 1872761"/>
              <a:gd name="connsiteY18" fmla="*/ 457200 h 1441939"/>
              <a:gd name="connsiteX19" fmla="*/ 624253 w 1872761"/>
              <a:gd name="connsiteY19" fmla="*/ 483577 h 1441939"/>
              <a:gd name="connsiteX20" fmla="*/ 633046 w 1872761"/>
              <a:gd name="connsiteY20" fmla="*/ 527539 h 1441939"/>
              <a:gd name="connsiteX21" fmla="*/ 650630 w 1872761"/>
              <a:gd name="connsiteY21" fmla="*/ 553916 h 1441939"/>
              <a:gd name="connsiteX22" fmla="*/ 659423 w 1872761"/>
              <a:gd name="connsiteY22" fmla="*/ 597877 h 1441939"/>
              <a:gd name="connsiteX23" fmla="*/ 668215 w 1872761"/>
              <a:gd name="connsiteY23" fmla="*/ 677008 h 1441939"/>
              <a:gd name="connsiteX24" fmla="*/ 694592 w 1872761"/>
              <a:gd name="connsiteY24" fmla="*/ 791308 h 1441939"/>
              <a:gd name="connsiteX25" fmla="*/ 703384 w 1872761"/>
              <a:gd name="connsiteY25" fmla="*/ 826477 h 1441939"/>
              <a:gd name="connsiteX26" fmla="*/ 712177 w 1872761"/>
              <a:gd name="connsiteY26" fmla="*/ 870439 h 1441939"/>
              <a:gd name="connsiteX27" fmla="*/ 729761 w 1872761"/>
              <a:gd name="connsiteY27" fmla="*/ 896816 h 1441939"/>
              <a:gd name="connsiteX28" fmla="*/ 747346 w 1872761"/>
              <a:gd name="connsiteY28" fmla="*/ 931985 h 1441939"/>
              <a:gd name="connsiteX29" fmla="*/ 782515 w 1872761"/>
              <a:gd name="connsiteY29" fmla="*/ 1011116 h 1441939"/>
              <a:gd name="connsiteX30" fmla="*/ 817684 w 1872761"/>
              <a:gd name="connsiteY30" fmla="*/ 1072662 h 1441939"/>
              <a:gd name="connsiteX31" fmla="*/ 879230 w 1872761"/>
              <a:gd name="connsiteY31" fmla="*/ 1116623 h 1441939"/>
              <a:gd name="connsiteX32" fmla="*/ 949569 w 1872761"/>
              <a:gd name="connsiteY32" fmla="*/ 1195754 h 1441939"/>
              <a:gd name="connsiteX33" fmla="*/ 993530 w 1872761"/>
              <a:gd name="connsiteY33" fmla="*/ 1266093 h 1441939"/>
              <a:gd name="connsiteX34" fmla="*/ 1011115 w 1872761"/>
              <a:gd name="connsiteY34" fmla="*/ 1292470 h 1441939"/>
              <a:gd name="connsiteX35" fmla="*/ 1090246 w 1872761"/>
              <a:gd name="connsiteY35" fmla="*/ 1354016 h 1441939"/>
              <a:gd name="connsiteX36" fmla="*/ 1169377 w 1872761"/>
              <a:gd name="connsiteY36" fmla="*/ 1424354 h 1441939"/>
              <a:gd name="connsiteX37" fmla="*/ 1371600 w 1872761"/>
              <a:gd name="connsiteY37" fmla="*/ 1441939 h 1441939"/>
              <a:gd name="connsiteX38" fmla="*/ 1556238 w 1872761"/>
              <a:gd name="connsiteY38" fmla="*/ 1433147 h 1441939"/>
              <a:gd name="connsiteX39" fmla="*/ 1582615 w 1872761"/>
              <a:gd name="connsiteY39" fmla="*/ 1424354 h 1441939"/>
              <a:gd name="connsiteX40" fmla="*/ 1608992 w 1872761"/>
              <a:gd name="connsiteY40" fmla="*/ 1406770 h 1441939"/>
              <a:gd name="connsiteX41" fmla="*/ 1644161 w 1872761"/>
              <a:gd name="connsiteY41" fmla="*/ 1354016 h 1441939"/>
              <a:gd name="connsiteX42" fmla="*/ 1696915 w 1872761"/>
              <a:gd name="connsiteY42" fmla="*/ 1310054 h 1441939"/>
              <a:gd name="connsiteX43" fmla="*/ 1732084 w 1872761"/>
              <a:gd name="connsiteY43" fmla="*/ 1266093 h 1441939"/>
              <a:gd name="connsiteX44" fmla="*/ 1784838 w 1872761"/>
              <a:gd name="connsiteY44" fmla="*/ 1222131 h 1441939"/>
              <a:gd name="connsiteX45" fmla="*/ 1820007 w 1872761"/>
              <a:gd name="connsiteY45" fmla="*/ 1160585 h 1441939"/>
              <a:gd name="connsiteX46" fmla="*/ 1837592 w 1872761"/>
              <a:gd name="connsiteY46" fmla="*/ 1134208 h 1441939"/>
              <a:gd name="connsiteX47" fmla="*/ 1863969 w 1872761"/>
              <a:gd name="connsiteY47" fmla="*/ 1063870 h 1441939"/>
              <a:gd name="connsiteX48" fmla="*/ 1872761 w 1872761"/>
              <a:gd name="connsiteY48" fmla="*/ 1028700 h 1441939"/>
              <a:gd name="connsiteX49" fmla="*/ 1846384 w 1872761"/>
              <a:gd name="connsiteY49" fmla="*/ 914400 h 1441939"/>
              <a:gd name="connsiteX50" fmla="*/ 1820007 w 1872761"/>
              <a:gd name="connsiteY50" fmla="*/ 896816 h 1441939"/>
              <a:gd name="connsiteX51" fmla="*/ 1802423 w 1872761"/>
              <a:gd name="connsiteY51" fmla="*/ 870439 h 1441939"/>
              <a:gd name="connsiteX52" fmla="*/ 1793630 w 1872761"/>
              <a:gd name="connsiteY52" fmla="*/ 844062 h 1441939"/>
              <a:gd name="connsiteX53" fmla="*/ 1767253 w 1872761"/>
              <a:gd name="connsiteY53" fmla="*/ 817685 h 1441939"/>
              <a:gd name="connsiteX54" fmla="*/ 1758461 w 1872761"/>
              <a:gd name="connsiteY54" fmla="*/ 791308 h 1441939"/>
              <a:gd name="connsiteX55" fmla="*/ 1740877 w 1872761"/>
              <a:gd name="connsiteY55" fmla="*/ 764931 h 1441939"/>
              <a:gd name="connsiteX56" fmla="*/ 1723292 w 1872761"/>
              <a:gd name="connsiteY56" fmla="*/ 685800 h 144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872761" h="1441939">
                <a:moveTo>
                  <a:pt x="0" y="0"/>
                </a:moveTo>
                <a:cubicBezTo>
                  <a:pt x="29308" y="2931"/>
                  <a:pt x="59123" y="2622"/>
                  <a:pt x="87923" y="8793"/>
                </a:cubicBezTo>
                <a:cubicBezTo>
                  <a:pt x="100739" y="11539"/>
                  <a:pt x="110447" y="22928"/>
                  <a:pt x="123092" y="26377"/>
                </a:cubicBezTo>
                <a:cubicBezTo>
                  <a:pt x="143085" y="31830"/>
                  <a:pt x="164123" y="32239"/>
                  <a:pt x="184638" y="35170"/>
                </a:cubicBezTo>
                <a:cubicBezTo>
                  <a:pt x="193430" y="43962"/>
                  <a:pt x="199893" y="55986"/>
                  <a:pt x="211015" y="61547"/>
                </a:cubicBezTo>
                <a:cubicBezTo>
                  <a:pt x="224382" y="68230"/>
                  <a:pt x="240389" y="67097"/>
                  <a:pt x="254977" y="70339"/>
                </a:cubicBezTo>
                <a:cubicBezTo>
                  <a:pt x="266773" y="72960"/>
                  <a:pt x="278423" y="76200"/>
                  <a:pt x="290146" y="79131"/>
                </a:cubicBezTo>
                <a:cubicBezTo>
                  <a:pt x="301869" y="84993"/>
                  <a:pt x="313935" y="90213"/>
                  <a:pt x="325315" y="96716"/>
                </a:cubicBezTo>
                <a:cubicBezTo>
                  <a:pt x="334490" y="101959"/>
                  <a:pt x="341979" y="110137"/>
                  <a:pt x="351692" y="114300"/>
                </a:cubicBezTo>
                <a:cubicBezTo>
                  <a:pt x="362799" y="119060"/>
                  <a:pt x="375138" y="120162"/>
                  <a:pt x="386861" y="123093"/>
                </a:cubicBezTo>
                <a:cubicBezTo>
                  <a:pt x="398584" y="131885"/>
                  <a:pt x="410904" y="139933"/>
                  <a:pt x="422030" y="149470"/>
                </a:cubicBezTo>
                <a:cubicBezTo>
                  <a:pt x="481261" y="200240"/>
                  <a:pt x="416491" y="154570"/>
                  <a:pt x="474784" y="193431"/>
                </a:cubicBezTo>
                <a:cubicBezTo>
                  <a:pt x="481510" y="220334"/>
                  <a:pt x="480923" y="234738"/>
                  <a:pt x="501161" y="254977"/>
                </a:cubicBezTo>
                <a:cubicBezTo>
                  <a:pt x="508633" y="262449"/>
                  <a:pt x="518746" y="266700"/>
                  <a:pt x="527538" y="272562"/>
                </a:cubicBezTo>
                <a:cubicBezTo>
                  <a:pt x="533400" y="284285"/>
                  <a:pt x="539960" y="295684"/>
                  <a:pt x="545123" y="307731"/>
                </a:cubicBezTo>
                <a:cubicBezTo>
                  <a:pt x="548774" y="316250"/>
                  <a:pt x="548774" y="326397"/>
                  <a:pt x="553915" y="334108"/>
                </a:cubicBezTo>
                <a:cubicBezTo>
                  <a:pt x="560812" y="344454"/>
                  <a:pt x="571500" y="351693"/>
                  <a:pt x="580292" y="360485"/>
                </a:cubicBezTo>
                <a:cubicBezTo>
                  <a:pt x="605533" y="461452"/>
                  <a:pt x="570238" y="337025"/>
                  <a:pt x="606669" y="422031"/>
                </a:cubicBezTo>
                <a:cubicBezTo>
                  <a:pt x="611429" y="433138"/>
                  <a:pt x="612141" y="445581"/>
                  <a:pt x="615461" y="457200"/>
                </a:cubicBezTo>
                <a:cubicBezTo>
                  <a:pt x="618007" y="466111"/>
                  <a:pt x="622005" y="474586"/>
                  <a:pt x="624253" y="483577"/>
                </a:cubicBezTo>
                <a:cubicBezTo>
                  <a:pt x="627878" y="498075"/>
                  <a:pt x="627799" y="513546"/>
                  <a:pt x="633046" y="527539"/>
                </a:cubicBezTo>
                <a:cubicBezTo>
                  <a:pt x="636756" y="537433"/>
                  <a:pt x="644769" y="545124"/>
                  <a:pt x="650630" y="553916"/>
                </a:cubicBezTo>
                <a:cubicBezTo>
                  <a:pt x="653561" y="568570"/>
                  <a:pt x="657310" y="583083"/>
                  <a:pt x="659423" y="597877"/>
                </a:cubicBezTo>
                <a:cubicBezTo>
                  <a:pt x="663176" y="624150"/>
                  <a:pt x="664076" y="650793"/>
                  <a:pt x="668215" y="677008"/>
                </a:cubicBezTo>
                <a:cubicBezTo>
                  <a:pt x="688869" y="807813"/>
                  <a:pt x="675961" y="726097"/>
                  <a:pt x="694592" y="791308"/>
                </a:cubicBezTo>
                <a:cubicBezTo>
                  <a:pt x="697912" y="802927"/>
                  <a:pt x="700763" y="814681"/>
                  <a:pt x="703384" y="826477"/>
                </a:cubicBezTo>
                <a:cubicBezTo>
                  <a:pt x="706626" y="841065"/>
                  <a:pt x="706930" y="856446"/>
                  <a:pt x="712177" y="870439"/>
                </a:cubicBezTo>
                <a:cubicBezTo>
                  <a:pt x="715887" y="880333"/>
                  <a:pt x="724518" y="887641"/>
                  <a:pt x="729761" y="896816"/>
                </a:cubicBezTo>
                <a:cubicBezTo>
                  <a:pt x="736264" y="908196"/>
                  <a:pt x="742478" y="919816"/>
                  <a:pt x="747346" y="931985"/>
                </a:cubicBezTo>
                <a:cubicBezTo>
                  <a:pt x="798515" y="1059909"/>
                  <a:pt x="737406" y="932178"/>
                  <a:pt x="782515" y="1011116"/>
                </a:cubicBezTo>
                <a:cubicBezTo>
                  <a:pt x="791708" y="1027203"/>
                  <a:pt x="803406" y="1058384"/>
                  <a:pt x="817684" y="1072662"/>
                </a:cubicBezTo>
                <a:cubicBezTo>
                  <a:pt x="828592" y="1083571"/>
                  <a:pt x="864251" y="1106637"/>
                  <a:pt x="879230" y="1116623"/>
                </a:cubicBezTo>
                <a:cubicBezTo>
                  <a:pt x="913047" y="1184257"/>
                  <a:pt x="876275" y="1122461"/>
                  <a:pt x="949569" y="1195754"/>
                </a:cubicBezTo>
                <a:cubicBezTo>
                  <a:pt x="977590" y="1223775"/>
                  <a:pt x="974956" y="1233588"/>
                  <a:pt x="993530" y="1266093"/>
                </a:cubicBezTo>
                <a:cubicBezTo>
                  <a:pt x="998773" y="1275268"/>
                  <a:pt x="1003162" y="1285512"/>
                  <a:pt x="1011115" y="1292470"/>
                </a:cubicBezTo>
                <a:cubicBezTo>
                  <a:pt x="1079155" y="1352004"/>
                  <a:pt x="1046019" y="1302418"/>
                  <a:pt x="1090246" y="1354016"/>
                </a:cubicBezTo>
                <a:cubicBezTo>
                  <a:pt x="1112136" y="1379554"/>
                  <a:pt x="1129189" y="1419330"/>
                  <a:pt x="1169377" y="1424354"/>
                </a:cubicBezTo>
                <a:cubicBezTo>
                  <a:pt x="1283434" y="1438612"/>
                  <a:pt x="1216139" y="1431575"/>
                  <a:pt x="1371600" y="1441939"/>
                </a:cubicBezTo>
                <a:cubicBezTo>
                  <a:pt x="1433146" y="1439008"/>
                  <a:pt x="1494835" y="1438264"/>
                  <a:pt x="1556238" y="1433147"/>
                </a:cubicBezTo>
                <a:cubicBezTo>
                  <a:pt x="1565474" y="1432377"/>
                  <a:pt x="1574325" y="1428499"/>
                  <a:pt x="1582615" y="1424354"/>
                </a:cubicBezTo>
                <a:cubicBezTo>
                  <a:pt x="1592066" y="1419628"/>
                  <a:pt x="1600200" y="1412631"/>
                  <a:pt x="1608992" y="1406770"/>
                </a:cubicBezTo>
                <a:cubicBezTo>
                  <a:pt x="1620715" y="1389185"/>
                  <a:pt x="1626576" y="1365739"/>
                  <a:pt x="1644161" y="1354016"/>
                </a:cubicBezTo>
                <a:cubicBezTo>
                  <a:pt x="1680884" y="1329534"/>
                  <a:pt x="1663066" y="1343903"/>
                  <a:pt x="1696915" y="1310054"/>
                </a:cubicBezTo>
                <a:cubicBezTo>
                  <a:pt x="1714032" y="1258703"/>
                  <a:pt x="1692314" y="1305863"/>
                  <a:pt x="1732084" y="1266093"/>
                </a:cubicBezTo>
                <a:cubicBezTo>
                  <a:pt x="1779991" y="1218186"/>
                  <a:pt x="1734459" y="1238923"/>
                  <a:pt x="1784838" y="1222131"/>
                </a:cubicBezTo>
                <a:cubicBezTo>
                  <a:pt x="1827681" y="1157867"/>
                  <a:pt x="1775386" y="1238671"/>
                  <a:pt x="1820007" y="1160585"/>
                </a:cubicBezTo>
                <a:cubicBezTo>
                  <a:pt x="1825250" y="1151410"/>
                  <a:pt x="1831730" y="1143000"/>
                  <a:pt x="1837592" y="1134208"/>
                </a:cubicBezTo>
                <a:cubicBezTo>
                  <a:pt x="1860160" y="1043932"/>
                  <a:pt x="1829485" y="1155828"/>
                  <a:pt x="1863969" y="1063870"/>
                </a:cubicBezTo>
                <a:cubicBezTo>
                  <a:pt x="1868212" y="1052555"/>
                  <a:pt x="1869830" y="1040423"/>
                  <a:pt x="1872761" y="1028700"/>
                </a:cubicBezTo>
                <a:cubicBezTo>
                  <a:pt x="1871290" y="1018402"/>
                  <a:pt x="1861630" y="924564"/>
                  <a:pt x="1846384" y="914400"/>
                </a:cubicBezTo>
                <a:lnTo>
                  <a:pt x="1820007" y="896816"/>
                </a:lnTo>
                <a:cubicBezTo>
                  <a:pt x="1814146" y="888024"/>
                  <a:pt x="1807149" y="879890"/>
                  <a:pt x="1802423" y="870439"/>
                </a:cubicBezTo>
                <a:cubicBezTo>
                  <a:pt x="1798278" y="862149"/>
                  <a:pt x="1798771" y="851773"/>
                  <a:pt x="1793630" y="844062"/>
                </a:cubicBezTo>
                <a:cubicBezTo>
                  <a:pt x="1786733" y="833716"/>
                  <a:pt x="1776045" y="826477"/>
                  <a:pt x="1767253" y="817685"/>
                </a:cubicBezTo>
                <a:cubicBezTo>
                  <a:pt x="1764322" y="808893"/>
                  <a:pt x="1762606" y="799598"/>
                  <a:pt x="1758461" y="791308"/>
                </a:cubicBezTo>
                <a:cubicBezTo>
                  <a:pt x="1753735" y="781857"/>
                  <a:pt x="1745169" y="774587"/>
                  <a:pt x="1740877" y="764931"/>
                </a:cubicBezTo>
                <a:cubicBezTo>
                  <a:pt x="1720512" y="719108"/>
                  <a:pt x="1723292" y="723469"/>
                  <a:pt x="1723292" y="685800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33" y="2422353"/>
            <a:ext cx="1102652" cy="2297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Freeform 16"/>
          <p:cNvSpPr/>
          <p:nvPr/>
        </p:nvSpPr>
        <p:spPr>
          <a:xfrm>
            <a:off x="1237129" y="2129609"/>
            <a:ext cx="4016189" cy="1635649"/>
          </a:xfrm>
          <a:custGeom>
            <a:avLst/>
            <a:gdLst>
              <a:gd name="connsiteX0" fmla="*/ 0 w 4016189"/>
              <a:gd name="connsiteY0" fmla="*/ 899300 h 1635649"/>
              <a:gd name="connsiteX1" fmla="*/ 44824 w 4016189"/>
              <a:gd name="connsiteY1" fmla="*/ 872406 h 1635649"/>
              <a:gd name="connsiteX2" fmla="*/ 71718 w 4016189"/>
              <a:gd name="connsiteY2" fmla="*/ 854477 h 1635649"/>
              <a:gd name="connsiteX3" fmla="*/ 98612 w 4016189"/>
              <a:gd name="connsiteY3" fmla="*/ 800688 h 1635649"/>
              <a:gd name="connsiteX4" fmla="*/ 107577 w 4016189"/>
              <a:gd name="connsiteY4" fmla="*/ 773794 h 1635649"/>
              <a:gd name="connsiteX5" fmla="*/ 143436 w 4016189"/>
              <a:gd name="connsiteY5" fmla="*/ 728971 h 1635649"/>
              <a:gd name="connsiteX6" fmla="*/ 152400 w 4016189"/>
              <a:gd name="connsiteY6" fmla="*/ 684147 h 1635649"/>
              <a:gd name="connsiteX7" fmla="*/ 161365 w 4016189"/>
              <a:gd name="connsiteY7" fmla="*/ 657253 h 1635649"/>
              <a:gd name="connsiteX8" fmla="*/ 143436 w 4016189"/>
              <a:gd name="connsiteY8" fmla="*/ 468994 h 1635649"/>
              <a:gd name="connsiteX9" fmla="*/ 134471 w 4016189"/>
              <a:gd name="connsiteY9" fmla="*/ 442100 h 1635649"/>
              <a:gd name="connsiteX10" fmla="*/ 143436 w 4016189"/>
              <a:gd name="connsiteY10" fmla="*/ 289700 h 1635649"/>
              <a:gd name="connsiteX11" fmla="*/ 161365 w 4016189"/>
              <a:gd name="connsiteY11" fmla="*/ 235912 h 1635649"/>
              <a:gd name="connsiteX12" fmla="*/ 170330 w 4016189"/>
              <a:gd name="connsiteY12" fmla="*/ 200053 h 1635649"/>
              <a:gd name="connsiteX13" fmla="*/ 206189 w 4016189"/>
              <a:gd name="connsiteY13" fmla="*/ 128335 h 1635649"/>
              <a:gd name="connsiteX14" fmla="*/ 215153 w 4016189"/>
              <a:gd name="connsiteY14" fmla="*/ 101441 h 1635649"/>
              <a:gd name="connsiteX15" fmla="*/ 259977 w 4016189"/>
              <a:gd name="connsiteY15" fmla="*/ 65583 h 1635649"/>
              <a:gd name="connsiteX16" fmla="*/ 304800 w 4016189"/>
              <a:gd name="connsiteY16" fmla="*/ 56618 h 1635649"/>
              <a:gd name="connsiteX17" fmla="*/ 394447 w 4016189"/>
              <a:gd name="connsiteY17" fmla="*/ 29724 h 1635649"/>
              <a:gd name="connsiteX18" fmla="*/ 896471 w 4016189"/>
              <a:gd name="connsiteY18" fmla="*/ 2830 h 1635649"/>
              <a:gd name="connsiteX19" fmla="*/ 1317812 w 4016189"/>
              <a:gd name="connsiteY19" fmla="*/ 20759 h 1635649"/>
              <a:gd name="connsiteX20" fmla="*/ 1407459 w 4016189"/>
              <a:gd name="connsiteY20" fmla="*/ 29724 h 1635649"/>
              <a:gd name="connsiteX21" fmla="*/ 1470212 w 4016189"/>
              <a:gd name="connsiteY21" fmla="*/ 38688 h 1635649"/>
              <a:gd name="connsiteX22" fmla="*/ 1748118 w 4016189"/>
              <a:gd name="connsiteY22" fmla="*/ 47653 h 1635649"/>
              <a:gd name="connsiteX23" fmla="*/ 1819836 w 4016189"/>
              <a:gd name="connsiteY23" fmla="*/ 56618 h 1635649"/>
              <a:gd name="connsiteX24" fmla="*/ 1864659 w 4016189"/>
              <a:gd name="connsiteY24" fmla="*/ 65583 h 1635649"/>
              <a:gd name="connsiteX25" fmla="*/ 1936377 w 4016189"/>
              <a:gd name="connsiteY25" fmla="*/ 74547 h 1635649"/>
              <a:gd name="connsiteX26" fmla="*/ 2590800 w 4016189"/>
              <a:gd name="connsiteY26" fmla="*/ 65583 h 1635649"/>
              <a:gd name="connsiteX27" fmla="*/ 2617695 w 4016189"/>
              <a:gd name="connsiteY27" fmla="*/ 56618 h 1635649"/>
              <a:gd name="connsiteX28" fmla="*/ 2922495 w 4016189"/>
              <a:gd name="connsiteY28" fmla="*/ 47653 h 1635649"/>
              <a:gd name="connsiteX29" fmla="*/ 3065930 w 4016189"/>
              <a:gd name="connsiteY29" fmla="*/ 29724 h 1635649"/>
              <a:gd name="connsiteX30" fmla="*/ 3299012 w 4016189"/>
              <a:gd name="connsiteY30" fmla="*/ 20759 h 1635649"/>
              <a:gd name="connsiteX31" fmla="*/ 3352800 w 4016189"/>
              <a:gd name="connsiteY31" fmla="*/ 29724 h 1635649"/>
              <a:gd name="connsiteX32" fmla="*/ 3514165 w 4016189"/>
              <a:gd name="connsiteY32" fmla="*/ 38688 h 1635649"/>
              <a:gd name="connsiteX33" fmla="*/ 3648636 w 4016189"/>
              <a:gd name="connsiteY33" fmla="*/ 47653 h 1635649"/>
              <a:gd name="connsiteX34" fmla="*/ 3792071 w 4016189"/>
              <a:gd name="connsiteY34" fmla="*/ 65583 h 1635649"/>
              <a:gd name="connsiteX35" fmla="*/ 3827930 w 4016189"/>
              <a:gd name="connsiteY35" fmla="*/ 74547 h 1635649"/>
              <a:gd name="connsiteX36" fmla="*/ 3881718 w 4016189"/>
              <a:gd name="connsiteY36" fmla="*/ 101441 h 1635649"/>
              <a:gd name="connsiteX37" fmla="*/ 3899647 w 4016189"/>
              <a:gd name="connsiteY37" fmla="*/ 119371 h 1635649"/>
              <a:gd name="connsiteX38" fmla="*/ 3944471 w 4016189"/>
              <a:gd name="connsiteY38" fmla="*/ 155230 h 1635649"/>
              <a:gd name="connsiteX39" fmla="*/ 3971365 w 4016189"/>
              <a:gd name="connsiteY39" fmla="*/ 209018 h 1635649"/>
              <a:gd name="connsiteX40" fmla="*/ 3980330 w 4016189"/>
              <a:gd name="connsiteY40" fmla="*/ 235912 h 1635649"/>
              <a:gd name="connsiteX41" fmla="*/ 3989295 w 4016189"/>
              <a:gd name="connsiteY41" fmla="*/ 298665 h 1635649"/>
              <a:gd name="connsiteX42" fmla="*/ 4007224 w 4016189"/>
              <a:gd name="connsiteY42" fmla="*/ 451065 h 1635649"/>
              <a:gd name="connsiteX43" fmla="*/ 4016189 w 4016189"/>
              <a:gd name="connsiteY43" fmla="*/ 594500 h 1635649"/>
              <a:gd name="connsiteX44" fmla="*/ 4007224 w 4016189"/>
              <a:gd name="connsiteY44" fmla="*/ 684147 h 1635649"/>
              <a:gd name="connsiteX45" fmla="*/ 3998259 w 4016189"/>
              <a:gd name="connsiteY45" fmla="*/ 845512 h 1635649"/>
              <a:gd name="connsiteX46" fmla="*/ 3989295 w 4016189"/>
              <a:gd name="connsiteY46" fmla="*/ 1024806 h 1635649"/>
              <a:gd name="connsiteX47" fmla="*/ 3971365 w 4016189"/>
              <a:gd name="connsiteY47" fmla="*/ 1123418 h 1635649"/>
              <a:gd name="connsiteX48" fmla="*/ 3962400 w 4016189"/>
              <a:gd name="connsiteY48" fmla="*/ 1293747 h 1635649"/>
              <a:gd name="connsiteX49" fmla="*/ 3944471 w 4016189"/>
              <a:gd name="connsiteY49" fmla="*/ 1365465 h 1635649"/>
              <a:gd name="connsiteX50" fmla="*/ 3926542 w 4016189"/>
              <a:gd name="connsiteY50" fmla="*/ 1464077 h 1635649"/>
              <a:gd name="connsiteX51" fmla="*/ 3908612 w 4016189"/>
              <a:gd name="connsiteY51" fmla="*/ 1517865 h 1635649"/>
              <a:gd name="connsiteX52" fmla="*/ 3881718 w 4016189"/>
              <a:gd name="connsiteY52" fmla="*/ 1526830 h 1635649"/>
              <a:gd name="connsiteX53" fmla="*/ 3872753 w 4016189"/>
              <a:gd name="connsiteY53" fmla="*/ 1553724 h 1635649"/>
              <a:gd name="connsiteX54" fmla="*/ 3845859 w 4016189"/>
              <a:gd name="connsiteY54" fmla="*/ 1571653 h 1635649"/>
              <a:gd name="connsiteX55" fmla="*/ 3827930 w 4016189"/>
              <a:gd name="connsiteY55" fmla="*/ 1589583 h 1635649"/>
              <a:gd name="connsiteX56" fmla="*/ 3818965 w 4016189"/>
              <a:gd name="connsiteY56" fmla="*/ 1616477 h 1635649"/>
              <a:gd name="connsiteX57" fmla="*/ 3747247 w 4016189"/>
              <a:gd name="connsiteY57" fmla="*/ 1634406 h 1635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4016189" h="1635649">
                <a:moveTo>
                  <a:pt x="0" y="899300"/>
                </a:moveTo>
                <a:cubicBezTo>
                  <a:pt x="14941" y="890335"/>
                  <a:pt x="30048" y="881641"/>
                  <a:pt x="44824" y="872406"/>
                </a:cubicBezTo>
                <a:cubicBezTo>
                  <a:pt x="53960" y="866696"/>
                  <a:pt x="65742" y="863442"/>
                  <a:pt x="71718" y="854477"/>
                </a:cubicBezTo>
                <a:cubicBezTo>
                  <a:pt x="137813" y="755335"/>
                  <a:pt x="34186" y="865117"/>
                  <a:pt x="98612" y="800688"/>
                </a:cubicBezTo>
                <a:cubicBezTo>
                  <a:pt x="101600" y="791723"/>
                  <a:pt x="102569" y="781807"/>
                  <a:pt x="107577" y="773794"/>
                </a:cubicBezTo>
                <a:cubicBezTo>
                  <a:pt x="117718" y="757569"/>
                  <a:pt x="134879" y="746085"/>
                  <a:pt x="143436" y="728971"/>
                </a:cubicBezTo>
                <a:cubicBezTo>
                  <a:pt x="150250" y="715342"/>
                  <a:pt x="148705" y="698929"/>
                  <a:pt x="152400" y="684147"/>
                </a:cubicBezTo>
                <a:cubicBezTo>
                  <a:pt x="154692" y="674980"/>
                  <a:pt x="158377" y="666218"/>
                  <a:pt x="161365" y="657253"/>
                </a:cubicBezTo>
                <a:cubicBezTo>
                  <a:pt x="156965" y="591254"/>
                  <a:pt x="157448" y="532051"/>
                  <a:pt x="143436" y="468994"/>
                </a:cubicBezTo>
                <a:cubicBezTo>
                  <a:pt x="141386" y="459769"/>
                  <a:pt x="137459" y="451065"/>
                  <a:pt x="134471" y="442100"/>
                </a:cubicBezTo>
                <a:cubicBezTo>
                  <a:pt x="137459" y="391300"/>
                  <a:pt x="136854" y="340160"/>
                  <a:pt x="143436" y="289700"/>
                </a:cubicBezTo>
                <a:cubicBezTo>
                  <a:pt x="145880" y="270960"/>
                  <a:pt x="156781" y="254247"/>
                  <a:pt x="161365" y="235912"/>
                </a:cubicBezTo>
                <a:cubicBezTo>
                  <a:pt x="164353" y="223959"/>
                  <a:pt x="166790" y="211854"/>
                  <a:pt x="170330" y="200053"/>
                </a:cubicBezTo>
                <a:cubicBezTo>
                  <a:pt x="187989" y="141189"/>
                  <a:pt x="176211" y="158313"/>
                  <a:pt x="206189" y="128335"/>
                </a:cubicBezTo>
                <a:cubicBezTo>
                  <a:pt x="209177" y="119370"/>
                  <a:pt x="210291" y="109544"/>
                  <a:pt x="215153" y="101441"/>
                </a:cubicBezTo>
                <a:cubicBezTo>
                  <a:pt x="221505" y="90855"/>
                  <a:pt x="250521" y="69129"/>
                  <a:pt x="259977" y="65583"/>
                </a:cubicBezTo>
                <a:cubicBezTo>
                  <a:pt x="274244" y="60233"/>
                  <a:pt x="289926" y="59923"/>
                  <a:pt x="304800" y="56618"/>
                </a:cubicBezTo>
                <a:cubicBezTo>
                  <a:pt x="345444" y="47586"/>
                  <a:pt x="349755" y="44621"/>
                  <a:pt x="394447" y="29724"/>
                </a:cubicBezTo>
                <a:cubicBezTo>
                  <a:pt x="571700" y="-29360"/>
                  <a:pt x="411857" y="21117"/>
                  <a:pt x="896471" y="2830"/>
                </a:cubicBezTo>
                <a:lnTo>
                  <a:pt x="1317812" y="20759"/>
                </a:lnTo>
                <a:cubicBezTo>
                  <a:pt x="1347802" y="22337"/>
                  <a:pt x="1377633" y="26215"/>
                  <a:pt x="1407459" y="29724"/>
                </a:cubicBezTo>
                <a:cubicBezTo>
                  <a:pt x="1428444" y="32193"/>
                  <a:pt x="1449111" y="37577"/>
                  <a:pt x="1470212" y="38688"/>
                </a:cubicBezTo>
                <a:cubicBezTo>
                  <a:pt x="1562767" y="43559"/>
                  <a:pt x="1655483" y="44665"/>
                  <a:pt x="1748118" y="47653"/>
                </a:cubicBezTo>
                <a:cubicBezTo>
                  <a:pt x="1772024" y="50641"/>
                  <a:pt x="1796024" y="52955"/>
                  <a:pt x="1819836" y="56618"/>
                </a:cubicBezTo>
                <a:cubicBezTo>
                  <a:pt x="1834896" y="58935"/>
                  <a:pt x="1849599" y="63266"/>
                  <a:pt x="1864659" y="65583"/>
                </a:cubicBezTo>
                <a:cubicBezTo>
                  <a:pt x="1888471" y="69246"/>
                  <a:pt x="1912471" y="71559"/>
                  <a:pt x="1936377" y="74547"/>
                </a:cubicBezTo>
                <a:lnTo>
                  <a:pt x="2590800" y="65583"/>
                </a:lnTo>
                <a:cubicBezTo>
                  <a:pt x="2600247" y="65334"/>
                  <a:pt x="2608259" y="57128"/>
                  <a:pt x="2617695" y="56618"/>
                </a:cubicBezTo>
                <a:cubicBezTo>
                  <a:pt x="2719191" y="51132"/>
                  <a:pt x="2820895" y="50641"/>
                  <a:pt x="2922495" y="47653"/>
                </a:cubicBezTo>
                <a:cubicBezTo>
                  <a:pt x="2986880" y="31556"/>
                  <a:pt x="2964714" y="35051"/>
                  <a:pt x="3065930" y="29724"/>
                </a:cubicBezTo>
                <a:cubicBezTo>
                  <a:pt x="3143574" y="25638"/>
                  <a:pt x="3221318" y="23747"/>
                  <a:pt x="3299012" y="20759"/>
                </a:cubicBezTo>
                <a:cubicBezTo>
                  <a:pt x="3316941" y="23747"/>
                  <a:pt x="3334686" y="28215"/>
                  <a:pt x="3352800" y="29724"/>
                </a:cubicBezTo>
                <a:cubicBezTo>
                  <a:pt x="3406485" y="34198"/>
                  <a:pt x="3460392" y="35429"/>
                  <a:pt x="3514165" y="38688"/>
                </a:cubicBezTo>
                <a:lnTo>
                  <a:pt x="3648636" y="47653"/>
                </a:lnTo>
                <a:cubicBezTo>
                  <a:pt x="3676280" y="49957"/>
                  <a:pt x="3760345" y="59815"/>
                  <a:pt x="3792071" y="65583"/>
                </a:cubicBezTo>
                <a:cubicBezTo>
                  <a:pt x="3804193" y="67787"/>
                  <a:pt x="3815977" y="71559"/>
                  <a:pt x="3827930" y="74547"/>
                </a:cubicBezTo>
                <a:cubicBezTo>
                  <a:pt x="3869683" y="116302"/>
                  <a:pt x="3815631" y="68397"/>
                  <a:pt x="3881718" y="101441"/>
                </a:cubicBezTo>
                <a:cubicBezTo>
                  <a:pt x="3889278" y="105221"/>
                  <a:pt x="3893047" y="114091"/>
                  <a:pt x="3899647" y="119371"/>
                </a:cubicBezTo>
                <a:cubicBezTo>
                  <a:pt x="3956192" y="164607"/>
                  <a:pt x="3901181" y="111938"/>
                  <a:pt x="3944471" y="155230"/>
                </a:cubicBezTo>
                <a:cubicBezTo>
                  <a:pt x="3967005" y="222829"/>
                  <a:pt x="3936608" y="139505"/>
                  <a:pt x="3971365" y="209018"/>
                </a:cubicBezTo>
                <a:cubicBezTo>
                  <a:pt x="3975591" y="217470"/>
                  <a:pt x="3977342" y="226947"/>
                  <a:pt x="3980330" y="235912"/>
                </a:cubicBezTo>
                <a:cubicBezTo>
                  <a:pt x="3983318" y="256830"/>
                  <a:pt x="3987193" y="277640"/>
                  <a:pt x="3989295" y="298665"/>
                </a:cubicBezTo>
                <a:cubicBezTo>
                  <a:pt x="4004159" y="447312"/>
                  <a:pt x="3987242" y="371140"/>
                  <a:pt x="4007224" y="451065"/>
                </a:cubicBezTo>
                <a:cubicBezTo>
                  <a:pt x="4010212" y="498877"/>
                  <a:pt x="4016189" y="546595"/>
                  <a:pt x="4016189" y="594500"/>
                </a:cubicBezTo>
                <a:cubicBezTo>
                  <a:pt x="4016189" y="624531"/>
                  <a:pt x="4009364" y="654192"/>
                  <a:pt x="4007224" y="684147"/>
                </a:cubicBezTo>
                <a:cubicBezTo>
                  <a:pt x="4003386" y="737881"/>
                  <a:pt x="4001090" y="791715"/>
                  <a:pt x="3998259" y="845512"/>
                </a:cubicBezTo>
                <a:cubicBezTo>
                  <a:pt x="3995114" y="905269"/>
                  <a:pt x="3993558" y="965119"/>
                  <a:pt x="3989295" y="1024806"/>
                </a:cubicBezTo>
                <a:cubicBezTo>
                  <a:pt x="3984688" y="1089312"/>
                  <a:pt x="3985780" y="1080175"/>
                  <a:pt x="3971365" y="1123418"/>
                </a:cubicBezTo>
                <a:cubicBezTo>
                  <a:pt x="3968377" y="1180194"/>
                  <a:pt x="3968679" y="1237240"/>
                  <a:pt x="3962400" y="1293747"/>
                </a:cubicBezTo>
                <a:cubicBezTo>
                  <a:pt x="3959679" y="1318238"/>
                  <a:pt x="3947956" y="1341071"/>
                  <a:pt x="3944471" y="1365465"/>
                </a:cubicBezTo>
                <a:cubicBezTo>
                  <a:pt x="3938159" y="1409648"/>
                  <a:pt x="3938067" y="1425659"/>
                  <a:pt x="3926542" y="1464077"/>
                </a:cubicBezTo>
                <a:cubicBezTo>
                  <a:pt x="3921111" y="1482179"/>
                  <a:pt x="3926541" y="1511888"/>
                  <a:pt x="3908612" y="1517865"/>
                </a:cubicBezTo>
                <a:lnTo>
                  <a:pt x="3881718" y="1526830"/>
                </a:lnTo>
                <a:cubicBezTo>
                  <a:pt x="3878730" y="1535795"/>
                  <a:pt x="3878656" y="1546345"/>
                  <a:pt x="3872753" y="1553724"/>
                </a:cubicBezTo>
                <a:cubicBezTo>
                  <a:pt x="3866022" y="1562137"/>
                  <a:pt x="3854272" y="1564922"/>
                  <a:pt x="3845859" y="1571653"/>
                </a:cubicBezTo>
                <a:cubicBezTo>
                  <a:pt x="3839259" y="1576933"/>
                  <a:pt x="3833906" y="1583606"/>
                  <a:pt x="3827930" y="1589583"/>
                </a:cubicBezTo>
                <a:cubicBezTo>
                  <a:pt x="3824942" y="1598548"/>
                  <a:pt x="3824868" y="1609098"/>
                  <a:pt x="3818965" y="1616477"/>
                </a:cubicBezTo>
                <a:cubicBezTo>
                  <a:pt x="3797991" y="1642694"/>
                  <a:pt x="3777395" y="1634406"/>
                  <a:pt x="3747247" y="1634406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501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Samo Korpar</a:t>
            </a:r>
            <a:r>
              <a:rPr lang="en-GB" smtClean="0"/>
              <a:t>, EDIT 2011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620468" y="6342781"/>
            <a:ext cx="2133600" cy="365125"/>
          </a:xfrm>
        </p:spPr>
        <p:txBody>
          <a:bodyPr/>
          <a:lstStyle/>
          <a:p>
            <a:fld id="{368F5ED5-B40A-4F93-8584-AAF809DE3009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356" y="2264254"/>
            <a:ext cx="3673134" cy="19442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560" y="4352486"/>
            <a:ext cx="3727936" cy="19568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356" y="116632"/>
            <a:ext cx="3727936" cy="195051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7505" y="46365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Single photon level – large fraction of single photoelectron signals</a:t>
            </a:r>
            <a:endParaRPr lang="en-US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6099707"/>
              </p:ext>
            </p:extLst>
          </p:nvPr>
        </p:nvGraphicFramePr>
        <p:xfrm>
          <a:off x="251520" y="1601490"/>
          <a:ext cx="1100138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4" name="Equation" r:id="rId6" imgW="685800" imgH="241200" progId="Equation.3">
                  <p:embed/>
                </p:oleObj>
              </mc:Choice>
              <mc:Fallback>
                <p:oleObj name="Equation" r:id="rId6" imgW="685800" imgH="2412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601490"/>
                        <a:ext cx="1100138" cy="38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1872772"/>
              </p:ext>
            </p:extLst>
          </p:nvPr>
        </p:nvGraphicFramePr>
        <p:xfrm>
          <a:off x="107505" y="754510"/>
          <a:ext cx="1584176" cy="7217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5" name="Equation" r:id="rId8" imgW="1002960" imgH="457200" progId="Equation.3">
                  <p:embed/>
                </p:oleObj>
              </mc:Choice>
              <mc:Fallback>
                <p:oleObj name="Equation" r:id="rId8" imgW="1002960" imgH="457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5" y="754510"/>
                        <a:ext cx="1584176" cy="7217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1475656" y="1601490"/>
            <a:ext cx="24325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Fraction of pedestal events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1691681" y="855116"/>
            <a:ext cx="34563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Number of photoelectrons follows</a:t>
            </a:r>
          </a:p>
          <a:p>
            <a:r>
              <a:rPr lang="en-US" sz="1600" dirty="0" smtClean="0"/>
              <a:t>Poisson distribution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75339" y="2268161"/>
            <a:ext cx="22322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Fraction of single photoelectron signals</a:t>
            </a:r>
            <a:endParaRPr lang="en-US" sz="1600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995206"/>
              </p:ext>
            </p:extLst>
          </p:nvPr>
        </p:nvGraphicFramePr>
        <p:xfrm>
          <a:off x="323528" y="3068960"/>
          <a:ext cx="3011488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6" name="Equation" r:id="rId10" imgW="1879560" imgH="419040" progId="Equation.3">
                  <p:embed/>
                </p:oleObj>
              </mc:Choice>
              <mc:Fallback>
                <p:oleObj name="Equation" r:id="rId10" imgW="1879560" imgH="4190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068960"/>
                        <a:ext cx="3011488" cy="67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210307"/>
              </p:ext>
            </p:extLst>
          </p:nvPr>
        </p:nvGraphicFramePr>
        <p:xfrm>
          <a:off x="3612233" y="2181984"/>
          <a:ext cx="1535832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7916"/>
                <a:gridCol w="767916"/>
              </a:tblGrid>
              <a:tr h="353822"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P(0)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>
                          <a:latin typeface="Symbol" pitchFamily="18" charset="2"/>
                        </a:rPr>
                        <a:t>h</a:t>
                      </a:r>
                      <a:endParaRPr lang="en-US" dirty="0">
                        <a:latin typeface="Symbol" pitchFamily="18" charset="2"/>
                      </a:endParaRPr>
                    </a:p>
                  </a:txBody>
                  <a:tcPr/>
                </a:tc>
              </a:tr>
              <a:tr h="353822"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0.7</a:t>
                      </a:r>
                      <a:endParaRPr lang="en-US" dirty="0"/>
                    </a:p>
                  </a:txBody>
                  <a:tcPr/>
                </a:tc>
              </a:tr>
              <a:tr h="353822"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0.9</a:t>
                      </a:r>
                      <a:endParaRPr lang="en-US" dirty="0"/>
                    </a:p>
                  </a:txBody>
                  <a:tcPr/>
                </a:tc>
              </a:tr>
              <a:tr h="353822"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0.95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9" name="Straight Arrow Connector 18"/>
          <p:cNvCxnSpPr/>
          <p:nvPr/>
        </p:nvCxnSpPr>
        <p:spPr>
          <a:xfrm flipV="1">
            <a:off x="3419873" y="666402"/>
            <a:ext cx="2808311" cy="81838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97652" y="5085184"/>
            <a:ext cx="47885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Maximal travel time of a backscattered photoelectron can be </a:t>
            </a:r>
            <a:r>
              <a:rPr lang="sl-SI" dirty="0" smtClean="0"/>
              <a:t>estimat</a:t>
            </a:r>
            <a:r>
              <a:rPr lang="en-US" dirty="0" err="1" smtClean="0"/>
              <a:t>ed</a:t>
            </a:r>
            <a:r>
              <a:rPr lang="en-US" dirty="0" smtClean="0"/>
              <a:t> </a:t>
            </a:r>
            <a:r>
              <a:rPr lang="en-US" dirty="0" smtClean="0"/>
              <a:t>from the timing </a:t>
            </a:r>
            <a:r>
              <a:rPr lang="sl-SI" dirty="0" smtClean="0"/>
              <a:t>distribution</a:t>
            </a:r>
            <a:r>
              <a:rPr lang="en-US" dirty="0" smtClean="0"/>
              <a:t> </a:t>
            </a:r>
            <a:r>
              <a:rPr lang="en-US" dirty="0" smtClean="0"/>
              <a:t>of single </a:t>
            </a:r>
            <a:r>
              <a:rPr lang="en-US" dirty="0" smtClean="0"/>
              <a:t>photoelectron</a:t>
            </a:r>
            <a:r>
              <a:rPr lang="sl-SI" dirty="0" smtClean="0"/>
              <a:t> signals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732240" y="300555"/>
            <a:ext cx="53893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l-SI" sz="1600" dirty="0" smtClean="0"/>
              <a:t>ADC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6620468" y="2419484"/>
            <a:ext cx="212603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l-SI" sz="1600" dirty="0" smtClean="0"/>
              <a:t>TDC – constant fraction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6732240" y="4509120"/>
            <a:ext cx="177311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l-SI" sz="1600" dirty="0" smtClean="0"/>
              <a:t>TDC – leading edge</a:t>
            </a:r>
            <a:endParaRPr lang="en-US" sz="16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6228184" y="4293096"/>
            <a:ext cx="0" cy="223224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578752" y="4293096"/>
            <a:ext cx="0" cy="2304256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300192" y="6453336"/>
            <a:ext cx="1152128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7277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Samo Korpar</a:t>
            </a:r>
            <a:r>
              <a:rPr lang="en-GB" smtClean="0"/>
              <a:t>, EDIT 2011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1864" y="356582"/>
            <a:ext cx="4624369" cy="3288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527493" y="4437112"/>
            <a:ext cx="21059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Parameters used: </a:t>
            </a:r>
          </a:p>
          <a:p>
            <a:r>
              <a:rPr lang="en-US" dirty="0"/>
              <a:t> U = 200 V</a:t>
            </a:r>
          </a:p>
          <a:p>
            <a:r>
              <a:rPr lang="en-US" dirty="0"/>
              <a:t> l = 6 mm</a:t>
            </a:r>
          </a:p>
          <a:p>
            <a:r>
              <a:rPr lang="en-US" dirty="0"/>
              <a:t> E</a:t>
            </a:r>
            <a:r>
              <a:rPr lang="en-US" baseline="-25000" dirty="0"/>
              <a:t>0 </a:t>
            </a:r>
            <a:r>
              <a:rPr lang="en-US" dirty="0"/>
              <a:t>= 1 </a:t>
            </a:r>
            <a:r>
              <a:rPr lang="en-US" dirty="0" err="1"/>
              <a:t>eV</a:t>
            </a:r>
            <a:endParaRPr lang="en-US" dirty="0"/>
          </a:p>
          <a:p>
            <a:r>
              <a:rPr lang="en-US" dirty="0"/>
              <a:t> m</a:t>
            </a:r>
            <a:r>
              <a:rPr lang="en-US" baseline="-25000" dirty="0"/>
              <a:t>e</a:t>
            </a:r>
            <a:r>
              <a:rPr lang="en-US" dirty="0"/>
              <a:t> = 511 </a:t>
            </a:r>
            <a:r>
              <a:rPr lang="en-US" dirty="0" err="1"/>
              <a:t>keV</a:t>
            </a:r>
            <a:r>
              <a:rPr lang="en-US" dirty="0"/>
              <a:t>/c</a:t>
            </a:r>
            <a:r>
              <a:rPr lang="en-US" baseline="30000" dirty="0"/>
              <a:t>2</a:t>
            </a:r>
            <a:endParaRPr lang="en-US" dirty="0"/>
          </a:p>
          <a:p>
            <a:r>
              <a:rPr lang="en-US" baseline="30000" dirty="0"/>
              <a:t> </a:t>
            </a:r>
            <a:r>
              <a:rPr lang="en-US" dirty="0"/>
              <a:t>e</a:t>
            </a:r>
            <a:r>
              <a:rPr lang="en-US" baseline="-25000" dirty="0"/>
              <a:t>0</a:t>
            </a:r>
            <a:r>
              <a:rPr lang="en-US" dirty="0"/>
              <a:t> = 1.6 10</a:t>
            </a:r>
            <a:r>
              <a:rPr lang="en-US" baseline="30000" dirty="0"/>
              <a:t>-19</a:t>
            </a:r>
            <a:r>
              <a:rPr lang="en-US" dirty="0"/>
              <a:t> As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0223" y="2636912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Delay and range of backscattered photoelectrons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5252" y="116632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Travel time and range of photoelectron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5854510"/>
              </p:ext>
            </p:extLst>
          </p:nvPr>
        </p:nvGraphicFramePr>
        <p:xfrm>
          <a:off x="449263" y="620688"/>
          <a:ext cx="1262062" cy="795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9" name="Equation" r:id="rId4" imgW="787320" imgH="495000" progId="Equation.3">
                  <p:embed/>
                </p:oleObj>
              </mc:Choice>
              <mc:Fallback>
                <p:oleObj name="Equation" r:id="rId4" imgW="787320" imgH="4950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3" y="620688"/>
                        <a:ext cx="1262062" cy="795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7326040"/>
              </p:ext>
            </p:extLst>
          </p:nvPr>
        </p:nvGraphicFramePr>
        <p:xfrm>
          <a:off x="423863" y="1628800"/>
          <a:ext cx="1995487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0" name="Equation" r:id="rId6" imgW="1244520" imgH="482400" progId="Equation.3">
                  <p:embed/>
                </p:oleObj>
              </mc:Choice>
              <mc:Fallback>
                <p:oleObj name="Equation" r:id="rId6" imgW="1244520" imgH="482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863" y="1628800"/>
                        <a:ext cx="1995487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1941263"/>
              </p:ext>
            </p:extLst>
          </p:nvPr>
        </p:nvGraphicFramePr>
        <p:xfrm>
          <a:off x="219962" y="3665502"/>
          <a:ext cx="1404937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1" name="Equation" r:id="rId8" imgW="876240" imgH="228600" progId="Equation.3">
                  <p:embed/>
                </p:oleObj>
              </mc:Choice>
              <mc:Fallback>
                <p:oleObj name="Equation" r:id="rId8" imgW="87624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962" y="3665502"/>
                        <a:ext cx="1404937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1125859"/>
              </p:ext>
            </p:extLst>
          </p:nvPr>
        </p:nvGraphicFramePr>
        <p:xfrm>
          <a:off x="2073275" y="3654425"/>
          <a:ext cx="1506538" cy="34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2" name="Equation" r:id="rId10" imgW="939600" imgH="215640" progId="Equation.3">
                  <p:embed/>
                </p:oleObj>
              </mc:Choice>
              <mc:Fallback>
                <p:oleObj name="Equation" r:id="rId10" imgW="939600" imgH="2156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3275" y="3654425"/>
                        <a:ext cx="1506538" cy="347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3945514" y="4568188"/>
            <a:ext cx="1853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Photoelectron</a:t>
            </a:r>
            <a:r>
              <a:rPr lang="en-US" dirty="0"/>
              <a:t>:</a:t>
            </a:r>
          </a:p>
          <a:p>
            <a:r>
              <a:rPr lang="en-US" dirty="0"/>
              <a:t> d</a:t>
            </a:r>
            <a:r>
              <a:rPr lang="en-US" baseline="-25000" dirty="0"/>
              <a:t>0,max</a:t>
            </a:r>
            <a:r>
              <a:rPr lang="en-US" dirty="0"/>
              <a:t> ~ 0.8 mm</a:t>
            </a:r>
          </a:p>
          <a:p>
            <a:r>
              <a:rPr lang="en-US" dirty="0"/>
              <a:t> t</a:t>
            </a:r>
            <a:r>
              <a:rPr lang="en-US" baseline="-25000" dirty="0"/>
              <a:t>0</a:t>
            </a:r>
            <a:r>
              <a:rPr lang="en-US" dirty="0"/>
              <a:t> ~ 1.4 ns</a:t>
            </a:r>
          </a:p>
          <a:p>
            <a:r>
              <a:rPr lang="el-GR" dirty="0"/>
              <a:t> Δ</a:t>
            </a:r>
            <a:r>
              <a:rPr lang="en-US" dirty="0"/>
              <a:t>t</a:t>
            </a:r>
            <a:r>
              <a:rPr lang="en-US" baseline="-25000" dirty="0"/>
              <a:t>0</a:t>
            </a:r>
            <a:r>
              <a:rPr lang="en-US" dirty="0"/>
              <a:t> ~ 100 </a:t>
            </a:r>
            <a:r>
              <a:rPr lang="en-US" dirty="0" err="1"/>
              <a:t>ps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300192" y="4591634"/>
            <a:ext cx="1853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Backscattering:</a:t>
            </a:r>
          </a:p>
          <a:p>
            <a:r>
              <a:rPr lang="en-US" dirty="0"/>
              <a:t> d</a:t>
            </a:r>
            <a:r>
              <a:rPr lang="en-US" baseline="-25000" dirty="0"/>
              <a:t>1,max</a:t>
            </a:r>
            <a:r>
              <a:rPr lang="en-US" dirty="0"/>
              <a:t> ~ 12 mm</a:t>
            </a:r>
          </a:p>
          <a:p>
            <a:r>
              <a:rPr lang="en-US" dirty="0"/>
              <a:t> t</a:t>
            </a:r>
            <a:r>
              <a:rPr lang="en-US" baseline="-25000" dirty="0"/>
              <a:t>1,max</a:t>
            </a:r>
            <a:r>
              <a:rPr lang="en-US" dirty="0"/>
              <a:t> ~ 2.8 ns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716016" y="2132856"/>
            <a:ext cx="792088" cy="230425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6660232" y="2132856"/>
            <a:ext cx="432048" cy="243533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0034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l-SI" smtClean="0"/>
              <a:t>Samo Korpar</a:t>
            </a:r>
            <a:r>
              <a:rPr lang="en-GB" smtClean="0"/>
              <a:t>, EDIT 2011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F5ED5-B40A-4F93-8584-AAF809DE3009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8F5ED5-B40A-4F93-8584-AAF809DE3009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4694" y="692696"/>
            <a:ext cx="4523653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15750"/>
            <a:ext cx="3839536" cy="2383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410" y="2964944"/>
            <a:ext cx="2746937" cy="3340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179836" y="3268581"/>
            <a:ext cx="5976340" cy="3009140"/>
            <a:chOff x="179836" y="3389543"/>
            <a:chExt cx="5976340" cy="3009140"/>
          </a:xfrm>
        </p:grpSpPr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836" y="3389543"/>
              <a:ext cx="5976340" cy="30091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4004399" y="4581249"/>
              <a:ext cx="115229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sl-SI" sz="800" dirty="0" smtClean="0"/>
                <a:t>10</a:t>
              </a:r>
              <a:endParaRPr lang="en-US" sz="8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274926" y="5229200"/>
              <a:ext cx="115229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sl-SI" sz="800" dirty="0"/>
                <a:t>6</a:t>
              </a:r>
              <a:endParaRPr lang="en-US" sz="800" dirty="0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107504" y="116632"/>
            <a:ext cx="2632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MCP-PMT </a:t>
            </a:r>
            <a:r>
              <a:rPr lang="sl-SI" dirty="0" smtClean="0">
                <a:solidFill>
                  <a:srgbClr val="0000FF"/>
                </a:solidFill>
              </a:rPr>
              <a:t>characteristics</a:t>
            </a:r>
            <a:r>
              <a:rPr lang="en-US" dirty="0" smtClean="0">
                <a:solidFill>
                  <a:srgbClr val="0000FF"/>
                </a:solidFill>
              </a:rPr>
              <a:t>: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292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2596</TotalTime>
  <Words>358</Words>
  <Application>Microsoft Office PowerPoint</Application>
  <PresentationFormat>On-screen Show (4:3)</PresentationFormat>
  <Paragraphs>64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Office Theme</vt:lpstr>
      <vt:lpstr>Equation</vt:lpstr>
      <vt:lpstr>Microsoft Equation 3.0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Samo Korpar</dc:creator>
  <cp:lastModifiedBy>Samo Korpar</cp:lastModifiedBy>
  <cp:revision>172</cp:revision>
  <dcterms:created xsi:type="dcterms:W3CDTF">2011-01-11T10:32:35Z</dcterms:created>
  <dcterms:modified xsi:type="dcterms:W3CDTF">2011-01-31T15:18:09Z</dcterms:modified>
</cp:coreProperties>
</file>