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57" r:id="rId3"/>
    <p:sldId id="256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35BCA-BD17-421A-901D-D0CE338ACC22}" type="datetimeFigureOut">
              <a:rPr lang="en-GB" smtClean="0"/>
              <a:t>23/01/2011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3A12C9-F819-412B-95C0-64768231FF4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2B180-DEF8-4C1F-82F4-C0D7D96AB89B}" type="datetime1">
              <a:rPr lang="en-GB" smtClean="0"/>
              <a:t>23/01/2011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http://vanimg.s3.amazonaws.com/psl-stripes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3713" y="231775"/>
            <a:ext cx="9286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5"/>
          <p:cNvSpPr txBox="1"/>
          <p:nvPr userDrawn="1"/>
        </p:nvSpPr>
        <p:spPr>
          <a:xfrm>
            <a:off x="7788275" y="723900"/>
            <a:ext cx="13208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dirty="0">
                <a:solidFill>
                  <a:schemeClr val="tx1"/>
                </a:solidFill>
                <a:latin typeface="+mn-lt"/>
              </a:rPr>
              <a:t>Photodetection</a:t>
            </a:r>
            <a:endParaRPr lang="en-GB" sz="1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Rectangle 6"/>
          <p:cNvSpPr/>
          <p:nvPr userDrawn="1"/>
        </p:nvSpPr>
        <p:spPr>
          <a:xfrm rot="16200000">
            <a:off x="7626350" y="266700"/>
            <a:ext cx="72390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EDIT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5655F-C1B8-459E-8803-57F2C6057E2D}" type="datetime1">
              <a:rPr lang="en-GB" smtClean="0"/>
              <a:t>23/01/2011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BFB58-A1E0-41CB-9944-8FEE87FEAE97}" type="datetime1">
              <a:rPr lang="en-GB" smtClean="0"/>
              <a:t>23/01/2011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C8DB9-AE9A-42BF-B5C9-6DE799CA0DDA}" type="datetime1">
              <a:rPr lang="en-GB" smtClean="0"/>
              <a:t>23/01/2011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85F4-3B60-4249-B18F-110D12A9AC3D}" type="datetime1">
              <a:rPr lang="en-GB" smtClean="0"/>
              <a:t>23/01/2011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C9AE-24D8-4309-83F8-E0FF2A72DAD8}" type="datetime1">
              <a:rPr lang="en-GB" smtClean="0"/>
              <a:t>23/01/2011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6D476-A087-4DA5-962D-68DEF0F72BF4}" type="datetime1">
              <a:rPr lang="en-GB" smtClean="0"/>
              <a:t>23/01/2011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58EBB-CC9F-4459-8D1A-0D6A36152368}" type="datetime1">
              <a:rPr lang="en-GB" smtClean="0"/>
              <a:t>23/01/2011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4EB74-A2FA-42FF-BA24-3AAB4B5081AE}" type="datetime1">
              <a:rPr lang="en-GB" smtClean="0"/>
              <a:t>23/01/2011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97A2-2685-484A-B5FB-62A28749DF99}" type="datetime1">
              <a:rPr lang="en-GB" smtClean="0"/>
              <a:t>23/01/2011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98307-9C6A-44FF-841E-CFB92EF3DD61}" type="datetime1">
              <a:rPr lang="en-GB" smtClean="0"/>
              <a:t>23/01/2011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040B0-8193-4F50-888E-1FBAAC925860}" type="datetime1">
              <a:rPr lang="en-GB" smtClean="0"/>
              <a:t>23/01/2011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Christian Joram, EDIT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340768"/>
            <a:ext cx="691276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Absolute Measurement of the Quantum Efficiency of a Classical </a:t>
            </a:r>
            <a:r>
              <a:rPr lang="en-GB" sz="2800" dirty="0" smtClean="0"/>
              <a:t>PMT</a:t>
            </a:r>
          </a:p>
          <a:p>
            <a:endParaRPr lang="en-US" sz="2000" dirty="0" smtClean="0"/>
          </a:p>
          <a:p>
            <a:r>
              <a:rPr lang="en-US" sz="2000" dirty="0" smtClean="0"/>
              <a:t>Task: measure the QE of a </a:t>
            </a:r>
            <a:r>
              <a:rPr lang="en-US" sz="2000" dirty="0" smtClean="0"/>
              <a:t>PMT in the wavelength interval 200 to 800 nm. Discuss the result, its precision and possible error sources. </a:t>
            </a:r>
          </a:p>
          <a:p>
            <a:endParaRPr lang="en-US" sz="2000" dirty="0" smtClean="0"/>
          </a:p>
          <a:p>
            <a:r>
              <a:rPr lang="en-US" sz="2000" dirty="0" smtClean="0"/>
              <a:t>Set-up:</a:t>
            </a:r>
          </a:p>
          <a:p>
            <a:r>
              <a:rPr lang="en-US" sz="2000" dirty="0" smtClean="0"/>
              <a:t>- PMT</a:t>
            </a:r>
          </a:p>
          <a:p>
            <a:r>
              <a:rPr lang="en-US" sz="2000" dirty="0" smtClean="0"/>
              <a:t>- </a:t>
            </a:r>
            <a:r>
              <a:rPr lang="en-US" sz="2000" dirty="0" err="1" smtClean="0"/>
              <a:t>Xe</a:t>
            </a:r>
            <a:r>
              <a:rPr lang="en-US" sz="2000" dirty="0" smtClean="0"/>
              <a:t>-lamp</a:t>
            </a:r>
          </a:p>
          <a:p>
            <a:r>
              <a:rPr lang="en-US" sz="2000" dirty="0" smtClean="0"/>
              <a:t>- </a:t>
            </a:r>
            <a:r>
              <a:rPr lang="en-US" sz="2000" dirty="0" err="1" smtClean="0"/>
              <a:t>monochromator</a:t>
            </a:r>
            <a:endParaRPr lang="en-US" sz="2000" dirty="0" smtClean="0"/>
          </a:p>
          <a:p>
            <a:r>
              <a:rPr lang="en-US" sz="2000" dirty="0" smtClean="0"/>
              <a:t>- reference photodiode</a:t>
            </a:r>
          </a:p>
          <a:p>
            <a:r>
              <a:rPr lang="en-US" sz="2000" dirty="0" smtClean="0"/>
              <a:t>- </a:t>
            </a:r>
            <a:r>
              <a:rPr lang="en-US" sz="2000" dirty="0" err="1" smtClean="0"/>
              <a:t>Keithley</a:t>
            </a:r>
            <a:r>
              <a:rPr lang="en-US" sz="2000" dirty="0" smtClean="0"/>
              <a:t> </a:t>
            </a:r>
            <a:r>
              <a:rPr lang="en-US" sz="2000" dirty="0" err="1" smtClean="0"/>
              <a:t>picoampere</a:t>
            </a:r>
            <a:r>
              <a:rPr lang="en-US" sz="2000" dirty="0" smtClean="0"/>
              <a:t> meter</a:t>
            </a:r>
          </a:p>
          <a:p>
            <a:r>
              <a:rPr lang="en-US" sz="2000" dirty="0" smtClean="0"/>
              <a:t>- PC (</a:t>
            </a:r>
            <a:r>
              <a:rPr lang="en-US" sz="2000" dirty="0" err="1" smtClean="0"/>
              <a:t>Labview</a:t>
            </a:r>
            <a:r>
              <a:rPr lang="en-US" sz="2000" dirty="0" smtClean="0"/>
              <a:t>)</a:t>
            </a:r>
          </a:p>
          <a:p>
            <a:endParaRPr lang="en-GB" sz="2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868650"/>
            <a:ext cx="3682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Principle of the QE determination</a:t>
            </a:r>
            <a:endParaRPr lang="en-GB" sz="2000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755576" y="1772816"/>
          <a:ext cx="4016375" cy="754063"/>
        </p:xfrm>
        <a:graphic>
          <a:graphicData uri="http://schemas.openxmlformats.org/presentationml/2006/ole">
            <p:oleObj spid="_x0000_s2051" name="Equation" r:id="rId3" imgW="2501640" imgH="46980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755576" y="4941168"/>
          <a:ext cx="3810000" cy="774700"/>
        </p:xfrm>
        <a:graphic>
          <a:graphicData uri="http://schemas.openxmlformats.org/presentationml/2006/ole">
            <p:oleObj spid="_x0000_s2052" name="Equation" r:id="rId4" imgW="2374560" imgH="482400" progId="Equation.3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755576" y="3861048"/>
          <a:ext cx="4911725" cy="815975"/>
        </p:xfrm>
        <a:graphic>
          <a:graphicData uri="http://schemas.openxmlformats.org/presentationml/2006/ole">
            <p:oleObj spid="_x0000_s2053" name="Equation" r:id="rId5" imgW="3060360" imgH="50796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84168" y="4006805"/>
            <a:ext cx="3275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(DUT = Detector Under Test</a:t>
            </a:r>
          </a:p>
          <a:p>
            <a:r>
              <a:rPr lang="en-GB" dirty="0"/>
              <a:t> </a:t>
            </a:r>
            <a:r>
              <a:rPr lang="en-GB" dirty="0" smtClean="0"/>
              <a:t>REF = Reference Detector) </a:t>
            </a:r>
            <a:endParaRPr lang="en-GB" dirty="0"/>
          </a:p>
        </p:txBody>
      </p:sp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5436096" y="1988840"/>
          <a:ext cx="692150" cy="387350"/>
        </p:xfrm>
        <a:graphic>
          <a:graphicData uri="http://schemas.openxmlformats.org/presentationml/2006/ole">
            <p:oleObj spid="_x0000_s2054" name="Equation" r:id="rId6" imgW="431640" imgH="2412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194276" y="1966848"/>
            <a:ext cx="2432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Photon flux, unknown !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11560" y="3068960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Use a reference detector with known (calibrated) </a:t>
            </a:r>
            <a:r>
              <a:rPr lang="en-GB" i="1" dirty="0" err="1" smtClean="0">
                <a:latin typeface="Symbol" pitchFamily="18" charset="2"/>
              </a:rPr>
              <a:t>e</a:t>
            </a:r>
            <a:r>
              <a:rPr lang="en-GB" i="1" baseline="-25000" dirty="0" err="1" smtClean="0"/>
              <a:t>Q</a:t>
            </a:r>
            <a:r>
              <a:rPr lang="en-GB" dirty="0" smtClean="0"/>
              <a:t> to determine the photon flux </a:t>
            </a:r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 descr="Drawing1.jpg"/>
          <p:cNvPicPr>
            <a:picLocks noChangeAspect="1"/>
          </p:cNvPicPr>
          <p:nvPr/>
        </p:nvPicPr>
        <p:blipFill>
          <a:blip r:embed="rId2" cstate="print"/>
          <a:srcRect l="5113"/>
          <a:stretch>
            <a:fillRect/>
          </a:stretch>
        </p:blipFill>
        <p:spPr>
          <a:xfrm>
            <a:off x="467544" y="1154568"/>
            <a:ext cx="8676456" cy="4548864"/>
          </a:xfrm>
          <a:prstGeom prst="rect">
            <a:avLst/>
          </a:prstGeom>
        </p:spPr>
      </p:pic>
      <p:sp>
        <p:nvSpPr>
          <p:cNvPr id="9" name="Isosceles Triangle 8"/>
          <p:cNvSpPr/>
          <p:nvPr/>
        </p:nvSpPr>
        <p:spPr>
          <a:xfrm rot="16200000">
            <a:off x="5220072" y="3789040"/>
            <a:ext cx="720080" cy="2016224"/>
          </a:xfrm>
          <a:prstGeom prst="triangle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/>
          <p:cNvSpPr/>
          <p:nvPr/>
        </p:nvSpPr>
        <p:spPr>
          <a:xfrm rot="5400000">
            <a:off x="4139952" y="4396057"/>
            <a:ext cx="216024" cy="792088"/>
          </a:xfrm>
          <a:prstGeom prst="triangle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Isosceles Triangle 10"/>
          <p:cNvSpPr/>
          <p:nvPr/>
        </p:nvSpPr>
        <p:spPr>
          <a:xfrm rot="1693916">
            <a:off x="3889448" y="4069143"/>
            <a:ext cx="175825" cy="724803"/>
          </a:xfrm>
          <a:prstGeom prst="triangle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 rot="12600000">
            <a:off x="4230225" y="3462499"/>
            <a:ext cx="175825" cy="724803"/>
          </a:xfrm>
          <a:prstGeom prst="triangle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 rot="16200000">
            <a:off x="3977361" y="3068486"/>
            <a:ext cx="175825" cy="792088"/>
          </a:xfrm>
          <a:prstGeom prst="triangle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Isosceles Triangle 13"/>
          <p:cNvSpPr/>
          <p:nvPr/>
        </p:nvSpPr>
        <p:spPr>
          <a:xfrm rot="5400000">
            <a:off x="3527884" y="3320988"/>
            <a:ext cx="72008" cy="288032"/>
          </a:xfrm>
          <a:prstGeom prst="triangle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843808" y="3429000"/>
            <a:ext cx="576064" cy="45719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 rot="16200000">
            <a:off x="2559584" y="2983619"/>
            <a:ext cx="576064" cy="45719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 rot="16200000">
            <a:off x="2490050" y="3622164"/>
            <a:ext cx="720080" cy="45719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7092280" y="465313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Xe</a:t>
            </a:r>
            <a:r>
              <a:rPr lang="en-GB" dirty="0" smtClean="0"/>
              <a:t> lamp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635896" y="514790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monochromator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123728" y="43651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Calib</a:t>
            </a:r>
            <a:r>
              <a:rPr lang="en-GB" dirty="0" smtClean="0"/>
              <a:t>. PD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195736" y="90872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PMT under test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2915816" y="27089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mirror</a:t>
            </a:r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 rot="5400000">
            <a:off x="2951820" y="3032956"/>
            <a:ext cx="288032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>
          <a:xfrm rot="14399980">
            <a:off x="4391477" y="3443219"/>
            <a:ext cx="183451" cy="67147"/>
          </a:xfrm>
          <a:prstGeom prst="triangle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Isosceles Triangle 29"/>
          <p:cNvSpPr/>
          <p:nvPr/>
        </p:nvSpPr>
        <p:spPr>
          <a:xfrm rot="3436468">
            <a:off x="3686074" y="4743648"/>
            <a:ext cx="259591" cy="81333"/>
          </a:xfrm>
          <a:prstGeom prst="triangle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33375"/>
            <a:ext cx="2947988" cy="637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2015209" y="692696"/>
            <a:ext cx="720080" cy="1337291"/>
            <a:chOff x="3635896" y="1412776"/>
            <a:chExt cx="1008112" cy="1872208"/>
          </a:xfrm>
        </p:grpSpPr>
        <p:sp>
          <p:nvSpPr>
            <p:cNvPr id="5" name="Arc 4"/>
            <p:cNvSpPr/>
            <p:nvPr/>
          </p:nvSpPr>
          <p:spPr>
            <a:xfrm rot="10800000">
              <a:off x="3635896" y="1412776"/>
              <a:ext cx="792088" cy="792088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Arc 5"/>
            <p:cNvSpPr/>
            <p:nvPr/>
          </p:nvSpPr>
          <p:spPr>
            <a:xfrm>
              <a:off x="3851920" y="1844824"/>
              <a:ext cx="792088" cy="792088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Arc 6"/>
            <p:cNvSpPr/>
            <p:nvPr/>
          </p:nvSpPr>
          <p:spPr>
            <a:xfrm rot="10800000">
              <a:off x="3635896" y="2060848"/>
              <a:ext cx="792088" cy="792088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Arc 7"/>
            <p:cNvSpPr/>
            <p:nvPr/>
          </p:nvSpPr>
          <p:spPr>
            <a:xfrm>
              <a:off x="3851920" y="2492896"/>
              <a:ext cx="792088" cy="792088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2" name="Straight Connector 11"/>
          <p:cNvCxnSpPr/>
          <p:nvPr/>
        </p:nvCxnSpPr>
        <p:spPr>
          <a:xfrm rot="10800000">
            <a:off x="1223121" y="1196752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23120" y="908720"/>
            <a:ext cx="415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D1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3815408" y="579310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K</a:t>
            </a:r>
            <a:endParaRPr lang="en-GB" sz="16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2015209" y="1587653"/>
            <a:ext cx="720080" cy="1337291"/>
            <a:chOff x="3635896" y="1412776"/>
            <a:chExt cx="1008112" cy="1872208"/>
          </a:xfrm>
        </p:grpSpPr>
        <p:sp>
          <p:nvSpPr>
            <p:cNvPr id="16" name="Arc 15"/>
            <p:cNvSpPr/>
            <p:nvPr/>
          </p:nvSpPr>
          <p:spPr>
            <a:xfrm rot="10800000">
              <a:off x="3635896" y="1412776"/>
              <a:ext cx="792088" cy="792088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Arc 16"/>
            <p:cNvSpPr/>
            <p:nvPr/>
          </p:nvSpPr>
          <p:spPr>
            <a:xfrm>
              <a:off x="3851920" y="1844824"/>
              <a:ext cx="792088" cy="792088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Arc 17"/>
            <p:cNvSpPr/>
            <p:nvPr/>
          </p:nvSpPr>
          <p:spPr>
            <a:xfrm rot="10800000">
              <a:off x="3635896" y="2060848"/>
              <a:ext cx="792088" cy="792088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Arc 18"/>
            <p:cNvSpPr/>
            <p:nvPr/>
          </p:nvSpPr>
          <p:spPr>
            <a:xfrm>
              <a:off x="3851920" y="2492896"/>
              <a:ext cx="792088" cy="792088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/>
          <p:cNvSpPr txBox="1"/>
          <p:nvPr/>
        </p:nvSpPr>
        <p:spPr>
          <a:xfrm rot="16200000">
            <a:off x="1527299" y="2116710"/>
            <a:ext cx="28216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Schematic representation of dynode structure</a:t>
            </a:r>
            <a:endParaRPr lang="en-GB" sz="1100" dirty="0"/>
          </a:p>
        </p:txBody>
      </p:sp>
      <p:sp>
        <p:nvSpPr>
          <p:cNvPr id="21" name="Oval 20"/>
          <p:cNvSpPr/>
          <p:nvPr/>
        </p:nvSpPr>
        <p:spPr>
          <a:xfrm>
            <a:off x="7415808" y="1700808"/>
            <a:ext cx="576064" cy="57606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/>
          <p:nvPr/>
        </p:nvCxnSpPr>
        <p:spPr>
          <a:xfrm>
            <a:off x="5399584" y="1628800"/>
            <a:ext cx="936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6083660" y="1808820"/>
            <a:ext cx="3600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263680" y="1988840"/>
            <a:ext cx="115212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21" idx="6"/>
          </p:cNvCxnSpPr>
          <p:nvPr/>
        </p:nvCxnSpPr>
        <p:spPr>
          <a:xfrm>
            <a:off x="7991872" y="1988840"/>
            <a:ext cx="4320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8171892" y="2240868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207896" y="2492896"/>
            <a:ext cx="4320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279904" y="2609480"/>
            <a:ext cx="28803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8351912" y="2708920"/>
            <a:ext cx="14401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/>
        </p:nvSpPr>
        <p:spPr>
          <a:xfrm rot="10800000">
            <a:off x="5543600" y="2204864"/>
            <a:ext cx="1080120" cy="1080120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/>
          <p:cNvCxnSpPr/>
          <p:nvPr/>
        </p:nvCxnSpPr>
        <p:spPr>
          <a:xfrm rot="5400000">
            <a:off x="5651612" y="3392996"/>
            <a:ext cx="3600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831632" y="3573016"/>
            <a:ext cx="115212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6695728" y="3573016"/>
            <a:ext cx="57606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956140" y="3564444"/>
            <a:ext cx="3600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127776" y="3573016"/>
            <a:ext cx="4320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7307796" y="3825044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7343800" y="4077072"/>
            <a:ext cx="4320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7415808" y="4193656"/>
            <a:ext cx="28803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487816" y="4293096"/>
            <a:ext cx="14401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5400000" flipH="1" flipV="1">
            <a:off x="7559824" y="1772816"/>
            <a:ext cx="360040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415808" y="2276872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 smtClean="0">
                <a:latin typeface="Times" pitchFamily="18" charset="0"/>
              </a:rPr>
              <a:t>I</a:t>
            </a:r>
            <a:r>
              <a:rPr lang="en-GB" i="1" baseline="-25000" dirty="0" err="1" smtClean="0">
                <a:latin typeface="Times" pitchFamily="18" charset="0"/>
              </a:rPr>
              <a:t>photo</a:t>
            </a:r>
            <a:endParaRPr lang="en-GB" i="1" baseline="-25000" dirty="0">
              <a:latin typeface="Times" pitchFamily="18" charset="0"/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5599224" y="476672"/>
            <a:ext cx="341185" cy="1114384"/>
          </a:xfrm>
          <a:custGeom>
            <a:avLst/>
            <a:gdLst>
              <a:gd name="connsiteX0" fmla="*/ 0 w 320040"/>
              <a:gd name="connsiteY0" fmla="*/ 0 h 1225296"/>
              <a:gd name="connsiteX1" fmla="*/ 301752 w 320040"/>
              <a:gd name="connsiteY1" fmla="*/ 219456 h 1225296"/>
              <a:gd name="connsiteX2" fmla="*/ 0 w 320040"/>
              <a:gd name="connsiteY2" fmla="*/ 347472 h 1225296"/>
              <a:gd name="connsiteX3" fmla="*/ 292608 w 320040"/>
              <a:gd name="connsiteY3" fmla="*/ 539496 h 1225296"/>
              <a:gd name="connsiteX4" fmla="*/ 18288 w 320040"/>
              <a:gd name="connsiteY4" fmla="*/ 685800 h 1225296"/>
              <a:gd name="connsiteX5" fmla="*/ 320040 w 320040"/>
              <a:gd name="connsiteY5" fmla="*/ 850392 h 1225296"/>
              <a:gd name="connsiteX6" fmla="*/ 9144 w 320040"/>
              <a:gd name="connsiteY6" fmla="*/ 1014984 h 1225296"/>
              <a:gd name="connsiteX7" fmla="*/ 173736 w 320040"/>
              <a:gd name="connsiteY7" fmla="*/ 1106424 h 1225296"/>
              <a:gd name="connsiteX8" fmla="*/ 164592 w 320040"/>
              <a:gd name="connsiteY8" fmla="*/ 1225296 h 1225296"/>
              <a:gd name="connsiteX0" fmla="*/ 0 w 320040"/>
              <a:gd name="connsiteY0" fmla="*/ 0 h 1225296"/>
              <a:gd name="connsiteX1" fmla="*/ 301752 w 320040"/>
              <a:gd name="connsiteY1" fmla="*/ 219456 h 1225296"/>
              <a:gd name="connsiteX2" fmla="*/ 0 w 320040"/>
              <a:gd name="connsiteY2" fmla="*/ 347472 h 1225296"/>
              <a:gd name="connsiteX3" fmla="*/ 292608 w 320040"/>
              <a:gd name="connsiteY3" fmla="*/ 539496 h 1225296"/>
              <a:gd name="connsiteX4" fmla="*/ 18288 w 320040"/>
              <a:gd name="connsiteY4" fmla="*/ 685800 h 1225296"/>
              <a:gd name="connsiteX5" fmla="*/ 320040 w 320040"/>
              <a:gd name="connsiteY5" fmla="*/ 850392 h 1225296"/>
              <a:gd name="connsiteX6" fmla="*/ 9144 w 320040"/>
              <a:gd name="connsiteY6" fmla="*/ 1014984 h 1225296"/>
              <a:gd name="connsiteX7" fmla="*/ 173736 w 320040"/>
              <a:gd name="connsiteY7" fmla="*/ 1106424 h 1225296"/>
              <a:gd name="connsiteX8" fmla="*/ 164592 w 320040"/>
              <a:gd name="connsiteY8" fmla="*/ 1225296 h 1225296"/>
              <a:gd name="connsiteX0" fmla="*/ 0 w 320040"/>
              <a:gd name="connsiteY0" fmla="*/ 0 h 1225296"/>
              <a:gd name="connsiteX1" fmla="*/ 301752 w 320040"/>
              <a:gd name="connsiteY1" fmla="*/ 219456 h 1225296"/>
              <a:gd name="connsiteX2" fmla="*/ 0 w 320040"/>
              <a:gd name="connsiteY2" fmla="*/ 347472 h 1225296"/>
              <a:gd name="connsiteX3" fmla="*/ 292608 w 320040"/>
              <a:gd name="connsiteY3" fmla="*/ 539496 h 1225296"/>
              <a:gd name="connsiteX4" fmla="*/ 18288 w 320040"/>
              <a:gd name="connsiteY4" fmla="*/ 685800 h 1225296"/>
              <a:gd name="connsiteX5" fmla="*/ 320040 w 320040"/>
              <a:gd name="connsiteY5" fmla="*/ 850392 h 1225296"/>
              <a:gd name="connsiteX6" fmla="*/ 9144 w 320040"/>
              <a:gd name="connsiteY6" fmla="*/ 1014984 h 1225296"/>
              <a:gd name="connsiteX7" fmla="*/ 173736 w 320040"/>
              <a:gd name="connsiteY7" fmla="*/ 1106424 h 1225296"/>
              <a:gd name="connsiteX8" fmla="*/ 164592 w 320040"/>
              <a:gd name="connsiteY8" fmla="*/ 1225296 h 1225296"/>
              <a:gd name="connsiteX0" fmla="*/ 1524 w 321564"/>
              <a:gd name="connsiteY0" fmla="*/ 0 h 1225296"/>
              <a:gd name="connsiteX1" fmla="*/ 303276 w 321564"/>
              <a:gd name="connsiteY1" fmla="*/ 219456 h 1225296"/>
              <a:gd name="connsiteX2" fmla="*/ 1524 w 321564"/>
              <a:gd name="connsiteY2" fmla="*/ 347472 h 1225296"/>
              <a:gd name="connsiteX3" fmla="*/ 294132 w 321564"/>
              <a:gd name="connsiteY3" fmla="*/ 539496 h 1225296"/>
              <a:gd name="connsiteX4" fmla="*/ 19812 w 321564"/>
              <a:gd name="connsiteY4" fmla="*/ 685800 h 1225296"/>
              <a:gd name="connsiteX5" fmla="*/ 321564 w 321564"/>
              <a:gd name="connsiteY5" fmla="*/ 850392 h 1225296"/>
              <a:gd name="connsiteX6" fmla="*/ 10668 w 321564"/>
              <a:gd name="connsiteY6" fmla="*/ 1014984 h 1225296"/>
              <a:gd name="connsiteX7" fmla="*/ 175260 w 321564"/>
              <a:gd name="connsiteY7" fmla="*/ 1106424 h 1225296"/>
              <a:gd name="connsiteX8" fmla="*/ 166116 w 321564"/>
              <a:gd name="connsiteY8" fmla="*/ 1225296 h 1225296"/>
              <a:gd name="connsiteX0" fmla="*/ 1524 w 321564"/>
              <a:gd name="connsiteY0" fmla="*/ 0 h 1225296"/>
              <a:gd name="connsiteX1" fmla="*/ 303276 w 321564"/>
              <a:gd name="connsiteY1" fmla="*/ 219456 h 1225296"/>
              <a:gd name="connsiteX2" fmla="*/ 1524 w 321564"/>
              <a:gd name="connsiteY2" fmla="*/ 347472 h 1225296"/>
              <a:gd name="connsiteX3" fmla="*/ 294132 w 321564"/>
              <a:gd name="connsiteY3" fmla="*/ 539496 h 1225296"/>
              <a:gd name="connsiteX4" fmla="*/ 19812 w 321564"/>
              <a:gd name="connsiteY4" fmla="*/ 685800 h 1225296"/>
              <a:gd name="connsiteX5" fmla="*/ 321564 w 321564"/>
              <a:gd name="connsiteY5" fmla="*/ 850392 h 1225296"/>
              <a:gd name="connsiteX6" fmla="*/ 10668 w 321564"/>
              <a:gd name="connsiteY6" fmla="*/ 1014984 h 1225296"/>
              <a:gd name="connsiteX7" fmla="*/ 175260 w 321564"/>
              <a:gd name="connsiteY7" fmla="*/ 1106424 h 1225296"/>
              <a:gd name="connsiteX8" fmla="*/ 166116 w 321564"/>
              <a:gd name="connsiteY8" fmla="*/ 1225296 h 1225296"/>
              <a:gd name="connsiteX0" fmla="*/ 1524 w 323088"/>
              <a:gd name="connsiteY0" fmla="*/ 0 h 1225296"/>
              <a:gd name="connsiteX1" fmla="*/ 303276 w 323088"/>
              <a:gd name="connsiteY1" fmla="*/ 219456 h 1225296"/>
              <a:gd name="connsiteX2" fmla="*/ 1524 w 323088"/>
              <a:gd name="connsiteY2" fmla="*/ 347472 h 1225296"/>
              <a:gd name="connsiteX3" fmla="*/ 294132 w 323088"/>
              <a:gd name="connsiteY3" fmla="*/ 539496 h 1225296"/>
              <a:gd name="connsiteX4" fmla="*/ 19812 w 323088"/>
              <a:gd name="connsiteY4" fmla="*/ 685800 h 1225296"/>
              <a:gd name="connsiteX5" fmla="*/ 321564 w 323088"/>
              <a:gd name="connsiteY5" fmla="*/ 850392 h 1225296"/>
              <a:gd name="connsiteX6" fmla="*/ 10668 w 323088"/>
              <a:gd name="connsiteY6" fmla="*/ 1014984 h 1225296"/>
              <a:gd name="connsiteX7" fmla="*/ 175260 w 323088"/>
              <a:gd name="connsiteY7" fmla="*/ 1106424 h 1225296"/>
              <a:gd name="connsiteX8" fmla="*/ 166116 w 323088"/>
              <a:gd name="connsiteY8" fmla="*/ 1225296 h 1225296"/>
              <a:gd name="connsiteX0" fmla="*/ 1524 w 323088"/>
              <a:gd name="connsiteY0" fmla="*/ 0 h 1225296"/>
              <a:gd name="connsiteX1" fmla="*/ 303276 w 323088"/>
              <a:gd name="connsiteY1" fmla="*/ 219456 h 1225296"/>
              <a:gd name="connsiteX2" fmla="*/ 1524 w 323088"/>
              <a:gd name="connsiteY2" fmla="*/ 347472 h 1225296"/>
              <a:gd name="connsiteX3" fmla="*/ 294132 w 323088"/>
              <a:gd name="connsiteY3" fmla="*/ 539496 h 1225296"/>
              <a:gd name="connsiteX4" fmla="*/ 19812 w 323088"/>
              <a:gd name="connsiteY4" fmla="*/ 685800 h 1225296"/>
              <a:gd name="connsiteX5" fmla="*/ 321564 w 323088"/>
              <a:gd name="connsiteY5" fmla="*/ 850392 h 1225296"/>
              <a:gd name="connsiteX6" fmla="*/ 10668 w 323088"/>
              <a:gd name="connsiteY6" fmla="*/ 1014984 h 1225296"/>
              <a:gd name="connsiteX7" fmla="*/ 175260 w 323088"/>
              <a:gd name="connsiteY7" fmla="*/ 1106424 h 1225296"/>
              <a:gd name="connsiteX8" fmla="*/ 166116 w 323088"/>
              <a:gd name="connsiteY8" fmla="*/ 1225296 h 1225296"/>
              <a:gd name="connsiteX0" fmla="*/ 15240 w 336804"/>
              <a:gd name="connsiteY0" fmla="*/ 0 h 1225296"/>
              <a:gd name="connsiteX1" fmla="*/ 316992 w 336804"/>
              <a:gd name="connsiteY1" fmla="*/ 219456 h 1225296"/>
              <a:gd name="connsiteX2" fmla="*/ 15240 w 336804"/>
              <a:gd name="connsiteY2" fmla="*/ 347472 h 1225296"/>
              <a:gd name="connsiteX3" fmla="*/ 307848 w 336804"/>
              <a:gd name="connsiteY3" fmla="*/ 539496 h 1225296"/>
              <a:gd name="connsiteX4" fmla="*/ 33528 w 336804"/>
              <a:gd name="connsiteY4" fmla="*/ 685800 h 1225296"/>
              <a:gd name="connsiteX5" fmla="*/ 335280 w 336804"/>
              <a:gd name="connsiteY5" fmla="*/ 850392 h 1225296"/>
              <a:gd name="connsiteX6" fmla="*/ 24384 w 336804"/>
              <a:gd name="connsiteY6" fmla="*/ 1014984 h 1225296"/>
              <a:gd name="connsiteX7" fmla="*/ 188976 w 336804"/>
              <a:gd name="connsiteY7" fmla="*/ 1106424 h 1225296"/>
              <a:gd name="connsiteX8" fmla="*/ 179832 w 336804"/>
              <a:gd name="connsiteY8" fmla="*/ 1225296 h 1225296"/>
              <a:gd name="connsiteX0" fmla="*/ 160400 w 341185"/>
              <a:gd name="connsiteY0" fmla="*/ 0 h 1114384"/>
              <a:gd name="connsiteX1" fmla="*/ 316992 w 341185"/>
              <a:gd name="connsiteY1" fmla="*/ 108544 h 1114384"/>
              <a:gd name="connsiteX2" fmla="*/ 15240 w 341185"/>
              <a:gd name="connsiteY2" fmla="*/ 236560 h 1114384"/>
              <a:gd name="connsiteX3" fmla="*/ 307848 w 341185"/>
              <a:gd name="connsiteY3" fmla="*/ 428584 h 1114384"/>
              <a:gd name="connsiteX4" fmla="*/ 33528 w 341185"/>
              <a:gd name="connsiteY4" fmla="*/ 574888 h 1114384"/>
              <a:gd name="connsiteX5" fmla="*/ 335280 w 341185"/>
              <a:gd name="connsiteY5" fmla="*/ 739480 h 1114384"/>
              <a:gd name="connsiteX6" fmla="*/ 24384 w 341185"/>
              <a:gd name="connsiteY6" fmla="*/ 904072 h 1114384"/>
              <a:gd name="connsiteX7" fmla="*/ 188976 w 341185"/>
              <a:gd name="connsiteY7" fmla="*/ 995512 h 1114384"/>
              <a:gd name="connsiteX8" fmla="*/ 179832 w 341185"/>
              <a:gd name="connsiteY8" fmla="*/ 1114384 h 1114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185" h="1114384">
                <a:moveTo>
                  <a:pt x="160400" y="0"/>
                </a:moveTo>
                <a:cubicBezTo>
                  <a:pt x="260984" y="73152"/>
                  <a:pt x="341185" y="69118"/>
                  <a:pt x="316992" y="108544"/>
                </a:cubicBezTo>
                <a:cubicBezTo>
                  <a:pt x="292799" y="147970"/>
                  <a:pt x="16764" y="183220"/>
                  <a:pt x="15240" y="236560"/>
                </a:cubicBezTo>
                <a:cubicBezTo>
                  <a:pt x="13716" y="289900"/>
                  <a:pt x="304800" y="372196"/>
                  <a:pt x="307848" y="428584"/>
                </a:cubicBezTo>
                <a:cubicBezTo>
                  <a:pt x="310896" y="484972"/>
                  <a:pt x="28956" y="523072"/>
                  <a:pt x="33528" y="574888"/>
                </a:cubicBezTo>
                <a:cubicBezTo>
                  <a:pt x="38100" y="626704"/>
                  <a:pt x="336804" y="684616"/>
                  <a:pt x="335280" y="739480"/>
                </a:cubicBezTo>
                <a:cubicBezTo>
                  <a:pt x="333756" y="794344"/>
                  <a:pt x="48768" y="861400"/>
                  <a:pt x="24384" y="904072"/>
                </a:cubicBezTo>
                <a:cubicBezTo>
                  <a:pt x="0" y="946744"/>
                  <a:pt x="163068" y="960460"/>
                  <a:pt x="188976" y="995512"/>
                </a:cubicBezTo>
                <a:lnTo>
                  <a:pt x="179832" y="1114384"/>
                </a:ln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5" name="Straight Arrow Connector 64"/>
          <p:cNvCxnSpPr/>
          <p:nvPr/>
        </p:nvCxnSpPr>
        <p:spPr>
          <a:xfrm rot="5400000">
            <a:off x="5183560" y="1916832"/>
            <a:ext cx="64807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rot="5400000">
            <a:off x="5363580" y="1952836"/>
            <a:ext cx="64807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rot="5400000">
            <a:off x="5507596" y="2024844"/>
            <a:ext cx="6480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16200000" flipH="1">
            <a:off x="5650818" y="2025638"/>
            <a:ext cx="720874" cy="712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5327576" y="3212976"/>
            <a:ext cx="415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D1</a:t>
            </a:r>
            <a:endParaRPr lang="en-GB" sz="1600" dirty="0"/>
          </a:p>
        </p:txBody>
      </p:sp>
      <p:sp>
        <p:nvSpPr>
          <p:cNvPr id="76" name="TextBox 75"/>
          <p:cNvSpPr txBox="1"/>
          <p:nvPr/>
        </p:nvSpPr>
        <p:spPr>
          <a:xfrm>
            <a:off x="6263680" y="1628800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K</a:t>
            </a:r>
            <a:endParaRPr lang="en-GB" sz="1600" dirty="0"/>
          </a:p>
        </p:txBody>
      </p:sp>
      <p:sp>
        <p:nvSpPr>
          <p:cNvPr id="77" name="TextBox 76"/>
          <p:cNvSpPr txBox="1"/>
          <p:nvPr/>
        </p:nvSpPr>
        <p:spPr>
          <a:xfrm>
            <a:off x="6551712" y="321297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+V</a:t>
            </a:r>
            <a:endParaRPr lang="en-GB" dirty="0"/>
          </a:p>
        </p:txBody>
      </p:sp>
      <p:sp>
        <p:nvSpPr>
          <p:cNvPr id="78" name="Arc 77"/>
          <p:cNvSpPr/>
          <p:nvPr/>
        </p:nvSpPr>
        <p:spPr>
          <a:xfrm rot="4929023">
            <a:off x="6817946" y="2231278"/>
            <a:ext cx="1721703" cy="1747372"/>
          </a:xfrm>
          <a:prstGeom prst="arc">
            <a:avLst/>
          </a:prstGeom>
          <a:ln>
            <a:prstDash val="lg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Footer Placeholder 5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11560" y="1124744"/>
          <a:ext cx="6048672" cy="5097943"/>
        </p:xfrm>
        <a:graphic>
          <a:graphicData uri="http://schemas.openxmlformats.org/drawingml/2006/table">
            <a:tbl>
              <a:tblPr/>
              <a:tblGrid>
                <a:gridCol w="3024336"/>
                <a:gridCol w="3024336"/>
              </a:tblGrid>
              <a:tr h="62999">
                <a:tc>
                  <a:txBody>
                    <a:bodyPr/>
                    <a:lstStyle/>
                    <a:p>
                      <a:r>
                        <a:rPr lang="en-GB" sz="1100" dirty="0"/>
                        <a:t>Model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818-UV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629">
                <a:tc>
                  <a:txBody>
                    <a:bodyPr/>
                    <a:lstStyle/>
                    <a:p>
                      <a:r>
                        <a:rPr lang="en-GB" sz="1100"/>
                        <a:t>Detector Type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Semiconductor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576">
                <a:tc>
                  <a:txBody>
                    <a:bodyPr/>
                    <a:lstStyle/>
                    <a:p>
                      <a:r>
                        <a:rPr lang="en-GB" sz="1100"/>
                        <a:t>Spectral Range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200 to 1100 nm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523">
                <a:tc>
                  <a:txBody>
                    <a:bodyPr/>
                    <a:lstStyle/>
                    <a:p>
                      <a:r>
                        <a:rPr lang="en-GB" sz="1100"/>
                        <a:t>Active Diameter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1.13 cm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259">
                <a:tc>
                  <a:txBody>
                    <a:bodyPr/>
                    <a:lstStyle/>
                    <a:p>
                      <a:r>
                        <a:rPr lang="en-GB" sz="1100"/>
                        <a:t>Detector Active Area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1 cm</a:t>
                      </a:r>
                      <a:r>
                        <a:rPr lang="en-GB" sz="1100" baseline="30000"/>
                        <a:t>2</a:t>
                      </a:r>
                      <a:endParaRPr lang="en-GB" sz="1100"/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312">
                <a:tc>
                  <a:txBody>
                    <a:bodyPr/>
                    <a:lstStyle/>
                    <a:p>
                      <a:r>
                        <a:rPr lang="en-GB" sz="1100"/>
                        <a:t>Material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Silicon-UV Enhanced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203">
                <a:tc>
                  <a:txBody>
                    <a:bodyPr/>
                    <a:lstStyle/>
                    <a:p>
                      <a:r>
                        <a:rPr lang="en-GB" sz="1100"/>
                        <a:t>Power Density, Average Max w/ Attenuator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0,2 W/cm</a:t>
                      </a:r>
                      <a:r>
                        <a:rPr lang="en-GB" sz="1100" baseline="30000"/>
                        <a:t>2</a:t>
                      </a:r>
                      <a:endParaRPr lang="en-GB" sz="1100"/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938">
                <a:tc>
                  <a:txBody>
                    <a:bodyPr/>
                    <a:lstStyle/>
                    <a:p>
                      <a:r>
                        <a:rPr lang="en-GB" sz="1100"/>
                        <a:t>Power Density, Average Maximum w/o Attenuator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0,2 W/cm</a:t>
                      </a:r>
                      <a:r>
                        <a:rPr lang="en-GB" sz="1100" baseline="30000"/>
                        <a:t>2</a:t>
                      </a:r>
                      <a:endParaRPr lang="en-GB" sz="1100"/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361">
                <a:tc>
                  <a:txBody>
                    <a:bodyPr/>
                    <a:lstStyle/>
                    <a:p>
                      <a:r>
                        <a:rPr lang="en-GB" sz="1100"/>
                        <a:t>Pulse Energy, Maximum - w/ Attenuator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0,1 µJ/cm</a:t>
                      </a:r>
                      <a:r>
                        <a:rPr lang="en-GB" sz="1100" baseline="30000"/>
                        <a:t>2</a:t>
                      </a:r>
                      <a:endParaRPr lang="en-GB" sz="1100"/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308">
                <a:tc>
                  <a:txBody>
                    <a:bodyPr/>
                    <a:lstStyle/>
                    <a:p>
                      <a:r>
                        <a:rPr lang="en-GB" sz="1100"/>
                        <a:t>Pulse Energy, Maximum - w/o Attenuator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0.1 nJ/cm</a:t>
                      </a:r>
                      <a:r>
                        <a:rPr lang="en-GB" sz="1100" baseline="30000"/>
                        <a:t>2</a:t>
                      </a:r>
                      <a:endParaRPr lang="en-GB" sz="1100"/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787">
                <a:tc>
                  <a:txBody>
                    <a:bodyPr/>
                    <a:lstStyle/>
                    <a:p>
                      <a:r>
                        <a:rPr lang="en-GB" sz="1100"/>
                        <a:t>Uniformity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±2 %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70">
                <a:tc>
                  <a:txBody>
                    <a:bodyPr/>
                    <a:lstStyle/>
                    <a:p>
                      <a:r>
                        <a:rPr lang="en-GB" sz="1100"/>
                        <a:t>Shunt Resistance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≥10 M</a:t>
                      </a:r>
                      <a:r>
                        <a:rPr lang="el-GR" sz="1100"/>
                        <a:t>Ω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0093">
                <a:tc>
                  <a:txBody>
                    <a:bodyPr/>
                    <a:lstStyle/>
                    <a:p>
                      <a:r>
                        <a:rPr lang="en-GB" sz="1100" dirty="0"/>
                        <a:t>Calibration Uncertainty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n-NO" sz="1100"/>
                        <a:t>4% @ 200-219nm</a:t>
                      </a:r>
                      <a:br>
                        <a:rPr lang="nn-NO" sz="1100"/>
                      </a:br>
                      <a:r>
                        <a:rPr lang="nn-NO" sz="1100"/>
                        <a:t>2% @ 220-349nm</a:t>
                      </a:r>
                      <a:br>
                        <a:rPr lang="nn-NO" sz="1100"/>
                      </a:br>
                      <a:r>
                        <a:rPr lang="nn-NO" sz="1100"/>
                        <a:t>1% @ 350-949nm</a:t>
                      </a:r>
                      <a:br>
                        <a:rPr lang="nn-NO" sz="1100"/>
                      </a:br>
                      <a:r>
                        <a:rPr lang="nn-NO" sz="1100"/>
                        <a:t>4% @ 950-1100 nm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0146">
                <a:tc>
                  <a:txBody>
                    <a:bodyPr/>
                    <a:lstStyle/>
                    <a:p>
                      <a:r>
                        <a:rPr lang="en-GB" sz="1100"/>
                        <a:t>Calibration Uncertainty, w/ Attenuator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n-NO" sz="1100"/>
                        <a:t>8% @ 200-219nm</a:t>
                      </a:r>
                      <a:br>
                        <a:rPr lang="nn-NO" sz="1100"/>
                      </a:br>
                      <a:r>
                        <a:rPr lang="nn-NO" sz="1100"/>
                        <a:t>2% @ 220-349nm</a:t>
                      </a:r>
                      <a:br>
                        <a:rPr lang="nn-NO" sz="1100"/>
                      </a:br>
                      <a:r>
                        <a:rPr lang="nn-NO" sz="1100"/>
                        <a:t>1% @ 350-949nm</a:t>
                      </a:r>
                      <a:br>
                        <a:rPr lang="nn-NO" sz="1100"/>
                      </a:br>
                      <a:r>
                        <a:rPr lang="nn-NO" sz="1100"/>
                        <a:t>4% @ 950-1100nm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735">
                <a:tc>
                  <a:txBody>
                    <a:bodyPr/>
                    <a:lstStyle/>
                    <a:p>
                      <a:r>
                        <a:rPr lang="en-GB" sz="1100"/>
                        <a:t>NEP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0.45 pW/√Hz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206">
                <a:tc>
                  <a:txBody>
                    <a:bodyPr/>
                    <a:lstStyle/>
                    <a:p>
                      <a:r>
                        <a:rPr lang="en-GB" sz="1100"/>
                        <a:t>Reverse Bias, Maximum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5 V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840">
                <a:tc>
                  <a:txBody>
                    <a:bodyPr/>
                    <a:lstStyle/>
                    <a:p>
                      <a:r>
                        <a:rPr lang="en-GB" sz="1100"/>
                        <a:t>Linearity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±0.5 %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576">
                <a:tc>
                  <a:txBody>
                    <a:bodyPr/>
                    <a:lstStyle/>
                    <a:p>
                      <a:r>
                        <a:rPr lang="en-GB" sz="1100"/>
                        <a:t>Connector Type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BNC</a:t>
                      </a:r>
                    </a:p>
                  </a:txBody>
                  <a:tcPr marL="3316" marR="3316" marT="1658" marB="1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95536" y="303039"/>
            <a:ext cx="82809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The 818-UV Low-Power UV Enhanced Silicon (Si) Photodetector is supplied with a NIST traced calibration report that details individual detector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responsivity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measured with and without attenuator over the 200 to 1100 nm wavelength range. 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772816"/>
            <a:ext cx="24955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Joram, EDIT 2011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285</Words>
  <Application>Microsoft Office PowerPoint</Application>
  <PresentationFormat>On-screen Show (4:3)</PresentationFormat>
  <Paragraphs>70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Equation</vt:lpstr>
      <vt:lpstr>Slide 1</vt:lpstr>
      <vt:lpstr>Slide 2</vt:lpstr>
      <vt:lpstr>Slide 3</vt:lpstr>
      <vt:lpstr>Slide 4</vt:lpstr>
      <vt:lpstr>Slide 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Christian Joram</dc:creator>
  <cp:lastModifiedBy>Christian Joram</cp:lastModifiedBy>
  <cp:revision>19</cp:revision>
  <dcterms:created xsi:type="dcterms:W3CDTF">2011-01-11T10:32:35Z</dcterms:created>
  <dcterms:modified xsi:type="dcterms:W3CDTF">2011-01-23T18:11:47Z</dcterms:modified>
</cp:coreProperties>
</file>