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9" r:id="rId3"/>
    <p:sldId id="260" r:id="rId4"/>
    <p:sldId id="257" r:id="rId5"/>
    <p:sldId id="256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>
        <p:scale>
          <a:sx n="100" d="100"/>
          <a:sy n="100" d="100"/>
        </p:scale>
        <p:origin x="-6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7A597-6281-490D-9E0D-42FCA45FD0B4}" type="datetimeFigureOut">
              <a:rPr lang="en-GB" smtClean="0"/>
              <a:t>23/01/2011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E539E-8919-40B4-BE4D-4D3D4988B42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E539E-8919-40B4-BE4D-4D3D4988B42F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F7E6-EDB1-4A74-9964-5A36575E0933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Christian Joram,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231775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/>
          <p:nvPr userDrawn="1"/>
        </p:nvSpPr>
        <p:spPr>
          <a:xfrm>
            <a:off x="7788275" y="723900"/>
            <a:ext cx="1320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Photodetection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6"/>
          <p:cNvSpPr/>
          <p:nvPr userDrawn="1"/>
        </p:nvSpPr>
        <p:spPr>
          <a:xfrm rot="16200000">
            <a:off x="7626350" y="266700"/>
            <a:ext cx="7239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EDIT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3674-9AFA-44EF-88AA-07DBC13A4AC1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774-FFDF-4531-BFC5-E5485C9590EC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F75D-9655-45CE-AE8F-91D9D78B756F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88AE-C776-41AA-A9BE-5E0147706934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444A-2E19-48BA-881D-61446820A63C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9AC98-0FA3-4EDD-ADFB-9513FEB56839}" type="datetime1">
              <a:rPr lang="en-GB" smtClean="0"/>
              <a:t>23/01/2011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CCCEA-F49F-4B60-818D-A2A99C2E4D95}" type="datetime1">
              <a:rPr lang="en-GB" smtClean="0"/>
              <a:t>23/01/2011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13E-A544-43FD-AB7E-790BF39AF457}" type="datetime1">
              <a:rPr lang="en-GB" smtClean="0"/>
              <a:t>23/01/2011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E0FB-0D46-4CE3-AAF5-BFE60549762A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427C-F28E-49F6-BCDA-5245DBE76638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3629-B2F8-49BA-97CE-1154F727DF76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BA816-F95C-4648-AA91-DE862AB3BAF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340768"/>
            <a:ext cx="691276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Estimate the Cross </a:t>
            </a:r>
            <a:r>
              <a:rPr lang="en-US" sz="2800" dirty="0" smtClean="0"/>
              <a:t>talk of a MAPMT</a:t>
            </a:r>
            <a:endParaRPr lang="en-GB" sz="2800" dirty="0" smtClean="0"/>
          </a:p>
          <a:p>
            <a:endParaRPr lang="en-US" sz="2000" dirty="0" smtClean="0"/>
          </a:p>
          <a:p>
            <a:r>
              <a:rPr lang="en-US" sz="2000" dirty="0" smtClean="0"/>
              <a:t>Task: </a:t>
            </a:r>
            <a:r>
              <a:rPr lang="en-US" sz="2000" dirty="0" smtClean="0"/>
              <a:t>M</a:t>
            </a:r>
            <a:r>
              <a:rPr lang="en-US" sz="2000" dirty="0" smtClean="0"/>
              <a:t>easure the cross talk of a MAPMT. Illuminate one channel and measure the induced signal on the neighboring channels. Use low light levels (few photoelectrons).</a:t>
            </a:r>
          </a:p>
          <a:p>
            <a:endParaRPr lang="en-US" sz="2000" dirty="0" smtClean="0"/>
          </a:p>
          <a:p>
            <a:r>
              <a:rPr lang="en-US" sz="2000" dirty="0" smtClean="0"/>
              <a:t>Set-up:</a:t>
            </a:r>
          </a:p>
          <a:p>
            <a:r>
              <a:rPr lang="en-US" sz="2000" dirty="0" smtClean="0"/>
              <a:t>- MAPMT</a:t>
            </a:r>
          </a:p>
          <a:p>
            <a:r>
              <a:rPr lang="en-US" sz="2000" dirty="0" smtClean="0"/>
              <a:t>- blue LED</a:t>
            </a:r>
          </a:p>
          <a:p>
            <a:r>
              <a:rPr lang="en-US" sz="2000" dirty="0" smtClean="0"/>
              <a:t>- pulse generator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fibre</a:t>
            </a:r>
            <a:r>
              <a:rPr lang="en-US" sz="2000" dirty="0" smtClean="0"/>
              <a:t> </a:t>
            </a:r>
            <a:r>
              <a:rPr lang="en-US" sz="2000" dirty="0" err="1" smtClean="0"/>
              <a:t>lightguide</a:t>
            </a:r>
            <a:endParaRPr lang="en-US" sz="2000" dirty="0" smtClean="0"/>
          </a:p>
          <a:p>
            <a:r>
              <a:rPr lang="en-US" sz="2000" dirty="0" smtClean="0"/>
              <a:t>- oscilloscope (with </a:t>
            </a:r>
            <a:r>
              <a:rPr lang="en-US" sz="2000" dirty="0" err="1" smtClean="0"/>
              <a:t>histogramming</a:t>
            </a:r>
            <a:r>
              <a:rPr lang="en-US" sz="2000" dirty="0" smtClean="0"/>
              <a:t> </a:t>
            </a:r>
            <a:r>
              <a:rPr lang="en-US" sz="2000" dirty="0" smtClean="0"/>
              <a:t>capability)</a:t>
            </a:r>
          </a:p>
          <a:p>
            <a:endParaRPr lang="en-GB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Joram, EDIT 2011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455" y="4293096"/>
            <a:ext cx="1600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34"/>
          <p:cNvSpPr txBox="1">
            <a:spLocks noChangeArrowheads="1"/>
          </p:cNvSpPr>
          <p:nvPr/>
        </p:nvSpPr>
        <p:spPr bwMode="auto">
          <a:xfrm>
            <a:off x="2075503" y="6021288"/>
            <a:ext cx="9525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000" dirty="0">
                <a:solidFill>
                  <a:schemeClr val="tx1"/>
                </a:solidFill>
              </a:rPr>
              <a:t>(Hamamatsu)</a:t>
            </a:r>
          </a:p>
        </p:txBody>
      </p:sp>
      <p:sp>
        <p:nvSpPr>
          <p:cNvPr id="6" name="Text Box 42"/>
          <p:cNvSpPr txBox="1">
            <a:spLocks noChangeArrowheads="1"/>
          </p:cNvSpPr>
          <p:nvPr/>
        </p:nvSpPr>
        <p:spPr bwMode="auto">
          <a:xfrm>
            <a:off x="3227631" y="4581128"/>
            <a:ext cx="197207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>
              <a:buClrTx/>
              <a:buSzTx/>
              <a:buFontTx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Metal-channel dynodes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(requires fine-machining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techniques)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476672"/>
            <a:ext cx="3302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Sources of cross-talk in a MAPMT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363535" y="2276872"/>
            <a:ext cx="2736304" cy="360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2277241" y="1715098"/>
            <a:ext cx="1656182" cy="18744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3072504" y="2409776"/>
            <a:ext cx="360039" cy="9423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466023" y="2636912"/>
            <a:ext cx="2520280" cy="7200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3160384" y="2425651"/>
            <a:ext cx="348136" cy="7439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435543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2651567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2867591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083615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299639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515663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731687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947711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4163735" y="3429000"/>
            <a:ext cx="864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943011" y="2888568"/>
            <a:ext cx="493861" cy="21853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3132492" y="2877653"/>
            <a:ext cx="509514" cy="28029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795583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011607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227631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443655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659679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875703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91727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307751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523775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2795583" y="1844824"/>
            <a:ext cx="2016224" cy="28803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3814810" y="2769813"/>
            <a:ext cx="360039" cy="9423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3802096" y="2896481"/>
            <a:ext cx="525388" cy="6251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6200000" flipH="1">
            <a:off x="3429367" y="1715096"/>
            <a:ext cx="1656182" cy="18744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6200000" flipH="1">
            <a:off x="4248989" y="2768600"/>
            <a:ext cx="342900" cy="127000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4153739" y="2794001"/>
            <a:ext cx="320677" cy="66676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87741" y="2060848"/>
            <a:ext cx="18205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Glass window</a:t>
            </a:r>
          </a:p>
          <a:p>
            <a:endParaRPr lang="en-US" dirty="0" smtClean="0"/>
          </a:p>
          <a:p>
            <a:r>
              <a:rPr lang="en-US" dirty="0" smtClean="0"/>
              <a:t>Photocathode</a:t>
            </a:r>
          </a:p>
          <a:p>
            <a:endParaRPr lang="en-US" dirty="0" smtClean="0"/>
          </a:p>
          <a:p>
            <a:r>
              <a:rPr lang="en-US" dirty="0" smtClean="0"/>
              <a:t>Dynode structure</a:t>
            </a:r>
            <a:endParaRPr lang="en-GB" dirty="0"/>
          </a:p>
        </p:txBody>
      </p:sp>
      <p:cxnSp>
        <p:nvCxnSpPr>
          <p:cNvPr id="50" name="Straight Arrow Connector 49"/>
          <p:cNvCxnSpPr>
            <a:endCxn id="9" idx="3"/>
          </p:cNvCxnSpPr>
          <p:nvPr/>
        </p:nvCxnSpPr>
        <p:spPr>
          <a:xfrm rot="10800000" flipV="1">
            <a:off x="5099839" y="2204864"/>
            <a:ext cx="387902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15" idx="3"/>
          </p:cNvCxnSpPr>
          <p:nvPr/>
        </p:nvCxnSpPr>
        <p:spPr>
          <a:xfrm rot="10800000">
            <a:off x="4986303" y="2672916"/>
            <a:ext cx="52930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4695653" y="3284984"/>
            <a:ext cx="74794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16200000" flipH="1">
            <a:off x="3377456" y="3471416"/>
            <a:ext cx="288032" cy="203200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6200000" flipH="1">
            <a:off x="3166256" y="3423159"/>
            <a:ext cx="488181" cy="1"/>
          </a:xfrm>
          <a:prstGeom prst="straightConnector1">
            <a:avLst/>
          </a:prstGeom>
          <a:ln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2987824" y="3284984"/>
            <a:ext cx="360040" cy="360040"/>
          </a:xfrm>
          <a:prstGeom prst="ellipse">
            <a:avLst/>
          </a:prstGeom>
          <a:solidFill>
            <a:schemeClr val="bg2"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Down Arrow 61"/>
          <p:cNvSpPr/>
          <p:nvPr/>
        </p:nvSpPr>
        <p:spPr>
          <a:xfrm rot="1705103">
            <a:off x="2690377" y="3558603"/>
            <a:ext cx="360040" cy="936104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2414402" y="1827401"/>
            <a:ext cx="86145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light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electrons</a:t>
            </a:r>
            <a:endParaRPr lang="en-US" sz="1400" dirty="0" smtClean="0"/>
          </a:p>
        </p:txBody>
      </p:sp>
      <p:sp>
        <p:nvSpPr>
          <p:cNvPr id="64" name="Footer Placeholder 6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Joram, EDIT 2011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 t="69096"/>
          <a:stretch>
            <a:fillRect/>
          </a:stretch>
        </p:blipFill>
        <p:spPr bwMode="auto">
          <a:xfrm>
            <a:off x="971600" y="1808013"/>
            <a:ext cx="5962650" cy="198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60032" y="1519981"/>
            <a:ext cx="352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HV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1447973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pulser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1447973"/>
            <a:ext cx="1008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analog signals </a:t>
            </a:r>
          </a:p>
          <a:p>
            <a:r>
              <a:rPr lang="en-US" sz="1100" dirty="0" smtClean="0"/>
              <a:t>to scope</a:t>
            </a:r>
            <a:endParaRPr lang="en-GB" sz="1100" dirty="0"/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144262"/>
            <a:ext cx="2664296" cy="199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144262"/>
            <a:ext cx="2664296" cy="199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r="26880" b="28445"/>
          <a:stretch>
            <a:fillRect/>
          </a:stretch>
        </p:blipFill>
        <p:spPr bwMode="auto">
          <a:xfrm>
            <a:off x="968052" y="1847488"/>
            <a:ext cx="6268244" cy="208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Joram, EDIT 2011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-21954"/>
            <a:ext cx="5619403" cy="687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995936" y="3395227"/>
            <a:ext cx="648072" cy="1560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00202" y="3040496"/>
            <a:ext cx="2808312" cy="228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32" y="1052736"/>
            <a:ext cx="8536414" cy="305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5596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 and pin layout of the Hamamatsu R7600 MAPMT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Christian Joram, EDIT 2011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7452320" cy="352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572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5031" y="2420888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divider of </a:t>
            </a:r>
            <a:r>
              <a:rPr lang="en-GB" dirty="0" smtClean="0"/>
              <a:t>the R7600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l="9871" t="3325" r="12437" b="10997"/>
          <a:stretch>
            <a:fillRect/>
          </a:stretch>
        </p:blipFill>
        <p:spPr bwMode="auto">
          <a:xfrm>
            <a:off x="1331640" y="3284190"/>
            <a:ext cx="2590800" cy="230505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8841" r="10855" b="9270"/>
          <a:stretch>
            <a:fillRect/>
          </a:stretch>
        </p:blipFill>
        <p:spPr bwMode="auto">
          <a:xfrm>
            <a:off x="4572000" y="3212182"/>
            <a:ext cx="2590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892458"/>
            <a:ext cx="82089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Example of a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result from a quantitative measurement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(scintillating)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fiber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(0.5 mm square) is positioned at the centre of a pixel in mechanical contact with the MAPMT window. No optical grease of gel is used. Low intensity light pulses from a LED are coupled into the fibre. The light intensity is chosen such that the average intensity corresponded to 0.2 photoelectrons per pulse, i.e. the probability for pulses with 2 photoelectrons is negligible. The MAPMT is operated at U</a:t>
            </a:r>
            <a:r>
              <a:rPr kumimoji="0" lang="en-GB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 -950V. The figures below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s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how the results of the measurement of the signals on the scope (area under pulse) on the illuminated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pixel and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the adjacent eight pulses. The cross-talk on the direct neighbours is of the order of 2% while diagonal neighbours show a signal of about 0.5%. The relative strength of the cross-talk varies with the applied bias.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292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13</cp:revision>
  <dcterms:created xsi:type="dcterms:W3CDTF">2011-01-13T16:35:10Z</dcterms:created>
  <dcterms:modified xsi:type="dcterms:W3CDTF">2011-01-23T18:11:07Z</dcterms:modified>
</cp:coreProperties>
</file>