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60" r:id="rId4"/>
    <p:sldId id="270" r:id="rId5"/>
    <p:sldId id="262" r:id="rId6"/>
    <p:sldId id="259" r:id="rId7"/>
    <p:sldId id="258" r:id="rId8"/>
    <p:sldId id="263" r:id="rId9"/>
    <p:sldId id="264" r:id="rId10"/>
    <p:sldId id="261" r:id="rId11"/>
    <p:sldId id="265" r:id="rId12"/>
    <p:sldId id="269" r:id="rId13"/>
    <p:sldId id="267" r:id="rId14"/>
    <p:sldId id="266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AF09C-597E-4B83-9C52-E76E131BEEAF}" type="datetimeFigureOut">
              <a:rPr lang="en-GB" smtClean="0"/>
              <a:t>26/11/2010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840F4-4641-4EF8-A9C5-C30F03A5B77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874440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545237"/>
            <a:ext cx="5256584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376" y="6525344"/>
            <a:ext cx="730424" cy="385018"/>
          </a:xfrm>
        </p:spPr>
        <p:txBody>
          <a:bodyPr/>
          <a:lstStyle>
            <a:lvl1pPr>
              <a:defRPr sz="1000"/>
            </a:lvl1pPr>
          </a:lstStyle>
          <a:p>
            <a:fld id="{C79BB199-02FC-4F3E-8C0F-499BF64F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092" y="231095"/>
            <a:ext cx="929680" cy="5336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7788719" y="723875"/>
            <a:ext cx="1319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Photodetection</a:t>
            </a:r>
            <a:endParaRPr lang="en-GB" sz="1400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7625294" y="266867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</a:t>
            </a:r>
          </a:p>
        </p:txBody>
      </p:sp>
      <p:pic>
        <p:nvPicPr>
          <p:cNvPr id="5124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743894" cy="72008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988840"/>
            <a:ext cx="67907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Photodetection </a:t>
            </a:r>
          </a:p>
          <a:p>
            <a:r>
              <a:rPr lang="en-US" sz="3200" dirty="0" smtClean="0"/>
              <a:t>Principles, Performance and Limitations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1115616" y="3645024"/>
            <a:ext cx="4824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Nicoleta Dinu (LAL </a:t>
            </a:r>
            <a:r>
              <a:rPr lang="en-US" dirty="0" err="1" smtClean="0"/>
              <a:t>Orsay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Thierry Gys (CERN)</a:t>
            </a:r>
          </a:p>
          <a:p>
            <a:r>
              <a:rPr lang="en-US" dirty="0" smtClean="0"/>
              <a:t>Christian Joram (CERN)</a:t>
            </a:r>
          </a:p>
          <a:p>
            <a:r>
              <a:rPr lang="en-US" dirty="0" smtClean="0"/>
              <a:t>Samo Korpar (JSI Ljubljana)</a:t>
            </a:r>
          </a:p>
          <a:p>
            <a:r>
              <a:rPr lang="en-US" dirty="0" smtClean="0"/>
              <a:t>Yuri Musienko (Northwestern U, USA) </a:t>
            </a:r>
          </a:p>
          <a:p>
            <a:r>
              <a:rPr lang="en-US" dirty="0" smtClean="0"/>
              <a:t>Veronique Puill (LAL, </a:t>
            </a:r>
            <a:r>
              <a:rPr lang="en-US" dirty="0" err="1" smtClean="0"/>
              <a:t>Orsay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Dieter Renker (TU Munich)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10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11560" y="1052736"/>
            <a:ext cx="83529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photodetectors							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PMT 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MAPMT 	</a:t>
            </a:r>
            <a:endParaRPr lang="en-US" sz="2400" dirty="0" smtClean="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MCP-PMT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HPD, HAPD 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PIN diode (design) 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G-APD /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SiPM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CCD / CMOS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gas detectors (MWPC / MPGD) 		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Geiger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 – Avalanche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Photodiode (GM-APD)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Connecteur droit 5"/>
          <p:cNvCxnSpPr/>
          <p:nvPr/>
        </p:nvCxnSpPr>
        <p:spPr>
          <a:xfrm flipV="1">
            <a:off x="0" y="980728"/>
            <a:ext cx="9144000" cy="174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8"/>
          <p:cNvGrpSpPr>
            <a:grpSpLocks/>
          </p:cNvGrpSpPr>
          <p:nvPr/>
        </p:nvGrpSpPr>
        <p:grpSpPr bwMode="auto">
          <a:xfrm>
            <a:off x="2112840" y="2492895"/>
            <a:ext cx="4831087" cy="2880321"/>
            <a:chOff x="1022" y="1009"/>
            <a:chExt cx="3715" cy="2304"/>
          </a:xfrm>
        </p:grpSpPr>
        <p:pic>
          <p:nvPicPr>
            <p:cNvPr id="32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22" y="1009"/>
              <a:ext cx="3715" cy="2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1030" y="1026"/>
              <a:ext cx="635" cy="2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28384" y="6472982"/>
            <a:ext cx="730424" cy="385018"/>
          </a:xfrm>
        </p:spPr>
        <p:txBody>
          <a:bodyPr/>
          <a:lstStyle/>
          <a:p>
            <a:fld id="{C79BB199-02FC-4F3E-8C0F-499BF64F6521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82" y="923092"/>
            <a:ext cx="2241618" cy="161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504" y="1067108"/>
            <a:ext cx="2042350" cy="146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11"/>
          <p:cNvSpPr txBox="1"/>
          <p:nvPr/>
        </p:nvSpPr>
        <p:spPr>
          <a:xfrm>
            <a:off x="3404438" y="2003212"/>
            <a:ext cx="16097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R.H. Haitz</a:t>
            </a:r>
          </a:p>
          <a:p>
            <a:r>
              <a:rPr lang="en-US" sz="1000" dirty="0" smtClean="0"/>
              <a:t>J</a:t>
            </a:r>
            <a:r>
              <a:rPr lang="en-US" sz="1000" dirty="0"/>
              <a:t>. </a:t>
            </a:r>
            <a:r>
              <a:rPr lang="en-US" sz="1000" dirty="0" smtClean="0"/>
              <a:t>Appl. Phys., </a:t>
            </a:r>
          </a:p>
          <a:p>
            <a:r>
              <a:rPr lang="en-US" sz="1000" dirty="0" smtClean="0"/>
              <a:t>Vol</a:t>
            </a:r>
            <a:r>
              <a:rPr lang="en-US" sz="1000" dirty="0"/>
              <a:t>. 36, No. 10 (1965) 3123</a:t>
            </a:r>
            <a:endParaRPr lang="fr-FR" sz="1000" dirty="0"/>
          </a:p>
        </p:txBody>
      </p:sp>
      <p:sp>
        <p:nvSpPr>
          <p:cNvPr id="10" name="ZoneTexte 12"/>
          <p:cNvSpPr txBox="1"/>
          <p:nvPr/>
        </p:nvSpPr>
        <p:spPr>
          <a:xfrm>
            <a:off x="7148854" y="2003212"/>
            <a:ext cx="131157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J.R. McIntire</a:t>
            </a:r>
          </a:p>
          <a:p>
            <a:r>
              <a:rPr lang="en-US" sz="1000" dirty="0" smtClean="0"/>
              <a:t>IEEE Trans. Elec. Dev. </a:t>
            </a:r>
          </a:p>
          <a:p>
            <a:r>
              <a:rPr lang="fr-FR" sz="1000" dirty="0" smtClean="0"/>
              <a:t>ED-13 </a:t>
            </a:r>
            <a:r>
              <a:rPr lang="fr-FR" sz="1000" dirty="0"/>
              <a:t>(1966) 164</a:t>
            </a:r>
          </a:p>
        </p:txBody>
      </p:sp>
      <p:grpSp>
        <p:nvGrpSpPr>
          <p:cNvPr id="11" name="Groupe 93"/>
          <p:cNvGrpSpPr/>
          <p:nvPr/>
        </p:nvGrpSpPr>
        <p:grpSpPr>
          <a:xfrm>
            <a:off x="4860032" y="3030051"/>
            <a:ext cx="2566992" cy="2401493"/>
            <a:chOff x="6397082" y="3347998"/>
            <a:chExt cx="2594530" cy="2495549"/>
          </a:xfrm>
        </p:grpSpPr>
        <p:grpSp>
          <p:nvGrpSpPr>
            <p:cNvPr id="12" name="Group 205"/>
            <p:cNvGrpSpPr>
              <a:grpSpLocks/>
            </p:cNvGrpSpPr>
            <p:nvPr/>
          </p:nvGrpSpPr>
          <p:grpSpPr bwMode="auto">
            <a:xfrm>
              <a:off x="6397083" y="3985373"/>
              <a:ext cx="2309010" cy="1858176"/>
              <a:chOff x="3959" y="1704"/>
              <a:chExt cx="1537" cy="1467"/>
            </a:xfrm>
          </p:grpSpPr>
          <p:sp>
            <p:nvSpPr>
              <p:cNvPr id="27" name="Text Box 178"/>
              <p:cNvSpPr txBox="1">
                <a:spLocks noChangeArrowheads="1"/>
              </p:cNvSpPr>
              <p:nvPr/>
            </p:nvSpPr>
            <p:spPr bwMode="auto">
              <a:xfrm>
                <a:off x="4805" y="2928"/>
                <a:ext cx="656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it-IT" sz="1400" dirty="0"/>
                  <a:t>Time (a.u.)</a:t>
                </a:r>
                <a:endParaRPr lang="en-US" sz="1400" dirty="0"/>
              </a:p>
            </p:txBody>
          </p:sp>
          <p:sp>
            <p:nvSpPr>
              <p:cNvPr id="28" name="Line 175"/>
              <p:cNvSpPr>
                <a:spLocks noChangeShapeType="1"/>
              </p:cNvSpPr>
              <p:nvPr/>
            </p:nvSpPr>
            <p:spPr bwMode="auto">
              <a:xfrm flipV="1">
                <a:off x="4136" y="1725"/>
                <a:ext cx="0" cy="11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Line 176"/>
              <p:cNvSpPr>
                <a:spLocks noChangeShapeType="1"/>
              </p:cNvSpPr>
              <p:nvPr/>
            </p:nvSpPr>
            <p:spPr bwMode="auto">
              <a:xfrm>
                <a:off x="4136" y="2921"/>
                <a:ext cx="13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Text Box 177"/>
              <p:cNvSpPr txBox="1">
                <a:spLocks noChangeArrowheads="1"/>
              </p:cNvSpPr>
              <p:nvPr/>
            </p:nvSpPr>
            <p:spPr bwMode="auto">
              <a:xfrm rot="16200000">
                <a:off x="3596" y="2067"/>
                <a:ext cx="932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 dirty="0"/>
                  <a:t>Current (</a:t>
                </a:r>
                <a:r>
                  <a:rPr lang="en-US" sz="1400" dirty="0" err="1"/>
                  <a:t>a.u</a:t>
                </a:r>
                <a:r>
                  <a:rPr lang="en-US" sz="1400" dirty="0"/>
                  <a:t>.)</a:t>
                </a:r>
              </a:p>
            </p:txBody>
          </p:sp>
        </p:grpSp>
        <p:grpSp>
          <p:nvGrpSpPr>
            <p:cNvPr id="13" name="Group 207"/>
            <p:cNvGrpSpPr>
              <a:grpSpLocks/>
            </p:cNvGrpSpPr>
            <p:nvPr/>
          </p:nvGrpSpPr>
          <p:grpSpPr bwMode="auto">
            <a:xfrm>
              <a:off x="6819222" y="4927758"/>
              <a:ext cx="1490264" cy="599125"/>
              <a:chOff x="4240" y="2448"/>
              <a:chExt cx="992" cy="473"/>
            </a:xfrm>
          </p:grpSpPr>
          <p:grpSp>
            <p:nvGrpSpPr>
              <p:cNvPr id="18" name="Group 188"/>
              <p:cNvGrpSpPr>
                <a:grpSpLocks/>
              </p:cNvGrpSpPr>
              <p:nvPr/>
            </p:nvGrpSpPr>
            <p:grpSpPr bwMode="auto">
              <a:xfrm>
                <a:off x="4588" y="2449"/>
                <a:ext cx="234" cy="472"/>
                <a:chOff x="3840" y="1920"/>
                <a:chExt cx="376" cy="720"/>
              </a:xfrm>
            </p:grpSpPr>
            <p:sp>
              <p:nvSpPr>
                <p:cNvPr id="25" name="Freeform 189"/>
                <p:cNvSpPr>
                  <a:spLocks/>
                </p:cNvSpPr>
                <p:nvPr/>
              </p:nvSpPr>
              <p:spPr bwMode="auto">
                <a:xfrm>
                  <a:off x="3880" y="1920"/>
                  <a:ext cx="336" cy="7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432"/>
                    </a:cxn>
                    <a:cxn ang="0">
                      <a:pos x="336" y="720"/>
                    </a:cxn>
                  </a:cxnLst>
                  <a:rect l="0" t="0" r="r" b="b"/>
                  <a:pathLst>
                    <a:path w="336" h="720">
                      <a:moveTo>
                        <a:pt x="0" y="0"/>
                      </a:moveTo>
                      <a:cubicBezTo>
                        <a:pt x="20" y="156"/>
                        <a:pt x="40" y="312"/>
                        <a:pt x="96" y="432"/>
                      </a:cubicBezTo>
                      <a:cubicBezTo>
                        <a:pt x="152" y="552"/>
                        <a:pt x="304" y="648"/>
                        <a:pt x="336" y="72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6" name="Line 190"/>
                <p:cNvSpPr>
                  <a:spLocks noChangeShapeType="1"/>
                </p:cNvSpPr>
                <p:nvPr/>
              </p:nvSpPr>
              <p:spPr bwMode="auto">
                <a:xfrm flipH="1">
                  <a:off x="3840" y="1920"/>
                  <a:ext cx="48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9" name="Group 195"/>
              <p:cNvGrpSpPr>
                <a:grpSpLocks/>
              </p:cNvGrpSpPr>
              <p:nvPr/>
            </p:nvGrpSpPr>
            <p:grpSpPr bwMode="auto">
              <a:xfrm>
                <a:off x="4998" y="2448"/>
                <a:ext cx="234" cy="472"/>
                <a:chOff x="3840" y="1920"/>
                <a:chExt cx="376" cy="720"/>
              </a:xfrm>
            </p:grpSpPr>
            <p:sp>
              <p:nvSpPr>
                <p:cNvPr id="23" name="Freeform 196"/>
                <p:cNvSpPr>
                  <a:spLocks/>
                </p:cNvSpPr>
                <p:nvPr/>
              </p:nvSpPr>
              <p:spPr bwMode="auto">
                <a:xfrm>
                  <a:off x="3880" y="1920"/>
                  <a:ext cx="336" cy="7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432"/>
                    </a:cxn>
                    <a:cxn ang="0">
                      <a:pos x="336" y="720"/>
                    </a:cxn>
                  </a:cxnLst>
                  <a:rect l="0" t="0" r="r" b="b"/>
                  <a:pathLst>
                    <a:path w="336" h="720">
                      <a:moveTo>
                        <a:pt x="0" y="0"/>
                      </a:moveTo>
                      <a:cubicBezTo>
                        <a:pt x="20" y="156"/>
                        <a:pt x="40" y="312"/>
                        <a:pt x="96" y="432"/>
                      </a:cubicBezTo>
                      <a:cubicBezTo>
                        <a:pt x="152" y="552"/>
                        <a:pt x="304" y="648"/>
                        <a:pt x="336" y="72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" name="Line 197"/>
                <p:cNvSpPr>
                  <a:spLocks noChangeShapeType="1"/>
                </p:cNvSpPr>
                <p:nvPr/>
              </p:nvSpPr>
              <p:spPr bwMode="auto">
                <a:xfrm flipH="1">
                  <a:off x="3840" y="1920"/>
                  <a:ext cx="48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0" name="Group 198"/>
              <p:cNvGrpSpPr>
                <a:grpSpLocks/>
              </p:cNvGrpSpPr>
              <p:nvPr/>
            </p:nvGrpSpPr>
            <p:grpSpPr bwMode="auto">
              <a:xfrm>
                <a:off x="4240" y="2448"/>
                <a:ext cx="234" cy="472"/>
                <a:chOff x="3840" y="1920"/>
                <a:chExt cx="376" cy="720"/>
              </a:xfrm>
            </p:grpSpPr>
            <p:sp>
              <p:nvSpPr>
                <p:cNvPr id="21" name="Freeform 199"/>
                <p:cNvSpPr>
                  <a:spLocks/>
                </p:cNvSpPr>
                <p:nvPr/>
              </p:nvSpPr>
              <p:spPr bwMode="auto">
                <a:xfrm>
                  <a:off x="3880" y="1920"/>
                  <a:ext cx="336" cy="7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432"/>
                    </a:cxn>
                    <a:cxn ang="0">
                      <a:pos x="336" y="720"/>
                    </a:cxn>
                  </a:cxnLst>
                  <a:rect l="0" t="0" r="r" b="b"/>
                  <a:pathLst>
                    <a:path w="336" h="720">
                      <a:moveTo>
                        <a:pt x="0" y="0"/>
                      </a:moveTo>
                      <a:cubicBezTo>
                        <a:pt x="20" y="156"/>
                        <a:pt x="40" y="312"/>
                        <a:pt x="96" y="432"/>
                      </a:cubicBezTo>
                      <a:cubicBezTo>
                        <a:pt x="152" y="552"/>
                        <a:pt x="304" y="648"/>
                        <a:pt x="336" y="72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" name="Line 200"/>
                <p:cNvSpPr>
                  <a:spLocks noChangeShapeType="1"/>
                </p:cNvSpPr>
                <p:nvPr/>
              </p:nvSpPr>
              <p:spPr bwMode="auto">
                <a:xfrm flipH="1">
                  <a:off x="3840" y="1920"/>
                  <a:ext cx="48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14" name="Line 201"/>
            <p:cNvSpPr>
              <a:spLocks noChangeShapeType="1"/>
            </p:cNvSpPr>
            <p:nvPr/>
          </p:nvSpPr>
          <p:spPr bwMode="auto">
            <a:xfrm flipH="1">
              <a:off x="6867299" y="4446431"/>
              <a:ext cx="432658" cy="420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Text Box 202"/>
            <p:cNvSpPr txBox="1">
              <a:spLocks noChangeArrowheads="1"/>
            </p:cNvSpPr>
            <p:nvPr/>
          </p:nvSpPr>
          <p:spPr bwMode="auto">
            <a:xfrm>
              <a:off x="7052103" y="3347998"/>
              <a:ext cx="1939509" cy="1119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Standardized </a:t>
              </a:r>
              <a:endParaRPr lang="en-US" sz="1600" dirty="0" smtClean="0"/>
            </a:p>
            <a:p>
              <a:r>
                <a:rPr lang="en-US" sz="1600" dirty="0" smtClean="0"/>
                <a:t>output signal</a:t>
              </a:r>
            </a:p>
            <a:p>
              <a:r>
                <a:rPr lang="en-US" sz="1600" dirty="0" smtClean="0"/>
                <a:t>Q=C</a:t>
              </a:r>
              <a:r>
                <a:rPr lang="en-US" sz="1600" baseline="-25000" dirty="0" smtClean="0"/>
                <a:t>GM-APD </a:t>
              </a:r>
              <a:r>
                <a:rPr lang="en-US" sz="1600" dirty="0" smtClean="0"/>
                <a:t>(</a:t>
              </a:r>
              <a:r>
                <a:rPr lang="en-US" sz="1600" dirty="0" err="1" smtClean="0"/>
                <a:t>V</a:t>
              </a:r>
              <a:r>
                <a:rPr lang="en-US" sz="1600" baseline="-25000" dirty="0" err="1" smtClean="0"/>
                <a:t>bias</a:t>
              </a:r>
              <a:r>
                <a:rPr lang="en-US" sz="1600" baseline="-25000" dirty="0" smtClean="0"/>
                <a:t> </a:t>
              </a:r>
              <a:r>
                <a:rPr lang="en-US" sz="1600" dirty="0" smtClean="0"/>
                <a:t>- V</a:t>
              </a:r>
              <a:r>
                <a:rPr lang="en-US" sz="1600" baseline="-25000" dirty="0" smtClean="0"/>
                <a:t>BD</a:t>
              </a:r>
              <a:r>
                <a:rPr lang="en-US" sz="1600" dirty="0" smtClean="0"/>
                <a:t>)</a:t>
              </a:r>
            </a:p>
            <a:p>
              <a:r>
                <a:rPr lang="en-US" sz="1600" dirty="0" smtClean="0"/>
                <a:t>Q=10</a:t>
              </a:r>
              <a:r>
                <a:rPr lang="en-US" sz="1600" baseline="30000" dirty="0" smtClean="0"/>
                <a:t>5</a:t>
              </a:r>
              <a:r>
                <a:rPr lang="en-US" sz="1600" dirty="0" smtClean="0"/>
                <a:t>-10</a:t>
              </a:r>
              <a:r>
                <a:rPr lang="en-US" sz="1600" baseline="30000" dirty="0" smtClean="0"/>
                <a:t>6</a:t>
              </a:r>
              <a:r>
                <a:rPr lang="en-US" sz="1600" dirty="0" smtClean="0"/>
                <a:t>e</a:t>
              </a:r>
              <a:endParaRPr lang="en-US" sz="1600" dirty="0"/>
            </a:p>
          </p:txBody>
        </p:sp>
        <p:sp>
          <p:nvSpPr>
            <p:cNvPr id="16" name="Line 203"/>
            <p:cNvSpPr>
              <a:spLocks noChangeShapeType="1"/>
            </p:cNvSpPr>
            <p:nvPr/>
          </p:nvSpPr>
          <p:spPr bwMode="auto">
            <a:xfrm>
              <a:off x="7299957" y="4446431"/>
              <a:ext cx="72110" cy="4255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Line 204"/>
            <p:cNvSpPr>
              <a:spLocks noChangeShapeType="1"/>
            </p:cNvSpPr>
            <p:nvPr/>
          </p:nvSpPr>
          <p:spPr bwMode="auto">
            <a:xfrm>
              <a:off x="7299957" y="4446431"/>
              <a:ext cx="648986" cy="4255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4" name="Groupe 90"/>
          <p:cNvGrpSpPr/>
          <p:nvPr/>
        </p:nvGrpSpPr>
        <p:grpSpPr>
          <a:xfrm>
            <a:off x="1331640" y="3083012"/>
            <a:ext cx="2112955" cy="2276865"/>
            <a:chOff x="4231122" y="4032455"/>
            <a:chExt cx="2112955" cy="2276865"/>
          </a:xfrm>
        </p:grpSpPr>
        <p:sp>
          <p:nvSpPr>
            <p:cNvPr id="35" name="Text Box 168"/>
            <p:cNvSpPr txBox="1">
              <a:spLocks noChangeArrowheads="1"/>
            </p:cNvSpPr>
            <p:nvPr/>
          </p:nvSpPr>
          <p:spPr bwMode="auto">
            <a:xfrm>
              <a:off x="4560288" y="4797152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it-IT" sz="1600" dirty="0" smtClean="0"/>
                <a:t>h</a:t>
              </a:r>
              <a:r>
                <a:rPr lang="it-IT" sz="1600" dirty="0" smtClean="0">
                  <a:sym typeface="Symbol"/>
                </a:rPr>
                <a:t>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36" name="Text Box 168"/>
            <p:cNvSpPr txBox="1">
              <a:spLocks noChangeArrowheads="1"/>
            </p:cNvSpPr>
            <p:nvPr/>
          </p:nvSpPr>
          <p:spPr bwMode="auto">
            <a:xfrm>
              <a:off x="5217752" y="4214395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it-IT" sz="1600" dirty="0" smtClean="0"/>
                <a:t>R</a:t>
              </a:r>
              <a:r>
                <a:rPr lang="it-IT" sz="1600" baseline="-25000" dirty="0" smtClean="0"/>
                <a:t>s</a:t>
              </a:r>
              <a:r>
                <a:rPr lang="it-IT" sz="1600" dirty="0" smtClean="0"/>
                <a:t>=50</a:t>
              </a:r>
              <a:r>
                <a:rPr lang="it-IT" sz="1600" dirty="0" smtClean="0">
                  <a:sym typeface="Symbol"/>
                </a:rPr>
                <a:t>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37" name="Text Box 102"/>
            <p:cNvSpPr txBox="1">
              <a:spLocks noChangeArrowheads="1"/>
            </p:cNvSpPr>
            <p:nvPr/>
          </p:nvSpPr>
          <p:spPr bwMode="auto">
            <a:xfrm>
              <a:off x="4231122" y="5329064"/>
              <a:ext cx="9220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FR" sz="1600" dirty="0" smtClean="0"/>
                <a:t>GM-APD</a:t>
              </a:r>
              <a:endParaRPr lang="en-US" sz="1600" dirty="0"/>
            </a:p>
          </p:txBody>
        </p:sp>
        <p:sp>
          <p:nvSpPr>
            <p:cNvPr id="38" name="Text Box 101"/>
            <p:cNvSpPr txBox="1">
              <a:spLocks noChangeArrowheads="1"/>
            </p:cNvSpPr>
            <p:nvPr/>
          </p:nvSpPr>
          <p:spPr bwMode="auto">
            <a:xfrm>
              <a:off x="5300499" y="5178678"/>
              <a:ext cx="6848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it-IT" sz="1600" dirty="0" smtClean="0"/>
                <a:t>n+ (K)</a:t>
              </a:r>
              <a:endParaRPr lang="en-US" sz="1600" dirty="0"/>
            </a:p>
          </p:txBody>
        </p:sp>
        <p:sp>
          <p:nvSpPr>
            <p:cNvPr id="39" name="Text Box 102"/>
            <p:cNvSpPr txBox="1">
              <a:spLocks noChangeArrowheads="1"/>
            </p:cNvSpPr>
            <p:nvPr/>
          </p:nvSpPr>
          <p:spPr bwMode="auto">
            <a:xfrm>
              <a:off x="5208735" y="5466710"/>
              <a:ext cx="8946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it-IT" b="1" dirty="0"/>
                <a:t>  </a:t>
              </a:r>
              <a:r>
                <a:rPr lang="en-US" sz="1600" dirty="0" smtClean="0"/>
                <a:t>p++ (A)</a:t>
              </a:r>
              <a:endParaRPr lang="en-US" sz="1600" dirty="0"/>
            </a:p>
          </p:txBody>
        </p:sp>
        <p:sp>
          <p:nvSpPr>
            <p:cNvPr id="40" name="Text Box 168"/>
            <p:cNvSpPr txBox="1">
              <a:spLocks noChangeArrowheads="1"/>
            </p:cNvSpPr>
            <p:nvPr/>
          </p:nvSpPr>
          <p:spPr bwMode="auto">
            <a:xfrm>
              <a:off x="5223472" y="4837748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it-IT" sz="1600" dirty="0" smtClean="0"/>
                <a:t>R</a:t>
              </a:r>
              <a:r>
                <a:rPr lang="it-IT" sz="1600" baseline="-25000" dirty="0" smtClean="0"/>
                <a:t>q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220"/>
            <p:cNvSpPr>
              <a:spLocks noChangeArrowheads="1"/>
            </p:cNvSpPr>
            <p:nvPr/>
          </p:nvSpPr>
          <p:spPr bwMode="auto">
            <a:xfrm>
              <a:off x="5141694" y="5970766"/>
              <a:ext cx="704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it-IT" sz="1600" dirty="0"/>
                <a:t>-V</a:t>
              </a:r>
              <a:r>
                <a:rPr lang="it-IT" sz="1600" baseline="-25000" dirty="0"/>
                <a:t>bias</a:t>
              </a:r>
              <a:endParaRPr lang="en-US" sz="1600" dirty="0"/>
            </a:p>
          </p:txBody>
        </p:sp>
        <p:grpSp>
          <p:nvGrpSpPr>
            <p:cNvPr id="42" name="Group 174"/>
            <p:cNvGrpSpPr>
              <a:grpSpLocks/>
            </p:cNvGrpSpPr>
            <p:nvPr/>
          </p:nvGrpSpPr>
          <p:grpSpPr bwMode="auto">
            <a:xfrm rot="20514033">
              <a:off x="4873417" y="4631448"/>
              <a:ext cx="59593" cy="762476"/>
              <a:chOff x="1626" y="1824"/>
              <a:chExt cx="48" cy="649"/>
            </a:xfrm>
          </p:grpSpPr>
          <p:sp>
            <p:nvSpPr>
              <p:cNvPr id="80" name="Freeform 175"/>
              <p:cNvSpPr>
                <a:spLocks/>
              </p:cNvSpPr>
              <p:nvPr/>
            </p:nvSpPr>
            <p:spPr bwMode="auto">
              <a:xfrm>
                <a:off x="1626" y="1824"/>
                <a:ext cx="48" cy="5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4"/>
                  </a:cxn>
                  <a:cxn ang="0">
                    <a:pos x="0" y="288"/>
                  </a:cxn>
                  <a:cxn ang="0">
                    <a:pos x="48" y="432"/>
                  </a:cxn>
                  <a:cxn ang="0">
                    <a:pos x="0" y="624"/>
                  </a:cxn>
                  <a:cxn ang="0">
                    <a:pos x="48" y="816"/>
                  </a:cxn>
                </a:cxnLst>
                <a:rect l="0" t="0" r="r" b="b"/>
                <a:pathLst>
                  <a:path w="56" h="816">
                    <a:moveTo>
                      <a:pt x="0" y="0"/>
                    </a:moveTo>
                    <a:cubicBezTo>
                      <a:pt x="24" y="48"/>
                      <a:pt x="48" y="96"/>
                      <a:pt x="48" y="144"/>
                    </a:cubicBezTo>
                    <a:cubicBezTo>
                      <a:pt x="48" y="192"/>
                      <a:pt x="0" y="240"/>
                      <a:pt x="0" y="288"/>
                    </a:cubicBezTo>
                    <a:cubicBezTo>
                      <a:pt x="0" y="336"/>
                      <a:pt x="48" y="376"/>
                      <a:pt x="48" y="432"/>
                    </a:cubicBezTo>
                    <a:cubicBezTo>
                      <a:pt x="48" y="488"/>
                      <a:pt x="0" y="560"/>
                      <a:pt x="0" y="624"/>
                    </a:cubicBezTo>
                    <a:cubicBezTo>
                      <a:pt x="0" y="688"/>
                      <a:pt x="56" y="784"/>
                      <a:pt x="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Line 176"/>
              <p:cNvSpPr>
                <a:spLocks noChangeShapeType="1"/>
              </p:cNvSpPr>
              <p:nvPr/>
            </p:nvSpPr>
            <p:spPr bwMode="auto">
              <a:xfrm>
                <a:off x="1671" y="2400"/>
                <a:ext cx="0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3" name="Group 216"/>
            <p:cNvGrpSpPr>
              <a:grpSpLocks/>
            </p:cNvGrpSpPr>
            <p:nvPr/>
          </p:nvGrpSpPr>
          <p:grpSpPr bwMode="auto">
            <a:xfrm>
              <a:off x="5163939" y="4639750"/>
              <a:ext cx="629451" cy="56393"/>
              <a:chOff x="4002" y="2523"/>
              <a:chExt cx="507" cy="48"/>
            </a:xfrm>
          </p:grpSpPr>
          <p:sp>
            <p:nvSpPr>
              <p:cNvPr id="78" name="Oval 167"/>
              <p:cNvSpPr>
                <a:spLocks noChangeArrowheads="1"/>
              </p:cNvSpPr>
              <p:nvPr/>
            </p:nvSpPr>
            <p:spPr bwMode="auto">
              <a:xfrm>
                <a:off x="4461" y="2523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9" name="Line 211"/>
              <p:cNvSpPr>
                <a:spLocks noChangeShapeType="1"/>
              </p:cNvSpPr>
              <p:nvPr/>
            </p:nvSpPr>
            <p:spPr bwMode="auto">
              <a:xfrm>
                <a:off x="4002" y="254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4" name="Group 229"/>
            <p:cNvGrpSpPr>
              <a:grpSpLocks/>
            </p:cNvGrpSpPr>
            <p:nvPr/>
          </p:nvGrpSpPr>
          <p:grpSpPr bwMode="auto">
            <a:xfrm>
              <a:off x="4995081" y="5136629"/>
              <a:ext cx="319070" cy="850588"/>
              <a:chOff x="3890" y="2444"/>
              <a:chExt cx="258" cy="724"/>
            </a:xfrm>
          </p:grpSpPr>
          <p:grpSp>
            <p:nvGrpSpPr>
              <p:cNvPr id="45" name="Group 93"/>
              <p:cNvGrpSpPr>
                <a:grpSpLocks/>
              </p:cNvGrpSpPr>
              <p:nvPr/>
            </p:nvGrpSpPr>
            <p:grpSpPr bwMode="auto">
              <a:xfrm rot="-5400000">
                <a:off x="3657" y="2677"/>
                <a:ext cx="723" cy="258"/>
                <a:chOff x="3888" y="2544"/>
                <a:chExt cx="954" cy="432"/>
              </a:xfrm>
            </p:grpSpPr>
            <p:sp>
              <p:nvSpPr>
                <p:cNvPr id="74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4201" y="2618"/>
                  <a:ext cx="429" cy="28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" name="Line 95"/>
                <p:cNvSpPr>
                  <a:spLocks noChangeShapeType="1"/>
                </p:cNvSpPr>
                <p:nvPr/>
              </p:nvSpPr>
              <p:spPr bwMode="auto">
                <a:xfrm>
                  <a:off x="4560" y="2544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888" y="276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7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4558" y="2753"/>
                  <a:ext cx="284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73" name="Line 219"/>
              <p:cNvSpPr>
                <a:spLocks noChangeShapeType="1"/>
              </p:cNvSpPr>
              <p:nvPr/>
            </p:nvSpPr>
            <p:spPr bwMode="auto">
              <a:xfrm>
                <a:off x="3954" y="316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8" name="Group 155"/>
            <p:cNvGrpSpPr>
              <a:grpSpLocks/>
            </p:cNvGrpSpPr>
            <p:nvPr/>
          </p:nvGrpSpPr>
          <p:grpSpPr bwMode="auto">
            <a:xfrm rot="5461591">
              <a:off x="4972744" y="4317668"/>
              <a:ext cx="393574" cy="141532"/>
              <a:chOff x="1248" y="1554"/>
              <a:chExt cx="393" cy="156"/>
            </a:xfrm>
          </p:grpSpPr>
          <p:grpSp>
            <p:nvGrpSpPr>
              <p:cNvPr id="49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65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64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6" name="Line 165"/>
            <p:cNvSpPr>
              <a:spLocks noChangeShapeType="1"/>
            </p:cNvSpPr>
            <p:nvPr/>
          </p:nvSpPr>
          <p:spPr bwMode="auto">
            <a:xfrm>
              <a:off x="5144068" y="4581109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Line 166"/>
            <p:cNvSpPr>
              <a:spLocks noChangeShapeType="1"/>
            </p:cNvSpPr>
            <p:nvPr/>
          </p:nvSpPr>
          <p:spPr bwMode="auto">
            <a:xfrm flipV="1">
              <a:off x="5144068" y="4032455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Line 222"/>
            <p:cNvSpPr>
              <a:spLocks noChangeShapeType="1"/>
            </p:cNvSpPr>
            <p:nvPr/>
          </p:nvSpPr>
          <p:spPr bwMode="auto">
            <a:xfrm flipV="1">
              <a:off x="5023210" y="4051502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63" name="Group 155"/>
            <p:cNvGrpSpPr>
              <a:grpSpLocks/>
            </p:cNvGrpSpPr>
            <p:nvPr/>
          </p:nvGrpSpPr>
          <p:grpSpPr bwMode="auto">
            <a:xfrm rot="5461591">
              <a:off x="4973317" y="4875017"/>
              <a:ext cx="393574" cy="141532"/>
              <a:chOff x="1248" y="1554"/>
              <a:chExt cx="393" cy="156"/>
            </a:xfrm>
          </p:grpSpPr>
          <p:grpSp>
            <p:nvGrpSpPr>
              <p:cNvPr id="72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53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4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5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6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7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8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9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" name="Text Box 168"/>
            <p:cNvSpPr txBox="1">
              <a:spLocks noChangeArrowheads="1"/>
            </p:cNvSpPr>
            <p:nvPr/>
          </p:nvSpPr>
          <p:spPr bwMode="auto">
            <a:xfrm>
              <a:off x="5479981" y="4600884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it-IT" sz="1600" dirty="0" smtClean="0"/>
                <a:t>output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2" name="ZoneTexte 91"/>
          <p:cNvSpPr txBox="1"/>
          <p:nvPr/>
        </p:nvSpPr>
        <p:spPr>
          <a:xfrm>
            <a:off x="971600" y="5406315"/>
            <a:ext cx="2630080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fr-FR" sz="1600" dirty="0" smtClean="0">
                <a:solidFill>
                  <a:srgbClr val="FFC000"/>
                </a:solidFill>
              </a:rPr>
              <a:t>Passive quenching circuit</a:t>
            </a:r>
          </a:p>
          <a:p>
            <a:pPr algn="ctr"/>
            <a:r>
              <a:rPr lang="fr-FR" sz="1200" dirty="0" smtClean="0"/>
              <a:t>S. Cova &amp; al.</a:t>
            </a:r>
          </a:p>
          <a:p>
            <a:pPr algn="ctr"/>
            <a:r>
              <a:rPr lang="en-US" sz="1200" dirty="0" smtClean="0"/>
              <a:t>Appl. Opt., Vol. 35, No 12 (1996) 1956</a:t>
            </a:r>
            <a:endParaRPr lang="en-US" sz="1200" dirty="0"/>
          </a:p>
        </p:txBody>
      </p:sp>
      <p:sp>
        <p:nvSpPr>
          <p:cNvPr id="83" name="ZoneTexte 94"/>
          <p:cNvSpPr txBox="1"/>
          <p:nvPr/>
        </p:nvSpPr>
        <p:spPr>
          <a:xfrm>
            <a:off x="5076056" y="5478323"/>
            <a:ext cx="2121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C000"/>
                </a:solidFill>
              </a:rPr>
              <a:t>Binary device</a:t>
            </a:r>
          </a:p>
          <a:p>
            <a:pPr algn="ctr"/>
            <a:r>
              <a:rPr lang="en-US" sz="1600" dirty="0" smtClean="0"/>
              <a:t>no proportionality with</a:t>
            </a:r>
          </a:p>
          <a:p>
            <a:pPr algn="ctr"/>
            <a:r>
              <a:rPr lang="en-US" sz="1600" dirty="0" smtClean="0"/>
              <a:t>no. of incident photons</a:t>
            </a:r>
            <a:endParaRPr lang="en-US" sz="1600" dirty="0"/>
          </a:p>
        </p:txBody>
      </p:sp>
      <p:sp>
        <p:nvSpPr>
          <p:cNvPr id="84" name="ZoneTexte 92"/>
          <p:cNvSpPr txBox="1"/>
          <p:nvPr/>
        </p:nvSpPr>
        <p:spPr>
          <a:xfrm>
            <a:off x="1619672" y="332656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first 2 single  photon detectors operated in Geiger-mode</a:t>
            </a:r>
            <a:endParaRPr lang="en-US" sz="1400" dirty="0"/>
          </a:p>
        </p:txBody>
      </p:sp>
      <p:sp>
        <p:nvSpPr>
          <p:cNvPr id="85" name="Rectangle 84"/>
          <p:cNvSpPr/>
          <p:nvPr/>
        </p:nvSpPr>
        <p:spPr>
          <a:xfrm>
            <a:off x="5364088" y="453292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5848837" y="4542219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6464090" y="4561652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13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83568" y="1844824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/ fibres with PMT/MAPMT. 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RICH detectors with HPD. 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RICH detector with gas based detectors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inorganic crystals with APD. Example: CMS ECAL.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with G-APD. 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Ultrafast timing for TOF with MCP-PMT 	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2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83568" y="836727"/>
            <a:ext cx="9144000" cy="584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OUTLINE </a:t>
            </a:r>
          </a:p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Basics								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33400" marR="0" lvl="0" indent="-533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on photodetectors				</a:t>
            </a:r>
          </a:p>
          <a:p>
            <a:pPr marL="533400" marR="0" lvl="0" indent="-533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</a:t>
            </a:r>
          </a:p>
          <a:p>
            <a:pPr marL="533400" marR="0" lvl="0" indent="-533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photodetectors			</a:t>
            </a:r>
          </a:p>
          <a:p>
            <a:pPr marL="533400" marR="0" lvl="0" indent="-533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</a:t>
            </a:r>
          </a:p>
          <a:p>
            <a:pPr marL="533400" marR="0" lvl="0" indent="-533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					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3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11560" y="1700808"/>
            <a:ext cx="9144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Photoelectric effect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Solids, liquids, gaseous materials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Internal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vs.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external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photoeffect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electron affinity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Photodetection as a multi-step process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The human eye as a photodetector					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31640" y="404664"/>
            <a:ext cx="5439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Formatting guidelines for preparing slides </a:t>
            </a:r>
            <a:endParaRPr lang="en-GB" sz="2400" dirty="0"/>
          </a:p>
        </p:txBody>
      </p:sp>
      <p:cxnSp>
        <p:nvCxnSpPr>
          <p:cNvPr id="6" name="Connecteur droit 5"/>
          <p:cNvCxnSpPr/>
          <p:nvPr/>
        </p:nvCxnSpPr>
        <p:spPr>
          <a:xfrm flipV="1">
            <a:off x="0" y="980728"/>
            <a:ext cx="9144000" cy="174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552" y="1628800"/>
            <a:ext cx="6896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Calibri as default font</a:t>
            </a:r>
          </a:p>
          <a:p>
            <a:r>
              <a:rPr lang="en-US" dirty="0" smtClean="0"/>
              <a:t>Default color: white (avoid text in red, difficult to read for many people)</a:t>
            </a:r>
          </a:p>
          <a:p>
            <a:r>
              <a:rPr lang="en-US" dirty="0" smtClean="0"/>
              <a:t>Main title: 24 pts</a:t>
            </a:r>
          </a:p>
          <a:p>
            <a:r>
              <a:rPr lang="en-US" dirty="0" smtClean="0"/>
              <a:t>Normal text: 16 pts</a:t>
            </a:r>
          </a:p>
          <a:p>
            <a:r>
              <a:rPr lang="en-US" dirty="0" smtClean="0"/>
              <a:t>References: 10 pts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6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27584" y="1412776"/>
            <a:ext cx="9144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on photodetectors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</a:t>
            </a: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lvl="1" indent="355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Sensitivity	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Linearity	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Signal fluctuations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Time response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Rate capability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Dark count rate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Operation in magnetic fields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1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Radiation tolerance / aging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8</a:t>
            </a:fld>
            <a:endParaRPr lang="en-GB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39552" y="930206"/>
            <a:ext cx="9144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							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Classical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photocathodes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bialkali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S20), super/ultra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bialkali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UV sensitive, solar blind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CsTe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Crystalline cathodes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GaAs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etc.)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Silicon 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Exotics: TMAE, TEA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355600" marR="0" lvl="1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Windows/substrates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681</Words>
  <Application>Microsoft Office PowerPoint</Application>
  <PresentationFormat>On-screen Show (4:3)</PresentationFormat>
  <Paragraphs>143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12</cp:revision>
  <dcterms:created xsi:type="dcterms:W3CDTF">2010-11-26T10:02:45Z</dcterms:created>
  <dcterms:modified xsi:type="dcterms:W3CDTF">2010-11-26T11:09:57Z</dcterms:modified>
</cp:coreProperties>
</file>