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68" r:id="rId2"/>
    <p:sldId id="271" r:id="rId3"/>
    <p:sldId id="272" r:id="rId4"/>
    <p:sldId id="266" r:id="rId5"/>
    <p:sldId id="270" r:id="rId6"/>
    <p:sldId id="274" r:id="rId7"/>
    <p:sldId id="27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AAF09C-597E-4B83-9C52-E76E131BEEAF}" type="datetimeFigureOut">
              <a:rPr lang="en-GB" smtClean="0"/>
              <a:t>16/01/2011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840F4-4641-4EF8-A9C5-C30F03A5B7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329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gradFill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525344"/>
            <a:ext cx="874440" cy="36512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smtClean="0"/>
              <a:t>EDIT 2011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7704" y="6545237"/>
            <a:ext cx="5256584" cy="36512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dirty="0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956376" y="6525344"/>
            <a:ext cx="730424" cy="385018"/>
          </a:xfrm>
        </p:spPr>
        <p:txBody>
          <a:bodyPr/>
          <a:lstStyle>
            <a:lvl1pPr>
              <a:defRPr sz="1000"/>
            </a:lvl1pPr>
          </a:lstStyle>
          <a:p>
            <a:fld id="{C79BB199-02FC-4F3E-8C0F-499BF64F6521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5122" name="Picture 2" descr="http://vanimg.s3.amazonaws.com/psl-stripes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13092" y="231095"/>
            <a:ext cx="929680" cy="53360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 userDrawn="1"/>
        </p:nvSpPr>
        <p:spPr>
          <a:xfrm>
            <a:off x="7788719" y="723875"/>
            <a:ext cx="13197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Photodetection</a:t>
            </a:r>
            <a:endParaRPr lang="en-GB" sz="1400" dirty="0"/>
          </a:p>
        </p:txBody>
      </p:sp>
      <p:sp>
        <p:nvSpPr>
          <p:cNvPr id="7" name="Rectangle 6"/>
          <p:cNvSpPr/>
          <p:nvPr userDrawn="1"/>
        </p:nvSpPr>
        <p:spPr>
          <a:xfrm rot="16200000">
            <a:off x="7625294" y="266867"/>
            <a:ext cx="7248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EDIT </a:t>
            </a:r>
          </a:p>
        </p:txBody>
      </p:sp>
      <p:pic>
        <p:nvPicPr>
          <p:cNvPr id="5124" name="Picture 4" descr="http://mickhunt1.files.wordpress.com/2010/11/cern_logo_white.g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16632"/>
            <a:ext cx="743894" cy="720080"/>
          </a:xfrm>
          <a:prstGeom prst="rect">
            <a:avLst/>
          </a:prstGeom>
          <a:noFill/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N. Dinu, T. Gys, C. Joram, S. Korpar, Y. Musienko, V. Puill, D. Renker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EDIT 2011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N. Dinu, T. Gys, C. Joram, S. Korpar, Y. Musienko, V. </a:t>
            </a:r>
            <a:r>
              <a:rPr lang="en-GB" dirty="0" err="1" smtClean="0"/>
              <a:t>Puill</a:t>
            </a:r>
            <a:r>
              <a:rPr lang="en-GB" dirty="0" smtClean="0"/>
              <a:t>, D. </a:t>
            </a:r>
            <a:r>
              <a:rPr lang="en-GB" dirty="0" err="1" smtClean="0"/>
              <a:t>Renker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9BB199-02FC-4F3E-8C0F-499BF64F652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wmf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504" y="332656"/>
            <a:ext cx="8273678" cy="64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Micro</a:t>
            </a: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C</a:t>
            </a: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hannel plate  PMT </a:t>
            </a:r>
            <a:r>
              <a:rPr kumimoji="0" lang="en-US" sz="2400" b="0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(MCP-PMT)</a:t>
            </a: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Text Box 202"/>
          <p:cNvSpPr txBox="1">
            <a:spLocks noChangeArrowheads="1"/>
          </p:cNvSpPr>
          <p:nvPr/>
        </p:nvSpPr>
        <p:spPr bwMode="auto">
          <a:xfrm>
            <a:off x="136549" y="1008238"/>
            <a:ext cx="675024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/>
              <a:t>Similar to ordinary PMT – dynode structure is replaced by MCP.</a:t>
            </a:r>
          </a:p>
          <a:p>
            <a:r>
              <a:rPr lang="en-US" sz="2000" dirty="0" smtClean="0"/>
              <a:t>Basic characteristics: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Gain ~ 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6</a:t>
            </a:r>
            <a:r>
              <a:rPr lang="sl-SI" sz="2000" baseline="30000" dirty="0" smtClean="0"/>
              <a:t> </a:t>
            </a:r>
            <a:r>
              <a:rPr lang="en-US" sz="2000" dirty="0" smtClean="0"/>
              <a:t>→</a:t>
            </a:r>
            <a:r>
              <a:rPr lang="sl-SI" sz="2000" dirty="0" smtClean="0"/>
              <a:t> single photon</a:t>
            </a:r>
            <a:endParaRPr lang="en-US" sz="2000" dirty="0" smtClean="0"/>
          </a:p>
          <a:p>
            <a:pPr marL="342900" indent="-342900">
              <a:buFontTx/>
              <a:buChar char="-"/>
            </a:pPr>
            <a:r>
              <a:rPr lang="en-US" sz="2000" dirty="0" smtClean="0"/>
              <a:t>Collection efficiency ~ 60%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Small thickness, hi</a:t>
            </a:r>
            <a:r>
              <a:rPr lang="sl-SI" sz="2000" dirty="0" smtClean="0"/>
              <a:t>g</a:t>
            </a:r>
            <a:r>
              <a:rPr lang="en-US" sz="2000" dirty="0" smtClean="0"/>
              <a:t>h field →</a:t>
            </a:r>
            <a:br>
              <a:rPr lang="en-US" sz="2000" dirty="0" smtClean="0"/>
            </a:br>
            <a:r>
              <a:rPr lang="en-US" sz="2000" dirty="0" smtClean="0"/>
              <a:t>small TTS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Works in magnetic field</a:t>
            </a:r>
          </a:p>
          <a:p>
            <a:pPr marL="342900" indent="-342900">
              <a:buFontTx/>
              <a:buChar char="-"/>
            </a:pPr>
            <a:r>
              <a:rPr lang="en-US" sz="2000" dirty="0" smtClean="0"/>
              <a:t>Segmented anode →</a:t>
            </a:r>
            <a:br>
              <a:rPr lang="en-US" sz="2000" dirty="0" smtClean="0"/>
            </a:br>
            <a:r>
              <a:rPr lang="en-US" sz="2000" dirty="0" smtClean="0"/>
              <a:t>position sensitive</a:t>
            </a:r>
          </a:p>
          <a:p>
            <a:pPr marL="342900" indent="-342900">
              <a:buFontTx/>
              <a:buChar char="-"/>
            </a:pPr>
            <a:endParaRPr lang="en-US" sz="2000" dirty="0"/>
          </a:p>
        </p:txBody>
      </p:sp>
      <p:sp>
        <p:nvSpPr>
          <p:cNvPr id="33" name="Rectangle 32"/>
          <p:cNvSpPr/>
          <p:nvPr/>
        </p:nvSpPr>
        <p:spPr>
          <a:xfrm>
            <a:off x="6055664" y="2611799"/>
            <a:ext cx="225427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MCP gain depends on</a:t>
            </a:r>
          </a:p>
          <a:p>
            <a:r>
              <a:rPr lang="en-US" sz="1600" dirty="0" smtClean="0"/>
              <a:t>L/D ratio – typically 1000</a:t>
            </a:r>
          </a:p>
          <a:p>
            <a:r>
              <a:rPr lang="en-US" sz="1600" dirty="0" smtClean="0"/>
              <a:t>For L/D=40</a:t>
            </a:r>
          </a:p>
        </p:txBody>
      </p:sp>
      <p:sp>
        <p:nvSpPr>
          <p:cNvPr id="36" name="Rectangle 35"/>
          <p:cNvSpPr/>
          <p:nvPr/>
        </p:nvSpPr>
        <p:spPr>
          <a:xfrm>
            <a:off x="4439088" y="1589891"/>
            <a:ext cx="33549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MCP is a thin glass plate with an array of holes (&lt;10-100 </a:t>
            </a:r>
            <a:r>
              <a:rPr lang="en-US" sz="1600" dirty="0" smtClean="0">
                <a:latin typeface="Symbol" pitchFamily="18" charset="2"/>
                <a:cs typeface="Syastro_IV50" pitchFamily="2" charset="0"/>
              </a:rPr>
              <a:t>m</a:t>
            </a:r>
            <a:r>
              <a:rPr lang="en-US" sz="1600" dirty="0" smtClean="0"/>
              <a:t>m diameter) - continuous dynode structure</a:t>
            </a:r>
            <a:endParaRPr lang="en-US" sz="16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7664837" y="3442796"/>
            <a:ext cx="1025267" cy="2762503"/>
            <a:chOff x="6507424" y="2433682"/>
            <a:chExt cx="1471514" cy="3964883"/>
          </a:xfrm>
        </p:grpSpPr>
        <p:sp>
          <p:nvSpPr>
            <p:cNvPr id="18" name="Parallelogram 17"/>
            <p:cNvSpPr/>
            <p:nvPr/>
          </p:nvSpPr>
          <p:spPr>
            <a:xfrm>
              <a:off x="6516216" y="2624194"/>
              <a:ext cx="1023165" cy="3188833"/>
            </a:xfrm>
            <a:prstGeom prst="parallelogram">
              <a:avLst>
                <a:gd name="adj" fmla="val 64209"/>
              </a:avLst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6974872" y="2433682"/>
              <a:ext cx="485464" cy="2604810"/>
              <a:chOff x="1342" y="1183"/>
              <a:chExt cx="413" cy="2216"/>
            </a:xfrm>
          </p:grpSpPr>
          <p:sp>
            <p:nvSpPr>
              <p:cNvPr id="8" name="Line 8"/>
              <p:cNvSpPr>
                <a:spLocks noChangeShapeType="1"/>
              </p:cNvSpPr>
              <p:nvPr/>
            </p:nvSpPr>
            <p:spPr bwMode="auto">
              <a:xfrm>
                <a:off x="1632" y="1183"/>
                <a:ext cx="123" cy="48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9" name="Arc 9"/>
              <p:cNvSpPr>
                <a:spLocks/>
              </p:cNvSpPr>
              <p:nvPr/>
            </p:nvSpPr>
            <p:spPr bwMode="auto">
              <a:xfrm flipH="1">
                <a:off x="1590" y="1663"/>
                <a:ext cx="164" cy="687"/>
              </a:xfrm>
              <a:custGeom>
                <a:avLst/>
                <a:gdLst>
                  <a:gd name="T0" fmla="*/ 0 w 21600"/>
                  <a:gd name="T1" fmla="*/ 0 h 21794"/>
                  <a:gd name="T2" fmla="*/ 0 w 21600"/>
                  <a:gd name="T3" fmla="*/ 0 h 21794"/>
                  <a:gd name="T4" fmla="*/ 0 w 21600"/>
                  <a:gd name="T5" fmla="*/ 0 h 2179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794"/>
                  <a:gd name="T11" fmla="*/ 21600 w 21600"/>
                  <a:gd name="T12" fmla="*/ 21794 h 217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794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</a:path>
                  <a:path w="21600" h="21794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10" name="Arc 10"/>
              <p:cNvSpPr>
                <a:spLocks/>
              </p:cNvSpPr>
              <p:nvPr/>
            </p:nvSpPr>
            <p:spPr bwMode="auto">
              <a:xfrm flipH="1">
                <a:off x="1561" y="1599"/>
                <a:ext cx="171" cy="1080"/>
              </a:xfrm>
              <a:custGeom>
                <a:avLst/>
                <a:gdLst>
                  <a:gd name="T0" fmla="*/ 0 w 27585"/>
                  <a:gd name="T1" fmla="*/ 0 h 21600"/>
                  <a:gd name="T2" fmla="*/ 0 w 27585"/>
                  <a:gd name="T3" fmla="*/ 0 h 21600"/>
                  <a:gd name="T4" fmla="*/ 0 w 27585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7585"/>
                  <a:gd name="T10" fmla="*/ 0 h 21600"/>
                  <a:gd name="T11" fmla="*/ 27585 w 27585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7585" h="21600" fill="none" extrusionOk="0">
                    <a:moveTo>
                      <a:pt x="-1" y="845"/>
                    </a:moveTo>
                    <a:cubicBezTo>
                      <a:pt x="1945" y="284"/>
                      <a:pt x="3960" y="-1"/>
                      <a:pt x="5985" y="0"/>
                    </a:cubicBezTo>
                    <a:cubicBezTo>
                      <a:pt x="17863" y="0"/>
                      <a:pt x="27512" y="9590"/>
                      <a:pt x="27584" y="21469"/>
                    </a:cubicBezTo>
                  </a:path>
                  <a:path w="27585" h="21600" stroke="0" extrusionOk="0">
                    <a:moveTo>
                      <a:pt x="-1" y="845"/>
                    </a:moveTo>
                    <a:cubicBezTo>
                      <a:pt x="1945" y="284"/>
                      <a:pt x="3960" y="-1"/>
                      <a:pt x="5985" y="0"/>
                    </a:cubicBezTo>
                    <a:cubicBezTo>
                      <a:pt x="17863" y="0"/>
                      <a:pt x="27512" y="9590"/>
                      <a:pt x="27584" y="21469"/>
                    </a:cubicBezTo>
                    <a:lnTo>
                      <a:pt x="5985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11" name="Arc 11"/>
              <p:cNvSpPr>
                <a:spLocks/>
              </p:cNvSpPr>
              <p:nvPr/>
            </p:nvSpPr>
            <p:spPr bwMode="auto">
              <a:xfrm rot="242579" flipH="1">
                <a:off x="1385" y="2319"/>
                <a:ext cx="208" cy="1080"/>
              </a:xfrm>
              <a:custGeom>
                <a:avLst/>
                <a:gdLst>
                  <a:gd name="T0" fmla="*/ 0 w 24832"/>
                  <a:gd name="T1" fmla="*/ 0 h 21600"/>
                  <a:gd name="T2" fmla="*/ 0 w 24832"/>
                  <a:gd name="T3" fmla="*/ 0 h 21600"/>
                  <a:gd name="T4" fmla="*/ 0 w 24832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4832"/>
                  <a:gd name="T10" fmla="*/ 0 h 21600"/>
                  <a:gd name="T11" fmla="*/ 24832 w 24832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4832" h="21600" fill="none" extrusionOk="0">
                    <a:moveTo>
                      <a:pt x="0" y="243"/>
                    </a:moveTo>
                    <a:cubicBezTo>
                      <a:pt x="1069" y="81"/>
                      <a:pt x="2150" y="-1"/>
                      <a:pt x="3232" y="0"/>
                    </a:cubicBezTo>
                    <a:cubicBezTo>
                      <a:pt x="15110" y="0"/>
                      <a:pt x="24759" y="9590"/>
                      <a:pt x="24831" y="21469"/>
                    </a:cubicBezTo>
                  </a:path>
                  <a:path w="24832" h="21600" stroke="0" extrusionOk="0">
                    <a:moveTo>
                      <a:pt x="0" y="243"/>
                    </a:moveTo>
                    <a:cubicBezTo>
                      <a:pt x="1069" y="81"/>
                      <a:pt x="2150" y="-1"/>
                      <a:pt x="3232" y="0"/>
                    </a:cubicBezTo>
                    <a:cubicBezTo>
                      <a:pt x="15110" y="0"/>
                      <a:pt x="24759" y="9590"/>
                      <a:pt x="24831" y="21469"/>
                    </a:cubicBezTo>
                    <a:lnTo>
                      <a:pt x="3232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12" name="Arc 12"/>
              <p:cNvSpPr>
                <a:spLocks/>
              </p:cNvSpPr>
              <p:nvPr/>
            </p:nvSpPr>
            <p:spPr bwMode="auto">
              <a:xfrm flipH="1">
                <a:off x="1466" y="2344"/>
                <a:ext cx="166" cy="68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13" name="Arc 13"/>
              <p:cNvSpPr>
                <a:spLocks/>
              </p:cNvSpPr>
              <p:nvPr/>
            </p:nvSpPr>
            <p:spPr bwMode="auto">
              <a:xfrm flipH="1">
                <a:off x="1375" y="2618"/>
                <a:ext cx="165" cy="686"/>
              </a:xfrm>
              <a:custGeom>
                <a:avLst/>
                <a:gdLst>
                  <a:gd name="T0" fmla="*/ 0 w 21600"/>
                  <a:gd name="T1" fmla="*/ 0 h 21794"/>
                  <a:gd name="T2" fmla="*/ 0 w 21600"/>
                  <a:gd name="T3" fmla="*/ 0 h 21794"/>
                  <a:gd name="T4" fmla="*/ 0 w 21600"/>
                  <a:gd name="T5" fmla="*/ 0 h 2179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794"/>
                  <a:gd name="T11" fmla="*/ 21600 w 21600"/>
                  <a:gd name="T12" fmla="*/ 21794 h 217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794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</a:path>
                  <a:path w="21600" h="21794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  <p:sp>
            <p:nvSpPr>
              <p:cNvPr id="14" name="Arc 14"/>
              <p:cNvSpPr>
                <a:spLocks/>
              </p:cNvSpPr>
              <p:nvPr/>
            </p:nvSpPr>
            <p:spPr bwMode="auto">
              <a:xfrm flipH="1">
                <a:off x="1342" y="2494"/>
                <a:ext cx="207" cy="881"/>
              </a:xfrm>
              <a:custGeom>
                <a:avLst/>
                <a:gdLst>
                  <a:gd name="T0" fmla="*/ 0 w 21600"/>
                  <a:gd name="T1" fmla="*/ 0 h 21794"/>
                  <a:gd name="T2" fmla="*/ 0 w 21600"/>
                  <a:gd name="T3" fmla="*/ 0 h 21794"/>
                  <a:gd name="T4" fmla="*/ 0 w 21600"/>
                  <a:gd name="T5" fmla="*/ 0 h 21794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794"/>
                  <a:gd name="T11" fmla="*/ 21600 w 21600"/>
                  <a:gd name="T12" fmla="*/ 21794 h 2179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794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</a:path>
                  <a:path w="21600" h="21794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21664"/>
                      <a:pt x="21599" y="21729"/>
                      <a:pt x="21599" y="21794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lIns="82058" tIns="41029" rIns="82058" bIns="41029" anchor="ctr"/>
              <a:lstStyle/>
              <a:p>
                <a:endParaRPr lang="en-US"/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>
            <a:xfrm>
              <a:off x="6507424" y="5896528"/>
              <a:ext cx="36004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6525009" y="5868481"/>
              <a:ext cx="469806" cy="530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D</a:t>
              </a:r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573552" y="4154310"/>
              <a:ext cx="405386" cy="5300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L</a:t>
              </a:r>
              <a:endParaRPr lang="en-US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H="1">
              <a:off x="7539381" y="2624194"/>
              <a:ext cx="34171" cy="3188833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Straight Connector 27"/>
          <p:cNvCxnSpPr/>
          <p:nvPr/>
        </p:nvCxnSpPr>
        <p:spPr>
          <a:xfrm flipV="1">
            <a:off x="7103155" y="3575535"/>
            <a:ext cx="1007764" cy="13234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7102431" y="5063878"/>
            <a:ext cx="562405" cy="73345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779912" y="4368264"/>
            <a:ext cx="0" cy="53069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3779912" y="5229200"/>
            <a:ext cx="0" cy="530696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779912" y="4932376"/>
            <a:ext cx="0" cy="265348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3203848" y="4462490"/>
            <a:ext cx="651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dirty="0" smtClean="0"/>
              <a:t>~</a:t>
            </a:r>
            <a:r>
              <a:rPr lang="en-US" sz="1400" dirty="0" smtClean="0"/>
              <a:t>200V</a:t>
            </a:r>
            <a:endParaRPr lang="en-US" sz="1400" dirty="0"/>
          </a:p>
        </p:txBody>
      </p:sp>
      <p:sp>
        <p:nvSpPr>
          <p:cNvPr id="52" name="Rectangle 51"/>
          <p:cNvSpPr/>
          <p:nvPr/>
        </p:nvSpPr>
        <p:spPr>
          <a:xfrm>
            <a:off x="3203848" y="4921423"/>
            <a:ext cx="5501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dirty="0" smtClean="0"/>
              <a:t>~</a:t>
            </a:r>
            <a:r>
              <a:rPr lang="en-US" sz="1400" dirty="0" smtClean="0"/>
              <a:t>2kV</a:t>
            </a:r>
            <a:endParaRPr lang="en-US" sz="1400" dirty="0"/>
          </a:p>
        </p:txBody>
      </p:sp>
      <p:sp>
        <p:nvSpPr>
          <p:cNvPr id="53" name="Rectangle 52"/>
          <p:cNvSpPr/>
          <p:nvPr/>
        </p:nvSpPr>
        <p:spPr>
          <a:xfrm>
            <a:off x="3203848" y="5353471"/>
            <a:ext cx="651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dirty="0" smtClean="0"/>
              <a:t>~</a:t>
            </a:r>
            <a:r>
              <a:rPr lang="en-US" sz="1400" dirty="0" smtClean="0"/>
              <a:t>200V</a:t>
            </a:r>
            <a:endParaRPr lang="en-US" sz="1400" dirty="0"/>
          </a:p>
        </p:txBody>
      </p:sp>
      <p:sp>
        <p:nvSpPr>
          <p:cNvPr id="45" name="Rectangle 44"/>
          <p:cNvSpPr/>
          <p:nvPr/>
        </p:nvSpPr>
        <p:spPr>
          <a:xfrm>
            <a:off x="3997006" y="5877272"/>
            <a:ext cx="31061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Anodes – can be segmented according to application needs</a:t>
            </a:r>
            <a:endParaRPr lang="en-US" dirty="0"/>
          </a:p>
        </p:txBody>
      </p:sp>
      <p:pic>
        <p:nvPicPr>
          <p:cNvPr id="5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4537" y="3478591"/>
            <a:ext cx="3197894" cy="2444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45" t="11545" b="9417"/>
          <a:stretch/>
        </p:blipFill>
        <p:spPr bwMode="auto">
          <a:xfrm>
            <a:off x="165928" y="4198329"/>
            <a:ext cx="1538741" cy="1416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285069"/>
            <a:ext cx="1033138" cy="1068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4" name="Rectangle 53"/>
          <p:cNvSpPr/>
          <p:nvPr/>
        </p:nvSpPr>
        <p:spPr>
          <a:xfrm>
            <a:off x="384201" y="5661248"/>
            <a:ext cx="9474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smtClean="0"/>
              <a:t>PHOTONIS</a:t>
            </a:r>
            <a:endParaRPr lang="en-US" sz="1400"/>
          </a:p>
        </p:txBody>
      </p:sp>
      <p:sp>
        <p:nvSpPr>
          <p:cNvPr id="64" name="Rectangle 63"/>
          <p:cNvSpPr/>
          <p:nvPr/>
        </p:nvSpPr>
        <p:spPr>
          <a:xfrm>
            <a:off x="1728183" y="5445224"/>
            <a:ext cx="118763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smtClean="0"/>
              <a:t>HAMAMATSU</a:t>
            </a:r>
            <a:endParaRPr lang="en-US" sz="1400"/>
          </a:p>
        </p:txBody>
      </p:sp>
      <p:pic>
        <p:nvPicPr>
          <p:cNvPr id="66" name="Picture 54" descr="C:\kenji\doc\pid\mcp_3d_w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4037" y="1243643"/>
            <a:ext cx="974746" cy="1358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" name="Line 34"/>
          <p:cNvSpPr>
            <a:spLocks noChangeShapeType="1"/>
          </p:cNvSpPr>
          <p:nvPr/>
        </p:nvSpPr>
        <p:spPr bwMode="auto">
          <a:xfrm>
            <a:off x="8240353" y="2022280"/>
            <a:ext cx="192244" cy="0"/>
          </a:xfrm>
          <a:prstGeom prst="line">
            <a:avLst/>
          </a:prstGeom>
          <a:noFill/>
          <a:ln w="9525">
            <a:solidFill>
              <a:srgbClr val="00CCFF"/>
            </a:solidFill>
            <a:miter lim="800000"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69" name="Text Box 35"/>
          <p:cNvSpPr txBox="1">
            <a:spLocks noChangeArrowheads="1"/>
          </p:cNvSpPr>
          <p:nvPr/>
        </p:nvSpPr>
        <p:spPr bwMode="auto">
          <a:xfrm>
            <a:off x="8216275" y="1739106"/>
            <a:ext cx="92772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600">
                <a:latin typeface="Arial" charset="0"/>
              </a:rPr>
              <a:t>~400</a:t>
            </a:r>
            <a:r>
              <a:rPr lang="en-US" altLang="ja-JP" sz="1600">
                <a:latin typeface="Symbol" pitchFamily="18" charset="2"/>
              </a:rPr>
              <a:t>m</a:t>
            </a:r>
            <a:r>
              <a:rPr lang="en-US" altLang="ja-JP" sz="1600">
                <a:latin typeface="Arial" charset="0"/>
              </a:rPr>
              <a:t>m</a:t>
            </a:r>
          </a:p>
        </p:txBody>
      </p:sp>
      <p:sp>
        <p:nvSpPr>
          <p:cNvPr id="70" name="Text Box 36"/>
          <p:cNvSpPr txBox="1">
            <a:spLocks noChangeArrowheads="1"/>
          </p:cNvSpPr>
          <p:nvPr/>
        </p:nvSpPr>
        <p:spPr bwMode="auto">
          <a:xfrm>
            <a:off x="8316416" y="1254613"/>
            <a:ext cx="82758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1400">
                <a:latin typeface="Symbol" pitchFamily="18" charset="2"/>
              </a:rPr>
              <a:t>f</a:t>
            </a:r>
            <a:r>
              <a:rPr lang="en-US" altLang="ja-JP" sz="1400">
                <a:latin typeface="Arial" charset="0"/>
              </a:rPr>
              <a:t>~10</a:t>
            </a:r>
            <a:r>
              <a:rPr lang="en-US" altLang="ja-JP" sz="1400">
                <a:latin typeface="Symbol" pitchFamily="18" charset="2"/>
              </a:rPr>
              <a:t>m</a:t>
            </a:r>
            <a:r>
              <a:rPr lang="en-US" altLang="ja-JP" sz="1400">
                <a:latin typeface="Arial" charset="0"/>
              </a:rPr>
              <a:t>m</a:t>
            </a:r>
          </a:p>
        </p:txBody>
      </p:sp>
      <p:sp>
        <p:nvSpPr>
          <p:cNvPr id="71" name="Line 37"/>
          <p:cNvSpPr>
            <a:spLocks noChangeShapeType="1"/>
          </p:cNvSpPr>
          <p:nvPr/>
        </p:nvSpPr>
        <p:spPr bwMode="auto">
          <a:xfrm flipH="1">
            <a:off x="8244408" y="1423328"/>
            <a:ext cx="163263" cy="0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504" y="332656"/>
            <a:ext cx="8273678" cy="64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MCP-PMT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: Single photon pulse height and timing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29" y="4465307"/>
            <a:ext cx="2693903" cy="1916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929" y="1124744"/>
            <a:ext cx="3172418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268" y="3140968"/>
            <a:ext cx="3391220" cy="3417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8"/>
          <p:cNvSpPr/>
          <p:nvPr/>
        </p:nvSpPr>
        <p:spPr>
          <a:xfrm>
            <a:off x="3635896" y="1124744"/>
            <a:ext cx="3888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Gain in a single channel saturates at high gains due to space charge effect →</a:t>
            </a:r>
            <a:br>
              <a:rPr lang="en-US" sz="1600" dirty="0" smtClean="0"/>
            </a:br>
            <a:r>
              <a:rPr lang="en-US" sz="1600" dirty="0" smtClean="0"/>
              <a:t>peaking distribution for single photoelectron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3113929" y="5334307"/>
            <a:ext cx="233326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Range equals twice the photocathode-MCP distance (2l).</a:t>
            </a:r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5447199" y="2099757"/>
            <a:ext cx="351728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Typical single photon timing distribution with narrow main peak (</a:t>
            </a:r>
            <a:r>
              <a:rPr lang="en-US" sz="1600" dirty="0" smtClean="0">
                <a:latin typeface="Symbol" pitchFamily="18" charset="2"/>
              </a:rPr>
              <a:t>s </a:t>
            </a:r>
            <a:r>
              <a:rPr lang="en-US" sz="1600" dirty="0" smtClean="0"/>
              <a:t>~ 40 </a:t>
            </a:r>
            <a:r>
              <a:rPr lang="en-US" sz="1600" dirty="0" err="1" smtClean="0"/>
              <a:t>ps</a:t>
            </a:r>
            <a:r>
              <a:rPr lang="en-US" sz="1600" dirty="0" smtClean="0"/>
              <a:t>) and contribution from photoelectron back-scattering.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312838" y="3861048"/>
            <a:ext cx="466653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Photoelectron backscattering produces rather long tail in timing distribution and position resolution.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1206830" y="1124744"/>
            <a:ext cx="221304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smtClean="0">
                <a:solidFill>
                  <a:schemeClr val="bg1"/>
                </a:solidFill>
              </a:rPr>
              <a:t>Pulse height distribution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948264" y="3140968"/>
            <a:ext cx="175650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smtClean="0">
                <a:solidFill>
                  <a:schemeClr val="bg1"/>
                </a:solidFill>
              </a:rPr>
              <a:t>Timing distribution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34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078453"/>
            <a:ext cx="3028352" cy="2314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504" y="332656"/>
            <a:ext cx="8273678" cy="64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MCP-PMT</a:t>
            </a:r>
            <a:r>
              <a:rPr lang="en-US" sz="2400" smtClean="0">
                <a:latin typeface="+mj-lt"/>
                <a:ea typeface="+mj-ea"/>
                <a:cs typeface="+mj-cs"/>
              </a:rPr>
              <a:t>: Charge sharing</a:t>
            </a:r>
            <a:endParaRPr kumimoji="0" lang="en-US" sz="2400" b="0" i="0" u="none" strike="noStrike" kern="1200" cap="none" spc="0" normalizeH="0" baseline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 Box 202"/>
          <p:cNvSpPr txBox="1">
            <a:spLocks noChangeArrowheads="1"/>
          </p:cNvSpPr>
          <p:nvPr/>
        </p:nvSpPr>
        <p:spPr bwMode="auto">
          <a:xfrm>
            <a:off x="136549" y="1008238"/>
            <a:ext cx="522572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smtClean="0"/>
              <a:t>Secondary electrons spread when traveling from</a:t>
            </a:r>
          </a:p>
          <a:p>
            <a:r>
              <a:rPr lang="en-US" sz="2000" smtClean="0"/>
              <a:t>MCP out electrode to anode and can hit more</a:t>
            </a:r>
          </a:p>
          <a:p>
            <a:r>
              <a:rPr lang="en-US" sz="2000" smtClean="0"/>
              <a:t>Than one anode → </a:t>
            </a:r>
            <a:r>
              <a:rPr lang="en-US" sz="2000" smtClean="0">
                <a:solidFill>
                  <a:srgbClr val="FF0000"/>
                </a:solidFill>
              </a:rPr>
              <a:t>Charge sharing</a:t>
            </a:r>
          </a:p>
          <a:p>
            <a:r>
              <a:rPr lang="en-US" sz="2000" b="1" smtClean="0"/>
              <a:t>Can be used to improve spatial resolution.</a:t>
            </a:r>
          </a:p>
        </p:txBody>
      </p:sp>
      <p:sp>
        <p:nvSpPr>
          <p:cNvPr id="9" name="Rectangle 8"/>
          <p:cNvSpPr/>
          <p:nvPr/>
        </p:nvSpPr>
        <p:spPr>
          <a:xfrm>
            <a:off x="74668" y="2484185"/>
            <a:ext cx="41696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Fraction of the charge detected by left pad as a function of light spot position (red laser)</a:t>
            </a:r>
            <a:endParaRPr lang="en-US" sz="16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923928" y="1844824"/>
            <a:ext cx="3024336" cy="9317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/>
          <p:cNvGrpSpPr/>
          <p:nvPr/>
        </p:nvGrpSpPr>
        <p:grpSpPr>
          <a:xfrm>
            <a:off x="35496" y="3068960"/>
            <a:ext cx="3960440" cy="3528392"/>
            <a:chOff x="35496" y="2996952"/>
            <a:chExt cx="3960440" cy="3528392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35" y="2996952"/>
              <a:ext cx="3938201" cy="35283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11" name="Straight Arrow Connector 10"/>
            <p:cNvCxnSpPr/>
            <p:nvPr/>
          </p:nvCxnSpPr>
          <p:spPr>
            <a:xfrm>
              <a:off x="35496" y="4581128"/>
              <a:ext cx="306180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>
              <a:off x="3798060" y="4581128"/>
              <a:ext cx="175637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ectangle 15"/>
          <p:cNvSpPr/>
          <p:nvPr/>
        </p:nvSpPr>
        <p:spPr>
          <a:xfrm>
            <a:off x="4048258" y="5933002"/>
            <a:ext cx="50957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smtClean="0"/>
              <a:t>Slices at equal charge sharing for red and blue laser) – pad boundary. Resolution limited by photoelectron energy.</a:t>
            </a:r>
            <a:endParaRPr lang="en-US" sz="160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430" y="3591907"/>
            <a:ext cx="2436807" cy="2349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604325"/>
            <a:ext cx="2411760" cy="2337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5724128" y="4509120"/>
            <a:ext cx="6976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smtClean="0">
                <a:solidFill>
                  <a:srgbClr val="FF0000"/>
                </a:solidFill>
              </a:rPr>
              <a:t>RED</a:t>
            </a:r>
          </a:p>
          <a:p>
            <a:r>
              <a:rPr lang="en-US" sz="1600" smtClean="0">
                <a:solidFill>
                  <a:srgbClr val="FF0000"/>
                </a:solidFill>
              </a:rPr>
              <a:t>LASER</a:t>
            </a:r>
            <a:endParaRPr lang="en-US" sz="160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244408" y="4509120"/>
            <a:ext cx="6976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smtClean="0">
                <a:solidFill>
                  <a:schemeClr val="bg2"/>
                </a:solidFill>
              </a:rPr>
              <a:t>BLUE</a:t>
            </a:r>
          </a:p>
          <a:p>
            <a:r>
              <a:rPr lang="en-US" sz="1600" smtClean="0">
                <a:solidFill>
                  <a:schemeClr val="bg2"/>
                </a:solidFill>
              </a:rPr>
              <a:t>LASER</a:t>
            </a:r>
            <a:endParaRPr lang="en-US" sz="160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8357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EDIT 2011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504" y="332656"/>
            <a:ext cx="8273678" cy="64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MCP-PMT</a:t>
            </a:r>
            <a:r>
              <a:rPr lang="en-US" sz="2400" smtClean="0">
                <a:latin typeface="+mj-lt"/>
                <a:ea typeface="+mj-ea"/>
                <a:cs typeface="+mj-cs"/>
              </a:rPr>
              <a:t>: Operation in magnetic field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3738" y="1052736"/>
            <a:ext cx="496231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Narrow amplification channel </a:t>
            </a:r>
            <a:r>
              <a:rPr lang="sl-SI" dirty="0" smtClean="0"/>
              <a:t>and proximity focusing electron optics </a:t>
            </a:r>
            <a:r>
              <a:rPr lang="en-US" dirty="0" smtClean="0"/>
              <a:t>allow operation in magnetic field (~ axial direction).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Amplification depends on magnetic field strength and direction.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Effects of charge sharing and photoelectron backscattering on position resolution are strongly reduced while effects on timing remain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954" y="1124744"/>
            <a:ext cx="3644534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0" descr="C:\kenji\doc\pid\conf\IEEE04\fig\TTS-B.TTS-G.ep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693"/>
          <a:stretch/>
        </p:blipFill>
        <p:spPr bwMode="auto">
          <a:xfrm>
            <a:off x="329762" y="3543003"/>
            <a:ext cx="3882198" cy="291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5383576" y="3996353"/>
            <a:ext cx="35172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Gain vs. Magnetic field for MCP-PMT samples with different pore diameter.</a:t>
            </a:r>
            <a:endParaRPr lang="en-US" sz="1600" dirty="0"/>
          </a:p>
        </p:txBody>
      </p:sp>
      <p:sp>
        <p:nvSpPr>
          <p:cNvPr id="16" name="Rectangle 15"/>
          <p:cNvSpPr/>
          <p:nvPr/>
        </p:nvSpPr>
        <p:spPr>
          <a:xfrm>
            <a:off x="4244343" y="5085184"/>
            <a:ext cx="351728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TTS vs. Magnetic field for MCP-PMT samples with different pore diameter.</a:t>
            </a:r>
            <a:endParaRPr lang="en-US" sz="1600" dirty="0"/>
          </a:p>
        </p:txBody>
      </p:sp>
      <p:sp>
        <p:nvSpPr>
          <p:cNvPr id="17" name="ZoneTexte 11"/>
          <p:cNvSpPr txBox="1"/>
          <p:nvPr/>
        </p:nvSpPr>
        <p:spPr>
          <a:xfrm>
            <a:off x="7936642" y="3797507"/>
            <a:ext cx="10534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000" dirty="0" smtClean="0"/>
              <a:t>K. Inami @ PD07</a:t>
            </a:r>
            <a:endParaRPr lang="fr-FR" sz="1000" dirty="0" smtClean="0"/>
          </a:p>
        </p:txBody>
      </p:sp>
      <p:sp>
        <p:nvSpPr>
          <p:cNvPr id="18" name="ZoneTexte 11"/>
          <p:cNvSpPr txBox="1"/>
          <p:nvPr/>
        </p:nvSpPr>
        <p:spPr>
          <a:xfrm>
            <a:off x="3158466" y="6389795"/>
            <a:ext cx="10534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000" dirty="0" smtClean="0"/>
              <a:t>K. Inami @ PD07</a:t>
            </a:r>
            <a:endParaRPr lang="fr-FR" sz="1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EDIT 2011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504" y="332656"/>
            <a:ext cx="8273678" cy="64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l-SI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MCP-PMT</a:t>
            </a:r>
            <a:r>
              <a:rPr lang="sl-SI" sz="2400" dirty="0" smtClean="0">
                <a:latin typeface="+mj-lt"/>
                <a:ea typeface="+mj-ea"/>
                <a:cs typeface="+mj-cs"/>
              </a:rPr>
              <a:t>: Ion feedback and aging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3" descr="C:\kenji\doc\pid\MCP\20061207\fig\qe_n.ep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912" y="3404569"/>
            <a:ext cx="4068080" cy="3048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13738" y="1052736"/>
            <a:ext cx="510633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During the amplification process atoms of residual gas get ionized → travel back toward the photocathode and produce secondary pulse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Ion bombardment damages the photocathode reducing QE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Thin Al foil (few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m) blocks ion feedback but also about half of the electrons → placed between the MCPs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4543069" y="5245749"/>
            <a:ext cx="40324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Change of relative QE during the typical aging test. MCP-PMTs without Al protection show rapid reduction of QE.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2137703" y="4509120"/>
            <a:ext cx="20778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400" dirty="0" smtClean="0">
                <a:solidFill>
                  <a:srgbClr val="FF0000"/>
                </a:solidFill>
              </a:rPr>
              <a:t>Sample with Al protection</a:t>
            </a:r>
          </a:p>
        </p:txBody>
      </p:sp>
      <p:cxnSp>
        <p:nvCxnSpPr>
          <p:cNvPr id="16" name="Elbow Connector 15"/>
          <p:cNvCxnSpPr/>
          <p:nvPr/>
        </p:nvCxnSpPr>
        <p:spPr>
          <a:xfrm>
            <a:off x="3995936" y="3060168"/>
            <a:ext cx="1368152" cy="504056"/>
          </a:xfrm>
          <a:prstGeom prst="bentConnector3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464" y="1823125"/>
            <a:ext cx="3485698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ZoneTexte 11"/>
          <p:cNvSpPr txBox="1"/>
          <p:nvPr/>
        </p:nvSpPr>
        <p:spPr>
          <a:xfrm>
            <a:off x="3446498" y="6389494"/>
            <a:ext cx="10534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000" dirty="0" smtClean="0"/>
              <a:t>K. Inami @ PD07</a:t>
            </a:r>
            <a:endParaRPr lang="fr-FR" sz="1000" dirty="0" smtClean="0"/>
          </a:p>
        </p:txBody>
      </p:sp>
    </p:spTree>
    <p:extLst>
      <p:ext uri="{BB962C8B-B14F-4D97-AF65-F5344CB8AC3E}">
        <p14:creationId xmlns:p14="http://schemas.microsoft.com/office/powerpoint/2010/main" val="274035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EDIT 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N. Dinu, T. Gys, C. Joram, S. Korpar, Y. Musienko, V. Puill, D. Renker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504" y="332656"/>
            <a:ext cx="8273678" cy="64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MCP-PMT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: TOF applications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2918" y="4110171"/>
            <a:ext cx="2916237" cy="2422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38" y="4124655"/>
            <a:ext cx="3416759" cy="2405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13738" y="1052736"/>
            <a:ext cx="337814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Excellent timing properties require fast light source → Cherenkov radiator directly attached to the MCP-PMT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Can be used as dedicated TOF (</a:t>
            </a:r>
            <a:r>
              <a:rPr lang="en-US" dirty="0" err="1" smtClean="0"/>
              <a:t>SuperB</a:t>
            </a:r>
            <a:r>
              <a:rPr lang="en-US" dirty="0" smtClean="0"/>
              <a:t> end-cap PID</a:t>
            </a:r>
            <a:r>
              <a:rPr lang="sl-SI" dirty="0" smtClean="0"/>
              <a:t> option</a:t>
            </a:r>
            <a:r>
              <a:rPr lang="en-US" dirty="0" smtClean="0"/>
              <a:t>) or part of the proximity focusing RICH (Belle-II end-cap PID</a:t>
            </a:r>
            <a:r>
              <a:rPr lang="sl-SI" dirty="0" smtClean="0"/>
              <a:t> option</a:t>
            </a:r>
            <a:r>
              <a:rPr lang="en-US" dirty="0" smtClean="0"/>
              <a:t>)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491880" y="4110171"/>
            <a:ext cx="20553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Proximity focusing aerogel RICH with TOF capability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995936" y="5453064"/>
            <a:ext cx="22124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Separation of 2 </a:t>
            </a:r>
            <a:r>
              <a:rPr lang="en-US" sz="1600" dirty="0" err="1" smtClean="0"/>
              <a:t>GeV</a:t>
            </a:r>
            <a:r>
              <a:rPr lang="en-US" sz="1600" dirty="0" smtClean="0"/>
              <a:t> </a:t>
            </a:r>
            <a:r>
              <a:rPr lang="en-US" sz="1600" dirty="0" err="1" smtClean="0"/>
              <a:t>pions</a:t>
            </a:r>
            <a:r>
              <a:rPr lang="en-US" sz="1600" dirty="0" smtClean="0"/>
              <a:t> and protons with 0.6 m flight length (start counter </a:t>
            </a:r>
            <a:r>
              <a:rPr lang="en-US" sz="1600" dirty="0" smtClean="0">
                <a:latin typeface="Symbol" pitchFamily="18" charset="2"/>
              </a:rPr>
              <a:t>s</a:t>
            </a:r>
            <a:r>
              <a:rPr lang="en-US" sz="1600" dirty="0" smtClean="0"/>
              <a:t> ~ 15 </a:t>
            </a:r>
            <a:r>
              <a:rPr lang="en-US" sz="1600" dirty="0" err="1" smtClean="0"/>
              <a:t>ps</a:t>
            </a:r>
            <a:r>
              <a:rPr lang="en-US" sz="1600" dirty="0" smtClean="0"/>
              <a:t>).</a:t>
            </a:r>
            <a:endParaRPr lang="en-US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3539542" y="1079601"/>
            <a:ext cx="2007683" cy="1529374"/>
            <a:chOff x="5436097" y="1172511"/>
            <a:chExt cx="2007683" cy="1529374"/>
          </a:xfrm>
        </p:grpSpPr>
        <p:sp>
          <p:nvSpPr>
            <p:cNvPr id="15" name="Rectangle 14"/>
            <p:cNvSpPr/>
            <p:nvPr/>
          </p:nvSpPr>
          <p:spPr>
            <a:xfrm>
              <a:off x="5740157" y="2178665"/>
              <a:ext cx="767518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Quartz</a:t>
              </a:r>
            </a:p>
            <a:p>
              <a:r>
                <a:rPr lang="en-US" sz="1400" dirty="0" smtClean="0"/>
                <a:t>radiator</a:t>
              </a:r>
              <a:endParaRPr lang="en-US" sz="14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435667" y="2352678"/>
              <a:ext cx="917239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 smtClean="0"/>
                <a:t>MCP-PMT</a:t>
              </a:r>
              <a:endParaRPr lang="en-US" sz="1400" dirty="0"/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5436097" y="1172511"/>
              <a:ext cx="2007683" cy="1104361"/>
              <a:chOff x="5436096" y="1172511"/>
              <a:chExt cx="2356336" cy="1296144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6919942" y="1172511"/>
                <a:ext cx="432048" cy="1296144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6775925" y="1172511"/>
                <a:ext cx="138717" cy="1296144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>
                <a:solidFill>
                  <a:schemeClr val="bg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5911829" y="1244519"/>
                <a:ext cx="864095" cy="1152128"/>
              </a:xfrm>
              <a:prstGeom prst="rect">
                <a:avLst/>
              </a:prstGeom>
              <a:solidFill>
                <a:schemeClr val="bg2">
                  <a:lumMod val="20000"/>
                  <a:lumOff val="80000"/>
                </a:schemeClr>
              </a:solidFill>
              <a:ln>
                <a:solidFill>
                  <a:schemeClr val="bg2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V="1">
                <a:off x="5436096" y="1571884"/>
                <a:ext cx="2356336" cy="502031"/>
              </a:xfrm>
              <a:prstGeom prst="straightConnector1">
                <a:avLst/>
              </a:prstGeom>
              <a:ln>
                <a:solidFill>
                  <a:schemeClr val="bg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6775925" y="1602424"/>
                <a:ext cx="144017" cy="191783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6588223" y="1387635"/>
                <a:ext cx="331719" cy="441741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6228184" y="1235727"/>
                <a:ext cx="504864" cy="672314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H="1" flipV="1">
                <a:off x="6733048" y="1244519"/>
                <a:ext cx="186894" cy="240265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6091445" y="1944662"/>
                <a:ext cx="828497" cy="332210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6479807" y="1862408"/>
                <a:ext cx="440135" cy="176485"/>
              </a:xfrm>
              <a:prstGeom prst="line">
                <a:avLst/>
              </a:prstGeom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6" name="Picture 4" descr="C:\kenji\doc\pid\conf\200604SNIC\fig\tof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25" b="4224"/>
          <a:stretch/>
        </p:blipFill>
        <p:spPr bwMode="auto">
          <a:xfrm flipH="1">
            <a:off x="3563888" y="2614210"/>
            <a:ext cx="1953790" cy="1318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4" descr="C:\kenji\doc\pid\conf\200604SNIC\fig\TOFresult.eps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6129338" y="1243311"/>
            <a:ext cx="2476847" cy="2449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1036" y="972200"/>
            <a:ext cx="1521106" cy="734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" name="ZoneTexte 11"/>
          <p:cNvSpPr txBox="1"/>
          <p:nvPr/>
        </p:nvSpPr>
        <p:spPr>
          <a:xfrm>
            <a:off x="7546812" y="3692525"/>
            <a:ext cx="10534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l-SI" sz="1000" dirty="0" smtClean="0"/>
              <a:t>K. Inami @ PD07</a:t>
            </a:r>
            <a:endParaRPr lang="fr-FR" sz="1000" dirty="0" smtClean="0"/>
          </a:p>
        </p:txBody>
      </p:sp>
    </p:spTree>
    <p:extLst>
      <p:ext uri="{BB962C8B-B14F-4D97-AF65-F5344CB8AC3E}">
        <p14:creationId xmlns:p14="http://schemas.microsoft.com/office/powerpoint/2010/main" val="282107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EDIT 2011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N. Dinu, T. Gys, C. Joram, S. Korpar, Y. Musienko, V. Puill, D. Renker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BB199-02FC-4F3E-8C0F-499BF64F6521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107504" y="332656"/>
            <a:ext cx="8273678" cy="6477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MCP-PMT</a:t>
            </a:r>
            <a:r>
              <a:rPr lang="en-US" sz="2400" dirty="0" smtClean="0">
                <a:latin typeface="+mj-lt"/>
                <a:ea typeface="+mj-ea"/>
                <a:cs typeface="+mj-cs"/>
              </a:rPr>
              <a:t>: RICH with timing information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789948"/>
            <a:ext cx="3909945" cy="286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48870" y="1043201"/>
            <a:ext cx="370305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600" dirty="0" smtClean="0"/>
              <a:t>DIRC concept (BaBar) – 2D imaging</a:t>
            </a:r>
            <a:endParaRPr lang="en-US" sz="16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367144"/>
            <a:ext cx="4850581" cy="1271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973167"/>
            <a:ext cx="1812542" cy="2832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6156176" y="3629342"/>
            <a:ext cx="280831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TOP (Time-Of-Propagation) counter based on DIRC concept (Belle-II). </a:t>
            </a:r>
            <a:r>
              <a:rPr lang="en-US" sz="1600" dirty="0" smtClean="0"/>
              <a:t>Using linear array of MCP-PMTs to measure one coordinate and time of propagation (length of photon path) to obtain 2D image</a:t>
            </a:r>
            <a:r>
              <a:rPr lang="sl-SI" sz="1600" dirty="0" smtClean="0"/>
              <a:t> </a:t>
            </a:r>
            <a:r>
              <a:rPr lang="en-US" sz="1600" dirty="0" smtClean="0"/>
              <a:t>→</a:t>
            </a:r>
            <a:r>
              <a:rPr lang="sl-SI" sz="1600" dirty="0" smtClean="0"/>
              <a:t> compact detector.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93476" y="4974267"/>
            <a:ext cx="370305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Focusing DIRC with chromatic correction (</a:t>
            </a:r>
            <a:r>
              <a:rPr lang="en-US" sz="1600" dirty="0" err="1" smtClean="0"/>
              <a:t>SuperB</a:t>
            </a:r>
            <a:r>
              <a:rPr lang="en-US" sz="1600" dirty="0" smtClean="0"/>
              <a:t>) uses measured time of propagation to correct chromatic error.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9080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4847</TotalTime>
  <Words>772</Words>
  <Application>Microsoft Office PowerPoint</Application>
  <PresentationFormat>On-screen Show (4:3)</PresentationFormat>
  <Paragraphs>89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Christian Joram</dc:creator>
  <cp:lastModifiedBy>Samo Korpar</cp:lastModifiedBy>
  <cp:revision>56</cp:revision>
  <dcterms:created xsi:type="dcterms:W3CDTF">2010-11-26T10:02:45Z</dcterms:created>
  <dcterms:modified xsi:type="dcterms:W3CDTF">2011-01-17T10:04:32Z</dcterms:modified>
</cp:coreProperties>
</file>