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98" r:id="rId2"/>
    <p:sldId id="299" r:id="rId3"/>
    <p:sldId id="300" r:id="rId4"/>
    <p:sldId id="302" r:id="rId5"/>
    <p:sldId id="307" r:id="rId6"/>
    <p:sldId id="308" r:id="rId7"/>
    <p:sldId id="311" r:id="rId8"/>
    <p:sldId id="309" r:id="rId9"/>
    <p:sldId id="310" r:id="rId10"/>
    <p:sldId id="303" r:id="rId11"/>
    <p:sldId id="304" r:id="rId12"/>
    <p:sldId id="305" r:id="rId13"/>
    <p:sldId id="306" r:id="rId14"/>
  </p:sldIdLst>
  <p:sldSz cx="9144000" cy="6858000" type="screen4x3"/>
  <p:notesSz cx="6997700" cy="9283700"/>
  <p:defaultTextStyle>
    <a:defPPr>
      <a:defRPr lang="en-US"/>
    </a:defPPr>
    <a:lvl1pPr algn="l" rtl="0" eaLnBrk="0" fontAlgn="base" hangingPunct="0">
      <a:spcBef>
        <a:spcPct val="0"/>
      </a:spcBef>
      <a:spcAft>
        <a:spcPct val="0"/>
      </a:spcAft>
      <a:defRPr sz="1200" kern="1200">
        <a:solidFill>
          <a:schemeClr val="bg2"/>
        </a:solidFill>
        <a:latin typeface="Arial" charset="0"/>
        <a:ea typeface="+mn-ea"/>
        <a:cs typeface="+mn-cs"/>
      </a:defRPr>
    </a:lvl1pPr>
    <a:lvl2pPr marL="457200" algn="l" rtl="0" eaLnBrk="0" fontAlgn="base" hangingPunct="0">
      <a:spcBef>
        <a:spcPct val="0"/>
      </a:spcBef>
      <a:spcAft>
        <a:spcPct val="0"/>
      </a:spcAft>
      <a:defRPr sz="1200" kern="1200">
        <a:solidFill>
          <a:schemeClr val="bg2"/>
        </a:solidFill>
        <a:latin typeface="Arial" charset="0"/>
        <a:ea typeface="+mn-ea"/>
        <a:cs typeface="+mn-cs"/>
      </a:defRPr>
    </a:lvl2pPr>
    <a:lvl3pPr marL="914400" algn="l" rtl="0" eaLnBrk="0" fontAlgn="base" hangingPunct="0">
      <a:spcBef>
        <a:spcPct val="0"/>
      </a:spcBef>
      <a:spcAft>
        <a:spcPct val="0"/>
      </a:spcAft>
      <a:defRPr sz="1200" kern="1200">
        <a:solidFill>
          <a:schemeClr val="bg2"/>
        </a:solidFill>
        <a:latin typeface="Arial" charset="0"/>
        <a:ea typeface="+mn-ea"/>
        <a:cs typeface="+mn-cs"/>
      </a:defRPr>
    </a:lvl3pPr>
    <a:lvl4pPr marL="1371600" algn="l" rtl="0" eaLnBrk="0" fontAlgn="base" hangingPunct="0">
      <a:spcBef>
        <a:spcPct val="0"/>
      </a:spcBef>
      <a:spcAft>
        <a:spcPct val="0"/>
      </a:spcAft>
      <a:defRPr sz="1200" kern="1200">
        <a:solidFill>
          <a:schemeClr val="bg2"/>
        </a:solidFill>
        <a:latin typeface="Arial" charset="0"/>
        <a:ea typeface="+mn-ea"/>
        <a:cs typeface="+mn-cs"/>
      </a:defRPr>
    </a:lvl4pPr>
    <a:lvl5pPr marL="1828800" algn="l" rtl="0" eaLnBrk="0" fontAlgn="base" hangingPunct="0">
      <a:spcBef>
        <a:spcPct val="0"/>
      </a:spcBef>
      <a:spcAft>
        <a:spcPct val="0"/>
      </a:spcAft>
      <a:defRPr sz="1200" kern="1200">
        <a:solidFill>
          <a:schemeClr val="bg2"/>
        </a:solidFill>
        <a:latin typeface="Arial" charset="0"/>
        <a:ea typeface="+mn-ea"/>
        <a:cs typeface="+mn-cs"/>
      </a:defRPr>
    </a:lvl5pPr>
    <a:lvl6pPr marL="2286000" algn="l" defTabSz="914400" rtl="0" eaLnBrk="1" latinLnBrk="0" hangingPunct="1">
      <a:defRPr sz="1200" kern="1200">
        <a:solidFill>
          <a:schemeClr val="bg2"/>
        </a:solidFill>
        <a:latin typeface="Arial" charset="0"/>
        <a:ea typeface="+mn-ea"/>
        <a:cs typeface="+mn-cs"/>
      </a:defRPr>
    </a:lvl6pPr>
    <a:lvl7pPr marL="2743200" algn="l" defTabSz="914400" rtl="0" eaLnBrk="1" latinLnBrk="0" hangingPunct="1">
      <a:defRPr sz="1200" kern="1200">
        <a:solidFill>
          <a:schemeClr val="bg2"/>
        </a:solidFill>
        <a:latin typeface="Arial" charset="0"/>
        <a:ea typeface="+mn-ea"/>
        <a:cs typeface="+mn-cs"/>
      </a:defRPr>
    </a:lvl7pPr>
    <a:lvl8pPr marL="3200400" algn="l" defTabSz="914400" rtl="0" eaLnBrk="1" latinLnBrk="0" hangingPunct="1">
      <a:defRPr sz="1200" kern="1200">
        <a:solidFill>
          <a:schemeClr val="bg2"/>
        </a:solidFill>
        <a:latin typeface="Arial" charset="0"/>
        <a:ea typeface="+mn-ea"/>
        <a:cs typeface="+mn-cs"/>
      </a:defRPr>
    </a:lvl8pPr>
    <a:lvl9pPr marL="3657600" algn="l" defTabSz="914400" rtl="0" eaLnBrk="1" latinLnBrk="0" hangingPunct="1">
      <a:defRPr sz="1200" kern="1200">
        <a:solidFill>
          <a:schemeClr val="bg2"/>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9494"/>
    <a:srgbClr val="476587"/>
    <a:srgbClr val="3C6992"/>
    <a:srgbClr val="00CC66"/>
    <a:srgbClr val="00FF99"/>
    <a:srgbClr val="66FFCC"/>
    <a:srgbClr val="FF0000"/>
    <a:srgbClr val="66FF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205" autoAdjust="0"/>
  </p:normalViewPr>
  <p:slideViewPr>
    <p:cSldViewPr>
      <p:cViewPr varScale="1">
        <p:scale>
          <a:sx n="103" d="100"/>
          <a:sy n="103" d="100"/>
        </p:scale>
        <p:origin x="-20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2028" y="-78"/>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3212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a:solidFill>
                  <a:schemeClr val="tx1"/>
                </a:solidFill>
              </a:defRPr>
            </a:lvl1pPr>
          </a:lstStyle>
          <a:p>
            <a:endParaRPr lang="en-US" dirty="0"/>
          </a:p>
        </p:txBody>
      </p:sp>
      <p:sp>
        <p:nvSpPr>
          <p:cNvPr id="12291" name="Rectangle 3"/>
          <p:cNvSpPr>
            <a:spLocks noGrp="1" noChangeArrowheads="1"/>
          </p:cNvSpPr>
          <p:nvPr>
            <p:ph type="dt" idx="1"/>
          </p:nvPr>
        </p:nvSpPr>
        <p:spPr bwMode="auto">
          <a:xfrm>
            <a:off x="3962400" y="0"/>
            <a:ext cx="3033713"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a:solidFill>
                  <a:schemeClr val="tx1"/>
                </a:solidFill>
              </a:defRPr>
            </a:lvl1pPr>
          </a:lstStyle>
          <a:p>
            <a:endParaRPr lang="en-US" dirty="0"/>
          </a:p>
        </p:txBody>
      </p:sp>
      <p:sp>
        <p:nvSpPr>
          <p:cNvPr id="12292" name="Rectangle 4"/>
          <p:cNvSpPr>
            <a:spLocks noGrp="1" noRot="1" noChangeAspect="1" noChangeArrowheads="1" noTextEdit="1"/>
          </p:cNvSpPr>
          <p:nvPr>
            <p:ph type="sldImg" idx="2"/>
          </p:nvPr>
        </p:nvSpPr>
        <p:spPr bwMode="auto">
          <a:xfrm>
            <a:off x="1177925" y="695325"/>
            <a:ext cx="4641850" cy="3481388"/>
          </a:xfrm>
          <a:prstGeom prst="rect">
            <a:avLst/>
          </a:prstGeom>
          <a:noFill/>
          <a:ln w="9525">
            <a:solidFill>
              <a:srgbClr val="000000"/>
            </a:solidFill>
            <a:miter lim="800000"/>
            <a:headEnd/>
            <a:tailEnd/>
          </a:ln>
          <a:effectLst/>
        </p:spPr>
      </p:sp>
      <p:sp>
        <p:nvSpPr>
          <p:cNvPr id="12293" name="Rectangle 5"/>
          <p:cNvSpPr>
            <a:spLocks noGrp="1" noChangeArrowheads="1"/>
          </p:cNvSpPr>
          <p:nvPr>
            <p:ph type="body" sz="quarter" idx="3"/>
          </p:nvPr>
        </p:nvSpPr>
        <p:spPr bwMode="auto">
          <a:xfrm>
            <a:off x="700088" y="4410075"/>
            <a:ext cx="5597525" cy="4178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294" name="Rectangle 6"/>
          <p:cNvSpPr>
            <a:spLocks noGrp="1" noChangeArrowheads="1"/>
          </p:cNvSpPr>
          <p:nvPr>
            <p:ph type="ftr" sz="quarter" idx="4"/>
          </p:nvPr>
        </p:nvSpPr>
        <p:spPr bwMode="auto">
          <a:xfrm>
            <a:off x="0" y="8816975"/>
            <a:ext cx="303212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a:solidFill>
                  <a:schemeClr val="tx1"/>
                </a:solidFill>
              </a:defRPr>
            </a:lvl1pPr>
          </a:lstStyle>
          <a:p>
            <a:endParaRPr lang="en-US" dirty="0"/>
          </a:p>
        </p:txBody>
      </p:sp>
      <p:sp>
        <p:nvSpPr>
          <p:cNvPr id="12295" name="Rectangle 7"/>
          <p:cNvSpPr>
            <a:spLocks noGrp="1" noChangeArrowheads="1"/>
          </p:cNvSpPr>
          <p:nvPr>
            <p:ph type="sldNum" sz="quarter" idx="5"/>
          </p:nvPr>
        </p:nvSpPr>
        <p:spPr bwMode="auto">
          <a:xfrm>
            <a:off x="3962400" y="8816975"/>
            <a:ext cx="3033713"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a:solidFill>
                  <a:schemeClr val="tx1"/>
                </a:solidFill>
              </a:defRPr>
            </a:lvl1pPr>
          </a:lstStyle>
          <a:p>
            <a:fld id="{15A7DDB7-DE95-419C-BF07-4962951BC8F9}"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0"/>
            <a:ext cx="2057400" cy="6278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0"/>
            <a:ext cx="6019800" cy="6278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6400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143000"/>
            <a:ext cx="4038600" cy="5135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143000"/>
            <a:ext cx="4038600" cy="5135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 name="Rectangle 10"/>
          <p:cNvSpPr>
            <a:spLocks noChangeArrowheads="1"/>
          </p:cNvSpPr>
          <p:nvPr/>
        </p:nvSpPr>
        <p:spPr bwMode="auto">
          <a:xfrm>
            <a:off x="0" y="685800"/>
            <a:ext cx="228600" cy="6172200"/>
          </a:xfrm>
          <a:prstGeom prst="rect">
            <a:avLst/>
          </a:prstGeom>
          <a:solidFill>
            <a:srgbClr val="DDDDDD"/>
          </a:solidFill>
          <a:ln w="9525">
            <a:noFill/>
            <a:miter lim="800000"/>
            <a:headEnd/>
            <a:tailEnd/>
          </a:ln>
          <a:effectLst/>
        </p:spPr>
        <p:txBody>
          <a:bodyPr wrap="none" anchor="ctr"/>
          <a:lstStyle/>
          <a:p>
            <a:endParaRPr lang="en-US" dirty="0"/>
          </a:p>
        </p:txBody>
      </p:sp>
      <p:sp>
        <p:nvSpPr>
          <p:cNvPr id="1031" name="Rectangle 7"/>
          <p:cNvSpPr>
            <a:spLocks noChangeArrowheads="1"/>
          </p:cNvSpPr>
          <p:nvPr/>
        </p:nvSpPr>
        <p:spPr bwMode="auto">
          <a:xfrm>
            <a:off x="609600" y="0"/>
            <a:ext cx="8534400" cy="685800"/>
          </a:xfrm>
          <a:prstGeom prst="rect">
            <a:avLst/>
          </a:prstGeom>
          <a:gradFill rotWithShape="1">
            <a:gsLst>
              <a:gs pos="0">
                <a:srgbClr val="003368">
                  <a:alpha val="67999"/>
                </a:srgbClr>
              </a:gs>
              <a:gs pos="100000">
                <a:srgbClr val="003368">
                  <a:gamma/>
                  <a:tint val="45490"/>
                  <a:invGamma/>
                </a:srgbClr>
              </a:gs>
            </a:gsLst>
            <a:lin ang="0" scaled="1"/>
          </a:gradFill>
          <a:ln w="9525">
            <a:noFill/>
            <a:miter lim="800000"/>
            <a:headEnd/>
            <a:tailEnd/>
          </a:ln>
          <a:effectLst/>
        </p:spPr>
        <p:txBody>
          <a:bodyPr wrap="none" lIns="91435" tIns="45718" rIns="91435" bIns="45718" anchor="ctr"/>
          <a:lstStyle/>
          <a:p>
            <a:pPr eaLnBrk="1" hangingPunct="1"/>
            <a:endParaRPr lang="en-GB" sz="2400" dirty="0">
              <a:solidFill>
                <a:schemeClr val="bg1"/>
              </a:solidFill>
              <a:latin typeface="Times New Roman" pitchFamily="18" charset="0"/>
            </a:endParaRPr>
          </a:p>
        </p:txBody>
      </p:sp>
      <p:sp>
        <p:nvSpPr>
          <p:cNvPr id="1026" name="Rectangle 2"/>
          <p:cNvSpPr>
            <a:spLocks noGrp="1" noChangeArrowheads="1"/>
          </p:cNvSpPr>
          <p:nvPr>
            <p:ph type="title"/>
          </p:nvPr>
        </p:nvSpPr>
        <p:spPr bwMode="auto">
          <a:xfrm>
            <a:off x="914400" y="0"/>
            <a:ext cx="6400800" cy="685800"/>
          </a:xfrm>
          <a:prstGeom prst="rect">
            <a:avLst/>
          </a:prstGeom>
          <a:noFill/>
          <a:ln w="9525" algn="ctr">
            <a:noFill/>
            <a:miter lim="800000"/>
            <a:headEnd/>
            <a:tailEnd/>
          </a:ln>
          <a:effectLst/>
        </p:spPr>
        <p:txBody>
          <a:bodyPr vert="horz" wrap="square" lIns="86360" tIns="43181" rIns="86360" bIns="43181"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533400" y="1143000"/>
            <a:ext cx="8229600" cy="51355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1032" name="Picture 8" descr="Logo CERN width=144,      height=144"/>
          <p:cNvPicPr>
            <a:picLocks noChangeAspect="1" noChangeArrowheads="1"/>
          </p:cNvPicPr>
          <p:nvPr/>
        </p:nvPicPr>
        <p:blipFill>
          <a:blip r:embed="rId14" cstate="print"/>
          <a:srcRect/>
          <a:stretch>
            <a:fillRect/>
          </a:stretch>
        </p:blipFill>
        <p:spPr bwMode="auto">
          <a:xfrm>
            <a:off x="0" y="0"/>
            <a:ext cx="685800" cy="685800"/>
          </a:xfrm>
          <a:prstGeom prst="rect">
            <a:avLst/>
          </a:prstGeom>
          <a:noFill/>
          <a:ln w="9525">
            <a:noFill/>
            <a:miter lim="800000"/>
            <a:headEnd/>
            <a:tailEnd/>
          </a:ln>
        </p:spPr>
      </p:pic>
      <p:sp>
        <p:nvSpPr>
          <p:cNvPr id="1037" name="Rectangle 13"/>
          <p:cNvSpPr>
            <a:spLocks noChangeArrowheads="1"/>
          </p:cNvSpPr>
          <p:nvPr/>
        </p:nvSpPr>
        <p:spPr bwMode="auto">
          <a:xfrm rot="-5400000">
            <a:off x="-2870994" y="3593306"/>
            <a:ext cx="5943600" cy="280988"/>
          </a:xfrm>
          <a:prstGeom prst="rect">
            <a:avLst/>
          </a:prstGeom>
          <a:noFill/>
          <a:ln w="9525">
            <a:noFill/>
            <a:miter lim="800000"/>
            <a:headEnd/>
            <a:tailEnd/>
          </a:ln>
          <a:effectLst/>
        </p:spPr>
        <p:txBody>
          <a:bodyPr wrap="none" lIns="91435" tIns="45718" rIns="91435" bIns="45718" anchor="ctr"/>
          <a:lstStyle/>
          <a:p>
            <a:r>
              <a:rPr lang="en-US" sz="1100" dirty="0"/>
              <a:t>TE-MPE-CP, RD, </a:t>
            </a:r>
            <a:r>
              <a:rPr lang="en-US" sz="1100" dirty="0" smtClean="0"/>
              <a:t>03-Dec-2010</a:t>
            </a:r>
            <a:r>
              <a:rPr lang="en-US" dirty="0" smtClean="0"/>
              <a:t> </a:t>
            </a:r>
            <a:endParaRPr lang="en-US" dirty="0" smtClean="0"/>
          </a:p>
        </p:txBody>
      </p:sp>
      <p:sp>
        <p:nvSpPr>
          <p:cNvPr id="1038" name="Rectangle 14"/>
          <p:cNvSpPr>
            <a:spLocks noChangeArrowheads="1"/>
          </p:cNvSpPr>
          <p:nvPr/>
        </p:nvSpPr>
        <p:spPr bwMode="auto">
          <a:xfrm>
            <a:off x="8077200" y="6477000"/>
            <a:ext cx="1020763" cy="265113"/>
          </a:xfrm>
          <a:prstGeom prst="rect">
            <a:avLst/>
          </a:prstGeom>
          <a:noFill/>
          <a:ln w="9525">
            <a:noFill/>
            <a:miter lim="800000"/>
            <a:headEnd/>
            <a:tailEnd/>
          </a:ln>
          <a:effectLst/>
        </p:spPr>
        <p:txBody>
          <a:bodyPr lIns="96223" tIns="48111" rIns="96223" bIns="48111"/>
          <a:lstStyle/>
          <a:p>
            <a:pPr algn="r" defTabSz="962025"/>
            <a:fld id="{FAD3F405-C8E1-4012-A95C-B7D5AD2C6A81}" type="slidenum">
              <a:rPr lang="de-DE" altLang="de-DE">
                <a:solidFill>
                  <a:srgbClr val="808080"/>
                </a:solidFill>
              </a:rPr>
              <a:pPr algn="r" defTabSz="962025"/>
              <a:t>‹#›</a:t>
            </a:fld>
            <a:endParaRPr lang="de-DE" altLang="de-DE">
              <a:solidFill>
                <a:srgbClr val="808080"/>
              </a:solidFill>
            </a:endParaRPr>
          </a:p>
        </p:txBody>
      </p:sp>
      <p:sp>
        <p:nvSpPr>
          <p:cNvPr id="1046" name="Rectangle 22"/>
          <p:cNvSpPr>
            <a:spLocks noChangeArrowheads="1"/>
          </p:cNvSpPr>
          <p:nvPr userDrawn="1"/>
        </p:nvSpPr>
        <p:spPr bwMode="auto">
          <a:xfrm>
            <a:off x="6934200" y="2438400"/>
            <a:ext cx="1447800" cy="762000"/>
          </a:xfrm>
          <a:prstGeom prst="rect">
            <a:avLst/>
          </a:prstGeom>
          <a:solidFill>
            <a:schemeClr val="bg1">
              <a:alpha val="74001"/>
            </a:schemeClr>
          </a:solidFill>
          <a:ln w="9525" algn="ctr">
            <a:noFill/>
            <a:miter lim="800000"/>
            <a:headEnd/>
            <a:tailEnd/>
          </a:ln>
          <a:effectLst/>
        </p:spPr>
        <p:txBody>
          <a:bodyPr wrap="none" lIns="91435" tIns="45718" rIns="91435" bIns="45718" anchor="ctr"/>
          <a:lstStyle/>
          <a:p>
            <a:endParaRPr lang="en-US" dirty="0"/>
          </a:p>
        </p:txBody>
      </p:sp>
      <p:pic>
        <p:nvPicPr>
          <p:cNvPr id="1051" name="Picture 27"/>
          <p:cNvPicPr>
            <a:picLocks noChangeAspect="1" noChangeArrowheads="1"/>
          </p:cNvPicPr>
          <p:nvPr userDrawn="1"/>
        </p:nvPicPr>
        <p:blipFill>
          <a:blip r:embed="rId15" cstate="print"/>
          <a:srcRect/>
          <a:stretch>
            <a:fillRect/>
          </a:stretch>
        </p:blipFill>
        <p:spPr bwMode="auto">
          <a:xfrm>
            <a:off x="8458200" y="0"/>
            <a:ext cx="685800" cy="685800"/>
          </a:xfrm>
          <a:prstGeom prst="rect">
            <a:avLst/>
          </a:prstGeom>
          <a:noFill/>
          <a:ln w="9525" algn="ctr">
            <a:noFill/>
            <a:miter lim="800000"/>
            <a:headEnd/>
            <a:tailEnd/>
          </a:ln>
          <a:effec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l" defTabSz="727075" rtl="0" eaLnBrk="0" fontAlgn="base" hangingPunct="0">
        <a:spcBef>
          <a:spcPct val="0"/>
        </a:spcBef>
        <a:spcAft>
          <a:spcPct val="0"/>
        </a:spcAft>
        <a:defRPr sz="2000" b="1">
          <a:solidFill>
            <a:schemeClr val="bg1"/>
          </a:solidFill>
          <a:latin typeface="+mj-lt"/>
          <a:ea typeface="+mj-ea"/>
          <a:cs typeface="+mj-cs"/>
        </a:defRPr>
      </a:lvl1pPr>
      <a:lvl2pPr algn="l" defTabSz="727075" rtl="0" eaLnBrk="0" fontAlgn="base" hangingPunct="0">
        <a:spcBef>
          <a:spcPct val="0"/>
        </a:spcBef>
        <a:spcAft>
          <a:spcPct val="0"/>
        </a:spcAft>
        <a:defRPr sz="2000" b="1">
          <a:solidFill>
            <a:schemeClr val="bg1"/>
          </a:solidFill>
          <a:latin typeface="Arial" charset="0"/>
        </a:defRPr>
      </a:lvl2pPr>
      <a:lvl3pPr algn="l" defTabSz="727075" rtl="0" eaLnBrk="0" fontAlgn="base" hangingPunct="0">
        <a:spcBef>
          <a:spcPct val="0"/>
        </a:spcBef>
        <a:spcAft>
          <a:spcPct val="0"/>
        </a:spcAft>
        <a:defRPr sz="2000" b="1">
          <a:solidFill>
            <a:schemeClr val="bg1"/>
          </a:solidFill>
          <a:latin typeface="Arial" charset="0"/>
        </a:defRPr>
      </a:lvl3pPr>
      <a:lvl4pPr algn="l" defTabSz="727075" rtl="0" eaLnBrk="0" fontAlgn="base" hangingPunct="0">
        <a:spcBef>
          <a:spcPct val="0"/>
        </a:spcBef>
        <a:spcAft>
          <a:spcPct val="0"/>
        </a:spcAft>
        <a:defRPr sz="2000" b="1">
          <a:solidFill>
            <a:schemeClr val="bg1"/>
          </a:solidFill>
          <a:latin typeface="Arial" charset="0"/>
        </a:defRPr>
      </a:lvl4pPr>
      <a:lvl5pPr algn="l" defTabSz="727075" rtl="0" eaLnBrk="0" fontAlgn="base" hangingPunct="0">
        <a:spcBef>
          <a:spcPct val="0"/>
        </a:spcBef>
        <a:spcAft>
          <a:spcPct val="0"/>
        </a:spcAft>
        <a:defRPr sz="2000" b="1">
          <a:solidFill>
            <a:schemeClr val="bg1"/>
          </a:solidFill>
          <a:latin typeface="Arial" charset="0"/>
        </a:defRPr>
      </a:lvl5pPr>
      <a:lvl6pPr marL="457200" algn="l" defTabSz="727075" rtl="0" eaLnBrk="0" fontAlgn="base" hangingPunct="0">
        <a:spcBef>
          <a:spcPct val="0"/>
        </a:spcBef>
        <a:spcAft>
          <a:spcPct val="0"/>
        </a:spcAft>
        <a:defRPr sz="2000" b="1">
          <a:solidFill>
            <a:schemeClr val="bg1"/>
          </a:solidFill>
          <a:latin typeface="Arial" charset="0"/>
        </a:defRPr>
      </a:lvl6pPr>
      <a:lvl7pPr marL="914400" algn="l" defTabSz="727075" rtl="0" eaLnBrk="0" fontAlgn="base" hangingPunct="0">
        <a:spcBef>
          <a:spcPct val="0"/>
        </a:spcBef>
        <a:spcAft>
          <a:spcPct val="0"/>
        </a:spcAft>
        <a:defRPr sz="2000" b="1">
          <a:solidFill>
            <a:schemeClr val="bg1"/>
          </a:solidFill>
          <a:latin typeface="Arial" charset="0"/>
        </a:defRPr>
      </a:lvl7pPr>
      <a:lvl8pPr marL="1371600" algn="l" defTabSz="727075" rtl="0" eaLnBrk="0" fontAlgn="base" hangingPunct="0">
        <a:spcBef>
          <a:spcPct val="0"/>
        </a:spcBef>
        <a:spcAft>
          <a:spcPct val="0"/>
        </a:spcAft>
        <a:defRPr sz="2000" b="1">
          <a:solidFill>
            <a:schemeClr val="bg1"/>
          </a:solidFill>
          <a:latin typeface="Arial" charset="0"/>
        </a:defRPr>
      </a:lvl8pPr>
      <a:lvl9pPr marL="1828800" algn="l" defTabSz="727075" rtl="0" eaLnBrk="0" fontAlgn="base" hangingPunct="0">
        <a:spcBef>
          <a:spcPct val="0"/>
        </a:spcBef>
        <a:spcAft>
          <a:spcPct val="0"/>
        </a:spcAft>
        <a:defRPr sz="2000" b="1">
          <a:solidFill>
            <a:schemeClr val="bg1"/>
          </a:solidFill>
          <a:latin typeface="Arial" charset="0"/>
        </a:defRPr>
      </a:lvl9pPr>
    </p:titleStyle>
    <p:bodyStyle>
      <a:lvl1pPr marL="342900" indent="-342900" algn="l" rtl="0" eaLnBrk="0" fontAlgn="base" hangingPunct="0">
        <a:lnSpc>
          <a:spcPts val="2075"/>
        </a:lnSpc>
        <a:spcBef>
          <a:spcPct val="50000"/>
        </a:spcBef>
        <a:spcAft>
          <a:spcPct val="0"/>
        </a:spcAft>
        <a:buClr>
          <a:srgbClr val="013469"/>
        </a:buClr>
        <a:buSzPct val="95000"/>
        <a:buFont typeface="Wingdings" pitchFamily="2" charset="2"/>
        <a:buChar char="è"/>
        <a:defRPr>
          <a:solidFill>
            <a:schemeClr val="tx1"/>
          </a:solidFill>
          <a:latin typeface="+mn-lt"/>
          <a:ea typeface="+mn-ea"/>
          <a:cs typeface="+mn-cs"/>
        </a:defRPr>
      </a:lvl1pPr>
      <a:lvl2pPr marL="742950" indent="-28575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2pPr>
      <a:lvl3pPr marL="1143000" indent="-228600" algn="l" rtl="0" eaLnBrk="0" fontAlgn="base" hangingPunct="0">
        <a:lnSpc>
          <a:spcPts val="2075"/>
        </a:lnSpc>
        <a:spcBef>
          <a:spcPct val="50000"/>
        </a:spcBef>
        <a:spcAft>
          <a:spcPct val="0"/>
        </a:spcAft>
        <a:buClr>
          <a:srgbClr val="013469"/>
        </a:buClr>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5pPr>
      <a:lvl6pPr marL="2514600" indent="-22860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6pPr>
      <a:lvl7pPr marL="2971800" indent="-22860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7pPr>
      <a:lvl8pPr marL="3429000" indent="-22860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8pPr>
      <a:lvl9pPr marL="3886200" indent="-228600" algn="l" rtl="0" eaLnBrk="0" fontAlgn="base" hangingPunct="0">
        <a:lnSpc>
          <a:spcPts val="2075"/>
        </a:lnSpc>
        <a:spcBef>
          <a:spcPct val="50000"/>
        </a:spcBef>
        <a:spcAft>
          <a:spcPct val="0"/>
        </a:spcAft>
        <a:buClr>
          <a:srgbClr val="013469"/>
        </a:buClr>
        <a:buFont typeface="Arial"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en-US" sz="2800" dirty="0" smtClean="0">
                <a:solidFill>
                  <a:schemeClr val="tx1"/>
                </a:solidFill>
              </a:rPr>
              <a:t>Quench Detection and Energy Extraction Systems</a:t>
            </a:r>
            <a:endParaRPr lang="en-US" sz="2800" dirty="0">
              <a:solidFill>
                <a:schemeClr val="tx1"/>
              </a:solidFill>
            </a:endParaRPr>
          </a:p>
        </p:txBody>
      </p:sp>
      <p:sp>
        <p:nvSpPr>
          <p:cNvPr id="5" name="Subtitle 4"/>
          <p:cNvSpPr>
            <a:spLocks noGrp="1"/>
          </p:cNvSpPr>
          <p:nvPr>
            <p:ph type="subTitle" idx="1"/>
          </p:nvPr>
        </p:nvSpPr>
        <p:spPr>
          <a:xfrm>
            <a:off x="1905000" y="3886200"/>
            <a:ext cx="5486400" cy="1752600"/>
          </a:xfrm>
        </p:spPr>
        <p:txBody>
          <a:bodyPr/>
          <a:lstStyle/>
          <a:p>
            <a:r>
              <a:rPr lang="en-US" dirty="0" smtClean="0"/>
              <a:t>R. Denz </a:t>
            </a:r>
            <a:r>
              <a:rPr lang="en-US" dirty="0" smtClean="0"/>
              <a:t>(Quench Detection), K. Dahlerup-Petersen (Energy Extraction </a:t>
            </a:r>
            <a:r>
              <a:rPr lang="en-US" dirty="0" smtClean="0"/>
              <a:t>Systems), TE-MPE-CP</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0"/>
            <a:ext cx="8077200" cy="707886"/>
          </a:xfrm>
          <a:prstGeom prst="rect">
            <a:avLst/>
          </a:prstGeom>
          <a:noFill/>
        </p:spPr>
        <p:txBody>
          <a:bodyPr wrap="square" rtlCol="0">
            <a:spAutoFit/>
          </a:bodyPr>
          <a:lstStyle/>
          <a:p>
            <a:pPr algn="ctr"/>
            <a:r>
              <a:rPr lang="en-US" sz="2000" b="1" dirty="0" smtClean="0">
                <a:solidFill>
                  <a:schemeClr val="bg1"/>
                </a:solidFill>
              </a:rPr>
              <a:t>Energy Extraction for the </a:t>
            </a:r>
            <a:r>
              <a:rPr lang="en-US" sz="2000" b="1" dirty="0" err="1" smtClean="0">
                <a:solidFill>
                  <a:schemeClr val="bg1"/>
                </a:solidFill>
              </a:rPr>
              <a:t>s.c</a:t>
            </a:r>
            <a:r>
              <a:rPr lang="en-US" sz="2000" b="1" dirty="0" smtClean="0">
                <a:solidFill>
                  <a:schemeClr val="bg1"/>
                </a:solidFill>
              </a:rPr>
              <a:t>. Wigglers of the CLIC Damping Rings – a first Approach.</a:t>
            </a:r>
            <a:endParaRPr lang="en-US" sz="2000" b="1" dirty="0">
              <a:solidFill>
                <a:schemeClr val="bg1"/>
              </a:solidFill>
            </a:endParaRPr>
          </a:p>
        </p:txBody>
      </p:sp>
      <p:pic>
        <p:nvPicPr>
          <p:cNvPr id="5" name="Picture 2" descr="General_600_A_EE_System_diagram-high_resol"/>
          <p:cNvPicPr>
            <a:picLocks noChangeAspect="1" noChangeArrowheads="1"/>
          </p:cNvPicPr>
          <p:nvPr/>
        </p:nvPicPr>
        <p:blipFill>
          <a:blip r:embed="rId2" cstate="print"/>
          <a:srcRect/>
          <a:stretch>
            <a:fillRect/>
          </a:stretch>
        </p:blipFill>
        <p:spPr bwMode="auto">
          <a:xfrm>
            <a:off x="6400800" y="4038600"/>
            <a:ext cx="2438400" cy="2590800"/>
          </a:xfrm>
          <a:prstGeom prst="rect">
            <a:avLst/>
          </a:prstGeom>
          <a:noFill/>
          <a:ln w="9525" algn="ctr">
            <a:miter lim="800000"/>
            <a:headEnd/>
            <a:tailEnd/>
          </a:ln>
        </p:spPr>
      </p:pic>
      <p:pic>
        <p:nvPicPr>
          <p:cNvPr id="6" name="Picture 46"/>
          <p:cNvPicPr>
            <a:picLocks noChangeAspect="1" noChangeArrowheads="1"/>
          </p:cNvPicPr>
          <p:nvPr/>
        </p:nvPicPr>
        <p:blipFill>
          <a:blip r:embed="rId3" cstate="print"/>
          <a:srcRect l="14807" r="20238"/>
          <a:stretch>
            <a:fillRect/>
          </a:stretch>
        </p:blipFill>
        <p:spPr bwMode="auto">
          <a:xfrm>
            <a:off x="228600" y="3124200"/>
            <a:ext cx="1981200" cy="3352800"/>
          </a:xfrm>
          <a:prstGeom prst="rect">
            <a:avLst/>
          </a:prstGeom>
          <a:noFill/>
        </p:spPr>
      </p:pic>
      <p:pic>
        <p:nvPicPr>
          <p:cNvPr id="7" name="Picture 4" descr="DSC05730"/>
          <p:cNvPicPr>
            <a:picLocks noChangeAspect="1" noChangeArrowheads="1"/>
          </p:cNvPicPr>
          <p:nvPr/>
        </p:nvPicPr>
        <p:blipFill>
          <a:blip r:embed="rId4" cstate="print"/>
          <a:srcRect/>
          <a:stretch>
            <a:fillRect/>
          </a:stretch>
        </p:blipFill>
        <p:spPr bwMode="auto">
          <a:xfrm>
            <a:off x="2971800" y="5181600"/>
            <a:ext cx="2590800" cy="1524000"/>
          </a:xfrm>
          <a:prstGeom prst="rect">
            <a:avLst/>
          </a:prstGeom>
          <a:noFill/>
        </p:spPr>
      </p:pic>
      <p:pic>
        <p:nvPicPr>
          <p:cNvPr id="8" name="Picture 44" descr="DSC05719a"/>
          <p:cNvPicPr>
            <a:picLocks noChangeAspect="1" noChangeArrowheads="1"/>
          </p:cNvPicPr>
          <p:nvPr/>
        </p:nvPicPr>
        <p:blipFill>
          <a:blip r:embed="rId5" cstate="print"/>
          <a:srcRect/>
          <a:stretch>
            <a:fillRect/>
          </a:stretch>
        </p:blipFill>
        <p:spPr bwMode="auto">
          <a:xfrm>
            <a:off x="6705600" y="838200"/>
            <a:ext cx="2209800" cy="2590800"/>
          </a:xfrm>
          <a:prstGeom prst="rect">
            <a:avLst/>
          </a:prstGeom>
          <a:noFill/>
        </p:spPr>
      </p:pic>
      <p:pic>
        <p:nvPicPr>
          <p:cNvPr id="9" name="Picture 2" descr="600A_powering_larger_v2"/>
          <p:cNvPicPr>
            <a:picLocks noChangeAspect="1" noChangeArrowheads="1"/>
          </p:cNvPicPr>
          <p:nvPr/>
        </p:nvPicPr>
        <p:blipFill>
          <a:blip r:embed="rId6" cstate="print"/>
          <a:srcRect/>
          <a:stretch>
            <a:fillRect/>
          </a:stretch>
        </p:blipFill>
        <p:spPr bwMode="auto">
          <a:xfrm>
            <a:off x="2590800" y="3200400"/>
            <a:ext cx="3238500" cy="1873250"/>
          </a:xfrm>
          <a:prstGeom prst="rect">
            <a:avLst/>
          </a:prstGeom>
          <a:noFill/>
          <a:ln w="9525">
            <a:noFill/>
            <a:miter lim="800000"/>
            <a:headEnd/>
            <a:tailEnd/>
          </a:ln>
        </p:spPr>
      </p:pic>
      <p:sp>
        <p:nvSpPr>
          <p:cNvPr id="10" name="TextBox 9"/>
          <p:cNvSpPr txBox="1"/>
          <p:nvPr/>
        </p:nvSpPr>
        <p:spPr>
          <a:xfrm>
            <a:off x="304800" y="762000"/>
            <a:ext cx="6248400" cy="2308324"/>
          </a:xfrm>
          <a:prstGeom prst="rect">
            <a:avLst/>
          </a:prstGeom>
          <a:solidFill>
            <a:srgbClr val="FFFF00"/>
          </a:solidFill>
        </p:spPr>
        <p:txBody>
          <a:bodyPr wrap="square" rtlCol="0">
            <a:spAutoFit/>
          </a:bodyPr>
          <a:lstStyle/>
          <a:p>
            <a:pPr algn="just"/>
            <a:r>
              <a:rPr lang="en-US" sz="1200" dirty="0" smtClean="0"/>
              <a:t>- </a:t>
            </a:r>
            <a:r>
              <a:rPr lang="en-US" sz="1100" dirty="0" smtClean="0"/>
              <a:t>A most obvious first approach for an initial design would be an attempt to profit from the LHC (or other existing developments) by </a:t>
            </a:r>
            <a:r>
              <a:rPr lang="en-US" sz="1100" b="1" dirty="0" smtClean="0"/>
              <a:t>re-employing already elaborated and proven layouts, topologies and component selections.</a:t>
            </a:r>
          </a:p>
          <a:p>
            <a:pPr algn="just">
              <a:buFontTx/>
              <a:buChar char="-"/>
            </a:pPr>
            <a:r>
              <a:rPr lang="en-US" sz="1100" dirty="0" smtClean="0"/>
              <a:t> Parameter-wise the LHC corrector chains come closest to the Wiggler powering circuits. </a:t>
            </a:r>
          </a:p>
          <a:p>
            <a:pPr algn="just">
              <a:buFontTx/>
              <a:buChar char="-"/>
            </a:pPr>
            <a:r>
              <a:rPr lang="en-US" sz="1100" dirty="0" smtClean="0"/>
              <a:t>  202 EE systems have been designed and built for these LHC circuits (a joint QPS/BINP project) – see pictures below.    The design parameters of these systems do not exceed: 600 A total DC current, 450 VDC extraction voltage, 154 kJ of stored energy and minimum 15 ms total opening time.</a:t>
            </a:r>
          </a:p>
          <a:p>
            <a:pPr algn="just">
              <a:buFontTx/>
              <a:buChar char="-"/>
            </a:pPr>
            <a:r>
              <a:rPr lang="en-US" sz="1100" dirty="0" smtClean="0"/>
              <a:t> The extraction switches are electro-mechanical devices based on modified, 3-phase </a:t>
            </a:r>
            <a:r>
              <a:rPr lang="en-US" sz="1100" dirty="0" err="1" smtClean="0"/>
              <a:t>a.c</a:t>
            </a:r>
            <a:r>
              <a:rPr lang="en-US" sz="1100" dirty="0" smtClean="0"/>
              <a:t> circuit breakers, equipped with </a:t>
            </a:r>
            <a:r>
              <a:rPr lang="en-US" sz="1100" dirty="0" err="1" smtClean="0"/>
              <a:t>snubber</a:t>
            </a:r>
            <a:r>
              <a:rPr lang="en-US" sz="1100" dirty="0" smtClean="0"/>
              <a:t> capacitors for commutation aid and current equalizing resistors.</a:t>
            </a:r>
          </a:p>
          <a:p>
            <a:pPr algn="just"/>
            <a:r>
              <a:rPr lang="en-US" sz="1100" dirty="0" smtClean="0"/>
              <a:t>Three such switches (one used as back-up in the opening process) are series-inserted in the circuit and operate often in combination with ‘internal’ (cold) parallel resistors. However, the external system is always dimensioned for the full energy dump.</a:t>
            </a:r>
            <a:endParaRPr lang="en-US" sz="1100" dirty="0"/>
          </a:p>
        </p:txBody>
      </p:sp>
      <p:sp>
        <p:nvSpPr>
          <p:cNvPr id="11" name="TextBox 10"/>
          <p:cNvSpPr txBox="1"/>
          <p:nvPr/>
        </p:nvSpPr>
        <p:spPr>
          <a:xfrm>
            <a:off x="228600" y="6457890"/>
            <a:ext cx="2362200" cy="400110"/>
          </a:xfrm>
          <a:prstGeom prst="rect">
            <a:avLst/>
          </a:prstGeom>
          <a:noFill/>
        </p:spPr>
        <p:txBody>
          <a:bodyPr wrap="square" rtlCol="0">
            <a:spAutoFit/>
          </a:bodyPr>
          <a:lstStyle/>
          <a:p>
            <a:r>
              <a:rPr lang="en-US" sz="1000" b="1" dirty="0" smtClean="0"/>
              <a:t>Two, 600A extraction systems in a common rack</a:t>
            </a:r>
            <a:endParaRPr lang="en-US" sz="1000" b="1" dirty="0"/>
          </a:p>
        </p:txBody>
      </p:sp>
      <p:sp>
        <p:nvSpPr>
          <p:cNvPr id="12" name="TextBox 11"/>
          <p:cNvSpPr txBox="1"/>
          <p:nvPr/>
        </p:nvSpPr>
        <p:spPr>
          <a:xfrm>
            <a:off x="4572000" y="4267200"/>
            <a:ext cx="1676400" cy="246221"/>
          </a:xfrm>
          <a:prstGeom prst="rect">
            <a:avLst/>
          </a:prstGeom>
          <a:noFill/>
        </p:spPr>
        <p:txBody>
          <a:bodyPr wrap="square" rtlCol="0">
            <a:spAutoFit/>
          </a:bodyPr>
          <a:lstStyle/>
          <a:p>
            <a:r>
              <a:rPr lang="en-US" sz="1000" b="1" dirty="0" smtClean="0"/>
              <a:t>Circuit lay-out</a:t>
            </a:r>
            <a:endParaRPr lang="en-US" sz="1000" b="1" dirty="0"/>
          </a:p>
        </p:txBody>
      </p:sp>
      <p:sp>
        <p:nvSpPr>
          <p:cNvPr id="13" name="TextBox 12"/>
          <p:cNvSpPr txBox="1"/>
          <p:nvPr/>
        </p:nvSpPr>
        <p:spPr>
          <a:xfrm>
            <a:off x="6934200" y="3657600"/>
            <a:ext cx="1828800" cy="246221"/>
          </a:xfrm>
          <a:prstGeom prst="rect">
            <a:avLst/>
          </a:prstGeom>
          <a:noFill/>
        </p:spPr>
        <p:txBody>
          <a:bodyPr wrap="square" rtlCol="0">
            <a:spAutoFit/>
          </a:bodyPr>
          <a:lstStyle/>
          <a:p>
            <a:r>
              <a:rPr lang="en-US" sz="1000" b="1" dirty="0" smtClean="0"/>
              <a:t>Dump resistors for 150 kJ</a:t>
            </a:r>
            <a:endParaRPr lang="en-US" sz="1000"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2400" y="457200"/>
            <a:ext cx="8686800" cy="6247864"/>
          </a:xfrm>
          <a:prstGeom prst="rect">
            <a:avLst/>
          </a:prstGeom>
          <a:noFill/>
        </p:spPr>
        <p:txBody>
          <a:bodyPr wrap="square" rtlCol="0">
            <a:spAutoFit/>
          </a:bodyPr>
          <a:lstStyle/>
          <a:p>
            <a:pPr algn="just"/>
            <a:endParaRPr lang="en-US" sz="1200" b="1" dirty="0" smtClean="0">
              <a:solidFill>
                <a:srgbClr val="CC0000"/>
              </a:solidFill>
            </a:endParaRPr>
          </a:p>
          <a:p>
            <a:pPr algn="just"/>
            <a:r>
              <a:rPr lang="en-US" sz="1600" b="1" dirty="0" smtClean="0">
                <a:solidFill>
                  <a:srgbClr val="CC0000"/>
                </a:solidFill>
              </a:rPr>
              <a:t>Basic Extraction Requirements for CLIC SINGLE PROTOTYPE </a:t>
            </a:r>
            <a:r>
              <a:rPr lang="en-US" sz="1600" b="1" dirty="0" err="1" smtClean="0">
                <a:solidFill>
                  <a:srgbClr val="CC0000"/>
                </a:solidFill>
              </a:rPr>
              <a:t>s.c</a:t>
            </a:r>
            <a:r>
              <a:rPr lang="en-US" sz="1600" b="1" dirty="0" smtClean="0">
                <a:solidFill>
                  <a:srgbClr val="CC0000"/>
                </a:solidFill>
              </a:rPr>
              <a:t>. Wiggler Protection:</a:t>
            </a:r>
          </a:p>
          <a:p>
            <a:pPr algn="just"/>
            <a:r>
              <a:rPr lang="en-US" sz="1200" b="1" i="1" u="sng" dirty="0" smtClean="0"/>
              <a:t>With </a:t>
            </a:r>
            <a:r>
              <a:rPr lang="en-US" sz="1200" b="1" i="1" u="sng" dirty="0" err="1" smtClean="0"/>
              <a:t>Nb</a:t>
            </a:r>
            <a:r>
              <a:rPr lang="en-US" sz="1200" b="1" i="1" u="sng" dirty="0" smtClean="0"/>
              <a:t>-Ti wire:  </a:t>
            </a:r>
            <a:r>
              <a:rPr lang="en-US" sz="1200" b="1" dirty="0" smtClean="0"/>
              <a:t>up to 790 ADC, 1.6 H, 392 kJ stored energy, discharge time constant </a:t>
            </a:r>
            <a:r>
              <a:rPr lang="el-GR" sz="1200" b="1" dirty="0" smtClean="0"/>
              <a:t>τ</a:t>
            </a:r>
            <a:r>
              <a:rPr lang="en-US" sz="1200" b="1" dirty="0" smtClean="0"/>
              <a:t> &lt; 1s. Total dump resistance to be shared between internal and external resistors. </a:t>
            </a:r>
          </a:p>
          <a:p>
            <a:pPr algn="just"/>
            <a:r>
              <a:rPr lang="en-US" sz="1200" b="1" i="1" u="sng" dirty="0" smtClean="0"/>
              <a:t>With Nb</a:t>
            </a:r>
            <a:r>
              <a:rPr lang="en-US" sz="1200" b="1" i="1" u="sng" baseline="-25000" dirty="0" smtClean="0"/>
              <a:t>3</a:t>
            </a:r>
            <a:r>
              <a:rPr lang="en-US" sz="1200" b="1" i="1" u="sng" dirty="0" smtClean="0"/>
              <a:t>Sn wire:  </a:t>
            </a:r>
            <a:r>
              <a:rPr lang="en-US" sz="1200" b="1" dirty="0" smtClean="0"/>
              <a:t>up to 1000 ADC, stored energy may be a factor of 2 higher than for </a:t>
            </a:r>
            <a:r>
              <a:rPr lang="en-US" sz="1200" b="1" dirty="0" err="1" smtClean="0"/>
              <a:t>Nb</a:t>
            </a:r>
            <a:r>
              <a:rPr lang="en-US" sz="1200" b="1" dirty="0" smtClean="0"/>
              <a:t>-Ti. Also here use of internal and external extraction resistors are foreseen.</a:t>
            </a:r>
          </a:p>
          <a:p>
            <a:pPr algn="just"/>
            <a:r>
              <a:rPr lang="en-US" sz="1200" b="1" dirty="0" smtClean="0"/>
              <a:t>To this comes a request for a total opening time not exceeding 10 ms for both coil wire types and a wish to foresee a ‘Nb</a:t>
            </a:r>
            <a:r>
              <a:rPr lang="en-US" sz="1200" b="1" baseline="-25000" dirty="0" smtClean="0"/>
              <a:t>3</a:t>
            </a:r>
            <a:r>
              <a:rPr lang="en-US" sz="1200" b="1" dirty="0" smtClean="0"/>
              <a:t>Sn-ready’ design from the beginning.</a:t>
            </a:r>
          </a:p>
          <a:p>
            <a:pPr algn="just"/>
            <a:endParaRPr lang="en-US" sz="1600" b="1" dirty="0" smtClean="0"/>
          </a:p>
          <a:p>
            <a:pPr algn="just"/>
            <a:r>
              <a:rPr lang="en-US" sz="1600" b="1" dirty="0" smtClean="0">
                <a:solidFill>
                  <a:srgbClr val="CC0000"/>
                </a:solidFill>
              </a:rPr>
              <a:t>FIRST CONSIDERATIONS : </a:t>
            </a:r>
            <a:endParaRPr lang="en-US" sz="1600" b="1" dirty="0" smtClean="0"/>
          </a:p>
          <a:p>
            <a:pPr algn="just">
              <a:buFont typeface="Arial" pitchFamily="34" charset="0"/>
              <a:buChar char="•"/>
            </a:pPr>
            <a:r>
              <a:rPr lang="en-US" sz="1200" b="1" dirty="0" smtClean="0"/>
              <a:t> Important modifications would be needed in order to adapt the LHC systems to the Wiggler requirements. Whereas the current capability of the LHC systems would just match the need for </a:t>
            </a:r>
            <a:r>
              <a:rPr lang="en-US" sz="1200" b="1" dirty="0" err="1" smtClean="0"/>
              <a:t>Nb</a:t>
            </a:r>
            <a:r>
              <a:rPr lang="en-US" sz="1200" b="1" dirty="0" smtClean="0"/>
              <a:t>-Ti technology, it is not the same with the voltage capability of the switches, for which the maximum voltage (450 V) is determined by the arc chamber design (special for DC arc extinction).</a:t>
            </a:r>
          </a:p>
          <a:p>
            <a:pPr algn="just">
              <a:buFont typeface="Arial" pitchFamily="34" charset="0"/>
              <a:buChar char="•"/>
            </a:pPr>
            <a:r>
              <a:rPr lang="en-US" sz="1200" b="1" dirty="0" smtClean="0"/>
              <a:t>The requirement for very short release times, below 10 ms, is not compatible with the electro-magnetic driver of the mechanical contacts. The LHC switches are already equipped with ultra-fast pulsed coils for active opening and the arcing time is reduced by optimized capacitive </a:t>
            </a:r>
            <a:r>
              <a:rPr lang="en-US" sz="1200" b="1" dirty="0" err="1" smtClean="0"/>
              <a:t>snubbers</a:t>
            </a:r>
            <a:r>
              <a:rPr lang="en-US" sz="1200" b="1" dirty="0" smtClean="0"/>
              <a:t>. Further improvements will be difficult.</a:t>
            </a:r>
          </a:p>
          <a:p>
            <a:pPr algn="just">
              <a:buFont typeface="Arial" pitchFamily="34" charset="0"/>
              <a:buChar char="•"/>
            </a:pPr>
            <a:r>
              <a:rPr lang="en-US" sz="1200" b="1" dirty="0" smtClean="0"/>
              <a:t>The dump resistor energy capability, however, is easily extendable. There exist already a design with adequate rating for a single Nb</a:t>
            </a:r>
            <a:r>
              <a:rPr lang="en-US" sz="1200" b="1" baseline="-25000" dirty="0" smtClean="0"/>
              <a:t>3</a:t>
            </a:r>
            <a:r>
              <a:rPr lang="en-US" sz="1200" b="1" dirty="0" smtClean="0"/>
              <a:t>Sn Wiggler. </a:t>
            </a:r>
            <a:r>
              <a:rPr lang="en-US" sz="1200" b="1" dirty="0" smtClean="0">
                <a:solidFill>
                  <a:srgbClr val="0070C0"/>
                </a:solidFill>
              </a:rPr>
              <a:t>For the final damping ring circuits with 13 series-connected magnets, a compact, liquid-cooled extraction resistor design is presently being considered. It features a resistor body immersed in a dielectric, heat transfer liquid, in-turn cooled through a built-in liquid-to-water heat exchanger for short cycling time. </a:t>
            </a:r>
          </a:p>
          <a:p>
            <a:pPr algn="just">
              <a:buFont typeface="Arial" pitchFamily="34" charset="0"/>
              <a:buChar char="•"/>
            </a:pPr>
            <a:endParaRPr lang="en-US" sz="1200" b="1" dirty="0" smtClean="0"/>
          </a:p>
          <a:p>
            <a:pPr algn="just"/>
            <a:r>
              <a:rPr lang="en-US" sz="1600" b="1" dirty="0" smtClean="0">
                <a:solidFill>
                  <a:srgbClr val="CC0000"/>
                </a:solidFill>
              </a:rPr>
              <a:t>CONCLUSION:  </a:t>
            </a:r>
          </a:p>
          <a:p>
            <a:pPr algn="just">
              <a:buFont typeface="Arial" pitchFamily="34" charset="0"/>
              <a:buChar char="•"/>
            </a:pPr>
            <a:r>
              <a:rPr lang="en-US" sz="1200" b="1" dirty="0" smtClean="0"/>
              <a:t>The only type of switch, which is rapid enough to satisfy the CLIC Wiggler commutation rate, will be based on power semi-conductor technology. </a:t>
            </a:r>
          </a:p>
          <a:p>
            <a:pPr algn="just">
              <a:buFont typeface="Arial" pitchFamily="34" charset="0"/>
              <a:buChar char="•"/>
            </a:pPr>
            <a:r>
              <a:rPr lang="en-US" sz="1200" b="1" dirty="0" smtClean="0"/>
              <a:t> QPS is suggesting the use of IGCT’s (Integrated-Gate Commutated </a:t>
            </a:r>
            <a:r>
              <a:rPr lang="en-US" sz="1200" b="1" dirty="0" err="1" smtClean="0"/>
              <a:t>Thyristors</a:t>
            </a:r>
            <a:r>
              <a:rPr lang="en-US" sz="1200" b="1" dirty="0" smtClean="0"/>
              <a:t>). An IGCT operates like a GTO (Gate Turn-Off </a:t>
            </a:r>
            <a:r>
              <a:rPr lang="en-US" sz="1200" b="1" dirty="0" err="1" smtClean="0"/>
              <a:t>Thyristor</a:t>
            </a:r>
            <a:r>
              <a:rPr lang="en-US" sz="1200" b="1" dirty="0" smtClean="0"/>
              <a:t>), however, having lower conduction losses and higher </a:t>
            </a:r>
            <a:r>
              <a:rPr lang="en-US" sz="1200" b="1" dirty="0" err="1" smtClean="0"/>
              <a:t>dV</a:t>
            </a:r>
            <a:r>
              <a:rPr lang="en-US" sz="1200" b="1" dirty="0" smtClean="0"/>
              <a:t>/</a:t>
            </a:r>
            <a:r>
              <a:rPr lang="en-US" sz="1200" b="1" dirty="0" err="1" smtClean="0"/>
              <a:t>dt</a:t>
            </a:r>
            <a:r>
              <a:rPr lang="en-US" sz="1200" b="1" dirty="0" smtClean="0"/>
              <a:t> capability (therefore no </a:t>
            </a:r>
            <a:r>
              <a:rPr lang="en-US" sz="1200" b="1" dirty="0" err="1" smtClean="0"/>
              <a:t>snubbers</a:t>
            </a:r>
            <a:r>
              <a:rPr lang="en-US" sz="1200" b="1" dirty="0" smtClean="0"/>
              <a:t> needed). Developments of high-current, medium-voltage IGCT’s has advanced considerably over the last years.  For other CERN applications, such as HIE-ISOLDE and possible upgrades of LHC equipment, a prototype IGCT switch is already in the design phase at QPS.</a:t>
            </a:r>
          </a:p>
          <a:p>
            <a:pPr algn="just">
              <a:buFont typeface="Arial" pitchFamily="34" charset="0"/>
              <a:buChar char="•"/>
            </a:pPr>
            <a:r>
              <a:rPr lang="en-US" sz="1200" b="1" dirty="0" smtClean="0"/>
              <a:t> Although a RADTOL version of the gate drive will be required for other applications at CERN, the CLIC Wiggler extraction facilities can use traditional electronics. Gate drives for IGCT’s used as static switches already exist (on-pulse to gate, off-pulse to cathode). Furthermore, the CLIC system can be mono-polar. </a:t>
            </a:r>
          </a:p>
        </p:txBody>
      </p:sp>
      <p:sp>
        <p:nvSpPr>
          <p:cNvPr id="3" name="Rectangle 2"/>
          <p:cNvSpPr/>
          <p:nvPr/>
        </p:nvSpPr>
        <p:spPr>
          <a:xfrm>
            <a:off x="914400" y="152400"/>
            <a:ext cx="7467600" cy="369332"/>
          </a:xfrm>
          <a:prstGeom prst="rect">
            <a:avLst/>
          </a:prstGeom>
        </p:spPr>
        <p:txBody>
          <a:bodyPr wrap="square">
            <a:spAutoFit/>
          </a:bodyPr>
          <a:lstStyle/>
          <a:p>
            <a:r>
              <a:rPr lang="en-US" sz="1800" b="1" dirty="0" smtClean="0">
                <a:solidFill>
                  <a:schemeClr val="bg1"/>
                </a:solidFill>
              </a:rPr>
              <a:t>Energy Extraction for the </a:t>
            </a:r>
            <a:r>
              <a:rPr lang="en-US" sz="1800" b="1" dirty="0" err="1" smtClean="0">
                <a:solidFill>
                  <a:schemeClr val="bg1"/>
                </a:solidFill>
              </a:rPr>
              <a:t>s.c</a:t>
            </a:r>
            <a:r>
              <a:rPr lang="en-US" sz="1800" b="1" dirty="0" smtClean="0">
                <a:solidFill>
                  <a:schemeClr val="bg1"/>
                </a:solidFill>
              </a:rPr>
              <a:t>. Wigglers of the CLIC Damping Rings</a:t>
            </a:r>
            <a:endParaRPr lang="en-US" sz="1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2" name="Object 2"/>
          <p:cNvGraphicFramePr>
            <a:graphicFrameLocks noChangeAspect="1"/>
          </p:cNvGraphicFramePr>
          <p:nvPr/>
        </p:nvGraphicFramePr>
        <p:xfrm>
          <a:off x="228599" y="685800"/>
          <a:ext cx="5586413" cy="3886200"/>
        </p:xfrm>
        <a:graphic>
          <a:graphicData uri="http://schemas.openxmlformats.org/presentationml/2006/ole">
            <p:oleObj spid="_x0000_s1026" name="Acrobat Document" r:id="rId3" imgW="4284000" imgH="6055200" progId="AcroExch.Document.7">
              <p:embed/>
            </p:oleObj>
          </a:graphicData>
        </a:graphic>
      </p:graphicFrame>
      <p:pic>
        <p:nvPicPr>
          <p:cNvPr id="2" name="Picture 2" descr="\\cern.ch\dfs\Users\k\knud\Documents\My Pictures\IGCTcomplete.png"/>
          <p:cNvPicPr>
            <a:picLocks noChangeAspect="1" noChangeArrowheads="1"/>
          </p:cNvPicPr>
          <p:nvPr/>
        </p:nvPicPr>
        <p:blipFill>
          <a:blip r:embed="rId4" cstate="print"/>
          <a:srcRect/>
          <a:stretch>
            <a:fillRect/>
          </a:stretch>
        </p:blipFill>
        <p:spPr bwMode="auto">
          <a:xfrm>
            <a:off x="3429000" y="685800"/>
            <a:ext cx="3124200" cy="2466474"/>
          </a:xfrm>
          <a:prstGeom prst="rect">
            <a:avLst/>
          </a:prstGeom>
          <a:noFill/>
        </p:spPr>
      </p:pic>
      <p:sp>
        <p:nvSpPr>
          <p:cNvPr id="5" name="TextBox 4"/>
          <p:cNvSpPr txBox="1"/>
          <p:nvPr/>
        </p:nvSpPr>
        <p:spPr>
          <a:xfrm>
            <a:off x="7924800" y="6477000"/>
            <a:ext cx="1066800" cy="215444"/>
          </a:xfrm>
          <a:prstGeom prst="rect">
            <a:avLst/>
          </a:prstGeom>
          <a:noFill/>
        </p:spPr>
        <p:txBody>
          <a:bodyPr wrap="square" rtlCol="0">
            <a:spAutoFit/>
          </a:bodyPr>
          <a:lstStyle/>
          <a:p>
            <a:r>
              <a:rPr lang="en-US" sz="800" dirty="0" err="1" smtClean="0"/>
              <a:t>Knud</a:t>
            </a:r>
            <a:r>
              <a:rPr lang="en-US" sz="800" dirty="0" smtClean="0"/>
              <a:t>    1 Dec 2010</a:t>
            </a:r>
            <a:endParaRPr lang="en-US" sz="800" dirty="0"/>
          </a:p>
        </p:txBody>
      </p:sp>
      <p:sp>
        <p:nvSpPr>
          <p:cNvPr id="6" name="TextBox 5"/>
          <p:cNvSpPr txBox="1"/>
          <p:nvPr/>
        </p:nvSpPr>
        <p:spPr>
          <a:xfrm>
            <a:off x="457200" y="3124200"/>
            <a:ext cx="7848600" cy="2246769"/>
          </a:xfrm>
          <a:prstGeom prst="rect">
            <a:avLst/>
          </a:prstGeom>
          <a:noFill/>
        </p:spPr>
        <p:txBody>
          <a:bodyPr wrap="square" rtlCol="0">
            <a:spAutoFit/>
          </a:bodyPr>
          <a:lstStyle/>
          <a:p>
            <a:pPr algn="just"/>
            <a:r>
              <a:rPr lang="en-US" sz="1400" dirty="0" smtClean="0"/>
              <a:t>The IGCT will only operate correctly with a dedicated gate drive which is designed for the application.</a:t>
            </a:r>
          </a:p>
          <a:p>
            <a:pPr algn="just"/>
            <a:r>
              <a:rPr lang="en-US" sz="1400" dirty="0" smtClean="0"/>
              <a:t>With a gate turn-off current exceeding the anode current, the minority carrier injection from the lower PN-junction is being  totally eliminated. This results in a faster turn-off time than in the GTO.</a:t>
            </a:r>
          </a:p>
          <a:p>
            <a:pPr algn="just"/>
            <a:r>
              <a:rPr lang="en-US" sz="1400" dirty="0" smtClean="0"/>
              <a:t>In </a:t>
            </a:r>
            <a:r>
              <a:rPr lang="en-US" sz="1400" dirty="0" smtClean="0"/>
              <a:t>the IGCT the gate connection is designed for a minimum inductance of the gate drive circuit. The high gate currents and high </a:t>
            </a:r>
            <a:r>
              <a:rPr lang="en-US" sz="1400" dirty="0" err="1" smtClean="0"/>
              <a:t>dI</a:t>
            </a:r>
            <a:r>
              <a:rPr lang="en-US" sz="1400" dirty="0" smtClean="0"/>
              <a:t>/</a:t>
            </a:r>
            <a:r>
              <a:rPr lang="en-US" sz="1400" dirty="0" err="1" smtClean="0"/>
              <a:t>dt</a:t>
            </a:r>
            <a:r>
              <a:rPr lang="en-US" sz="1400" dirty="0" smtClean="0"/>
              <a:t> rise of the gate current prevents the use of normal wires for connecting the gate drive to the semiconductor press-pack. The design features a drive circuit in which the PCB is integrated into the package of the device. The drive circuit surrounds the IGCT with a circular conductor attaching  the edge of the puck. The inductance and resistance of the connection is minimized by the large contact area and short distance.</a:t>
            </a:r>
            <a:endParaRPr lang="en-US" sz="1400" dirty="0"/>
          </a:p>
        </p:txBody>
      </p:sp>
      <p:sp>
        <p:nvSpPr>
          <p:cNvPr id="7" name="TextBox 6"/>
          <p:cNvSpPr txBox="1"/>
          <p:nvPr/>
        </p:nvSpPr>
        <p:spPr>
          <a:xfrm>
            <a:off x="5867400" y="2286000"/>
            <a:ext cx="3124200" cy="523220"/>
          </a:xfrm>
          <a:prstGeom prst="rect">
            <a:avLst/>
          </a:prstGeom>
          <a:noFill/>
        </p:spPr>
        <p:txBody>
          <a:bodyPr wrap="square" rtlCol="0">
            <a:spAutoFit/>
          </a:bodyPr>
          <a:lstStyle/>
          <a:p>
            <a:r>
              <a:rPr lang="en-US" sz="1400" dirty="0" smtClean="0"/>
              <a:t>The proposed IGCT and its integrated drive electronics.</a:t>
            </a:r>
            <a:endParaRPr lang="en-US" sz="1400" dirty="0"/>
          </a:p>
        </p:txBody>
      </p:sp>
      <p:sp>
        <p:nvSpPr>
          <p:cNvPr id="9" name="TextBox 8"/>
          <p:cNvSpPr txBox="1"/>
          <p:nvPr/>
        </p:nvSpPr>
        <p:spPr>
          <a:xfrm>
            <a:off x="457200" y="5486400"/>
            <a:ext cx="7696200" cy="1169551"/>
          </a:xfrm>
          <a:prstGeom prst="rect">
            <a:avLst/>
          </a:prstGeom>
          <a:noFill/>
        </p:spPr>
        <p:txBody>
          <a:bodyPr wrap="square" rtlCol="0">
            <a:spAutoFit/>
          </a:bodyPr>
          <a:lstStyle/>
          <a:p>
            <a:r>
              <a:rPr lang="en-US" sz="1400" b="1" dirty="0" smtClean="0"/>
              <a:t>A </a:t>
            </a:r>
            <a:r>
              <a:rPr lang="en-US" sz="1400" b="1" dirty="0" smtClean="0"/>
              <a:t>complete prototype switch (bi-polar) with non-RADTOL drives shall be ready for testing in May 2011.</a:t>
            </a:r>
          </a:p>
          <a:p>
            <a:r>
              <a:rPr lang="en-US" sz="1400" b="1" dirty="0" smtClean="0"/>
              <a:t>A contract with ABB, </a:t>
            </a:r>
            <a:r>
              <a:rPr lang="en-US" sz="1400" b="1" dirty="0" err="1" smtClean="0"/>
              <a:t>Lenzburg</a:t>
            </a:r>
            <a:r>
              <a:rPr lang="en-US" sz="1400" b="1" dirty="0" smtClean="0"/>
              <a:t> is being prepared for a joint development with CERN of a RADTOL version of the g-drive.</a:t>
            </a:r>
          </a:p>
          <a:p>
            <a:endParaRPr lang="en-US" sz="1400" dirty="0"/>
          </a:p>
        </p:txBody>
      </p:sp>
      <p:sp>
        <p:nvSpPr>
          <p:cNvPr id="8" name="Rectangle 7"/>
          <p:cNvSpPr/>
          <p:nvPr/>
        </p:nvSpPr>
        <p:spPr>
          <a:xfrm>
            <a:off x="838200" y="152400"/>
            <a:ext cx="7467600" cy="369332"/>
          </a:xfrm>
          <a:prstGeom prst="rect">
            <a:avLst/>
          </a:prstGeom>
        </p:spPr>
        <p:txBody>
          <a:bodyPr wrap="square">
            <a:spAutoFit/>
          </a:bodyPr>
          <a:lstStyle/>
          <a:p>
            <a:r>
              <a:rPr lang="en-US" sz="1800" b="1" dirty="0" smtClean="0">
                <a:solidFill>
                  <a:schemeClr val="bg1"/>
                </a:solidFill>
              </a:rPr>
              <a:t>Energy Extraction for the </a:t>
            </a:r>
            <a:r>
              <a:rPr lang="en-US" sz="1800" b="1" dirty="0" err="1" smtClean="0">
                <a:solidFill>
                  <a:schemeClr val="bg1"/>
                </a:solidFill>
              </a:rPr>
              <a:t>s.c</a:t>
            </a:r>
            <a:r>
              <a:rPr lang="en-US" sz="1800" b="1" dirty="0" smtClean="0">
                <a:solidFill>
                  <a:schemeClr val="bg1"/>
                </a:solidFill>
              </a:rPr>
              <a:t>. Wigglers of the CLIC Damping Rings</a:t>
            </a:r>
            <a:endParaRPr lang="en-US" sz="1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dirty="0" smtClean="0"/>
              <a:t>Summary and outlook</a:t>
            </a:r>
            <a:endParaRPr lang="en-US" dirty="0"/>
          </a:p>
        </p:txBody>
      </p:sp>
      <p:sp>
        <p:nvSpPr>
          <p:cNvPr id="72707" name="Rectangle 3"/>
          <p:cNvSpPr>
            <a:spLocks noGrp="1" noChangeArrowheads="1"/>
          </p:cNvSpPr>
          <p:nvPr>
            <p:ph type="body" idx="1"/>
          </p:nvPr>
        </p:nvSpPr>
        <p:spPr>
          <a:xfrm>
            <a:off x="533400" y="838200"/>
            <a:ext cx="7848600" cy="5364163"/>
          </a:xfrm>
        </p:spPr>
        <p:txBody>
          <a:bodyPr/>
          <a:lstStyle/>
          <a:p>
            <a:r>
              <a:rPr lang="en-GB" dirty="0" smtClean="0"/>
              <a:t>Protection of the superconducting wigglers in the CLIC damping rings can be realized with systems based on LHC designs</a:t>
            </a:r>
          </a:p>
          <a:p>
            <a:pPr lvl="1"/>
            <a:r>
              <a:rPr lang="en-GB" dirty="0" smtClean="0"/>
              <a:t>New developments (hard and software) </a:t>
            </a:r>
            <a:r>
              <a:rPr lang="en-GB" smtClean="0"/>
              <a:t>nevertheless required  </a:t>
            </a:r>
            <a:endParaRPr lang="en-GB" dirty="0" smtClean="0"/>
          </a:p>
          <a:p>
            <a:r>
              <a:rPr lang="en-GB" dirty="0" smtClean="0"/>
              <a:t>From past experience it is considered as very useful to use the protection systems foreseen for the final installation as well for the prototype protection</a:t>
            </a:r>
          </a:p>
          <a:p>
            <a:r>
              <a:rPr lang="en-GB" dirty="0" smtClean="0"/>
              <a:t>Timeline including the definition of deliverables and milestones still missing</a:t>
            </a:r>
          </a:p>
          <a:p>
            <a:pPr lvl="1"/>
            <a:r>
              <a:rPr lang="en-GB" dirty="0" smtClean="0"/>
              <a:t>Detailed information concerning the magnet and the super-conducting circuit as well not yet complete</a:t>
            </a:r>
          </a:p>
          <a:p>
            <a:r>
              <a:rPr lang="en-GB" dirty="0" smtClean="0"/>
              <a:t>Very fast reaction time of energy extraction systems cannot be realized with electro-mechanical devices</a:t>
            </a:r>
          </a:p>
          <a:p>
            <a:pPr lvl="1"/>
            <a:r>
              <a:rPr lang="en-GB" dirty="0" smtClean="0"/>
              <a:t>New development of semiconductor based systems necessary</a:t>
            </a:r>
          </a:p>
          <a:p>
            <a:r>
              <a:rPr lang="en-GB" dirty="0" smtClean="0"/>
              <a:t>System integration (instrumentation, interlocks, infrastructure, supervision) to be started soon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dirty="0" smtClean="0"/>
              <a:t>Protection of superconducting wigglers in the CLIC damping rings</a:t>
            </a:r>
            <a:endParaRPr lang="en-US" dirty="0"/>
          </a:p>
        </p:txBody>
      </p:sp>
      <p:sp>
        <p:nvSpPr>
          <p:cNvPr id="72707" name="Rectangle 3"/>
          <p:cNvSpPr>
            <a:spLocks noGrp="1" noChangeArrowheads="1"/>
          </p:cNvSpPr>
          <p:nvPr>
            <p:ph type="body" idx="1"/>
          </p:nvPr>
        </p:nvSpPr>
        <p:spPr>
          <a:xfrm>
            <a:off x="533400" y="838200"/>
            <a:ext cx="7848600" cy="5364163"/>
          </a:xfrm>
        </p:spPr>
        <p:txBody>
          <a:bodyPr/>
          <a:lstStyle/>
          <a:p>
            <a:pPr algn="just"/>
            <a:r>
              <a:rPr lang="en-GB" dirty="0" smtClean="0"/>
              <a:t>Elements requiring protection: </a:t>
            </a:r>
          </a:p>
          <a:p>
            <a:pPr lvl="1" algn="just"/>
            <a:r>
              <a:rPr lang="en-GB" dirty="0" smtClean="0"/>
              <a:t>Current leads, superconducting bus-bars, wiggler magnets</a:t>
            </a:r>
          </a:p>
          <a:p>
            <a:pPr algn="just"/>
            <a:r>
              <a:rPr lang="en-GB" dirty="0" smtClean="0"/>
              <a:t>Protection devices (active and passive):</a:t>
            </a:r>
          </a:p>
          <a:p>
            <a:pPr lvl="1" algn="just"/>
            <a:r>
              <a:rPr lang="en-GB" dirty="0" smtClean="0"/>
              <a:t>Cold parallel extraction resistors (passive)</a:t>
            </a:r>
          </a:p>
          <a:p>
            <a:pPr lvl="1" algn="just"/>
            <a:r>
              <a:rPr lang="en-GB" dirty="0" smtClean="0"/>
              <a:t>Active energy extraction systems</a:t>
            </a:r>
          </a:p>
          <a:p>
            <a:pPr lvl="1" algn="just"/>
            <a:r>
              <a:rPr lang="en-GB" dirty="0" smtClean="0"/>
              <a:t>Quench heaters and power supplies (to be decided)</a:t>
            </a:r>
          </a:p>
          <a:p>
            <a:pPr lvl="1" algn="just"/>
            <a:r>
              <a:rPr lang="en-GB" dirty="0" smtClean="0"/>
              <a:t>Quench detection systems</a:t>
            </a:r>
          </a:p>
          <a:p>
            <a:pPr lvl="1" algn="just"/>
            <a:r>
              <a:rPr lang="en-GB" dirty="0" smtClean="0"/>
              <a:t>Crowbar for decoupling of power converter in case of fast discharge (part of power converter)</a:t>
            </a:r>
          </a:p>
          <a:p>
            <a:pPr lvl="1" algn="just"/>
            <a:r>
              <a:rPr lang="en-GB" dirty="0" smtClean="0"/>
              <a:t>Earth fault detection (part of power converter)</a:t>
            </a:r>
          </a:p>
          <a:p>
            <a:pPr algn="just"/>
            <a:r>
              <a:rPr lang="en-GB" dirty="0" smtClean="0"/>
              <a:t>Supervision and interlocks for protection systems</a:t>
            </a:r>
          </a:p>
          <a:p>
            <a:pPr lvl="1" algn="just"/>
            <a:r>
              <a:rPr lang="en-GB" dirty="0" smtClean="0"/>
              <a:t>Hardwired interlock loops linking quench protection, power converters and machine protection</a:t>
            </a:r>
          </a:p>
          <a:p>
            <a:pPr lvl="1" algn="just"/>
            <a:r>
              <a:rPr lang="en-GB" dirty="0" smtClean="0"/>
              <a:t>Supervision system providing link to accelerator / test bench controls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dirty="0" smtClean="0"/>
              <a:t>Protection of superconducting wigglers in the CLIC damping rings</a:t>
            </a:r>
            <a:endParaRPr lang="en-US" dirty="0"/>
          </a:p>
        </p:txBody>
      </p:sp>
      <p:sp>
        <p:nvSpPr>
          <p:cNvPr id="72707" name="Rectangle 3"/>
          <p:cNvSpPr>
            <a:spLocks noGrp="1" noChangeArrowheads="1"/>
          </p:cNvSpPr>
          <p:nvPr>
            <p:ph type="body" idx="1"/>
          </p:nvPr>
        </p:nvSpPr>
        <p:spPr>
          <a:xfrm>
            <a:off x="533400" y="838200"/>
            <a:ext cx="7848600" cy="5364163"/>
          </a:xfrm>
        </p:spPr>
        <p:txBody>
          <a:bodyPr/>
          <a:lstStyle/>
          <a:p>
            <a:pPr algn="just"/>
            <a:r>
              <a:rPr lang="en-GB" dirty="0" smtClean="0"/>
              <a:t>Boundary conditions (as known when preparing the talk ...)</a:t>
            </a:r>
          </a:p>
          <a:p>
            <a:pPr lvl="1" algn="just"/>
            <a:r>
              <a:rPr lang="en-GB" dirty="0" smtClean="0"/>
              <a:t>Maximum current: 1 kA</a:t>
            </a:r>
          </a:p>
          <a:p>
            <a:pPr lvl="1" algn="just"/>
            <a:r>
              <a:rPr lang="en-GB" dirty="0" smtClean="0"/>
              <a:t>Maximum voltage (differential and to ground): 1 kV</a:t>
            </a:r>
          </a:p>
          <a:p>
            <a:pPr lvl="1" algn="just"/>
            <a:r>
              <a:rPr lang="en-GB" dirty="0" smtClean="0"/>
              <a:t>Detection thresholds and maximum reaction time to be defined by equipment designers</a:t>
            </a:r>
          </a:p>
          <a:p>
            <a:pPr lvl="2" algn="just"/>
            <a:r>
              <a:rPr lang="en-GB" dirty="0" smtClean="0"/>
              <a:t>Current leads: to be defined (LHC HTS: 3 mV / 100 ms, RES: 100 mV / 100 ms)</a:t>
            </a:r>
          </a:p>
          <a:p>
            <a:pPr lvl="2" algn="just"/>
            <a:r>
              <a:rPr lang="en-GB" dirty="0" smtClean="0"/>
              <a:t>Magnets: to be defined (LHC: 100 mV / 20 ms)</a:t>
            </a:r>
          </a:p>
          <a:p>
            <a:pPr lvl="2" algn="just"/>
            <a:r>
              <a:rPr lang="en-GB" dirty="0" smtClean="0"/>
              <a:t>Superconducting bus-bars: to be defined (LHC: 600A circuits 100 mV / 20 ms, 13 kA circuits 300 </a:t>
            </a:r>
            <a:r>
              <a:rPr lang="en-GB" dirty="0" smtClean="0">
                <a:latin typeface="Symbol" pitchFamily="18" charset="2"/>
              </a:rPr>
              <a:t>m</a:t>
            </a:r>
            <a:r>
              <a:rPr lang="en-GB" dirty="0" smtClean="0"/>
              <a:t>V, 10s)</a:t>
            </a:r>
          </a:p>
          <a:p>
            <a:pPr lvl="1" algn="just"/>
            <a:r>
              <a:rPr lang="en-GB" dirty="0" smtClean="0"/>
              <a:t>All protection electronics and energy extraction systems to be fed by redundant (source and line) UPS system (autonomy to be defined, typically 10 minutes)</a:t>
            </a:r>
          </a:p>
          <a:p>
            <a:pPr lvl="1" algn="just"/>
            <a:r>
              <a:rPr lang="en-GB" dirty="0" smtClean="0"/>
              <a:t>All protection electronics </a:t>
            </a:r>
            <a:r>
              <a:rPr lang="en-GB" dirty="0" smtClean="0"/>
              <a:t> and energy extraction </a:t>
            </a:r>
            <a:r>
              <a:rPr lang="en-GB" dirty="0" smtClean="0"/>
              <a:t>systems to be installed in radiation free areas</a:t>
            </a:r>
          </a:p>
          <a:p>
            <a:pPr algn="just"/>
            <a:endParaRPr lang="en-GB"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dirty="0" smtClean="0"/>
              <a:t>Protection of superconducting wigglers in the CLIC damping rings</a:t>
            </a:r>
            <a:endParaRPr lang="en-US" dirty="0"/>
          </a:p>
        </p:txBody>
      </p:sp>
      <p:sp>
        <p:nvSpPr>
          <p:cNvPr id="4" name="Content Placeholder 3"/>
          <p:cNvSpPr>
            <a:spLocks noGrp="1"/>
          </p:cNvSpPr>
          <p:nvPr>
            <p:ph idx="1"/>
          </p:nvPr>
        </p:nvSpPr>
        <p:spPr>
          <a:xfrm>
            <a:off x="4267200" y="1143000"/>
            <a:ext cx="4724400" cy="5135563"/>
          </a:xfrm>
        </p:spPr>
        <p:txBody>
          <a:bodyPr/>
          <a:lstStyle/>
          <a:p>
            <a:r>
              <a:rPr lang="en-US" dirty="0" smtClean="0"/>
              <a:t>Dedicated protection systems for magnet, bus-bars and HTS leads</a:t>
            </a:r>
          </a:p>
          <a:p>
            <a:r>
              <a:rPr lang="en-US" dirty="0" smtClean="0"/>
              <a:t>Proposed instrumentation scheme allows easy compensation of inductive voltages and enhanced diagnostics in case of faults</a:t>
            </a:r>
          </a:p>
          <a:p>
            <a:pPr lvl="1"/>
            <a:r>
              <a:rPr lang="en-US" dirty="0" smtClean="0"/>
              <a:t>All voltage taps and instrumentation wires must be redundant</a:t>
            </a:r>
          </a:p>
          <a:p>
            <a:pPr lvl="1"/>
            <a:r>
              <a:rPr lang="en-US" dirty="0" smtClean="0"/>
              <a:t>Routing of wires to be studied in detail</a:t>
            </a:r>
          </a:p>
          <a:p>
            <a:r>
              <a:rPr lang="en-US" dirty="0" smtClean="0"/>
              <a:t>The optional current sensor would allow the implementation of graded, i.e. energy dependent detection thresholds</a:t>
            </a:r>
          </a:p>
          <a:p>
            <a:pPr>
              <a:buNone/>
            </a:pPr>
            <a:r>
              <a:rPr lang="en-US" dirty="0" smtClean="0"/>
              <a:t> </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228600" y="1143000"/>
            <a:ext cx="4051698" cy="4343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dirty="0" smtClean="0"/>
              <a:t>Protection of superconducting wigglers in the CLIC damping rings – magnet protection</a:t>
            </a:r>
            <a:endParaRPr lang="en-US" dirty="0"/>
          </a:p>
        </p:txBody>
      </p:sp>
      <p:sp>
        <p:nvSpPr>
          <p:cNvPr id="4" name="Content Placeholder 3"/>
          <p:cNvSpPr>
            <a:spLocks noGrp="1"/>
          </p:cNvSpPr>
          <p:nvPr>
            <p:ph idx="1"/>
          </p:nvPr>
        </p:nvSpPr>
        <p:spPr>
          <a:xfrm>
            <a:off x="228600" y="762000"/>
            <a:ext cx="8610600" cy="3382963"/>
          </a:xfrm>
        </p:spPr>
        <p:txBody>
          <a:bodyPr/>
          <a:lstStyle/>
          <a:p>
            <a:r>
              <a:rPr lang="en-US" sz="1600" dirty="0" smtClean="0"/>
              <a:t>Magnet </a:t>
            </a:r>
            <a:r>
              <a:rPr lang="en-US" sz="1600" dirty="0" smtClean="0"/>
              <a:t>protection system will compare the coil voltages for </a:t>
            </a:r>
            <a:r>
              <a:rPr lang="en-US" sz="1600" dirty="0" smtClean="0"/>
              <a:t>timely detection of transition to the resistive state</a:t>
            </a:r>
            <a:endParaRPr lang="en-US" sz="1600" dirty="0" smtClean="0"/>
          </a:p>
          <a:p>
            <a:pPr lvl="1"/>
            <a:r>
              <a:rPr lang="en-US" sz="1600" dirty="0" smtClean="0"/>
              <a:t>Compensation  </a:t>
            </a:r>
            <a:r>
              <a:rPr lang="en-US" sz="1600" dirty="0" smtClean="0"/>
              <a:t>of </a:t>
            </a:r>
            <a:r>
              <a:rPr lang="en-US" sz="1600" dirty="0" smtClean="0"/>
              <a:t>inductive voltages and eventual saturation effects</a:t>
            </a:r>
          </a:p>
          <a:p>
            <a:pPr lvl="1"/>
            <a:r>
              <a:rPr lang="en-US" sz="1600" dirty="0" smtClean="0"/>
              <a:t>The </a:t>
            </a:r>
            <a:r>
              <a:rPr lang="en-US" sz="1600" dirty="0" smtClean="0"/>
              <a:t>system can be based on LHC solutions, e.g. the symmetric </a:t>
            </a:r>
            <a:r>
              <a:rPr lang="en-US" sz="1600" dirty="0" smtClean="0"/>
              <a:t>quench </a:t>
            </a:r>
            <a:r>
              <a:rPr lang="en-US" sz="1600" dirty="0" smtClean="0"/>
              <a:t>detection </a:t>
            </a:r>
            <a:r>
              <a:rPr lang="en-US" sz="1600" dirty="0" smtClean="0"/>
              <a:t>systems </a:t>
            </a:r>
            <a:r>
              <a:rPr lang="en-US" sz="1600" dirty="0" smtClean="0"/>
              <a:t>for the LHC main </a:t>
            </a:r>
            <a:r>
              <a:rPr lang="en-US" sz="1600" dirty="0" smtClean="0"/>
              <a:t>magnets</a:t>
            </a:r>
          </a:p>
          <a:p>
            <a:pPr lvl="1"/>
            <a:r>
              <a:rPr lang="en-US" sz="1600" dirty="0" smtClean="0"/>
              <a:t>Mixed signal system with analog input stage, analog to digital conversion and digital evaluation combining protection and diagnostics</a:t>
            </a:r>
          </a:p>
          <a:p>
            <a:pPr lvl="1"/>
            <a:r>
              <a:rPr lang="en-US" sz="1600" dirty="0" smtClean="0"/>
              <a:t>Analog part of the detection systems is always on the magnet potential, electrical insulation is provided by digital isolators for the signal and DC-DC converters for the power part </a:t>
            </a:r>
            <a:endParaRPr lang="en-US" sz="1600" dirty="0" smtClean="0"/>
          </a:p>
          <a:p>
            <a:r>
              <a:rPr lang="en-US" sz="1600" dirty="0" smtClean="0"/>
              <a:t>The number of individual detection boards depends on </a:t>
            </a:r>
            <a:r>
              <a:rPr lang="en-US" sz="1600" dirty="0" smtClean="0"/>
              <a:t>the final </a:t>
            </a:r>
            <a:r>
              <a:rPr lang="en-US" sz="1600" dirty="0" smtClean="0"/>
              <a:t>wiggler layout</a:t>
            </a:r>
            <a:endParaRPr lang="en-US" sz="1600" dirty="0" smtClean="0"/>
          </a:p>
          <a:p>
            <a:r>
              <a:rPr lang="en-US" sz="1600" dirty="0" smtClean="0"/>
              <a:t>All systems </a:t>
            </a:r>
            <a:r>
              <a:rPr lang="en-US" sz="1600" dirty="0" smtClean="0"/>
              <a:t>will be redundant using two independent detection systems</a:t>
            </a:r>
          </a:p>
          <a:p>
            <a:pPr lvl="1"/>
            <a:r>
              <a:rPr lang="en-US" sz="1600" dirty="0" smtClean="0"/>
              <a:t>Hardwired OR for the interlock configuration</a:t>
            </a:r>
            <a:endParaRPr lang="en-US" sz="1600" dirty="0" smtClean="0"/>
          </a:p>
          <a:p>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5867400" y="5181600"/>
            <a:ext cx="2743200" cy="121163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dirty="0" smtClean="0"/>
              <a:t>Protection of superconducting wigglers in the CLIC damping rings – HTS lead and bus-bar protection</a:t>
            </a:r>
            <a:endParaRPr lang="en-US" dirty="0"/>
          </a:p>
        </p:txBody>
      </p:sp>
      <p:sp>
        <p:nvSpPr>
          <p:cNvPr id="4" name="Content Placeholder 3"/>
          <p:cNvSpPr>
            <a:spLocks noGrp="1"/>
          </p:cNvSpPr>
          <p:nvPr>
            <p:ph idx="1"/>
          </p:nvPr>
        </p:nvSpPr>
        <p:spPr>
          <a:xfrm>
            <a:off x="304800" y="990600"/>
            <a:ext cx="8077200" cy="3611563"/>
          </a:xfrm>
        </p:spPr>
        <p:txBody>
          <a:bodyPr/>
          <a:lstStyle/>
          <a:p>
            <a:r>
              <a:rPr lang="en-US" dirty="0" smtClean="0"/>
              <a:t>Protection of HTS leads requires normally a high precision system with a slower reaction time (LHC: 3 mV, 100 ms). The systems developed for the LHC can be used for this purpose.</a:t>
            </a:r>
          </a:p>
          <a:p>
            <a:pPr lvl="1"/>
            <a:r>
              <a:rPr lang="en-US" dirty="0" smtClean="0"/>
              <a:t>Type of current lead (resistive or HTS) still to be confirmed</a:t>
            </a:r>
            <a:endParaRPr lang="en-US" dirty="0" smtClean="0"/>
          </a:p>
          <a:p>
            <a:r>
              <a:rPr lang="en-US" dirty="0" smtClean="0"/>
              <a:t>Depending on quench calculations the protection of bus-bar segments may be included into the magnet protection or a dedicated high precision system with slower reaction time (e.g. LHC main circuits 300</a:t>
            </a:r>
            <a:r>
              <a:rPr lang="en-US" dirty="0" smtClean="0">
                <a:latin typeface="Symbol" pitchFamily="18" charset="2"/>
              </a:rPr>
              <a:t>m</a:t>
            </a:r>
            <a:r>
              <a:rPr lang="en-US" dirty="0" smtClean="0"/>
              <a:t>V, 10 s) can be deployed. It is also feasible to use both solutions in parallel.</a:t>
            </a:r>
          </a:p>
          <a:p>
            <a:pPr lvl="1"/>
            <a:r>
              <a:rPr lang="en-US" dirty="0" smtClean="0"/>
              <a:t>High precision systems allow measurement of splice resistances with a resolution of about 1 </a:t>
            </a:r>
            <a:r>
              <a:rPr lang="en-US" dirty="0" err="1" smtClean="0"/>
              <a:t>n</a:t>
            </a:r>
            <a:r>
              <a:rPr lang="en-US" dirty="0" err="1" smtClean="0">
                <a:latin typeface="Symbol" pitchFamily="18" charset="2"/>
              </a:rPr>
              <a:t>W</a:t>
            </a:r>
            <a:endParaRPr lang="en-US" dirty="0" smtClean="0">
              <a:latin typeface="Symbol" pitchFamily="18" charset="2"/>
            </a:endParaRPr>
          </a:p>
          <a:p>
            <a:pPr lvl="1"/>
            <a:r>
              <a:rPr lang="en-US" dirty="0" smtClean="0"/>
              <a:t>In case individual splices shall be measured, adequate instrumentation must be foreseen </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4876800" y="4724400"/>
            <a:ext cx="3516313" cy="1743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dirty="0" smtClean="0"/>
              <a:t>Protection of superconducting wigglers in the CLIC damping rings – integration of protection systems</a:t>
            </a:r>
            <a:endParaRPr lang="en-US" dirty="0"/>
          </a:p>
        </p:txBody>
      </p:sp>
      <p:sp>
        <p:nvSpPr>
          <p:cNvPr id="4" name="Content Placeholder 3"/>
          <p:cNvSpPr>
            <a:spLocks noGrp="1"/>
          </p:cNvSpPr>
          <p:nvPr>
            <p:ph idx="1"/>
          </p:nvPr>
        </p:nvSpPr>
        <p:spPr>
          <a:xfrm>
            <a:off x="4572000" y="1143000"/>
            <a:ext cx="4419600" cy="3611563"/>
          </a:xfrm>
        </p:spPr>
        <p:txBody>
          <a:bodyPr/>
          <a:lstStyle/>
          <a:p>
            <a:r>
              <a:rPr lang="en-US" dirty="0" smtClean="0"/>
              <a:t>Various protection systems to be integrated into common crate</a:t>
            </a:r>
          </a:p>
          <a:p>
            <a:pPr lvl="1"/>
            <a:r>
              <a:rPr lang="en-US" dirty="0" smtClean="0"/>
              <a:t>Signal distribution to various protection systems</a:t>
            </a:r>
          </a:p>
          <a:p>
            <a:pPr lvl="1"/>
            <a:r>
              <a:rPr lang="en-US" dirty="0" smtClean="0"/>
              <a:t>Bundling of interlocks</a:t>
            </a:r>
          </a:p>
          <a:p>
            <a:pPr lvl="1"/>
            <a:r>
              <a:rPr lang="en-US" dirty="0" smtClean="0"/>
              <a:t>Supervision of protection systems and link to accelerator controls (via field-bus or Ethernet)</a:t>
            </a:r>
          </a:p>
          <a:p>
            <a:r>
              <a:rPr lang="en-US" dirty="0" smtClean="0"/>
              <a:t>Possibility to install additional independent DAQ systems in parallel to protection unit(s) but compatibility must be checked carefully</a:t>
            </a:r>
          </a:p>
          <a:p>
            <a:pPr lvl="1"/>
            <a:r>
              <a:rPr lang="en-US" dirty="0" smtClean="0"/>
              <a:t>Concerns basically prototype test</a:t>
            </a:r>
          </a:p>
          <a:p>
            <a:pPr lvl="1"/>
            <a:r>
              <a:rPr lang="en-US" dirty="0" smtClean="0"/>
              <a:t>Electrical insulation, EMC, input stages</a:t>
            </a:r>
            <a:endParaRPr lang="en-US" dirty="0"/>
          </a:p>
        </p:txBody>
      </p:sp>
      <p:pic>
        <p:nvPicPr>
          <p:cNvPr id="5" name="Picture 4"/>
          <p:cNvPicPr>
            <a:picLocks noChangeAspect="1" noChangeArrowheads="1"/>
          </p:cNvPicPr>
          <p:nvPr/>
        </p:nvPicPr>
        <p:blipFill>
          <a:blip r:embed="rId2" cstate="print"/>
          <a:srcRect/>
          <a:stretch>
            <a:fillRect/>
          </a:stretch>
        </p:blipFill>
        <p:spPr>
          <a:xfrm>
            <a:off x="457200" y="1143000"/>
            <a:ext cx="4038600" cy="3243263"/>
          </a:xfrm>
          <a:prstGeom prst="rect">
            <a:avLst/>
          </a:prstGeom>
          <a:noFill/>
          <a:ln/>
        </p:spPr>
      </p:pic>
      <p:sp>
        <p:nvSpPr>
          <p:cNvPr id="6" name="Rectangle 5"/>
          <p:cNvSpPr/>
          <p:nvPr/>
        </p:nvSpPr>
        <p:spPr>
          <a:xfrm>
            <a:off x="381000" y="4648200"/>
            <a:ext cx="4114800" cy="461665"/>
          </a:xfrm>
          <a:prstGeom prst="rect">
            <a:avLst/>
          </a:prstGeom>
        </p:spPr>
        <p:txBody>
          <a:bodyPr wrap="square">
            <a:spAutoFit/>
          </a:bodyPr>
          <a:lstStyle/>
          <a:p>
            <a:r>
              <a:rPr lang="en-US" dirty="0" smtClean="0"/>
              <a:t>Example of </a:t>
            </a:r>
            <a:r>
              <a:rPr lang="en-US" dirty="0" smtClean="0"/>
              <a:t>an LHC style protection system integrating  individual protection and supervision systems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dirty="0" smtClean="0"/>
              <a:t>Protection of superconducting wigglers in the CLIC damping rings –interlocks</a:t>
            </a:r>
            <a:endParaRPr lang="en-US" dirty="0"/>
          </a:p>
        </p:txBody>
      </p:sp>
      <p:sp>
        <p:nvSpPr>
          <p:cNvPr id="4" name="Content Placeholder 3"/>
          <p:cNvSpPr>
            <a:spLocks noGrp="1"/>
          </p:cNvSpPr>
          <p:nvPr>
            <p:ph idx="1"/>
          </p:nvPr>
        </p:nvSpPr>
        <p:spPr>
          <a:xfrm>
            <a:off x="3962400" y="838200"/>
            <a:ext cx="4724400" cy="5135563"/>
          </a:xfrm>
        </p:spPr>
        <p:txBody>
          <a:bodyPr/>
          <a:lstStyle/>
          <a:p>
            <a:r>
              <a:rPr lang="en-US" dirty="0" smtClean="0"/>
              <a:t>Hardwired interlocks (typically current loops) for the link between quench protection, energy extraction, power converter and machine protection)</a:t>
            </a:r>
          </a:p>
          <a:p>
            <a:pPr lvl="1"/>
            <a:r>
              <a:rPr lang="en-US" dirty="0" smtClean="0"/>
              <a:t>Short reaction time, reliable operation, EMC immunity </a:t>
            </a:r>
            <a:endParaRPr lang="en-US" dirty="0"/>
          </a:p>
        </p:txBody>
      </p:sp>
      <p:pic>
        <p:nvPicPr>
          <p:cNvPr id="4100" name="Picture 4"/>
          <p:cNvPicPr>
            <a:picLocks noChangeAspect="1" noChangeArrowheads="1"/>
          </p:cNvPicPr>
          <p:nvPr/>
        </p:nvPicPr>
        <p:blipFill>
          <a:blip r:embed="rId2" cstate="print"/>
          <a:srcRect/>
          <a:stretch>
            <a:fillRect/>
          </a:stretch>
        </p:blipFill>
        <p:spPr bwMode="auto">
          <a:xfrm>
            <a:off x="609600" y="2667000"/>
            <a:ext cx="4953000" cy="3399982"/>
          </a:xfrm>
          <a:prstGeom prst="rect">
            <a:avLst/>
          </a:prstGeom>
          <a:noFill/>
          <a:ln w="9525">
            <a:noFill/>
            <a:miter lim="800000"/>
            <a:headEnd/>
            <a:tailEnd/>
          </a:ln>
        </p:spPr>
      </p:pic>
      <p:sp>
        <p:nvSpPr>
          <p:cNvPr id="8" name="TextBox 7"/>
          <p:cNvSpPr txBox="1"/>
          <p:nvPr/>
        </p:nvSpPr>
        <p:spPr>
          <a:xfrm>
            <a:off x="533400" y="6019800"/>
            <a:ext cx="5447325" cy="523220"/>
          </a:xfrm>
          <a:prstGeom prst="rect">
            <a:avLst/>
          </a:prstGeom>
          <a:noFill/>
        </p:spPr>
        <p:txBody>
          <a:bodyPr wrap="none" rtlCol="0">
            <a:spAutoFit/>
          </a:bodyPr>
          <a:lstStyle/>
          <a:p>
            <a:r>
              <a:rPr lang="en-US" sz="1400" dirty="0" smtClean="0"/>
              <a:t>Example of and hardwired interlock loop linking quench protection,</a:t>
            </a:r>
          </a:p>
          <a:p>
            <a:r>
              <a:rPr lang="en-US" sz="1400" dirty="0" smtClean="0"/>
              <a:t>power converters and machine protection.</a:t>
            </a:r>
            <a:endParaRPr lang="en-US" sz="1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dirty="0" smtClean="0"/>
              <a:t>Protection of superconducting wigglers in the CLIC damping rings –supervision</a:t>
            </a:r>
            <a:endParaRPr lang="en-US" dirty="0"/>
          </a:p>
        </p:txBody>
      </p:sp>
      <p:sp>
        <p:nvSpPr>
          <p:cNvPr id="4" name="Content Placeholder 3"/>
          <p:cNvSpPr>
            <a:spLocks noGrp="1"/>
          </p:cNvSpPr>
          <p:nvPr>
            <p:ph idx="1"/>
          </p:nvPr>
        </p:nvSpPr>
        <p:spPr>
          <a:xfrm>
            <a:off x="304800" y="838200"/>
            <a:ext cx="8153400" cy="5135563"/>
          </a:xfrm>
        </p:spPr>
        <p:txBody>
          <a:bodyPr/>
          <a:lstStyle/>
          <a:p>
            <a:r>
              <a:rPr lang="en-US" dirty="0" smtClean="0"/>
              <a:t>Supervision of quench protection and energy extraction systems plus data acquisition system for super-conducting circuits</a:t>
            </a:r>
          </a:p>
          <a:p>
            <a:pPr lvl="1"/>
            <a:r>
              <a:rPr lang="en-US" dirty="0" smtClean="0"/>
              <a:t>Permanent supervision of protection equipment status (basic task) </a:t>
            </a:r>
          </a:p>
          <a:p>
            <a:pPr lvl="2"/>
            <a:r>
              <a:rPr lang="en-US" dirty="0" smtClean="0"/>
              <a:t>Software interlocks on top of the hardwired abort loops in case of problems </a:t>
            </a:r>
          </a:p>
          <a:p>
            <a:pPr lvl="1"/>
            <a:r>
              <a:rPr lang="en-US" dirty="0" smtClean="0"/>
              <a:t>Remote setting of detection parameters</a:t>
            </a:r>
          </a:p>
          <a:p>
            <a:pPr lvl="1"/>
            <a:r>
              <a:rPr lang="en-US" dirty="0" smtClean="0"/>
              <a:t>Potential remote firmware upgrade of protection systems</a:t>
            </a:r>
          </a:p>
          <a:p>
            <a:pPr lvl="1"/>
            <a:r>
              <a:rPr lang="en-US" dirty="0" smtClean="0"/>
              <a:t>Logging of device status, generation of alarms</a:t>
            </a:r>
          </a:p>
          <a:p>
            <a:r>
              <a:rPr lang="en-US" dirty="0" smtClean="0"/>
              <a:t>Supervision system expected to be significantly different form the LHC implementation</a:t>
            </a:r>
          </a:p>
          <a:p>
            <a:pPr lvl="1"/>
            <a:r>
              <a:rPr lang="en-US" dirty="0" smtClean="0"/>
              <a:t>No need for field-bus – Ethernet preferred, enhanced computing capabilities of local systems</a:t>
            </a:r>
          </a:p>
          <a:p>
            <a:pPr lvl="1"/>
            <a:r>
              <a:rPr lang="en-US" dirty="0" smtClean="0"/>
              <a:t>To be adapted to user requirements especially for prototype testing (integration into existing controls infrastructure)    </a:t>
            </a:r>
          </a:p>
          <a:p>
            <a:pPr lvl="1"/>
            <a:endParaRPr 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T-MEL_template">
  <a:themeElements>
    <a:clrScheme name="AT-MEL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T-MEL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35" tIns="45718" rIns="91435" bIns="45718"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bg2"/>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35" tIns="45718" rIns="91435" bIns="45718"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bg2"/>
            </a:solidFill>
            <a:effectLst/>
            <a:latin typeface="Arial" charset="0"/>
          </a:defRPr>
        </a:defPPr>
      </a:lstStyle>
    </a:lnDef>
  </a:objectDefaults>
  <a:extraClrSchemeLst>
    <a:extraClrScheme>
      <a:clrScheme name="AT-MEL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T-MEL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T-MEL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T-MEL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T-MEL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T-MEL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T-MEL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T-MEL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T-MEL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T-MEL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T-MEL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T-MEL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AT-MEL_template</Template>
  <TotalTime>73040</TotalTime>
  <Words>1941</Words>
  <Application>Microsoft Office PowerPoint</Application>
  <PresentationFormat>On-screen Show (4:3)</PresentationFormat>
  <Paragraphs>113</Paragraphs>
  <Slides>13</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5" baseType="lpstr">
      <vt:lpstr>AT-MEL_template</vt:lpstr>
      <vt:lpstr>Acrobat Document</vt:lpstr>
      <vt:lpstr>Quench Detection and Energy Extraction Systems</vt:lpstr>
      <vt:lpstr>Protection of superconducting wigglers in the CLIC damping rings</vt:lpstr>
      <vt:lpstr>Protection of superconducting wigglers in the CLIC damping rings</vt:lpstr>
      <vt:lpstr>Protection of superconducting wigglers in the CLIC damping rings</vt:lpstr>
      <vt:lpstr>Protection of superconducting wigglers in the CLIC damping rings – magnet protection</vt:lpstr>
      <vt:lpstr>Protection of superconducting wigglers in the CLIC damping rings – HTS lead and bus-bar protection</vt:lpstr>
      <vt:lpstr>Protection of superconducting wigglers in the CLIC damping rings – integration of protection systems</vt:lpstr>
      <vt:lpstr>Protection of superconducting wigglers in the CLIC damping rings –interlocks</vt:lpstr>
      <vt:lpstr>Protection of superconducting wigglers in the CLIC damping rings –supervision</vt:lpstr>
      <vt:lpstr>Slide 10</vt:lpstr>
      <vt:lpstr>Slide 11</vt:lpstr>
      <vt:lpstr>Slide 12</vt:lpstr>
      <vt:lpstr>Summary and outlook</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auchmann</dc:creator>
  <cp:lastModifiedBy>rdenz</cp:lastModifiedBy>
  <cp:revision>1736</cp:revision>
  <dcterms:created xsi:type="dcterms:W3CDTF">2003-10-02T10:03:25Z</dcterms:created>
  <dcterms:modified xsi:type="dcterms:W3CDTF">2010-12-03T08:45:44Z</dcterms:modified>
</cp:coreProperties>
</file>