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87" r:id="rId2"/>
    <p:sldId id="286" r:id="rId3"/>
    <p:sldId id="260" r:id="rId4"/>
    <p:sldId id="291" r:id="rId5"/>
    <p:sldId id="261" r:id="rId6"/>
    <p:sldId id="297" r:id="rId7"/>
    <p:sldId id="298" r:id="rId8"/>
    <p:sldId id="263" r:id="rId9"/>
    <p:sldId id="292" r:id="rId10"/>
    <p:sldId id="262" r:id="rId11"/>
    <p:sldId id="300" r:id="rId12"/>
    <p:sldId id="266" r:id="rId13"/>
    <p:sldId id="302" r:id="rId14"/>
    <p:sldId id="299" r:id="rId15"/>
    <p:sldId id="265" r:id="rId16"/>
    <p:sldId id="301" r:id="rId17"/>
    <p:sldId id="267" r:id="rId18"/>
    <p:sldId id="268" r:id="rId19"/>
    <p:sldId id="289" r:id="rId20"/>
    <p:sldId id="271" r:id="rId21"/>
    <p:sldId id="272" r:id="rId22"/>
    <p:sldId id="293" r:id="rId23"/>
    <p:sldId id="276" r:id="rId24"/>
    <p:sldId id="305" r:id="rId25"/>
    <p:sldId id="277" r:id="rId26"/>
    <p:sldId id="280" r:id="rId27"/>
    <p:sldId id="304" r:id="rId28"/>
    <p:sldId id="307" r:id="rId29"/>
    <p:sldId id="308" r:id="rId30"/>
    <p:sldId id="309" r:id="rId31"/>
    <p:sldId id="303" r:id="rId32"/>
    <p:sldId id="279" r:id="rId33"/>
    <p:sldId id="310" r:id="rId34"/>
    <p:sldId id="282" r:id="rId35"/>
    <p:sldId id="283" r:id="rId36"/>
    <p:sldId id="316" r:id="rId37"/>
    <p:sldId id="269" r:id="rId38"/>
    <p:sldId id="294" r:id="rId39"/>
    <p:sldId id="264" r:id="rId40"/>
    <p:sldId id="296" r:id="rId41"/>
    <p:sldId id="315" r:id="rId42"/>
    <p:sldId id="312" r:id="rId43"/>
    <p:sldId id="318" r:id="rId44"/>
    <p:sldId id="314" r:id="rId45"/>
    <p:sldId id="317" r:id="rId46"/>
    <p:sldId id="257" r:id="rId47"/>
    <p:sldId id="319" r:id="rId48"/>
    <p:sldId id="288" r:id="rId49"/>
    <p:sldId id="295" r:id="rId50"/>
    <p:sldId id="274" r:id="rId51"/>
    <p:sldId id="275" r:id="rId52"/>
    <p:sldId id="284" r:id="rId5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B0824-4387-AF45-8280-F16515994102}" v="4" dt="2022-09-22T05:01:04.47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15"/>
    <p:restoredTop sz="80282"/>
  </p:normalViewPr>
  <p:slideViewPr>
    <p:cSldViewPr snapToGrid="0" snapToObjects="1">
      <p:cViewPr varScale="1">
        <p:scale>
          <a:sx n="69" d="100"/>
          <a:sy n="69" d="100"/>
        </p:scale>
        <p:origin x="11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accelerators used for?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B5477-66C5-AE4F-B161-C76B71D859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Lawrence came across </a:t>
            </a:r>
            <a:r>
              <a:rPr lang="en-GB" dirty="0" err="1"/>
              <a:t>Wideoe’s</a:t>
            </a:r>
            <a:r>
              <a:rPr lang="en-GB" dirty="0"/>
              <a:t> paper in a German journal and saw the diagrams, inspired with an idea.</a:t>
            </a:r>
          </a:p>
          <a:p>
            <a:r>
              <a:rPr lang="en-GB" dirty="0"/>
              <a:t>Checked the maths: R cancels R! Found the nearest mathematician who couldn’t see a problem with it. Ran across campus screaming how he was going to be famous.</a:t>
            </a:r>
          </a:p>
          <a:p>
            <a:r>
              <a:rPr dirty="0"/>
              <a:t>Answer: relativity! relativistic mass breaks this equality.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attempt was by Niels </a:t>
            </a:r>
            <a:r>
              <a:rPr lang="en-US" dirty="0" err="1"/>
              <a:t>Edelfsen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18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Ernest Lawrence arrived at GE and told them of the idea for the synchrotron</a:t>
            </a:r>
          </a:p>
        </p:txBody>
      </p:sp>
    </p:spTree>
    <p:extLst>
      <p:ext uri="{BB962C8B-B14F-4D97-AF65-F5344CB8AC3E}">
        <p14:creationId xmlns:p14="http://schemas.microsoft.com/office/powerpoint/2010/main" val="1378454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turned out Nikolas </a:t>
            </a:r>
            <a:r>
              <a:rPr lang="en-US" dirty="0" err="1"/>
              <a:t>Chrisophilos</a:t>
            </a:r>
            <a:r>
              <a:rPr lang="en-US" dirty="0"/>
              <a:t> had got there first and patented the idea: they later hired him.</a:t>
            </a:r>
          </a:p>
        </p:txBody>
      </p:sp>
    </p:spTree>
    <p:extLst>
      <p:ext uri="{BB962C8B-B14F-4D97-AF65-F5344CB8AC3E}">
        <p14:creationId xmlns:p14="http://schemas.microsoft.com/office/powerpoint/2010/main" val="2000186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9" name="Shape 3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584200">
              <a:lnSpc>
                <a:spcPct val="100000"/>
              </a:lnSpc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r>
              <a:rPr dirty="0"/>
              <a:t>We also ramp the quadrupoles in a synchrotron to retain focusing</a:t>
            </a:r>
            <a:endParaRPr lang="en-GB" dirty="0"/>
          </a:p>
          <a:p>
            <a:r>
              <a:rPr lang="en-GB" sz="220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In 1953, M.G. White and T. </a:t>
            </a:r>
            <a:r>
              <a:rPr lang="en-GB" sz="2200" dirty="0" err="1">
                <a:effectLst/>
                <a:latin typeface="Lucida Grande"/>
                <a:ea typeface="Lucida Grande"/>
                <a:cs typeface="Lucida Grande"/>
                <a:sym typeface="Lucida Grande"/>
              </a:rPr>
              <a:t>Kitigaki</a:t>
            </a:r>
            <a:r>
              <a:rPr lang="en-GB" sz="220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separately invented the separated-function strong focusing</a:t>
            </a:r>
          </a:p>
          <a:p>
            <a:r>
              <a:rPr lang="en-GB" sz="2200" dirty="0">
                <a:effectLst/>
                <a:latin typeface="Lucida Grande"/>
                <a:ea typeface="Lucida Grande"/>
                <a:cs typeface="Lucida Grande"/>
                <a:sym typeface="Lucida Grande"/>
              </a:rPr>
              <a:t>accelerator, in which the functions of bending and focusing are done in separate magnets.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Why couldn’t they just use radioactive sources? </a:t>
            </a:r>
          </a:p>
        </p:txBody>
      </p:sp>
    </p:spTree>
    <p:extLst>
      <p:ext uri="{BB962C8B-B14F-4D97-AF65-F5344CB8AC3E}">
        <p14:creationId xmlns:p14="http://schemas.microsoft.com/office/powerpoint/2010/main" val="1115002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34597" indent="-234597">
              <a:buSzPct val="75000"/>
              <a:buChar char="•"/>
              <a:defRPr sz="1900"/>
            </a:pPr>
            <a:r>
              <a:t>Put the 1920’s in context!</a:t>
            </a:r>
          </a:p>
          <a:p>
            <a:pPr marL="234597" indent="-234597">
              <a:buSzPct val="75000"/>
              <a:buChar char="•"/>
              <a:defRPr sz="1900"/>
            </a:pPr>
            <a:r>
              <a:t>35% of all homes had electricity, which increased to about 70% at the end of it. </a:t>
            </a:r>
          </a:p>
          <a:p>
            <a:pPr marL="234597" indent="-234597">
              <a:buSzPct val="75000"/>
              <a:buChar char="•"/>
              <a:defRPr sz="1900"/>
            </a:pPr>
            <a:r>
              <a:t>Modern convenience - electric irons, toasters, refrigerators, air-conditioners, radio, television and vacuum cleaners. </a:t>
            </a:r>
          </a:p>
          <a:p>
            <a:pPr marL="234597" indent="-234597">
              <a:buSzPct val="75000"/>
              <a:buChar char="•"/>
              <a:defRPr sz="1900"/>
            </a:pPr>
            <a:r>
              <a:t>In 1922 the BBC began radio broadcasting in the UK and in 1926 Robert Goddard made the first flight of a liquid fuelled rocket.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They achieved 15MV and were going to move up to 30 MV when Kurt Urban was killed in a fall. They went back to lab-based transformers instead.</a:t>
            </a:r>
          </a:p>
        </p:txBody>
      </p:sp>
    </p:spTree>
    <p:extLst>
      <p:ext uri="{BB962C8B-B14F-4D97-AF65-F5344CB8AC3E}">
        <p14:creationId xmlns:p14="http://schemas.microsoft.com/office/powerpoint/2010/main" val="278589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Merle </a:t>
            </a:r>
            <a:r>
              <a:rPr lang="en-US" dirty="0" err="1"/>
              <a:t>Tuve</a:t>
            </a:r>
            <a:r>
              <a:rPr lang="en-US" dirty="0"/>
              <a:t> jumped on the ideas of Van de Graaff as the answer to his dreams!</a:t>
            </a:r>
          </a:p>
        </p:txBody>
      </p:sp>
    </p:spTree>
    <p:extLst>
      <p:ext uri="{BB962C8B-B14F-4D97-AF65-F5344CB8AC3E}">
        <p14:creationId xmlns:p14="http://schemas.microsoft.com/office/powerpoint/2010/main" val="4217719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1930 version of the accelerator. Up to 200kV. </a:t>
            </a:r>
          </a:p>
        </p:txBody>
      </p:sp>
    </p:spTree>
    <p:extLst>
      <p:ext uri="{BB962C8B-B14F-4D97-AF65-F5344CB8AC3E}">
        <p14:creationId xmlns:p14="http://schemas.microsoft.com/office/powerpoint/2010/main" val="3308701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7" name="Shape 1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 signal at a point to above the source before the capacitor. Assume capacitor is charged (1V), have another 1V from the source (at +ve side of cycle). On -ve cycle, diode lets the voltage through and goes to 0 total. So this gives 2V (AC). By adding another capacitor/diode it acts as a rectifier and we get a steady 2V DC.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Shortly after, the positron was found by Carl Anderson in Cosmic Rays</a:t>
            </a:r>
          </a:p>
        </p:txBody>
      </p:sp>
    </p:spTree>
    <p:extLst>
      <p:ext uri="{BB962C8B-B14F-4D97-AF65-F5344CB8AC3E}">
        <p14:creationId xmlns:p14="http://schemas.microsoft.com/office/powerpoint/2010/main" val="2642040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Higher frequency microwave sources were unavailable until after WWII, a benefit of radar developments for the war.</a:t>
            </a:r>
          </a:p>
        </p:txBody>
      </p:sp>
    </p:spTree>
    <p:extLst>
      <p:ext uri="{BB962C8B-B14F-4D97-AF65-F5344CB8AC3E}">
        <p14:creationId xmlns:p14="http://schemas.microsoft.com/office/powerpoint/2010/main" val="416047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22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ti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hyperlink" Target="http://ck12.org.u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gif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scientific.com/worldscibooks/10.1142/8552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35.png"/><Relationship Id="rId4" Type="http://schemas.openxmlformats.org/officeDocument/2006/relationships/image" Target="../media/image43.png"/><Relationship Id="rId9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hyperlink" Target="http://mysite.du.edu/~jcalvert/phys/partelec.htm#Tron" TargetMode="External"/><Relationship Id="rId7" Type="http://schemas.openxmlformats.org/officeDocument/2006/relationships/image" Target="../media/image54.png"/><Relationship Id="rId2" Type="http://schemas.openxmlformats.org/officeDocument/2006/relationships/image" Target="../media/image51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58.jpeg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45.png"/><Relationship Id="rId4" Type="http://schemas.openxmlformats.org/officeDocument/2006/relationships/image" Target="../media/image59.png"/><Relationship Id="rId9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35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://www.slac.stanford.edu/pubs/beamline/27/1/27-1-panofsky.pdf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ziesheehy.co.uk" TargetMode="External"/><Relationship Id="rId2" Type="http://schemas.openxmlformats.org/officeDocument/2006/relationships/hyperlink" Target="mailto:suzie.sheehy@physics.ox.ac.uk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scientific.com/worldscibooks/10.1142/8552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accelconf/p03/PAPERS/WOPA003.PDF" TargetMode="External"/><Relationship Id="rId2" Type="http://schemas.openxmlformats.org/officeDocument/2006/relationships/hyperlink" Target="http://web.mit.edu/course/22/22.09/ClassHandouts/Charged%20Particle%20Accel/CHAP11.PDF" TargetMode="Externa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tif"/><Relationship Id="rId2" Type="http://schemas.openxmlformats.org/officeDocument/2006/relationships/image" Target="../media/image94.ti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n.wikipedia.org/wiki/Vladimir_Veksler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ti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tif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3229911"/>
            <a:ext cx="10464800" cy="1323439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Calibri" panose="020F0502020204030204" pitchFamily="34" charset="0"/>
                <a:cs typeface="Calibri" panose="020F0502020204030204" pitchFamily="34" charset="0"/>
              </a:rPr>
              <a:t>History of Accelerators</a:t>
            </a:r>
          </a:p>
        </p:txBody>
      </p:sp>
      <p:sp>
        <p:nvSpPr>
          <p:cNvPr id="3" name="Rectangle 2"/>
          <p:cNvSpPr/>
          <p:nvPr/>
        </p:nvSpPr>
        <p:spPr>
          <a:xfrm>
            <a:off x="86017" y="7531254"/>
            <a:ext cx="12832765" cy="1533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Dr. Suzie Sheehy </a:t>
            </a:r>
          </a:p>
          <a:p>
            <a:pPr algn="ctr">
              <a:lnSpc>
                <a:spcPct val="12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University of Melbourne</a:t>
            </a:r>
          </a:p>
          <a:p>
            <a:pPr algn="ctr">
              <a:lnSpc>
                <a:spcPct val="12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University of Oxford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2671" y="5451424"/>
            <a:ext cx="80794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CERN Introductory Accelerator School</a:t>
            </a:r>
          </a:p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Kaunas, 2022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6DCEE081-C999-D244-9B21-0460C13D3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671" y="252007"/>
            <a:ext cx="1474891" cy="1767327"/>
          </a:xfrm>
          <a:prstGeom prst="rect">
            <a:avLst/>
          </a:prstGeom>
        </p:spPr>
      </p:pic>
      <p:pic>
        <p:nvPicPr>
          <p:cNvPr id="1026" name="Picture 2" descr="The University of Melbourne, Australia - Australia&amp;#39;s best university and  one of the world&amp;#39;s finest">
            <a:extLst>
              <a:ext uri="{FF2B5EF4-FFF2-40B4-BE49-F238E27FC236}">
                <a16:creationId xmlns:a16="http://schemas.microsoft.com/office/drawing/2014/main" id="{2C44820A-E419-E344-B640-EDCABB8B8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08" y="223288"/>
            <a:ext cx="1836815" cy="183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ERN-logo - IOP Publishing">
            <a:extLst>
              <a:ext uri="{FF2B5EF4-FFF2-40B4-BE49-F238E27FC236}">
                <a16:creationId xmlns:a16="http://schemas.microsoft.com/office/drawing/2014/main" id="{32229BE3-2EAB-9C49-A045-BA9761DDE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77" y="218790"/>
            <a:ext cx="1836815" cy="183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he 1920’s"/>
          <p:cNvSpPr txBox="1">
            <a:spLocks noGrp="1"/>
          </p:cNvSpPr>
          <p:nvPr>
            <p:ph type="title"/>
          </p:nvPr>
        </p:nvSpPr>
        <p:spPr>
          <a:xfrm>
            <a:off x="952500" y="127507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The 1920’s</a:t>
            </a:r>
          </a:p>
        </p:txBody>
      </p:sp>
      <p:pic>
        <p:nvPicPr>
          <p:cNvPr id="16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300" y="2278633"/>
            <a:ext cx="8712200" cy="646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1594-D716-F04B-A13B-B73F99D34C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000" y="7933932"/>
            <a:ext cx="5079168" cy="1579920"/>
          </a:xfrm>
        </p:spPr>
        <p:txBody>
          <a:bodyPr/>
          <a:lstStyle/>
          <a:p>
            <a:pPr algn="l"/>
            <a:r>
              <a:rPr lang="en-US" sz="3200" dirty="0"/>
              <a:t>Merle </a:t>
            </a:r>
            <a:r>
              <a:rPr lang="en-US" sz="3200" dirty="0" err="1"/>
              <a:t>Tuve</a:t>
            </a:r>
            <a:r>
              <a:rPr lang="en-US" sz="3200" dirty="0"/>
              <a:t> – Carnegie – 3MV Tesla Coil. </a:t>
            </a:r>
            <a:r>
              <a:rPr lang="en-US" sz="3200" dirty="0" err="1"/>
              <a:t>Allibone</a:t>
            </a:r>
            <a:r>
              <a:rPr lang="en-US" sz="3200" dirty="0"/>
              <a:t> also at Cambridge.</a:t>
            </a:r>
          </a:p>
        </p:txBody>
      </p:sp>
      <p:pic>
        <p:nvPicPr>
          <p:cNvPr id="5" name="Picture 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4E99FAC-BA1D-0D47-9DDB-DDD154A5A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954294"/>
            <a:ext cx="5994400" cy="5168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D3E6A8-A3A5-504F-AEA0-89DF497C2884}"/>
              </a:ext>
            </a:extLst>
          </p:cNvPr>
          <p:cNvSpPr/>
          <p:nvPr/>
        </p:nvSpPr>
        <p:spPr>
          <a:xfrm>
            <a:off x="0" y="7343897"/>
            <a:ext cx="65024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dirty="0"/>
              <a:t>Thomas D. Cornell, Physics Today 41, 1, 57 (1988)</a:t>
            </a:r>
          </a:p>
        </p:txBody>
      </p:sp>
      <p:sp>
        <p:nvSpPr>
          <p:cNvPr id="7" name="Electrostatic Accelerators (1/2)">
            <a:extLst>
              <a:ext uri="{FF2B5EF4-FFF2-40B4-BE49-F238E27FC236}">
                <a16:creationId xmlns:a16="http://schemas.microsoft.com/office/drawing/2014/main" id="{6D290304-5213-6540-B4D1-E37CD63BABE3}"/>
              </a:ext>
            </a:extLst>
          </p:cNvPr>
          <p:cNvSpPr txBox="1">
            <a:spLocks/>
          </p:cNvSpPr>
          <p:nvPr/>
        </p:nvSpPr>
        <p:spPr>
          <a:xfrm>
            <a:off x="952500" y="412376"/>
            <a:ext cx="11099800" cy="1139739"/>
          </a:xfrm>
          <a:prstGeom prst="rect">
            <a:avLst/>
          </a:prstGeom>
        </p:spPr>
        <p:txBody>
          <a:bodyPr/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GB" sz="4800" dirty="0"/>
              <a:t>Attempts at Electrostatic Accelerators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24FA7F-AAA1-D74E-BA1F-0DE238FAA3B1}"/>
              </a:ext>
            </a:extLst>
          </p:cNvPr>
          <p:cNvSpPr/>
          <p:nvPr/>
        </p:nvSpPr>
        <p:spPr>
          <a:xfrm>
            <a:off x="508000" y="1245678"/>
            <a:ext cx="2210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Tesla Coil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6DF59AE-5F97-6046-B3D4-3A4371B039CE}"/>
              </a:ext>
            </a:extLst>
          </p:cNvPr>
          <p:cNvSpPr txBox="1">
            <a:spLocks/>
          </p:cNvSpPr>
          <p:nvPr/>
        </p:nvSpPr>
        <p:spPr>
          <a:xfrm>
            <a:off x="7123369" y="6015794"/>
            <a:ext cx="507916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 hangingPunct="1"/>
            <a:r>
              <a:rPr lang="en-US" sz="2400" dirty="0"/>
              <a:t>Arno </a:t>
            </a:r>
            <a:r>
              <a:rPr lang="en-US" sz="2400" dirty="0" err="1"/>
              <a:t>Brasch</a:t>
            </a:r>
            <a:r>
              <a:rPr lang="en-US" sz="2400" dirty="0"/>
              <a:t>, Fritz Lange, Kurt Urban, in Italian Alps 1927-28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289C353-AD0A-C645-A85B-FBA1DABAD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550" y="1943788"/>
            <a:ext cx="5309103" cy="39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99A1982-B647-2B4E-8E05-1E1E170E1638}"/>
              </a:ext>
            </a:extLst>
          </p:cNvPr>
          <p:cNvSpPr/>
          <p:nvPr/>
        </p:nvSpPr>
        <p:spPr>
          <a:xfrm>
            <a:off x="7123369" y="8867521"/>
            <a:ext cx="5790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lateralscience.blogspot.com</a:t>
            </a:r>
            <a:r>
              <a:rPr lang="en-US" sz="1800" dirty="0"/>
              <a:t>/2012/10/alpine-air-to-produce-30-million-volts.html?m=0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BDD61CE9-26D9-AA4F-9E56-E8788761C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495" y="6959216"/>
            <a:ext cx="4340915" cy="176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D589004-478D-2640-A8CD-9F1015453D71}"/>
              </a:ext>
            </a:extLst>
          </p:cNvPr>
          <p:cNvSpPr/>
          <p:nvPr/>
        </p:nvSpPr>
        <p:spPr>
          <a:xfrm>
            <a:off x="6744513" y="1245678"/>
            <a:ext cx="21082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Lightning</a:t>
            </a:r>
          </a:p>
        </p:txBody>
      </p:sp>
    </p:spTree>
    <p:extLst>
      <p:ext uri="{BB962C8B-B14F-4D97-AF65-F5344CB8AC3E}">
        <p14:creationId xmlns:p14="http://schemas.microsoft.com/office/powerpoint/2010/main" val="3976477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  <p:bldP spid="9" grpId="0"/>
      <p:bldP spid="10" grpId="0" animBg="1"/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Van de Graaff accelerator"/>
          <p:cNvSpPr txBox="1">
            <a:spLocks noGrp="1"/>
          </p:cNvSpPr>
          <p:nvPr>
            <p:ph type="body" sz="quarter" idx="1"/>
          </p:nvPr>
        </p:nvSpPr>
        <p:spPr>
          <a:xfrm>
            <a:off x="2796595" y="556935"/>
            <a:ext cx="11099801" cy="8775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</a:lvl1pPr>
          </a:lstStyle>
          <a:p>
            <a:r>
              <a:rPr sz="4400" dirty="0"/>
              <a:t>Van de Graaff accelerator</a:t>
            </a:r>
          </a:p>
        </p:txBody>
      </p:sp>
      <p:pic>
        <p:nvPicPr>
          <p:cNvPr id="20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070" y="2742618"/>
            <a:ext cx="2895601" cy="3378201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&quot;Van de Graaff Generator&quot; by Omphalosskeptic - Own work. Licensed under CC BY-SA 3.0 via Commons"/>
          <p:cNvSpPr txBox="1"/>
          <p:nvPr/>
        </p:nvSpPr>
        <p:spPr>
          <a:xfrm>
            <a:off x="7866128" y="7373763"/>
            <a:ext cx="559594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/>
            </a:lvl1pPr>
          </a:lstStyle>
          <a:p>
            <a:r>
              <a:rPr dirty="0"/>
              <a:t>"Van de Graaff Generator" by </a:t>
            </a:r>
            <a:r>
              <a:rPr dirty="0" err="1"/>
              <a:t>Omphalosskeptic</a:t>
            </a:r>
            <a:r>
              <a:rPr dirty="0"/>
              <a:t> </a:t>
            </a:r>
            <a:endParaRPr lang="en-GB" dirty="0"/>
          </a:p>
          <a:p>
            <a:r>
              <a:rPr dirty="0"/>
              <a:t>Licensed under CC BY-SA 3.0 via Commons</a:t>
            </a:r>
          </a:p>
        </p:txBody>
      </p:sp>
      <p:pic>
        <p:nvPicPr>
          <p:cNvPr id="20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161" y="1588619"/>
            <a:ext cx="4393879" cy="5686197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AEB30E0-F315-8E4F-B854-030810D9B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77" y="1672038"/>
            <a:ext cx="2857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3DFE6F95-1CDB-364F-AAB0-98C47CDA6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504" y="1657566"/>
            <a:ext cx="4204175" cy="534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00A913-DA53-9844-BF13-F6A3CF680E57}"/>
              </a:ext>
            </a:extLst>
          </p:cNvPr>
          <p:cNvSpPr txBox="1"/>
          <p:nvPr/>
        </p:nvSpPr>
        <p:spPr>
          <a:xfrm>
            <a:off x="670062" y="5696056"/>
            <a:ext cx="290456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1930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93AFC0-C246-4441-AE82-141B93A4607E}"/>
              </a:ext>
            </a:extLst>
          </p:cNvPr>
          <p:cNvSpPr txBox="1"/>
          <p:nvPr/>
        </p:nvSpPr>
        <p:spPr>
          <a:xfrm>
            <a:off x="4521870" y="7312208"/>
            <a:ext cx="290456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1933 – 7MV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111" y="2283355"/>
            <a:ext cx="11368382" cy="600133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BADE6F-D3F6-744E-9737-C1DFB768924A}"/>
              </a:ext>
            </a:extLst>
          </p:cNvPr>
          <p:cNvSpPr/>
          <p:nvPr/>
        </p:nvSpPr>
        <p:spPr>
          <a:xfrm>
            <a:off x="1550807" y="8595360"/>
            <a:ext cx="9113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http://</a:t>
            </a:r>
            <a:r>
              <a:rPr lang="en-US" sz="2000" dirty="0" err="1"/>
              <a:t>chem.ch.huji.ac.il</a:t>
            </a:r>
            <a:r>
              <a:rPr lang="en-US" sz="2000" dirty="0"/>
              <a:t>/~</a:t>
            </a:r>
            <a:r>
              <a:rPr lang="en-US" sz="2000" dirty="0" err="1"/>
              <a:t>eugeniik</a:t>
            </a:r>
            <a:r>
              <a:rPr lang="en-US" sz="2000" dirty="0"/>
              <a:t>/history/</a:t>
            </a:r>
            <a:r>
              <a:rPr lang="en-US" sz="2000" dirty="0" err="1"/>
              <a:t>graaff.html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518640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6804CCDD-88C7-4B43-A381-F2D8DAF62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1548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3E12A2-6F18-CA4F-8E74-0F9D0E243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491" y="519287"/>
            <a:ext cx="5569305" cy="29390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Gamow changes the game</a:t>
            </a:r>
          </a:p>
        </p:txBody>
      </p:sp>
      <p:pic>
        <p:nvPicPr>
          <p:cNvPr id="1026" name="Picture 2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47E4FA33-41C2-9A40-B42D-1E4008C1E9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8661"/>
          <a:stretch/>
        </p:blipFill>
        <p:spPr bwMode="auto">
          <a:xfrm>
            <a:off x="6820604" y="5"/>
            <a:ext cx="2941585" cy="3590589"/>
          </a:xfrm>
          <a:custGeom>
            <a:avLst/>
            <a:gdLst/>
            <a:ahLst/>
            <a:cxnLst/>
            <a:rect l="l" t="t" r="r" b="b"/>
            <a:pathLst>
              <a:path w="2757736" h="2524633">
                <a:moveTo>
                  <a:pt x="21123" y="0"/>
                </a:moveTo>
                <a:lnTo>
                  <a:pt x="2731055" y="0"/>
                </a:lnTo>
                <a:lnTo>
                  <a:pt x="2730838" y="5093"/>
                </a:lnTo>
                <a:cubicBezTo>
                  <a:pt x="2730487" y="45377"/>
                  <a:pt x="2732295" y="85646"/>
                  <a:pt x="2738658" y="125789"/>
                </a:cubicBezTo>
                <a:cubicBezTo>
                  <a:pt x="2756621" y="238377"/>
                  <a:pt x="2761924" y="352450"/>
                  <a:pt x="2754463" y="466085"/>
                </a:cubicBezTo>
                <a:cubicBezTo>
                  <a:pt x="2744150" y="620982"/>
                  <a:pt x="2730085" y="775628"/>
                  <a:pt x="2725799" y="930904"/>
                </a:cubicBezTo>
                <a:cubicBezTo>
                  <a:pt x="2721780" y="1082146"/>
                  <a:pt x="2734774" y="1233389"/>
                  <a:pt x="2744685" y="1383875"/>
                </a:cubicBezTo>
                <a:cubicBezTo>
                  <a:pt x="2759152" y="1603429"/>
                  <a:pt x="2748838" y="1823108"/>
                  <a:pt x="2739863" y="2042788"/>
                </a:cubicBezTo>
                <a:cubicBezTo>
                  <a:pt x="2736448" y="2125925"/>
                  <a:pt x="2737930" y="2209061"/>
                  <a:pt x="2740205" y="2292197"/>
                </a:cubicBezTo>
                <a:lnTo>
                  <a:pt x="2744484" y="2501376"/>
                </a:lnTo>
                <a:lnTo>
                  <a:pt x="2513574" y="2517337"/>
                </a:lnTo>
                <a:cubicBezTo>
                  <a:pt x="2415696" y="2521959"/>
                  <a:pt x="2317754" y="2524358"/>
                  <a:pt x="2219717" y="2524288"/>
                </a:cubicBezTo>
                <a:cubicBezTo>
                  <a:pt x="2139473" y="2526009"/>
                  <a:pt x="2059213" y="2521297"/>
                  <a:pt x="1979578" y="2510176"/>
                </a:cubicBezTo>
                <a:cubicBezTo>
                  <a:pt x="1865287" y="2491406"/>
                  <a:pt x="1749852" y="2477294"/>
                  <a:pt x="1633783" y="2489008"/>
                </a:cubicBezTo>
                <a:cubicBezTo>
                  <a:pt x="1553779" y="2497192"/>
                  <a:pt x="1473902" y="2501991"/>
                  <a:pt x="1393517" y="2501709"/>
                </a:cubicBezTo>
                <a:cubicBezTo>
                  <a:pt x="1208744" y="2501709"/>
                  <a:pt x="1023847" y="2500016"/>
                  <a:pt x="839074" y="2503543"/>
                </a:cubicBezTo>
                <a:cubicBezTo>
                  <a:pt x="674622" y="2506648"/>
                  <a:pt x="510804" y="2513421"/>
                  <a:pt x="346224" y="2496346"/>
                </a:cubicBezTo>
                <a:cubicBezTo>
                  <a:pt x="285491" y="2490066"/>
                  <a:pt x="224679" y="2485859"/>
                  <a:pt x="163814" y="2483127"/>
                </a:cubicBezTo>
                <a:lnTo>
                  <a:pt x="18517" y="2479653"/>
                </a:lnTo>
                <a:lnTo>
                  <a:pt x="18260" y="2465175"/>
                </a:lnTo>
                <a:cubicBezTo>
                  <a:pt x="17160" y="2423362"/>
                  <a:pt x="16458" y="2381580"/>
                  <a:pt x="22836" y="2339990"/>
                </a:cubicBezTo>
                <a:cubicBezTo>
                  <a:pt x="31895" y="2273000"/>
                  <a:pt x="32239" y="2205116"/>
                  <a:pt x="23857" y="2138036"/>
                </a:cubicBezTo>
                <a:cubicBezTo>
                  <a:pt x="8778" y="2011225"/>
                  <a:pt x="9721" y="1883023"/>
                  <a:pt x="26663" y="1756454"/>
                </a:cubicBezTo>
                <a:cubicBezTo>
                  <a:pt x="37125" y="1682587"/>
                  <a:pt x="43121" y="1606552"/>
                  <a:pt x="24367" y="1534088"/>
                </a:cubicBezTo>
                <a:cubicBezTo>
                  <a:pt x="-19775" y="1363773"/>
                  <a:pt x="5996" y="1193203"/>
                  <a:pt x="24367" y="1023781"/>
                </a:cubicBezTo>
                <a:cubicBezTo>
                  <a:pt x="35530" y="932794"/>
                  <a:pt x="35786" y="840798"/>
                  <a:pt x="25133" y="749747"/>
                </a:cubicBezTo>
                <a:cubicBezTo>
                  <a:pt x="6226" y="615268"/>
                  <a:pt x="2577" y="479090"/>
                  <a:pt x="14289" y="343797"/>
                </a:cubicBezTo>
                <a:cubicBezTo>
                  <a:pt x="24877" y="233188"/>
                  <a:pt x="35339" y="122324"/>
                  <a:pt x="22581" y="1082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The Crocodile | Department of Physics">
            <a:extLst>
              <a:ext uri="{FF2B5EF4-FFF2-40B4-BE49-F238E27FC236}">
                <a16:creationId xmlns:a16="http://schemas.microsoft.com/office/drawing/2014/main" id="{1999A789-68D1-7942-ABFB-D8CA44DB59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9" r="3" b="3"/>
          <a:stretch/>
        </p:blipFill>
        <p:spPr bwMode="auto">
          <a:xfrm>
            <a:off x="9961998" y="1"/>
            <a:ext cx="3042803" cy="3584216"/>
          </a:xfrm>
          <a:custGeom>
            <a:avLst/>
            <a:gdLst/>
            <a:ahLst/>
            <a:cxnLst/>
            <a:rect l="l" t="t" r="r" b="b"/>
            <a:pathLst>
              <a:path w="2852627" h="2520152">
                <a:moveTo>
                  <a:pt x="10064" y="0"/>
                </a:moveTo>
                <a:lnTo>
                  <a:pt x="2852627" y="0"/>
                </a:lnTo>
                <a:lnTo>
                  <a:pt x="2852627" y="2486586"/>
                </a:lnTo>
                <a:lnTo>
                  <a:pt x="2722923" y="2488164"/>
                </a:lnTo>
                <a:cubicBezTo>
                  <a:pt x="2674488" y="2490004"/>
                  <a:pt x="2626073" y="2493170"/>
                  <a:pt x="2577690" y="2497898"/>
                </a:cubicBezTo>
                <a:cubicBezTo>
                  <a:pt x="2399458" y="2512970"/>
                  <a:pt x="2220528" y="2515143"/>
                  <a:pt x="2042042" y="2504390"/>
                </a:cubicBezTo>
                <a:cubicBezTo>
                  <a:pt x="1880764" y="2496911"/>
                  <a:pt x="1719740" y="2478563"/>
                  <a:pt x="1558080" y="2494228"/>
                </a:cubicBezTo>
                <a:cubicBezTo>
                  <a:pt x="1502460" y="2499592"/>
                  <a:pt x="1447854" y="2512575"/>
                  <a:pt x="1391850" y="2515538"/>
                </a:cubicBezTo>
                <a:cubicBezTo>
                  <a:pt x="1129488" y="2529651"/>
                  <a:pt x="868014" y="2508482"/>
                  <a:pt x="606540" y="2491124"/>
                </a:cubicBezTo>
                <a:cubicBezTo>
                  <a:pt x="511296" y="2484774"/>
                  <a:pt x="416054" y="2477012"/>
                  <a:pt x="320810" y="2494370"/>
                </a:cubicBezTo>
                <a:cubicBezTo>
                  <a:pt x="240438" y="2508129"/>
                  <a:pt x="158860" y="2510966"/>
                  <a:pt x="77878" y="2502837"/>
                </a:cubicBezTo>
                <a:lnTo>
                  <a:pt x="9154" y="2498029"/>
                </a:lnTo>
                <a:lnTo>
                  <a:pt x="8320" y="2462991"/>
                </a:lnTo>
                <a:cubicBezTo>
                  <a:pt x="6579" y="2338090"/>
                  <a:pt x="-9495" y="2212684"/>
                  <a:pt x="8320" y="2088414"/>
                </a:cubicBezTo>
                <a:cubicBezTo>
                  <a:pt x="37454" y="1869137"/>
                  <a:pt x="41459" y="1647554"/>
                  <a:pt x="20242" y="1427484"/>
                </a:cubicBezTo>
                <a:cubicBezTo>
                  <a:pt x="-386" y="1179282"/>
                  <a:pt x="-1860" y="930008"/>
                  <a:pt x="15822" y="681605"/>
                </a:cubicBezTo>
                <a:cubicBezTo>
                  <a:pt x="28413" y="497593"/>
                  <a:pt x="37789" y="313203"/>
                  <a:pt x="26537" y="128561"/>
                </a:cubicBezTo>
                <a:cubicBezTo>
                  <a:pt x="24327" y="93208"/>
                  <a:pt x="18400" y="58296"/>
                  <a:pt x="12757" y="2341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sketch line">
            <a:extLst>
              <a:ext uri="{FF2B5EF4-FFF2-40B4-BE49-F238E27FC236}">
                <a16:creationId xmlns:a16="http://schemas.microsoft.com/office/drawing/2014/main" id="{BBECEAC1-4BBC-4815-B44E-D9B231A3F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288" y="3711812"/>
            <a:ext cx="4526494" cy="26009"/>
          </a:xfrm>
          <a:custGeom>
            <a:avLst/>
            <a:gdLst>
              <a:gd name="connsiteX0" fmla="*/ 0 w 4526494"/>
              <a:gd name="connsiteY0" fmla="*/ 0 h 26009"/>
              <a:gd name="connsiteX1" fmla="*/ 510847 w 4526494"/>
              <a:gd name="connsiteY1" fmla="*/ 0 h 26009"/>
              <a:gd name="connsiteX2" fmla="*/ 1021694 w 4526494"/>
              <a:gd name="connsiteY2" fmla="*/ 0 h 26009"/>
              <a:gd name="connsiteX3" fmla="*/ 1623071 w 4526494"/>
              <a:gd name="connsiteY3" fmla="*/ 0 h 26009"/>
              <a:gd name="connsiteX4" fmla="*/ 2360243 w 4526494"/>
              <a:gd name="connsiteY4" fmla="*/ 0 h 26009"/>
              <a:gd name="connsiteX5" fmla="*/ 2916355 w 4526494"/>
              <a:gd name="connsiteY5" fmla="*/ 0 h 26009"/>
              <a:gd name="connsiteX6" fmla="*/ 3472468 w 4526494"/>
              <a:gd name="connsiteY6" fmla="*/ 0 h 26009"/>
              <a:gd name="connsiteX7" fmla="*/ 4526494 w 4526494"/>
              <a:gd name="connsiteY7" fmla="*/ 0 h 26009"/>
              <a:gd name="connsiteX8" fmla="*/ 4526494 w 4526494"/>
              <a:gd name="connsiteY8" fmla="*/ 26009 h 26009"/>
              <a:gd name="connsiteX9" fmla="*/ 3834587 w 4526494"/>
              <a:gd name="connsiteY9" fmla="*/ 26009 h 26009"/>
              <a:gd name="connsiteX10" fmla="*/ 3278475 w 4526494"/>
              <a:gd name="connsiteY10" fmla="*/ 26009 h 26009"/>
              <a:gd name="connsiteX11" fmla="*/ 2722363 w 4526494"/>
              <a:gd name="connsiteY11" fmla="*/ 26009 h 26009"/>
              <a:gd name="connsiteX12" fmla="*/ 2030456 w 4526494"/>
              <a:gd name="connsiteY12" fmla="*/ 26009 h 26009"/>
              <a:gd name="connsiteX13" fmla="*/ 1293284 w 4526494"/>
              <a:gd name="connsiteY13" fmla="*/ 26009 h 26009"/>
              <a:gd name="connsiteX14" fmla="*/ 782437 w 4526494"/>
              <a:gd name="connsiteY14" fmla="*/ 26009 h 26009"/>
              <a:gd name="connsiteX15" fmla="*/ 0 w 4526494"/>
              <a:gd name="connsiteY15" fmla="*/ 26009 h 26009"/>
              <a:gd name="connsiteX16" fmla="*/ 0 w 4526494"/>
              <a:gd name="connsiteY16" fmla="*/ 0 h 26009"/>
              <a:gd name="connsiteX0" fmla="*/ 0 w 4526494"/>
              <a:gd name="connsiteY0" fmla="*/ 0 h 26009"/>
              <a:gd name="connsiteX1" fmla="*/ 556112 w 4526494"/>
              <a:gd name="connsiteY1" fmla="*/ 0 h 26009"/>
              <a:gd name="connsiteX2" fmla="*/ 1066959 w 4526494"/>
              <a:gd name="connsiteY2" fmla="*/ 0 h 26009"/>
              <a:gd name="connsiteX3" fmla="*/ 1623071 w 4526494"/>
              <a:gd name="connsiteY3" fmla="*/ 0 h 26009"/>
              <a:gd name="connsiteX4" fmla="*/ 2269713 w 4526494"/>
              <a:gd name="connsiteY4" fmla="*/ 0 h 26009"/>
              <a:gd name="connsiteX5" fmla="*/ 2961620 w 4526494"/>
              <a:gd name="connsiteY5" fmla="*/ 0 h 26009"/>
              <a:gd name="connsiteX6" fmla="*/ 3698792 w 4526494"/>
              <a:gd name="connsiteY6" fmla="*/ 0 h 26009"/>
              <a:gd name="connsiteX7" fmla="*/ 4526494 w 4526494"/>
              <a:gd name="connsiteY7" fmla="*/ 0 h 26009"/>
              <a:gd name="connsiteX8" fmla="*/ 4526494 w 4526494"/>
              <a:gd name="connsiteY8" fmla="*/ 26009 h 26009"/>
              <a:gd name="connsiteX9" fmla="*/ 3834587 w 4526494"/>
              <a:gd name="connsiteY9" fmla="*/ 26009 h 26009"/>
              <a:gd name="connsiteX10" fmla="*/ 3097415 w 4526494"/>
              <a:gd name="connsiteY10" fmla="*/ 26009 h 26009"/>
              <a:gd name="connsiteX11" fmla="*/ 2360243 w 4526494"/>
              <a:gd name="connsiteY11" fmla="*/ 26009 h 26009"/>
              <a:gd name="connsiteX12" fmla="*/ 1849396 w 4526494"/>
              <a:gd name="connsiteY12" fmla="*/ 26009 h 26009"/>
              <a:gd name="connsiteX13" fmla="*/ 1157489 w 4526494"/>
              <a:gd name="connsiteY13" fmla="*/ 26009 h 26009"/>
              <a:gd name="connsiteX14" fmla="*/ 556112 w 4526494"/>
              <a:gd name="connsiteY14" fmla="*/ 26009 h 26009"/>
              <a:gd name="connsiteX15" fmla="*/ 0 w 4526494"/>
              <a:gd name="connsiteY15" fmla="*/ 26009 h 26009"/>
              <a:gd name="connsiteX16" fmla="*/ 0 w 4526494"/>
              <a:gd name="connsiteY16" fmla="*/ 0 h 26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26494" h="26009" fill="none" extrusionOk="0">
                <a:moveTo>
                  <a:pt x="0" y="0"/>
                </a:moveTo>
                <a:cubicBezTo>
                  <a:pt x="185157" y="25249"/>
                  <a:pt x="393957" y="-7727"/>
                  <a:pt x="510847" y="0"/>
                </a:cubicBezTo>
                <a:cubicBezTo>
                  <a:pt x="611760" y="-8968"/>
                  <a:pt x="810834" y="-10370"/>
                  <a:pt x="1021694" y="0"/>
                </a:cubicBezTo>
                <a:cubicBezTo>
                  <a:pt x="1237579" y="-41104"/>
                  <a:pt x="1480927" y="-25417"/>
                  <a:pt x="1623071" y="0"/>
                </a:cubicBezTo>
                <a:cubicBezTo>
                  <a:pt x="1746355" y="-9029"/>
                  <a:pt x="2186496" y="-45565"/>
                  <a:pt x="2360243" y="0"/>
                </a:cubicBezTo>
                <a:cubicBezTo>
                  <a:pt x="2542073" y="7722"/>
                  <a:pt x="2715873" y="-24821"/>
                  <a:pt x="2916355" y="0"/>
                </a:cubicBezTo>
                <a:cubicBezTo>
                  <a:pt x="3135808" y="-16283"/>
                  <a:pt x="3342829" y="-15789"/>
                  <a:pt x="3472468" y="0"/>
                </a:cubicBezTo>
                <a:cubicBezTo>
                  <a:pt x="3611199" y="6911"/>
                  <a:pt x="4300634" y="-3303"/>
                  <a:pt x="4526494" y="0"/>
                </a:cubicBezTo>
                <a:cubicBezTo>
                  <a:pt x="4526719" y="11685"/>
                  <a:pt x="4526869" y="15071"/>
                  <a:pt x="4526494" y="26009"/>
                </a:cubicBezTo>
                <a:cubicBezTo>
                  <a:pt x="4227445" y="2276"/>
                  <a:pt x="4127754" y="13153"/>
                  <a:pt x="3834587" y="26009"/>
                </a:cubicBezTo>
                <a:cubicBezTo>
                  <a:pt x="3545111" y="47555"/>
                  <a:pt x="3485506" y="35093"/>
                  <a:pt x="3278475" y="26009"/>
                </a:cubicBezTo>
                <a:cubicBezTo>
                  <a:pt x="3104878" y="30273"/>
                  <a:pt x="3006024" y="29840"/>
                  <a:pt x="2722363" y="26009"/>
                </a:cubicBezTo>
                <a:cubicBezTo>
                  <a:pt x="2431656" y="45795"/>
                  <a:pt x="2331749" y="884"/>
                  <a:pt x="2030456" y="26009"/>
                </a:cubicBezTo>
                <a:cubicBezTo>
                  <a:pt x="1742508" y="66728"/>
                  <a:pt x="1639368" y="14483"/>
                  <a:pt x="1293284" y="26009"/>
                </a:cubicBezTo>
                <a:cubicBezTo>
                  <a:pt x="938707" y="19160"/>
                  <a:pt x="937992" y="31957"/>
                  <a:pt x="782437" y="26009"/>
                </a:cubicBezTo>
                <a:cubicBezTo>
                  <a:pt x="594668" y="-43617"/>
                  <a:pt x="280822" y="56039"/>
                  <a:pt x="0" y="26009"/>
                </a:cubicBezTo>
                <a:cubicBezTo>
                  <a:pt x="2197" y="16089"/>
                  <a:pt x="-132" y="12010"/>
                  <a:pt x="0" y="0"/>
                </a:cubicBezTo>
                <a:close/>
              </a:path>
              <a:path w="4526494" h="26009" stroke="0" extrusionOk="0">
                <a:moveTo>
                  <a:pt x="0" y="0"/>
                </a:moveTo>
                <a:cubicBezTo>
                  <a:pt x="288845" y="-9536"/>
                  <a:pt x="440739" y="-32332"/>
                  <a:pt x="556112" y="0"/>
                </a:cubicBezTo>
                <a:cubicBezTo>
                  <a:pt x="728203" y="10148"/>
                  <a:pt x="898355" y="35178"/>
                  <a:pt x="1066959" y="0"/>
                </a:cubicBezTo>
                <a:cubicBezTo>
                  <a:pt x="1245013" y="-29914"/>
                  <a:pt x="1355437" y="-24037"/>
                  <a:pt x="1623071" y="0"/>
                </a:cubicBezTo>
                <a:cubicBezTo>
                  <a:pt x="1864651" y="5"/>
                  <a:pt x="2142294" y="20461"/>
                  <a:pt x="2269713" y="0"/>
                </a:cubicBezTo>
                <a:cubicBezTo>
                  <a:pt x="2434113" y="15957"/>
                  <a:pt x="2786073" y="-17882"/>
                  <a:pt x="2961620" y="0"/>
                </a:cubicBezTo>
                <a:cubicBezTo>
                  <a:pt x="3118978" y="40355"/>
                  <a:pt x="3490921" y="-4134"/>
                  <a:pt x="3698792" y="0"/>
                </a:cubicBezTo>
                <a:cubicBezTo>
                  <a:pt x="3947902" y="-19185"/>
                  <a:pt x="4175924" y="33824"/>
                  <a:pt x="4526494" y="0"/>
                </a:cubicBezTo>
                <a:cubicBezTo>
                  <a:pt x="4525402" y="12082"/>
                  <a:pt x="4528134" y="16856"/>
                  <a:pt x="4526494" y="26009"/>
                </a:cubicBezTo>
                <a:cubicBezTo>
                  <a:pt x="4383159" y="29498"/>
                  <a:pt x="4006344" y="59134"/>
                  <a:pt x="3834587" y="26009"/>
                </a:cubicBezTo>
                <a:cubicBezTo>
                  <a:pt x="3672627" y="14931"/>
                  <a:pt x="3337715" y="-17150"/>
                  <a:pt x="3097415" y="26009"/>
                </a:cubicBezTo>
                <a:cubicBezTo>
                  <a:pt x="2903841" y="50194"/>
                  <a:pt x="2549983" y="4968"/>
                  <a:pt x="2360243" y="26009"/>
                </a:cubicBezTo>
                <a:cubicBezTo>
                  <a:pt x="2181319" y="47660"/>
                  <a:pt x="2063390" y="41322"/>
                  <a:pt x="1849396" y="26009"/>
                </a:cubicBezTo>
                <a:cubicBezTo>
                  <a:pt x="1638291" y="33968"/>
                  <a:pt x="1368344" y="33197"/>
                  <a:pt x="1157489" y="26009"/>
                </a:cubicBezTo>
                <a:cubicBezTo>
                  <a:pt x="979897" y="50273"/>
                  <a:pt x="728607" y="27365"/>
                  <a:pt x="556112" y="26009"/>
                </a:cubicBezTo>
                <a:cubicBezTo>
                  <a:pt x="337935" y="67582"/>
                  <a:pt x="182995" y="31619"/>
                  <a:pt x="0" y="26009"/>
                </a:cubicBezTo>
                <a:cubicBezTo>
                  <a:pt x="-517" y="13508"/>
                  <a:pt x="-48" y="11836"/>
                  <a:pt x="0" y="0"/>
                </a:cubicBezTo>
                <a:close/>
              </a:path>
              <a:path w="4526494" h="26009" fill="none" stroke="0" extrusionOk="0">
                <a:moveTo>
                  <a:pt x="0" y="0"/>
                </a:moveTo>
                <a:cubicBezTo>
                  <a:pt x="173382" y="20809"/>
                  <a:pt x="386814" y="-1139"/>
                  <a:pt x="510847" y="0"/>
                </a:cubicBezTo>
                <a:cubicBezTo>
                  <a:pt x="578870" y="-18605"/>
                  <a:pt x="786771" y="32244"/>
                  <a:pt x="1021694" y="0"/>
                </a:cubicBezTo>
                <a:cubicBezTo>
                  <a:pt x="1248293" y="-27516"/>
                  <a:pt x="1467231" y="-4277"/>
                  <a:pt x="1623071" y="0"/>
                </a:cubicBezTo>
                <a:cubicBezTo>
                  <a:pt x="1785788" y="34878"/>
                  <a:pt x="2232905" y="-8888"/>
                  <a:pt x="2360243" y="0"/>
                </a:cubicBezTo>
                <a:cubicBezTo>
                  <a:pt x="2525241" y="28214"/>
                  <a:pt x="2710761" y="-47889"/>
                  <a:pt x="2916355" y="0"/>
                </a:cubicBezTo>
                <a:cubicBezTo>
                  <a:pt x="3113340" y="-13343"/>
                  <a:pt x="3329802" y="-9983"/>
                  <a:pt x="3472468" y="0"/>
                </a:cubicBezTo>
                <a:cubicBezTo>
                  <a:pt x="3653083" y="37404"/>
                  <a:pt x="4284816" y="-13345"/>
                  <a:pt x="4526494" y="0"/>
                </a:cubicBezTo>
                <a:cubicBezTo>
                  <a:pt x="4526554" y="11202"/>
                  <a:pt x="4526851" y="14171"/>
                  <a:pt x="4526494" y="26009"/>
                </a:cubicBezTo>
                <a:cubicBezTo>
                  <a:pt x="4249625" y="-150"/>
                  <a:pt x="4113415" y="12602"/>
                  <a:pt x="3834587" y="26009"/>
                </a:cubicBezTo>
                <a:cubicBezTo>
                  <a:pt x="3548567" y="19668"/>
                  <a:pt x="3472513" y="25390"/>
                  <a:pt x="3278475" y="26009"/>
                </a:cubicBezTo>
                <a:cubicBezTo>
                  <a:pt x="3100116" y="33192"/>
                  <a:pt x="2983268" y="18246"/>
                  <a:pt x="2722363" y="26009"/>
                </a:cubicBezTo>
                <a:cubicBezTo>
                  <a:pt x="2466761" y="29852"/>
                  <a:pt x="2321294" y="9387"/>
                  <a:pt x="2030456" y="26009"/>
                </a:cubicBezTo>
                <a:cubicBezTo>
                  <a:pt x="1725072" y="55807"/>
                  <a:pt x="1654079" y="53637"/>
                  <a:pt x="1293284" y="26009"/>
                </a:cubicBezTo>
                <a:cubicBezTo>
                  <a:pt x="940452" y="17300"/>
                  <a:pt x="938596" y="29258"/>
                  <a:pt x="782437" y="26009"/>
                </a:cubicBezTo>
                <a:cubicBezTo>
                  <a:pt x="619249" y="3168"/>
                  <a:pt x="333374" y="-44688"/>
                  <a:pt x="0" y="26009"/>
                </a:cubicBezTo>
                <a:cubicBezTo>
                  <a:pt x="1040" y="15911"/>
                  <a:pt x="108" y="1117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4526494"/>
                      <a:gd name="connsiteY0" fmla="*/ 0 h 26009"/>
                      <a:gd name="connsiteX1" fmla="*/ 510847 w 4526494"/>
                      <a:gd name="connsiteY1" fmla="*/ 0 h 26009"/>
                      <a:gd name="connsiteX2" fmla="*/ 1021694 w 4526494"/>
                      <a:gd name="connsiteY2" fmla="*/ 0 h 26009"/>
                      <a:gd name="connsiteX3" fmla="*/ 1623071 w 4526494"/>
                      <a:gd name="connsiteY3" fmla="*/ 0 h 26009"/>
                      <a:gd name="connsiteX4" fmla="*/ 2360243 w 4526494"/>
                      <a:gd name="connsiteY4" fmla="*/ 0 h 26009"/>
                      <a:gd name="connsiteX5" fmla="*/ 2916355 w 4526494"/>
                      <a:gd name="connsiteY5" fmla="*/ 0 h 26009"/>
                      <a:gd name="connsiteX6" fmla="*/ 3472468 w 4526494"/>
                      <a:gd name="connsiteY6" fmla="*/ 0 h 26009"/>
                      <a:gd name="connsiteX7" fmla="*/ 4526494 w 4526494"/>
                      <a:gd name="connsiteY7" fmla="*/ 0 h 26009"/>
                      <a:gd name="connsiteX8" fmla="*/ 4526494 w 4526494"/>
                      <a:gd name="connsiteY8" fmla="*/ 26009 h 26009"/>
                      <a:gd name="connsiteX9" fmla="*/ 3834587 w 4526494"/>
                      <a:gd name="connsiteY9" fmla="*/ 26009 h 26009"/>
                      <a:gd name="connsiteX10" fmla="*/ 3278475 w 4526494"/>
                      <a:gd name="connsiteY10" fmla="*/ 26009 h 26009"/>
                      <a:gd name="connsiteX11" fmla="*/ 2722363 w 4526494"/>
                      <a:gd name="connsiteY11" fmla="*/ 26009 h 26009"/>
                      <a:gd name="connsiteX12" fmla="*/ 2030456 w 4526494"/>
                      <a:gd name="connsiteY12" fmla="*/ 26009 h 26009"/>
                      <a:gd name="connsiteX13" fmla="*/ 1293284 w 4526494"/>
                      <a:gd name="connsiteY13" fmla="*/ 26009 h 26009"/>
                      <a:gd name="connsiteX14" fmla="*/ 782437 w 4526494"/>
                      <a:gd name="connsiteY14" fmla="*/ 26009 h 26009"/>
                      <a:gd name="connsiteX15" fmla="*/ 0 w 4526494"/>
                      <a:gd name="connsiteY15" fmla="*/ 26009 h 26009"/>
                      <a:gd name="connsiteX16" fmla="*/ 0 w 4526494"/>
                      <a:gd name="connsiteY16" fmla="*/ 0 h 26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526494" h="26009" fill="none" extrusionOk="0">
                        <a:moveTo>
                          <a:pt x="0" y="0"/>
                        </a:moveTo>
                        <a:cubicBezTo>
                          <a:pt x="191615" y="12424"/>
                          <a:pt x="400933" y="15168"/>
                          <a:pt x="510847" y="0"/>
                        </a:cubicBezTo>
                        <a:cubicBezTo>
                          <a:pt x="620761" y="-15168"/>
                          <a:pt x="798919" y="25524"/>
                          <a:pt x="1021694" y="0"/>
                        </a:cubicBezTo>
                        <a:cubicBezTo>
                          <a:pt x="1244469" y="-25524"/>
                          <a:pt x="1486469" y="-14157"/>
                          <a:pt x="1623071" y="0"/>
                        </a:cubicBezTo>
                        <a:cubicBezTo>
                          <a:pt x="1759673" y="14157"/>
                          <a:pt x="2207509" y="-22127"/>
                          <a:pt x="2360243" y="0"/>
                        </a:cubicBezTo>
                        <a:cubicBezTo>
                          <a:pt x="2512977" y="22127"/>
                          <a:pt x="2713507" y="-3058"/>
                          <a:pt x="2916355" y="0"/>
                        </a:cubicBezTo>
                        <a:cubicBezTo>
                          <a:pt x="3119203" y="3058"/>
                          <a:pt x="3338538" y="-25645"/>
                          <a:pt x="3472468" y="0"/>
                        </a:cubicBezTo>
                        <a:cubicBezTo>
                          <a:pt x="3606398" y="25645"/>
                          <a:pt x="4311181" y="-5355"/>
                          <a:pt x="4526494" y="0"/>
                        </a:cubicBezTo>
                        <a:cubicBezTo>
                          <a:pt x="4526804" y="11630"/>
                          <a:pt x="4526761" y="14430"/>
                          <a:pt x="4526494" y="26009"/>
                        </a:cubicBezTo>
                        <a:cubicBezTo>
                          <a:pt x="4240725" y="14290"/>
                          <a:pt x="4118507" y="16595"/>
                          <a:pt x="3834587" y="26009"/>
                        </a:cubicBezTo>
                        <a:cubicBezTo>
                          <a:pt x="3550667" y="35423"/>
                          <a:pt x="3469093" y="26336"/>
                          <a:pt x="3278475" y="26009"/>
                        </a:cubicBezTo>
                        <a:cubicBezTo>
                          <a:pt x="3087857" y="25682"/>
                          <a:pt x="2996051" y="21749"/>
                          <a:pt x="2722363" y="26009"/>
                        </a:cubicBezTo>
                        <a:cubicBezTo>
                          <a:pt x="2448675" y="30269"/>
                          <a:pt x="2328452" y="-1735"/>
                          <a:pt x="2030456" y="26009"/>
                        </a:cubicBezTo>
                        <a:cubicBezTo>
                          <a:pt x="1732460" y="53753"/>
                          <a:pt x="1646339" y="33445"/>
                          <a:pt x="1293284" y="26009"/>
                        </a:cubicBezTo>
                        <a:cubicBezTo>
                          <a:pt x="940229" y="18573"/>
                          <a:pt x="938192" y="31685"/>
                          <a:pt x="782437" y="26009"/>
                        </a:cubicBezTo>
                        <a:cubicBezTo>
                          <a:pt x="626682" y="20333"/>
                          <a:pt x="323645" y="39"/>
                          <a:pt x="0" y="26009"/>
                        </a:cubicBezTo>
                        <a:cubicBezTo>
                          <a:pt x="1055" y="16060"/>
                          <a:pt x="582" y="11056"/>
                          <a:pt x="0" y="0"/>
                        </a:cubicBezTo>
                        <a:close/>
                      </a:path>
                      <a:path w="4526494" h="26009" stroke="0" extrusionOk="0">
                        <a:moveTo>
                          <a:pt x="0" y="0"/>
                        </a:moveTo>
                        <a:cubicBezTo>
                          <a:pt x="276818" y="7941"/>
                          <a:pt x="420681" y="-14696"/>
                          <a:pt x="556112" y="0"/>
                        </a:cubicBezTo>
                        <a:cubicBezTo>
                          <a:pt x="691543" y="14696"/>
                          <a:pt x="905680" y="22188"/>
                          <a:pt x="1066959" y="0"/>
                        </a:cubicBezTo>
                        <a:cubicBezTo>
                          <a:pt x="1228238" y="-22188"/>
                          <a:pt x="1385762" y="-7867"/>
                          <a:pt x="1623071" y="0"/>
                        </a:cubicBezTo>
                        <a:cubicBezTo>
                          <a:pt x="1860380" y="7867"/>
                          <a:pt x="2120482" y="12778"/>
                          <a:pt x="2269713" y="0"/>
                        </a:cubicBezTo>
                        <a:cubicBezTo>
                          <a:pt x="2418944" y="-12778"/>
                          <a:pt x="2798493" y="-20338"/>
                          <a:pt x="2961620" y="0"/>
                        </a:cubicBezTo>
                        <a:cubicBezTo>
                          <a:pt x="3124747" y="20338"/>
                          <a:pt x="3449355" y="34348"/>
                          <a:pt x="3698792" y="0"/>
                        </a:cubicBezTo>
                        <a:cubicBezTo>
                          <a:pt x="3948229" y="-34348"/>
                          <a:pt x="4181748" y="11685"/>
                          <a:pt x="4526494" y="0"/>
                        </a:cubicBezTo>
                        <a:cubicBezTo>
                          <a:pt x="4525739" y="11948"/>
                          <a:pt x="4527702" y="16951"/>
                          <a:pt x="4526494" y="26009"/>
                        </a:cubicBezTo>
                        <a:cubicBezTo>
                          <a:pt x="4382317" y="24644"/>
                          <a:pt x="3977482" y="48163"/>
                          <a:pt x="3834587" y="26009"/>
                        </a:cubicBezTo>
                        <a:cubicBezTo>
                          <a:pt x="3691692" y="3855"/>
                          <a:pt x="3296160" y="-6051"/>
                          <a:pt x="3097415" y="26009"/>
                        </a:cubicBezTo>
                        <a:cubicBezTo>
                          <a:pt x="2898670" y="58069"/>
                          <a:pt x="2531758" y="9652"/>
                          <a:pt x="2360243" y="26009"/>
                        </a:cubicBezTo>
                        <a:cubicBezTo>
                          <a:pt x="2188728" y="42366"/>
                          <a:pt x="2064183" y="10010"/>
                          <a:pt x="1849396" y="26009"/>
                        </a:cubicBezTo>
                        <a:cubicBezTo>
                          <a:pt x="1634609" y="42008"/>
                          <a:pt x="1357380" y="34874"/>
                          <a:pt x="1157489" y="26009"/>
                        </a:cubicBezTo>
                        <a:cubicBezTo>
                          <a:pt x="957598" y="17144"/>
                          <a:pt x="739583" y="-4023"/>
                          <a:pt x="556112" y="26009"/>
                        </a:cubicBezTo>
                        <a:cubicBezTo>
                          <a:pt x="372641" y="56041"/>
                          <a:pt x="167676" y="3300"/>
                          <a:pt x="0" y="26009"/>
                        </a:cubicBezTo>
                        <a:cubicBezTo>
                          <a:pt x="-440" y="13572"/>
                          <a:pt x="-217" y="1170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3E0F1-7B63-1448-97AA-1214BEDD2C5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53491" y="4044492"/>
            <a:ext cx="5569305" cy="4733748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700" kern="1200" dirty="0">
                <a:solidFill>
                  <a:schemeClr val="tx1"/>
                </a:solidFill>
              </a:rPr>
              <a:t>George Gamow arrives at Cambridge, UK, 1929 armed with two plots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700" kern="1200" dirty="0">
                <a:solidFill>
                  <a:schemeClr val="tx1"/>
                </a:solidFill>
              </a:rPr>
              <a:t>Predicts &lt; 1MeV and as low as 200 keV sufficient based on quantum tunnelling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700" kern="1200" dirty="0">
                <a:solidFill>
                  <a:schemeClr val="tx1"/>
                </a:solidFill>
              </a:rPr>
              <a:t>John Cockcroft pushes ahead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700" kern="1200" dirty="0">
              <a:solidFill>
                <a:schemeClr val="tx1"/>
              </a:solidFill>
            </a:endParaRPr>
          </a:p>
        </p:txBody>
      </p:sp>
      <p:pic>
        <p:nvPicPr>
          <p:cNvPr id="1030" name="Picture 6" descr="A couple of men looking at a book&#10;&#10;Description automatically generated with low confidence">
            <a:extLst>
              <a:ext uri="{FF2B5EF4-FFF2-40B4-BE49-F238E27FC236}">
                <a16:creationId xmlns:a16="http://schemas.microsoft.com/office/drawing/2014/main" id="{BF829B13-CC42-CD45-964C-0D0E016E92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5" r="18746" b="-1"/>
          <a:stretch/>
        </p:blipFill>
        <p:spPr bwMode="auto">
          <a:xfrm>
            <a:off x="6814614" y="3862860"/>
            <a:ext cx="6190186" cy="5890737"/>
          </a:xfrm>
          <a:custGeom>
            <a:avLst/>
            <a:gdLst/>
            <a:ahLst/>
            <a:cxnLst/>
            <a:rect l="l" t="t" r="r" b="b"/>
            <a:pathLst>
              <a:path w="5803299" h="4141924">
                <a:moveTo>
                  <a:pt x="4086182" y="1329"/>
                </a:moveTo>
                <a:cubicBezTo>
                  <a:pt x="4156698" y="-1238"/>
                  <a:pt x="4227324" y="-85"/>
                  <a:pt x="4297823" y="4799"/>
                </a:cubicBezTo>
                <a:cubicBezTo>
                  <a:pt x="4587107" y="19899"/>
                  <a:pt x="4876647" y="16089"/>
                  <a:pt x="5166059" y="27661"/>
                </a:cubicBezTo>
                <a:cubicBezTo>
                  <a:pt x="5261555" y="31612"/>
                  <a:pt x="5356545" y="10444"/>
                  <a:pt x="5451787" y="9315"/>
                </a:cubicBezTo>
                <a:cubicBezTo>
                  <a:pt x="5565889" y="7904"/>
                  <a:pt x="5680275" y="12949"/>
                  <a:pt x="5794837" y="16636"/>
                </a:cubicBezTo>
                <a:lnTo>
                  <a:pt x="5803299" y="16810"/>
                </a:lnTo>
                <a:lnTo>
                  <a:pt x="5803299" y="4141924"/>
                </a:lnTo>
                <a:lnTo>
                  <a:pt x="25520" y="4141924"/>
                </a:lnTo>
                <a:lnTo>
                  <a:pt x="38276" y="3985509"/>
                </a:lnTo>
                <a:cubicBezTo>
                  <a:pt x="68779" y="3844294"/>
                  <a:pt x="65552" y="3697862"/>
                  <a:pt x="28835" y="3558127"/>
                </a:cubicBezTo>
                <a:cubicBezTo>
                  <a:pt x="-4463" y="3426468"/>
                  <a:pt x="-11352" y="3294426"/>
                  <a:pt x="21053" y="3161618"/>
                </a:cubicBezTo>
                <a:cubicBezTo>
                  <a:pt x="51646" y="3038188"/>
                  <a:pt x="50153" y="2908978"/>
                  <a:pt x="16716" y="2786288"/>
                </a:cubicBezTo>
                <a:cubicBezTo>
                  <a:pt x="9316" y="2754521"/>
                  <a:pt x="4787" y="2722155"/>
                  <a:pt x="3192" y="2689584"/>
                </a:cubicBezTo>
                <a:cubicBezTo>
                  <a:pt x="-6887" y="2570683"/>
                  <a:pt x="10081" y="2453440"/>
                  <a:pt x="24242" y="2335942"/>
                </a:cubicBezTo>
                <a:cubicBezTo>
                  <a:pt x="33683" y="2261054"/>
                  <a:pt x="48099" y="2185401"/>
                  <a:pt x="24242" y="2111279"/>
                </a:cubicBezTo>
                <a:cubicBezTo>
                  <a:pt x="7899" y="2059623"/>
                  <a:pt x="4264" y="2004791"/>
                  <a:pt x="13654" y="1951426"/>
                </a:cubicBezTo>
                <a:cubicBezTo>
                  <a:pt x="29486" y="1856713"/>
                  <a:pt x="32790" y="1760329"/>
                  <a:pt x="23477" y="1664761"/>
                </a:cubicBezTo>
                <a:cubicBezTo>
                  <a:pt x="17328" y="1601751"/>
                  <a:pt x="18272" y="1538243"/>
                  <a:pt x="26284" y="1475437"/>
                </a:cubicBezTo>
                <a:cubicBezTo>
                  <a:pt x="36872" y="1390981"/>
                  <a:pt x="53330" y="1304994"/>
                  <a:pt x="33300" y="1220284"/>
                </a:cubicBezTo>
                <a:cubicBezTo>
                  <a:pt x="1406" y="1085690"/>
                  <a:pt x="7785" y="951224"/>
                  <a:pt x="20543" y="815610"/>
                </a:cubicBezTo>
                <a:cubicBezTo>
                  <a:pt x="30111" y="714697"/>
                  <a:pt x="40700" y="612636"/>
                  <a:pt x="21563" y="510574"/>
                </a:cubicBezTo>
                <a:cubicBezTo>
                  <a:pt x="13335" y="463218"/>
                  <a:pt x="13335" y="414790"/>
                  <a:pt x="21563" y="367433"/>
                </a:cubicBezTo>
                <a:cubicBezTo>
                  <a:pt x="31514" y="303645"/>
                  <a:pt x="40955" y="240494"/>
                  <a:pt x="28197" y="176068"/>
                </a:cubicBezTo>
                <a:cubicBezTo>
                  <a:pt x="22584" y="148001"/>
                  <a:pt x="18374" y="119679"/>
                  <a:pt x="15439" y="91357"/>
                </a:cubicBezTo>
                <a:lnTo>
                  <a:pt x="13471" y="15444"/>
                </a:lnTo>
                <a:lnTo>
                  <a:pt x="161497" y="23093"/>
                </a:lnTo>
                <a:cubicBezTo>
                  <a:pt x="242184" y="25544"/>
                  <a:pt x="322886" y="25615"/>
                  <a:pt x="403652" y="21310"/>
                </a:cubicBezTo>
                <a:cubicBezTo>
                  <a:pt x="579090" y="9611"/>
                  <a:pt x="755048" y="12123"/>
                  <a:pt x="930155" y="28790"/>
                </a:cubicBezTo>
                <a:cubicBezTo>
                  <a:pt x="934727" y="29284"/>
                  <a:pt x="939871" y="27908"/>
                  <a:pt x="944744" y="27978"/>
                </a:cubicBezTo>
                <a:lnTo>
                  <a:pt x="944756" y="27986"/>
                </a:lnTo>
                <a:lnTo>
                  <a:pt x="949368" y="27641"/>
                </a:lnTo>
                <a:lnTo>
                  <a:pt x="981805" y="30065"/>
                </a:lnTo>
                <a:lnTo>
                  <a:pt x="983936" y="28984"/>
                </a:lnTo>
                <a:cubicBezTo>
                  <a:pt x="988825" y="29108"/>
                  <a:pt x="993905" y="30625"/>
                  <a:pt x="998603" y="30483"/>
                </a:cubicBezTo>
                <a:cubicBezTo>
                  <a:pt x="1047368" y="29496"/>
                  <a:pt x="1096133" y="30483"/>
                  <a:pt x="1144770" y="25121"/>
                </a:cubicBezTo>
                <a:cubicBezTo>
                  <a:pt x="1267037" y="10007"/>
                  <a:pt x="1390204" y="6041"/>
                  <a:pt x="1513043" y="13266"/>
                </a:cubicBezTo>
                <a:cubicBezTo>
                  <a:pt x="1691465" y="24557"/>
                  <a:pt x="1870141" y="31472"/>
                  <a:pt x="2048943" y="16089"/>
                </a:cubicBezTo>
                <a:cubicBezTo>
                  <a:pt x="2150537" y="7480"/>
                  <a:pt x="2252129" y="-1693"/>
                  <a:pt x="2353721" y="10161"/>
                </a:cubicBezTo>
                <a:cubicBezTo>
                  <a:pt x="2440545" y="21000"/>
                  <a:pt x="2528079" y="22750"/>
                  <a:pt x="2615195" y="15383"/>
                </a:cubicBezTo>
                <a:cubicBezTo>
                  <a:pt x="2710489" y="8045"/>
                  <a:pt x="2806139" y="8045"/>
                  <a:pt x="2901433" y="15383"/>
                </a:cubicBezTo>
                <a:cubicBezTo>
                  <a:pt x="2992739" y="21029"/>
                  <a:pt x="3084299" y="30483"/>
                  <a:pt x="3175351" y="20323"/>
                </a:cubicBezTo>
                <a:cubicBezTo>
                  <a:pt x="3303357" y="6210"/>
                  <a:pt x="3430983" y="10867"/>
                  <a:pt x="3558737" y="19476"/>
                </a:cubicBezTo>
                <a:cubicBezTo>
                  <a:pt x="3664265" y="26532"/>
                  <a:pt x="3770177" y="36834"/>
                  <a:pt x="3875197" y="20181"/>
                </a:cubicBezTo>
                <a:cubicBezTo>
                  <a:pt x="3945258" y="10183"/>
                  <a:pt x="4015665" y="3895"/>
                  <a:pt x="4086182" y="132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5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781372-E29B-944C-A410-DA5237CDB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646612"/>
          </a:xfrm>
        </p:spPr>
        <p:txBody>
          <a:bodyPr>
            <a:normAutofit/>
          </a:bodyPr>
          <a:lstStyle/>
          <a:p>
            <a:r>
              <a:rPr lang="en-US" sz="4800" dirty="0"/>
              <a:t>The first accelerator at Cambridge</a:t>
            </a:r>
          </a:p>
        </p:txBody>
      </p:sp>
      <p:pic>
        <p:nvPicPr>
          <p:cNvPr id="7" name="Picture 6" descr="A picture containing text, indoor, kitchen appliance, cluttered&#10;&#10;Description automatically generated">
            <a:extLst>
              <a:ext uri="{FF2B5EF4-FFF2-40B4-BE49-F238E27FC236}">
                <a16:creationId xmlns:a16="http://schemas.microsoft.com/office/drawing/2014/main" id="{C677023E-F356-2947-87DD-DA75494724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0" t="1237" r="35478"/>
          <a:stretch/>
        </p:blipFill>
        <p:spPr>
          <a:xfrm rot="5400000">
            <a:off x="4410310" y="887125"/>
            <a:ext cx="6945312" cy="9353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4300B1-13F5-A541-80E3-B9DCB39DC671}"/>
              </a:ext>
            </a:extLst>
          </p:cNvPr>
          <p:cNvSpPr txBox="1"/>
          <p:nvPr/>
        </p:nvSpPr>
        <p:spPr>
          <a:xfrm>
            <a:off x="215012" y="3909453"/>
            <a:ext cx="2796988" cy="681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Transformer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64EB14-1B75-4C40-96EF-FCA8FBEE10CA}"/>
              </a:ext>
            </a:extLst>
          </p:cNvPr>
          <p:cNvSpPr txBox="1"/>
          <p:nvPr/>
        </p:nvSpPr>
        <p:spPr>
          <a:xfrm>
            <a:off x="199984" y="2668205"/>
            <a:ext cx="2796988" cy="681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Rectifier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94537-A042-774D-9055-7CA8659A186C}"/>
              </a:ext>
            </a:extLst>
          </p:cNvPr>
          <p:cNvSpPr txBox="1"/>
          <p:nvPr/>
        </p:nvSpPr>
        <p:spPr>
          <a:xfrm>
            <a:off x="199984" y="7368614"/>
            <a:ext cx="2796988" cy="681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Burch pump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BEE256-DDF3-F74B-9B5F-2E8F4C1EFAF9}"/>
              </a:ext>
            </a:extLst>
          </p:cNvPr>
          <p:cNvSpPr txBox="1"/>
          <p:nvPr/>
        </p:nvSpPr>
        <p:spPr>
          <a:xfrm>
            <a:off x="199984" y="5327286"/>
            <a:ext cx="2796988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Acceleration tube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FFCFCC-0323-7C45-8002-8C20DB2E1129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012000" y="4250112"/>
            <a:ext cx="2761271" cy="1576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B57F13-8C17-CC40-BDDD-0AFEE5A7098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996972" y="3008864"/>
            <a:ext cx="3152816" cy="14876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D8BD4BE-1609-4E4F-A124-C0E33B46E546}"/>
              </a:ext>
            </a:extLst>
          </p:cNvPr>
          <p:cNvCxnSpPr>
            <a:stCxn id="11" idx="3"/>
          </p:cNvCxnSpPr>
          <p:nvPr/>
        </p:nvCxnSpPr>
        <p:spPr>
          <a:xfrm>
            <a:off x="2996972" y="5932580"/>
            <a:ext cx="8083404" cy="360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DA902E6-72F4-5D44-B5DB-19857FC5C9B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996972" y="7709273"/>
            <a:ext cx="3834134" cy="2305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39928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ockcroft Walton accelerator"/>
          <p:cNvSpPr txBox="1">
            <a:spLocks noGrp="1"/>
          </p:cNvSpPr>
          <p:nvPr>
            <p:ph type="body" sz="quarter" idx="1"/>
          </p:nvPr>
        </p:nvSpPr>
        <p:spPr>
          <a:xfrm>
            <a:off x="2126930" y="422312"/>
            <a:ext cx="9720445" cy="14233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None/>
              <a:defRPr sz="4400"/>
            </a:lvl1pPr>
          </a:lstStyle>
          <a:p>
            <a:r>
              <a:rPr dirty="0"/>
              <a:t>Cockcroft</a:t>
            </a:r>
            <a:r>
              <a:rPr lang="en-GB" dirty="0"/>
              <a:t>-</a:t>
            </a:r>
            <a:r>
              <a:rPr dirty="0"/>
              <a:t>Walton accelerator</a:t>
            </a:r>
            <a:r>
              <a:rPr lang="en-GB" dirty="0"/>
              <a:t>: 1932</a:t>
            </a:r>
            <a:endParaRPr dirty="0"/>
          </a:p>
        </p:txBody>
      </p:sp>
      <p:pic>
        <p:nvPicPr>
          <p:cNvPr id="18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6563" y="1899453"/>
            <a:ext cx="4810812" cy="2114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907" y="5718479"/>
            <a:ext cx="2703089" cy="3421178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1.2 MV 6 stage Cockcroft-Walton accelerator at Clarendon Lab, Oxford University in 1948."/>
          <p:cNvSpPr txBox="1"/>
          <p:nvPr/>
        </p:nvSpPr>
        <p:spPr>
          <a:xfrm>
            <a:off x="8892127" y="5835010"/>
            <a:ext cx="3371157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defRPr sz="2000">
                <a:solidFill>
                  <a:srgbClr val="32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dirty="0"/>
              <a:t>1.2 MV 6 stage Cockcroft-Walton accelerator at Clarendon Lab, Oxford University in 1948.</a:t>
            </a:r>
          </a:p>
        </p:txBody>
      </p:sp>
      <p:sp>
        <p:nvSpPr>
          <p:cNvPr id="188" name="±V"/>
          <p:cNvSpPr txBox="1"/>
          <p:nvPr/>
        </p:nvSpPr>
        <p:spPr>
          <a:xfrm>
            <a:off x="6496050" y="2715059"/>
            <a:ext cx="695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±V</a:t>
            </a:r>
          </a:p>
        </p:txBody>
      </p:sp>
      <p:sp>
        <p:nvSpPr>
          <p:cNvPr id="189" name="2V"/>
          <p:cNvSpPr txBox="1"/>
          <p:nvPr/>
        </p:nvSpPr>
        <p:spPr>
          <a:xfrm>
            <a:off x="9375436" y="3611451"/>
            <a:ext cx="6478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2V</a:t>
            </a:r>
          </a:p>
        </p:txBody>
      </p:sp>
      <p:sp>
        <p:nvSpPr>
          <p:cNvPr id="190" name="4V"/>
          <p:cNvSpPr txBox="1"/>
          <p:nvPr/>
        </p:nvSpPr>
        <p:spPr>
          <a:xfrm>
            <a:off x="11088101" y="3614652"/>
            <a:ext cx="6478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4V</a:t>
            </a:r>
          </a:p>
        </p:txBody>
      </p:sp>
      <p:sp>
        <p:nvSpPr>
          <p:cNvPr id="192" name="Voltage multiplier circuit"/>
          <p:cNvSpPr txBox="1"/>
          <p:nvPr/>
        </p:nvSpPr>
        <p:spPr>
          <a:xfrm>
            <a:off x="7191452" y="4300073"/>
            <a:ext cx="478275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r>
              <a:rPr dirty="0"/>
              <a:t>Voltage multiplier circuit</a:t>
            </a:r>
          </a:p>
        </p:txBody>
      </p:sp>
      <p:sp>
        <p:nvSpPr>
          <p:cNvPr id="194" name="https://www.youtube.com/watch?v=ep3D_LC2UzU"/>
          <p:cNvSpPr txBox="1"/>
          <p:nvPr/>
        </p:nvSpPr>
        <p:spPr>
          <a:xfrm>
            <a:off x="6405789" y="4972745"/>
            <a:ext cx="585749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rPr dirty="0"/>
              <a:t>https://</a:t>
            </a:r>
            <a:r>
              <a:rPr dirty="0" err="1"/>
              <a:t>www.youtube.com</a:t>
            </a:r>
            <a:r>
              <a:rPr dirty="0"/>
              <a:t>/</a:t>
            </a:r>
            <a:r>
              <a:rPr dirty="0" err="1"/>
              <a:t>watch?v</a:t>
            </a:r>
            <a:r>
              <a:rPr dirty="0"/>
              <a:t>=ep3D_LC2UzU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751DD636-1E00-164C-9C93-42983C229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322" y="1645693"/>
            <a:ext cx="4230319" cy="740305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Cavendish Lab, Cambridge">
            <a:extLst>
              <a:ext uri="{FF2B5EF4-FFF2-40B4-BE49-F238E27FC236}">
                <a16:creationId xmlns:a16="http://schemas.microsoft.com/office/drawing/2014/main" id="{0A667262-5827-7E48-AA4B-1E29E32D3E73}"/>
              </a:ext>
            </a:extLst>
          </p:cNvPr>
          <p:cNvSpPr txBox="1"/>
          <p:nvPr/>
        </p:nvSpPr>
        <p:spPr>
          <a:xfrm>
            <a:off x="1112219" y="9048749"/>
            <a:ext cx="337115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000">
                <a:solidFill>
                  <a:srgbClr val="32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Cavendish Lab, Cambridge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53CA1A1B-F1BC-A348-97E0-4F5DF289F4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19" b="4963"/>
          <a:stretch/>
        </p:blipFill>
        <p:spPr>
          <a:xfrm>
            <a:off x="6927978" y="1062681"/>
            <a:ext cx="5959201" cy="42475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DAE25-C542-E94C-9B50-3054F2C98C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0550" y="0"/>
            <a:ext cx="7933038" cy="1909762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Science context</a:t>
            </a:r>
          </a:p>
        </p:txBody>
      </p:sp>
      <p:sp>
        <p:nvSpPr>
          <p:cNvPr id="4" name="Image: http://ck12.org.uk">
            <a:extLst>
              <a:ext uri="{FF2B5EF4-FFF2-40B4-BE49-F238E27FC236}">
                <a16:creationId xmlns:a16="http://schemas.microsoft.com/office/drawing/2014/main" id="{7F5D7F49-E9AA-744E-916E-F81ACDE4A0CA}"/>
              </a:ext>
            </a:extLst>
          </p:cNvPr>
          <p:cNvSpPr txBox="1"/>
          <p:nvPr/>
        </p:nvSpPr>
        <p:spPr>
          <a:xfrm>
            <a:off x="8872014" y="4893925"/>
            <a:ext cx="4015165" cy="12105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 defTabSz="914400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000"/>
            </a:pPr>
            <a:r>
              <a:rPr lang="en-US" sz="2200" kern="1200" dirty="0">
                <a:solidFill>
                  <a:schemeClr val="tx1"/>
                </a:solidFill>
              </a:rPr>
              <a:t>Image: </a:t>
            </a:r>
            <a:r>
              <a:rPr lang="en-US" sz="2200" u="sng" kern="12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http://ck12.org.uk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8EFE13-0D10-B145-87B6-024CA38839C3}"/>
              </a:ext>
            </a:extLst>
          </p:cNvPr>
          <p:cNvSpPr txBox="1"/>
          <p:nvPr/>
        </p:nvSpPr>
        <p:spPr>
          <a:xfrm>
            <a:off x="6304692" y="6381512"/>
            <a:ext cx="6582487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Proton: 1909(?) Rutherford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Neutron: 1932, Chadwick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Splitting the atom was announced at same meeting!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050" name="Picture 2" descr="85 Years Ago : One Step Forward, Three Steps Back | Real Climate Science">
            <a:extLst>
              <a:ext uri="{FF2B5EF4-FFF2-40B4-BE49-F238E27FC236}">
                <a16:creationId xmlns:a16="http://schemas.microsoft.com/office/drawing/2014/main" id="{FC827C8C-EBF9-EC44-A131-7CACA5A0D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027" y="1618585"/>
            <a:ext cx="4810462" cy="738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DADC29-6AEB-CA46-9B6A-318089653E78}"/>
              </a:ext>
            </a:extLst>
          </p:cNvPr>
          <p:cNvGrpSpPr/>
          <p:nvPr/>
        </p:nvGrpSpPr>
        <p:grpSpPr>
          <a:xfrm>
            <a:off x="-282953" y="1618584"/>
            <a:ext cx="6502400" cy="7835564"/>
            <a:chOff x="-282953" y="1618584"/>
            <a:chExt cx="6502400" cy="7835564"/>
          </a:xfrm>
        </p:grpSpPr>
        <p:pic>
          <p:nvPicPr>
            <p:cNvPr id="2052" name="Picture 4" descr="The atom is split: beginning of the atomic age... - RareNewspapers.com">
              <a:extLst>
                <a:ext uri="{FF2B5EF4-FFF2-40B4-BE49-F238E27FC236}">
                  <a16:creationId xmlns:a16="http://schemas.microsoft.com/office/drawing/2014/main" id="{7E92271A-577A-C145-9404-A638B12A8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69" y="1618584"/>
              <a:ext cx="5933978" cy="7417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D818DF-E3AC-6443-8CEE-CCEA3941417A}"/>
                </a:ext>
              </a:extLst>
            </p:cNvPr>
            <p:cNvSpPr/>
            <p:nvPr/>
          </p:nvSpPr>
          <p:spPr>
            <a:xfrm>
              <a:off x="-282953" y="9054038"/>
              <a:ext cx="65024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2000" dirty="0">
                  <a:solidFill>
                    <a:srgbClr val="3C3935"/>
                  </a:solidFill>
                  <a:latin typeface="Trebuchet MS" panose="020B0703020202090204" pitchFamily="34" charset="0"/>
                </a:rPr>
                <a:t>NEW YORK TIMES, May 2, 1932 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63354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Linear Accelerators (1/3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043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GB" sz="4400" dirty="0"/>
              <a:t>We missed one… </a:t>
            </a:r>
            <a:br>
              <a:rPr lang="en-GB" sz="4400" dirty="0"/>
            </a:br>
            <a:r>
              <a:rPr sz="4400" dirty="0"/>
              <a:t>Linear Accelerators (</a:t>
            </a:r>
            <a:r>
              <a:rPr lang="en-GB" sz="4400" dirty="0"/>
              <a:t>very early)</a:t>
            </a:r>
            <a:endParaRPr sz="4400" dirty="0"/>
          </a:p>
        </p:txBody>
      </p:sp>
      <p:sp>
        <p:nvSpPr>
          <p:cNvPr id="213" name="Rolf Widerøe, 1924…"/>
          <p:cNvSpPr txBox="1">
            <a:spLocks noGrp="1"/>
          </p:cNvSpPr>
          <p:nvPr>
            <p:ph type="body" sz="quarter" idx="1"/>
          </p:nvPr>
        </p:nvSpPr>
        <p:spPr>
          <a:xfrm>
            <a:off x="804909" y="1829051"/>
            <a:ext cx="9517179" cy="2124860"/>
          </a:xfrm>
          <a:prstGeom prst="rect">
            <a:avLst/>
          </a:prstGeom>
        </p:spPr>
        <p:txBody>
          <a:bodyPr/>
          <a:lstStyle/>
          <a:p>
            <a:pPr marL="297815" indent="-297815" defTabSz="391414">
              <a:spcBef>
                <a:spcPts val="1300"/>
              </a:spcBef>
              <a:defRPr sz="2479"/>
            </a:pP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Rolf </a:t>
            </a:r>
            <a:r>
              <a:rPr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Widerøe</a:t>
            </a: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, 1924</a:t>
            </a:r>
          </a:p>
          <a:p>
            <a:pPr marL="297815" indent="-297815" defTabSz="391414">
              <a:spcBef>
                <a:spcPts val="1300"/>
              </a:spcBef>
              <a:defRPr sz="2479"/>
            </a:pP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His PhD thesis was to </a:t>
            </a:r>
            <a:r>
              <a:rPr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realise</a:t>
            </a: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 a single drift tube with 2 gaps. 25kV, 1MHz AC voltage produced a 50keV kinetic energy beam.</a:t>
            </a:r>
          </a:p>
          <a:p>
            <a:pPr marL="297815" indent="-297815" defTabSz="391414">
              <a:spcBef>
                <a:spcPts val="1300"/>
              </a:spcBef>
              <a:defRPr sz="2479"/>
            </a:pP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First resonant accelerator (patented)</a:t>
            </a:r>
          </a:p>
        </p:txBody>
      </p:sp>
      <p:pic>
        <p:nvPicPr>
          <p:cNvPr id="2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1701" y="3953911"/>
            <a:ext cx="2373842" cy="3432677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Historical note: He was influenced by Gustav Ising’s work, which was never realised in practise as he didn’t use an AC source.…"/>
          <p:cNvSpPr/>
          <p:nvPr/>
        </p:nvSpPr>
        <p:spPr>
          <a:xfrm>
            <a:off x="2253479" y="8497395"/>
            <a:ext cx="9517179" cy="1079504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rPr dirty="0"/>
              <a:t>Historical note: He was influenced by Gustav </a:t>
            </a:r>
            <a:r>
              <a:rPr dirty="0" err="1"/>
              <a:t>Ising’s</a:t>
            </a:r>
            <a:r>
              <a:rPr dirty="0"/>
              <a:t> work, which was never </a:t>
            </a:r>
            <a:r>
              <a:rPr dirty="0" err="1"/>
              <a:t>realised</a:t>
            </a:r>
            <a:r>
              <a:rPr dirty="0"/>
              <a:t> in </a:t>
            </a:r>
            <a:r>
              <a:rPr dirty="0" err="1"/>
              <a:t>practise</a:t>
            </a:r>
            <a:r>
              <a:rPr dirty="0"/>
              <a:t> as </a:t>
            </a:r>
            <a:r>
              <a:rPr lang="en-GB" dirty="0" err="1"/>
              <a:t>Ising</a:t>
            </a:r>
            <a:r>
              <a:rPr dirty="0"/>
              <a:t> didn’t use an AC source.</a:t>
            </a:r>
            <a:endParaRPr sz="1600" dirty="0"/>
          </a:p>
          <a:p>
            <a:pPr>
              <a:defRPr sz="2400">
                <a:solidFill>
                  <a:srgbClr val="FFFFFF"/>
                </a:solidFill>
              </a:defRPr>
            </a:pPr>
            <a:r>
              <a:rPr sz="1600" dirty="0" err="1"/>
              <a:t>Ising</a:t>
            </a:r>
            <a:r>
              <a:rPr sz="1600" dirty="0"/>
              <a:t>, Gustav.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Arkiv</a:t>
            </a:r>
            <a:r>
              <a:rPr sz="1600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Fuer</a:t>
            </a:r>
            <a:r>
              <a:rPr sz="1600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Matematik</a:t>
            </a:r>
            <a:r>
              <a:rPr sz="1600" i="1" dirty="0"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Astronomi</a:t>
            </a:r>
            <a:r>
              <a:rPr sz="1600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Och</a:t>
            </a:r>
            <a:r>
              <a:rPr sz="1600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 i="1" dirty="0" err="1">
                <a:latin typeface="Helvetica"/>
                <a:ea typeface="Helvetica"/>
                <a:cs typeface="Helvetica"/>
                <a:sym typeface="Helvetica"/>
              </a:rPr>
              <a:t>Fysik</a:t>
            </a:r>
            <a:r>
              <a:rPr sz="1600" dirty="0"/>
              <a:t> </a:t>
            </a:r>
            <a:r>
              <a:rPr sz="1600" b="1" dirty="0">
                <a:latin typeface="Helvetica"/>
                <a:ea typeface="Helvetica"/>
                <a:cs typeface="Helvetica"/>
                <a:sym typeface="Helvetica"/>
              </a:rPr>
              <a:t>18</a:t>
            </a:r>
            <a:r>
              <a:rPr sz="1600" dirty="0"/>
              <a:t> (4), 1928</a:t>
            </a:r>
          </a:p>
        </p:txBody>
      </p:sp>
      <p:pic>
        <p:nvPicPr>
          <p:cNvPr id="216" name="Screen Shot 2015-08-17 at 11.21.53.png" descr="Screen Shot 2015-08-17 at 11.21.5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5122" y="3955715"/>
            <a:ext cx="6680208" cy="3802890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he linear accelerator &amp; it’s AC powering circuit"/>
          <p:cNvSpPr txBox="1"/>
          <p:nvPr/>
        </p:nvSpPr>
        <p:spPr>
          <a:xfrm>
            <a:off x="3186802" y="7861300"/>
            <a:ext cx="7650532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The linear accelerator &amp; it’s AC powering circuit</a:t>
            </a:r>
          </a:p>
        </p:txBody>
      </p:sp>
      <p:sp>
        <p:nvSpPr>
          <p:cNvPr id="218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Linear Accelerators (2/3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83369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t>Linear Accelerators (2/3)</a:t>
            </a:r>
          </a:p>
        </p:txBody>
      </p:sp>
      <p:sp>
        <p:nvSpPr>
          <p:cNvPr id="221" name="Remember: there is no field inside a conductor"/>
          <p:cNvSpPr txBox="1">
            <a:spLocks noGrp="1"/>
          </p:cNvSpPr>
          <p:nvPr>
            <p:ph type="body" sz="quarter" idx="1"/>
          </p:nvPr>
        </p:nvSpPr>
        <p:spPr>
          <a:xfrm>
            <a:off x="781623" y="1376225"/>
            <a:ext cx="11099801" cy="846357"/>
          </a:xfrm>
          <a:prstGeom prst="rect">
            <a:avLst/>
          </a:prstGeom>
        </p:spPr>
        <p:txBody>
          <a:bodyPr/>
          <a:lstStyle/>
          <a:p>
            <a:r>
              <a:t>Remember: there is no field inside a conductor</a:t>
            </a:r>
          </a:p>
        </p:txBody>
      </p:sp>
      <p:pic>
        <p:nvPicPr>
          <p:cNvPr id="22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357" y="2249911"/>
            <a:ext cx="5562723" cy="4130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MathTypeImage.pdf" descr="MathType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4129" y="4082731"/>
            <a:ext cx="4233066" cy="7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For high energy, need high frequency RF sources…"/>
          <p:cNvSpPr txBox="1"/>
          <p:nvPr/>
        </p:nvSpPr>
        <p:spPr>
          <a:xfrm>
            <a:off x="8633728" y="4884955"/>
            <a:ext cx="415387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46944" indent="-246944" algn="l">
              <a:buSzPct val="75000"/>
              <a:buChar char="•"/>
              <a:defRPr sz="2000"/>
            </a:pPr>
            <a:r>
              <a:t>For high energy, need high frequency RF sources</a:t>
            </a:r>
          </a:p>
          <a:p>
            <a:pPr marL="246944" indent="-246944" algn="l">
              <a:buSzPct val="75000"/>
              <a:buChar char="•"/>
              <a:defRPr sz="2000"/>
            </a:pPr>
            <a:r>
              <a:t>Weren’t available until after WWII</a:t>
            </a:r>
          </a:p>
        </p:txBody>
      </p:sp>
      <p:sp>
        <p:nvSpPr>
          <p:cNvPr id="225" name="But Wideroe’s idea was not quite an RF cavity, Alvarez introduced that…"/>
          <p:cNvSpPr txBox="1"/>
          <p:nvPr/>
        </p:nvSpPr>
        <p:spPr>
          <a:xfrm>
            <a:off x="-573514" y="8673332"/>
            <a:ext cx="146497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/>
            </a:lvl1pPr>
          </a:lstStyle>
          <a:p>
            <a:r>
              <a:rPr dirty="0"/>
              <a:t>But </a:t>
            </a:r>
            <a:r>
              <a:rPr dirty="0" err="1"/>
              <a:t>Wideroe’s</a:t>
            </a:r>
            <a:r>
              <a:rPr dirty="0"/>
              <a:t> idea was not quite an RF cavity, Alvarez introduced that…</a:t>
            </a:r>
          </a:p>
        </p:txBody>
      </p:sp>
      <p:sp>
        <p:nvSpPr>
          <p:cNvPr id="226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227" name="Linear_accelerator_animation_16frames_1.6sec.gif" descr="Linear_accelerator_animation_16frames_1.6sec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920581" y="6344705"/>
            <a:ext cx="7163638" cy="228341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1777681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9A9ABB9-3FE5-49D5-B8B3-4489C4CE4F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65920" y="3407620"/>
            <a:ext cx="0" cy="316992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Lawrence at the Rad Lab | Ernest Lawrence about the time he … | Flickr">
            <a:extLst>
              <a:ext uri="{FF2B5EF4-FFF2-40B4-BE49-F238E27FC236}">
                <a16:creationId xmlns:a16="http://schemas.microsoft.com/office/drawing/2014/main" id="{14E2E6AA-7D5F-6042-B67C-117404008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2152650"/>
            <a:ext cx="4065588" cy="56784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Merle Tuve — Google Arts &amp;amp; Culture">
            <a:extLst>
              <a:ext uri="{FF2B5EF4-FFF2-40B4-BE49-F238E27FC236}">
                <a16:creationId xmlns:a16="http://schemas.microsoft.com/office/drawing/2014/main" id="{7B8C45CA-BA7B-C04C-8C9C-CB355033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2152650"/>
            <a:ext cx="3622675" cy="56784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F4324F-0B6C-C14B-909B-D2A80F069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9862" y="1824284"/>
            <a:ext cx="2986567" cy="6336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Boyhood friends… </a:t>
            </a:r>
            <a:b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Ernest Lawrence and Merle </a:t>
            </a:r>
            <a:r>
              <a:rPr lang="en-US" sz="2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Tuve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720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Additional references"/>
          <p:cNvSpPr txBox="1"/>
          <p:nvPr/>
        </p:nvSpPr>
        <p:spPr>
          <a:xfrm>
            <a:off x="2719331" y="280695"/>
            <a:ext cx="756617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GB" dirty="0"/>
              <a:t>Sources and Recommended Books:</a:t>
            </a:r>
            <a:endParaRPr dirty="0"/>
          </a:p>
        </p:txBody>
      </p:sp>
      <p:sp>
        <p:nvSpPr>
          <p:cNvPr id="44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45367" y="9251950"/>
            <a:ext cx="301365" cy="3180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400"/>
              <a:t>2</a:t>
            </a:fld>
            <a:endParaRPr sz="1400"/>
          </a:p>
        </p:txBody>
      </p:sp>
      <p:sp>
        <p:nvSpPr>
          <p:cNvPr id="6" name="“Engines of Discovery”, A. Sessler, E. Wilson…">
            <a:extLst>
              <a:ext uri="{FF2B5EF4-FFF2-40B4-BE49-F238E27FC236}">
                <a16:creationId xmlns:a16="http://schemas.microsoft.com/office/drawing/2014/main" id="{AFCC7DCD-C01C-2A47-84BE-AB8907581C0B}"/>
              </a:ext>
            </a:extLst>
          </p:cNvPr>
          <p:cNvSpPr txBox="1"/>
          <p:nvPr/>
        </p:nvSpPr>
        <p:spPr>
          <a:xfrm>
            <a:off x="2110582" y="5060303"/>
            <a:ext cx="940014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sz="2000" i="1" dirty="0"/>
              <a:t>Engines of Discovery</a:t>
            </a:r>
            <a:r>
              <a:rPr sz="2000" dirty="0"/>
              <a:t>, </a:t>
            </a:r>
            <a:endParaRPr lang="en-GB" sz="2000" dirty="0"/>
          </a:p>
          <a:p>
            <a:pPr algn="l">
              <a:defRPr sz="2800"/>
            </a:pPr>
            <a:r>
              <a:rPr sz="2000" dirty="0"/>
              <a:t>A</a:t>
            </a:r>
            <a:r>
              <a:rPr lang="en-GB" sz="2000" dirty="0" err="1"/>
              <a:t>ndy</a:t>
            </a:r>
            <a:r>
              <a:rPr sz="2000" dirty="0"/>
              <a:t> Sessler, </a:t>
            </a:r>
            <a:r>
              <a:rPr lang="en-GB" sz="2000" dirty="0"/>
              <a:t>Edmund (Ted)</a:t>
            </a:r>
            <a:r>
              <a:rPr sz="2000" dirty="0"/>
              <a:t> </a:t>
            </a:r>
            <a:r>
              <a:rPr sz="2000" dirty="0" err="1"/>
              <a:t>Wilso</a:t>
            </a:r>
            <a:r>
              <a:rPr lang="en-GB" sz="2000" dirty="0"/>
              <a:t>n, 2014</a:t>
            </a:r>
            <a:endParaRPr sz="2000" dirty="0"/>
          </a:p>
        </p:txBody>
      </p:sp>
      <p:pic>
        <p:nvPicPr>
          <p:cNvPr id="2050" name="Picture 2" descr="The Fly in the Cathedral : Brian Cathcart : 9780670883219 : Blackwell's">
            <a:extLst>
              <a:ext uri="{FF2B5EF4-FFF2-40B4-BE49-F238E27FC236}">
                <a16:creationId xmlns:a16="http://schemas.microsoft.com/office/drawing/2014/main" id="{C55EF8F2-B584-6247-98C0-D77E7D1B9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713" y="1295451"/>
            <a:ext cx="2178480" cy="348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“Engines of Discovery”, A. Sessler, E. Wilson…">
            <a:extLst>
              <a:ext uri="{FF2B5EF4-FFF2-40B4-BE49-F238E27FC236}">
                <a16:creationId xmlns:a16="http://schemas.microsoft.com/office/drawing/2014/main" id="{7B663230-F294-8448-9DD9-CEAD666C47DF}"/>
              </a:ext>
            </a:extLst>
          </p:cNvPr>
          <p:cNvSpPr txBox="1"/>
          <p:nvPr/>
        </p:nvSpPr>
        <p:spPr>
          <a:xfrm>
            <a:off x="2110582" y="5948376"/>
            <a:ext cx="532998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The Fly in the Cathedral</a:t>
            </a:r>
            <a:r>
              <a:rPr lang="en-GB" sz="2000" dirty="0"/>
              <a:t>, Brian Cathcart, 2004</a:t>
            </a:r>
            <a:endParaRPr sz="2000" u="sng" dirty="0">
              <a:hlinkClick r:id="rId3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A41981C-8919-6940-BF6C-02CCAB72D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956" y="1295450"/>
            <a:ext cx="2325551" cy="348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“Engines of Discovery”, A. Sessler, E. Wilson…">
            <a:extLst>
              <a:ext uri="{FF2B5EF4-FFF2-40B4-BE49-F238E27FC236}">
                <a16:creationId xmlns:a16="http://schemas.microsoft.com/office/drawing/2014/main" id="{E20B11AA-63AB-744E-AD10-BE07D3A1CFFA}"/>
              </a:ext>
            </a:extLst>
          </p:cNvPr>
          <p:cNvSpPr txBox="1"/>
          <p:nvPr/>
        </p:nvSpPr>
        <p:spPr>
          <a:xfrm>
            <a:off x="2173339" y="6553478"/>
            <a:ext cx="743643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Big Science: Ernest Lawrence and the Invention that Launched the Military-Industrial Complex</a:t>
            </a:r>
            <a:r>
              <a:rPr lang="en-GB" sz="2000" dirty="0"/>
              <a:t>, Michael </a:t>
            </a:r>
            <a:r>
              <a:rPr lang="en-GB" sz="2000" dirty="0" err="1"/>
              <a:t>Hiltzik</a:t>
            </a:r>
            <a:r>
              <a:rPr lang="en-GB" sz="2000" dirty="0"/>
              <a:t>, 2016</a:t>
            </a:r>
            <a:endParaRPr sz="2000" u="sng" dirty="0">
              <a:hlinkClick r:id="rId3"/>
            </a:endParaRPr>
          </a:p>
        </p:txBody>
      </p:sp>
      <p:pic>
        <p:nvPicPr>
          <p:cNvPr id="2054" name="Picture 6" descr="The Matter of Everything cover">
            <a:extLst>
              <a:ext uri="{FF2B5EF4-FFF2-40B4-BE49-F238E27FC236}">
                <a16:creationId xmlns:a16="http://schemas.microsoft.com/office/drawing/2014/main" id="{1A8984D8-992D-414F-BE31-3D278973B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829" y="1294574"/>
            <a:ext cx="2238872" cy="34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“Engines of Discovery”, A. Sessler, E. Wilson…">
            <a:extLst>
              <a:ext uri="{FF2B5EF4-FFF2-40B4-BE49-F238E27FC236}">
                <a16:creationId xmlns:a16="http://schemas.microsoft.com/office/drawing/2014/main" id="{855A0CC9-B8F4-FE41-8F29-DB960EFA149C}"/>
              </a:ext>
            </a:extLst>
          </p:cNvPr>
          <p:cNvSpPr txBox="1"/>
          <p:nvPr/>
        </p:nvSpPr>
        <p:spPr>
          <a:xfrm>
            <a:off x="2173339" y="8257277"/>
            <a:ext cx="743643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The Matter of Everything: Twelve Experiments that Changed Our World</a:t>
            </a:r>
            <a:r>
              <a:rPr lang="en-GB" sz="2000" dirty="0"/>
              <a:t>, Suzie Sheehy, 2022</a:t>
            </a:r>
            <a:endParaRPr sz="2000" u="sng" dirty="0">
              <a:hlinkClick r:id="rId3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9D7B3E-DE52-7840-BFFE-83ED453AA459}"/>
              </a:ext>
            </a:extLst>
          </p:cNvPr>
          <p:cNvSpPr/>
          <p:nvPr/>
        </p:nvSpPr>
        <p:spPr>
          <a:xfrm>
            <a:off x="2110582" y="7378520"/>
            <a:ext cx="82049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i="1" dirty="0"/>
              <a:t>Fermilab Physics, the Frontier, and </a:t>
            </a:r>
            <a:r>
              <a:rPr lang="en-GB" sz="2000" i="1" dirty="0" err="1"/>
              <a:t>Megascience</a:t>
            </a:r>
            <a:r>
              <a:rPr lang="en-GB" sz="2000" dirty="0"/>
              <a:t>, Lillian </a:t>
            </a:r>
            <a:r>
              <a:rPr lang="en-GB" sz="2000" dirty="0" err="1"/>
              <a:t>Hoddeson</a:t>
            </a:r>
            <a:r>
              <a:rPr lang="en-GB" sz="2000" dirty="0"/>
              <a:t>, Adrienne W. Kolb, Catherine Westfall, 2011</a:t>
            </a:r>
          </a:p>
        </p:txBody>
      </p:sp>
      <p:pic>
        <p:nvPicPr>
          <p:cNvPr id="2056" name="Picture 8" descr="Fermilab">
            <a:extLst>
              <a:ext uri="{FF2B5EF4-FFF2-40B4-BE49-F238E27FC236}">
                <a16:creationId xmlns:a16="http://schemas.microsoft.com/office/drawing/2014/main" id="{606D17B6-5045-5A46-B394-A04B95C17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771" y="1294573"/>
            <a:ext cx="2316794" cy="34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6F7F800-628D-B649-90CD-ADA123851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12" y="1294573"/>
            <a:ext cx="2710003" cy="353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458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yclotrons (1)"/>
          <p:cNvSpPr txBox="1">
            <a:spLocks noGrp="1"/>
          </p:cNvSpPr>
          <p:nvPr>
            <p:ph type="title"/>
          </p:nvPr>
        </p:nvSpPr>
        <p:spPr>
          <a:xfrm>
            <a:off x="952500" y="-158372"/>
            <a:ext cx="11099800" cy="2159001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t>Cyclotrons (1)</a:t>
            </a:r>
          </a:p>
        </p:txBody>
      </p:sp>
      <p:sp>
        <p:nvSpPr>
          <p:cNvPr id="247" name="Lawrence: “R cancels R!”  Cancelling out rho gives:"/>
          <p:cNvSpPr txBox="1">
            <a:spLocks noGrp="1"/>
          </p:cNvSpPr>
          <p:nvPr>
            <p:ph type="body" sz="quarter" idx="1"/>
          </p:nvPr>
        </p:nvSpPr>
        <p:spPr>
          <a:xfrm>
            <a:off x="4014907" y="4282315"/>
            <a:ext cx="5023492" cy="6477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defTabSz="473201">
              <a:spcBef>
                <a:spcPts val="3400"/>
              </a:spcBef>
              <a:buSzTx/>
              <a:buNone/>
              <a:defRPr sz="2916"/>
            </a:pPr>
            <a:r>
              <a:rPr dirty="0"/>
              <a:t>Cancelling out rho gives:</a:t>
            </a:r>
          </a:p>
        </p:txBody>
      </p:sp>
      <p:pic>
        <p:nvPicPr>
          <p:cNvPr id="248" name="MathTypeImage.pdf" descr="MathType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0932" y="3523792"/>
            <a:ext cx="1982724" cy="624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MathTypeImage.pdf" descr="MathType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9461" y="5019926"/>
            <a:ext cx="2313178" cy="1321816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ie. for constant charge q and mass m, and a uniform magnetic field B, the angular frequency is constant. ie. the rf frequency can be constant. The orbit radius is proportional to speed, v."/>
          <p:cNvSpPr txBox="1"/>
          <p:nvPr/>
        </p:nvSpPr>
        <p:spPr>
          <a:xfrm>
            <a:off x="1439712" y="7127259"/>
            <a:ext cx="10816439" cy="1599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sz="2000" dirty="0" err="1"/>
              <a:t>ie</a:t>
            </a:r>
            <a:r>
              <a:rPr sz="2000" dirty="0"/>
              <a:t>. for constant charge q and mass m, and a uniform magnetic field B, the angular frequency is constant. </a:t>
            </a:r>
            <a:r>
              <a:rPr sz="2000" dirty="0" err="1"/>
              <a:t>ie</a:t>
            </a:r>
            <a:r>
              <a:rPr sz="2000" dirty="0"/>
              <a:t>. the rf frequency can be constant. The orbit radius is proportional to speed, v.</a:t>
            </a:r>
          </a:p>
        </p:txBody>
      </p:sp>
      <p:sp>
        <p:nvSpPr>
          <p:cNvPr id="251" name="Q. What is the issue with this statement?"/>
          <p:cNvSpPr/>
          <p:nvPr/>
        </p:nvSpPr>
        <p:spPr>
          <a:xfrm>
            <a:off x="3367379" y="8661345"/>
            <a:ext cx="6270041" cy="508001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rPr dirty="0"/>
              <a:t>Q. What is the issue with this statement?</a:t>
            </a:r>
          </a:p>
        </p:txBody>
      </p:sp>
      <p:sp>
        <p:nvSpPr>
          <p:cNvPr id="253" name="Ernest Lawrence"/>
          <p:cNvSpPr txBox="1"/>
          <p:nvPr/>
        </p:nvSpPr>
        <p:spPr>
          <a:xfrm>
            <a:off x="244350" y="6291549"/>
            <a:ext cx="361156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2400" dirty="0"/>
              <a:t>Ernest </a:t>
            </a:r>
            <a:r>
              <a:rPr lang="en-GB" sz="2400" dirty="0"/>
              <a:t>Orlando </a:t>
            </a:r>
            <a:r>
              <a:rPr sz="2400" dirty="0"/>
              <a:t>Lawrence</a:t>
            </a:r>
          </a:p>
        </p:txBody>
      </p:sp>
      <p:sp>
        <p:nvSpPr>
          <p:cNvPr id="254" name="Oval"/>
          <p:cNvSpPr/>
          <p:nvPr/>
        </p:nvSpPr>
        <p:spPr>
          <a:xfrm>
            <a:off x="9368518" y="3665142"/>
            <a:ext cx="3307628" cy="3098331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5" name="Line"/>
          <p:cNvSpPr/>
          <p:nvPr/>
        </p:nvSpPr>
        <p:spPr>
          <a:xfrm flipV="1">
            <a:off x="11142637" y="4178395"/>
            <a:ext cx="985465" cy="98546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56" name="MathTypeImage.pdf" descr="MathType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07040" y="4795793"/>
            <a:ext cx="403890" cy="477324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Circle"/>
          <p:cNvSpPr/>
          <p:nvPr/>
        </p:nvSpPr>
        <p:spPr>
          <a:xfrm>
            <a:off x="11465972" y="6335641"/>
            <a:ext cx="440533" cy="440532"/>
          </a:xfrm>
          <a:prstGeom prst="ellipse">
            <a:avLst/>
          </a:prstGeom>
          <a:blipFill>
            <a:blip r:embed="rId7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8" name="Centrifugal force = magnetic force"/>
          <p:cNvSpPr txBox="1"/>
          <p:nvPr/>
        </p:nvSpPr>
        <p:spPr>
          <a:xfrm>
            <a:off x="4009401" y="1620870"/>
            <a:ext cx="713323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Centrifugal force = magnetic force</a:t>
            </a:r>
          </a:p>
        </p:txBody>
      </p:sp>
      <p:pic>
        <p:nvPicPr>
          <p:cNvPr id="259" name="MathTypeImage.pdf" descr="MathTypeImage.pd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5906" y="2275327"/>
            <a:ext cx="2313178" cy="1285099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Revolution frequency"/>
          <p:cNvSpPr txBox="1"/>
          <p:nvPr/>
        </p:nvSpPr>
        <p:spPr>
          <a:xfrm>
            <a:off x="4150184" y="3330596"/>
            <a:ext cx="3675113" cy="994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spcBef>
                <a:spcPts val="4200"/>
              </a:spcBef>
              <a:defRPr sz="2900"/>
            </a:lvl1pPr>
          </a:lstStyle>
          <a:p>
            <a:r>
              <a:rPr dirty="0"/>
              <a:t>Revolution frequency </a:t>
            </a:r>
          </a:p>
        </p:txBody>
      </p:sp>
      <p:sp>
        <p:nvSpPr>
          <p:cNvPr id="261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pic>
        <p:nvPicPr>
          <p:cNvPr id="9218" name="Picture 2" descr="TIME Magazine Cover: Ernest O. Lawrence - Nov. 1, 1937 - Inventions -  Science &amp;amp; Technology - Physicists - Nuclear Power - Nuclear Weapons -  Innovation - Atomic Bomb">
            <a:extLst>
              <a:ext uri="{FF2B5EF4-FFF2-40B4-BE49-F238E27FC236}">
                <a16:creationId xmlns:a16="http://schemas.microsoft.com/office/drawing/2014/main" id="{9EA87AB4-D8E5-9F4D-865D-2FFC261C3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4" y="1928246"/>
            <a:ext cx="3222255" cy="424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E41D637-227E-F645-8A1F-73902D10FE18}"/>
              </a:ext>
            </a:extLst>
          </p:cNvPr>
          <p:cNvSpPr/>
          <p:nvPr/>
        </p:nvSpPr>
        <p:spPr>
          <a:xfrm>
            <a:off x="3874706" y="6654747"/>
            <a:ext cx="5493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Lawrence: “R cancels R!” 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yclotrons (2)"/>
          <p:cNvSpPr txBox="1">
            <a:spLocks noGrp="1"/>
          </p:cNvSpPr>
          <p:nvPr>
            <p:ph type="title"/>
          </p:nvPr>
        </p:nvSpPr>
        <p:spPr>
          <a:xfrm>
            <a:off x="952500" y="-520611"/>
            <a:ext cx="11099800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Cyclotrons (2)</a:t>
            </a:r>
          </a:p>
        </p:txBody>
      </p:sp>
      <p:pic>
        <p:nvPicPr>
          <p:cNvPr id="26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29" y="1200075"/>
            <a:ext cx="6480732" cy="3499596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The Cyclotron, from E. Lawrence’s 1934 patent"/>
          <p:cNvSpPr txBox="1"/>
          <p:nvPr/>
        </p:nvSpPr>
        <p:spPr>
          <a:xfrm>
            <a:off x="570742" y="4827490"/>
            <a:ext cx="828739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t>The Cyclotron, from E. Lawrence’s 1934 patent</a:t>
            </a:r>
          </a:p>
        </p:txBody>
      </p:sp>
      <p:pic>
        <p:nvPicPr>
          <p:cNvPr id="26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2437" y="1765044"/>
            <a:ext cx="3267148" cy="41581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190" y="5514111"/>
            <a:ext cx="4820527" cy="3877611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E. Lawrence &amp; M. Stanley Livingston"/>
          <p:cNvSpPr txBox="1"/>
          <p:nvPr/>
        </p:nvSpPr>
        <p:spPr>
          <a:xfrm>
            <a:off x="5827201" y="8819186"/>
            <a:ext cx="64807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t>E. Lawrence &amp; M. Stanley Livingston</a:t>
            </a:r>
          </a:p>
        </p:txBody>
      </p:sp>
      <p:sp>
        <p:nvSpPr>
          <p:cNvPr id="271" name="The first cyclotron"/>
          <p:cNvSpPr txBox="1"/>
          <p:nvPr/>
        </p:nvSpPr>
        <p:spPr>
          <a:xfrm>
            <a:off x="9585469" y="6051053"/>
            <a:ext cx="648073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3000"/>
            </a:lvl1pPr>
          </a:lstStyle>
          <a:p>
            <a:r>
              <a:t>The first cyclotron</a:t>
            </a:r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8284-8C86-954E-8C42-608A46123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A creative boom: the 1940s to 1960s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95781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Betatron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24175"/>
          </a:xfrm>
          <a:prstGeom prst="rect">
            <a:avLst/>
          </a:prstGeom>
        </p:spPr>
        <p:txBody>
          <a:bodyPr/>
          <a:lstStyle>
            <a:lvl1pPr defTabSz="391414">
              <a:defRPr sz="5360"/>
            </a:lvl1pPr>
          </a:lstStyle>
          <a:p>
            <a:r>
              <a:t>Betatron</a:t>
            </a:r>
          </a:p>
        </p:txBody>
      </p:sp>
      <p:sp>
        <p:nvSpPr>
          <p:cNvPr id="298" name="Like a transformer with the beam as a secondary coil…"/>
          <p:cNvSpPr txBox="1">
            <a:spLocks noGrp="1"/>
          </p:cNvSpPr>
          <p:nvPr>
            <p:ph type="body" sz="half" idx="1"/>
          </p:nvPr>
        </p:nvSpPr>
        <p:spPr>
          <a:xfrm>
            <a:off x="905236" y="1900194"/>
            <a:ext cx="11194328" cy="280407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87740" indent="-387740" defTabSz="368045">
              <a:spcBef>
                <a:spcPts val="2600"/>
              </a:spcBef>
              <a:defRPr sz="2268"/>
            </a:pPr>
            <a:r>
              <a:rPr sz="2400" dirty="0"/>
              <a:t>Like a transformer with the beam as a secondary coil</a:t>
            </a:r>
          </a:p>
          <a:p>
            <a:pPr marL="387740" indent="-387740" defTabSz="368045">
              <a:spcBef>
                <a:spcPts val="2600"/>
              </a:spcBef>
              <a:defRPr sz="2268"/>
            </a:pPr>
            <a:r>
              <a:rPr sz="2400" dirty="0"/>
              <a:t>Usually used for relativistic electrons (so different from a cyclotron). </a:t>
            </a:r>
          </a:p>
          <a:p>
            <a:pPr marL="387740" indent="-387740" defTabSz="368045">
              <a:spcBef>
                <a:spcPts val="2600"/>
              </a:spcBef>
              <a:defRPr sz="2268"/>
            </a:pPr>
            <a:r>
              <a:rPr sz="2400" dirty="0"/>
              <a:t>Max energy achieved 300 MeV</a:t>
            </a:r>
          </a:p>
          <a:p>
            <a:pPr marL="387740" indent="-387740" defTabSz="368045">
              <a:spcBef>
                <a:spcPts val="2600"/>
              </a:spcBef>
              <a:defRPr sz="2268"/>
            </a:pPr>
            <a:r>
              <a:rPr sz="2400" dirty="0"/>
              <a:t>Accelerating field produced by a changing magnetic field that also serves to maintains electrons in a circular orbit of fixed radius as they are accelerated</a:t>
            </a:r>
          </a:p>
        </p:txBody>
      </p:sp>
      <p:sp>
        <p:nvSpPr>
          <p:cNvPr id="299" name="D.W. Kerst, Phys. Rev. 58, 841 (1940)"/>
          <p:cNvSpPr txBox="1"/>
          <p:nvPr/>
        </p:nvSpPr>
        <p:spPr>
          <a:xfrm>
            <a:off x="3371233" y="747732"/>
            <a:ext cx="6262333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900"/>
            </a:pPr>
            <a:endParaRPr/>
          </a:p>
          <a:p>
            <a:pPr>
              <a:defRPr sz="2900"/>
            </a:pPr>
            <a:r>
              <a:t>D.W. Kerst, Phys. Rev. 58, 841 (1940)</a:t>
            </a:r>
          </a:p>
        </p:txBody>
      </p:sp>
      <p:pic>
        <p:nvPicPr>
          <p:cNvPr id="30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56" y="4866127"/>
            <a:ext cx="7346812" cy="3323557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Image: http://mysite.du.edu/~jcalvert/phys/partelec.htm#Tron"/>
          <p:cNvSpPr txBox="1"/>
          <p:nvPr/>
        </p:nvSpPr>
        <p:spPr>
          <a:xfrm>
            <a:off x="1031217" y="8139624"/>
            <a:ext cx="5870833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600"/>
            </a:pPr>
            <a:r>
              <a:t>Image: </a:t>
            </a:r>
            <a:r>
              <a:rPr u="sng">
                <a:hlinkClick r:id="rId3"/>
              </a:rPr>
              <a:t>http://mysite.du.edu/~jcalvert/phys/partelec.htm#Tron</a:t>
            </a:r>
          </a:p>
        </p:txBody>
      </p:sp>
      <p:pic>
        <p:nvPicPr>
          <p:cNvPr id="302" name="MathTypeImage.pdf" descr="MathType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5393" y="5982797"/>
            <a:ext cx="1635547" cy="1090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MathTypeImage.pdf" descr="MathTypeImage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109074" y="6051853"/>
            <a:ext cx="1763969" cy="951984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Equate Faradays law on induction &amp; Lorentz force law gives…"/>
          <p:cNvSpPr txBox="1"/>
          <p:nvPr/>
        </p:nvSpPr>
        <p:spPr>
          <a:xfrm>
            <a:off x="7595996" y="4940603"/>
            <a:ext cx="5232618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t>Equate Faradays law on induction &amp; Lorentz force law gives…</a:t>
            </a:r>
          </a:p>
        </p:txBody>
      </p:sp>
      <p:sp>
        <p:nvSpPr>
          <p:cNvPr id="305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306" name="Arrow"/>
          <p:cNvSpPr/>
          <p:nvPr/>
        </p:nvSpPr>
        <p:spPr>
          <a:xfrm>
            <a:off x="9961503" y="6127767"/>
            <a:ext cx="845570" cy="588355"/>
          </a:xfrm>
          <a:prstGeom prst="rightArrow">
            <a:avLst>
              <a:gd name="adj1" fmla="val 32000"/>
              <a:gd name="adj2" fmla="val 91979"/>
            </a:avLst>
          </a:prstGeom>
          <a:blipFill>
            <a:blip r:embed="rId6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07" name="MathTypeImage.pdf" descr="MathTypeImage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8452" y="7321332"/>
            <a:ext cx="1431104" cy="1158514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since"/>
          <p:cNvSpPr txBox="1"/>
          <p:nvPr/>
        </p:nvSpPr>
        <p:spPr>
          <a:xfrm>
            <a:off x="8387624" y="7576722"/>
            <a:ext cx="120700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since</a:t>
            </a:r>
          </a:p>
        </p:txBody>
      </p:sp>
      <p:sp>
        <p:nvSpPr>
          <p:cNvPr id="309" name="http://physics.princeton.edu/~mcdonald/examples/betatron.pdf"/>
          <p:cNvSpPr txBox="1"/>
          <p:nvPr/>
        </p:nvSpPr>
        <p:spPr>
          <a:xfrm>
            <a:off x="3028683" y="8797187"/>
            <a:ext cx="6947434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/>
            </a:lvl1pPr>
          </a:lstStyle>
          <a:p>
            <a:r>
              <a:t>http://physics.princeton.edu/~mcdonald/examples/betatron.pdf</a:t>
            </a:r>
          </a:p>
        </p:txBody>
      </p:sp>
      <p:pic>
        <p:nvPicPr>
          <p:cNvPr id="3" name="Picture 2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ADEE4CE2-85D1-7145-B15F-9CEAE0B6EE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492" y="1850856"/>
            <a:ext cx="10312686" cy="750986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9FC0C-8498-D54F-A464-2A475AFF8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1112108"/>
            <a:ext cx="11099800" cy="1878226"/>
          </a:xfrm>
        </p:spPr>
        <p:txBody>
          <a:bodyPr>
            <a:noAutofit/>
          </a:bodyPr>
          <a:lstStyle/>
          <a:p>
            <a:r>
              <a:rPr lang="en-US" sz="4400" dirty="0" err="1"/>
              <a:t>Blewett</a:t>
            </a:r>
            <a:r>
              <a:rPr lang="en-US" sz="4400" dirty="0"/>
              <a:t> raises a problem: </a:t>
            </a:r>
            <a:br>
              <a:rPr lang="en-US" sz="4400" dirty="0"/>
            </a:br>
            <a:r>
              <a:rPr lang="en-US" sz="4400" dirty="0"/>
              <a:t>do electrons radiate?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A06AB-973C-FF48-AFC9-E44EA080E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4291570"/>
          </a:xfrm>
        </p:spPr>
        <p:txBody>
          <a:bodyPr/>
          <a:lstStyle/>
          <a:p>
            <a:r>
              <a:rPr lang="en-US" dirty="0" err="1"/>
              <a:t>Ivanenko</a:t>
            </a:r>
            <a:r>
              <a:rPr lang="en-US" dirty="0"/>
              <a:t> &amp; </a:t>
            </a:r>
            <a:r>
              <a:rPr lang="en-US" dirty="0" err="1"/>
              <a:t>Pomeranchuk</a:t>
            </a:r>
            <a:r>
              <a:rPr lang="en-US" dirty="0"/>
              <a:t>: upper limit to </a:t>
            </a:r>
            <a:r>
              <a:rPr lang="en-US" dirty="0" err="1"/>
              <a:t>betatron</a:t>
            </a:r>
            <a:r>
              <a:rPr lang="en-US" dirty="0"/>
              <a:t> energy around 500MeV! (1944)</a:t>
            </a:r>
          </a:p>
          <a:p>
            <a:r>
              <a:rPr lang="en-US" dirty="0" err="1"/>
              <a:t>Shwinger</a:t>
            </a:r>
            <a:r>
              <a:rPr lang="en-US" dirty="0"/>
              <a:t> also predicted radiation (1945)</a:t>
            </a:r>
          </a:p>
          <a:p>
            <a:r>
              <a:rPr lang="en-US" dirty="0"/>
              <a:t>Opposing views: electrons in wires don’t radiate?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AABBE-A6F5-E646-B10C-F8033AAE8559}"/>
              </a:ext>
            </a:extLst>
          </p:cNvPr>
          <p:cNvSpPr txBox="1"/>
          <p:nvPr/>
        </p:nvSpPr>
        <p:spPr>
          <a:xfrm>
            <a:off x="3277286" y="7167106"/>
            <a:ext cx="6450227" cy="12105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GE </a:t>
            </a:r>
            <a:r>
              <a:rPr lang="en-US" dirty="0">
                <a:solidFill>
                  <a:srgbClr val="000000"/>
                </a:solidFill>
              </a:rPr>
              <a:t>team s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earched in the radio spectrum… found nothing?</a:t>
            </a:r>
          </a:p>
        </p:txBody>
      </p:sp>
    </p:spTree>
    <p:extLst>
      <p:ext uri="{BB962C8B-B14F-4D97-AF65-F5344CB8AC3E}">
        <p14:creationId xmlns:p14="http://schemas.microsoft.com/office/powerpoint/2010/main" val="20177596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ynchrotrons (1)"/>
          <p:cNvSpPr txBox="1">
            <a:spLocks noGrp="1"/>
          </p:cNvSpPr>
          <p:nvPr>
            <p:ph type="title"/>
          </p:nvPr>
        </p:nvSpPr>
        <p:spPr>
          <a:xfrm>
            <a:off x="952500" y="-207456"/>
            <a:ext cx="11099800" cy="2159001"/>
          </a:xfrm>
          <a:prstGeom prst="rect">
            <a:avLst/>
          </a:prstGeom>
        </p:spPr>
        <p:txBody>
          <a:bodyPr/>
          <a:lstStyle>
            <a:lvl1pPr>
              <a:defRPr sz="5100"/>
            </a:lvl1pPr>
          </a:lstStyle>
          <a:p>
            <a:r>
              <a:rPr dirty="0"/>
              <a:t>Synchrotrons</a:t>
            </a:r>
          </a:p>
        </p:txBody>
      </p:sp>
      <p:grpSp>
        <p:nvGrpSpPr>
          <p:cNvPr id="314" name="“Particles should be constrained to move in a circle of constant radius thus enabling the use of an annular ring of magnetic field … which would be varied in such a way that the radius of curvature remains constant as the particles gain energy through su"/>
          <p:cNvGrpSpPr/>
          <p:nvPr/>
        </p:nvGrpSpPr>
        <p:grpSpPr>
          <a:xfrm>
            <a:off x="744455" y="1601459"/>
            <a:ext cx="12026825" cy="1778324"/>
            <a:chOff x="0" y="0"/>
            <a:chExt cx="12026824" cy="1778322"/>
          </a:xfrm>
        </p:grpSpPr>
        <p:sp>
          <p:nvSpPr>
            <p:cNvPr id="313" name="“Particles should be constrained to move in a circle of constant radius thus enabling the use of an annular ring of magnetic field … which would be varied in such a way that the radius of curvature remains constant as the particles gain energy through su"/>
            <p:cNvSpPr txBox="1"/>
            <p:nvPr/>
          </p:nvSpPr>
          <p:spPr>
            <a:xfrm>
              <a:off x="38100" y="38100"/>
              <a:ext cx="11950625" cy="1702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6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“</a:t>
              </a:r>
              <a:r>
                <a:rPr i="1"/>
                <a:t>Particles should be constrained to move in a circle of constant radius thus enabling the use of an annular ring of magnetic field … which would be varied in such a way that the radius of curvature remains constant as the particles gain energy through successive accelerations</a:t>
              </a:r>
              <a:r>
                <a:t>” - Marcus Oliphant, 1943 </a:t>
              </a:r>
            </a:p>
          </p:txBody>
        </p:sp>
        <p:pic>
          <p:nvPicPr>
            <p:cNvPr id="312" name="“Particles should be constrained to move in a circle of constant radius thus enabling the use of an annular ring of magnetic field … which would be varied in such a way that the radius of curvature remains constant as the particles gain energy through su" descr="“Particles should be constrained to move in a circle of constant radius thus enabling the use of an annular ring of magnetic field … which would be varied in such a way that the radius of curvature remains constant as the particles gain energy through successive accelerations” - Marcus Oliphant, 1943 “Particles should be constrained to move in a circle of constant radius thus enabling the use of an annular ring of magnetic field … which would be varied in such a way that the radius of curvature remains constant as the particles gain energy through successive accelerations” - Marcus Oliphant, 1943 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2026825" cy="1778323"/>
            </a:xfrm>
            <a:prstGeom prst="rect">
              <a:avLst/>
            </a:prstGeom>
            <a:effectLst/>
          </p:spPr>
        </p:pic>
      </p:grpSp>
      <p:sp>
        <p:nvSpPr>
          <p:cNvPr id="323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24" name="Connection Line">
            <a:extLst>
              <a:ext uri="{FF2B5EF4-FFF2-40B4-BE49-F238E27FC236}">
                <a16:creationId xmlns:a16="http://schemas.microsoft.com/office/drawing/2014/main" id="{159FFB8F-F5C0-0E4C-ADF6-EEB1B4E7D493}"/>
              </a:ext>
            </a:extLst>
          </p:cNvPr>
          <p:cNvSpPr/>
          <p:nvPr/>
        </p:nvSpPr>
        <p:spPr>
          <a:xfrm>
            <a:off x="6311798" y="4876800"/>
            <a:ext cx="1533654" cy="1089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1" extrusionOk="0">
                <a:moveTo>
                  <a:pt x="0" y="16201"/>
                </a:moveTo>
                <a:cubicBezTo>
                  <a:pt x="7528" y="-5197"/>
                  <a:pt x="14728" y="-5399"/>
                  <a:pt x="21600" y="15594"/>
                </a:cubicBezTo>
              </a:path>
            </a:pathLst>
          </a:custGeom>
          <a:ln w="381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5" name="Connection Line">
            <a:extLst>
              <a:ext uri="{FF2B5EF4-FFF2-40B4-BE49-F238E27FC236}">
                <a16:creationId xmlns:a16="http://schemas.microsoft.com/office/drawing/2014/main" id="{49219F41-6538-B341-9074-A6A2AFA3DC45}"/>
              </a:ext>
            </a:extLst>
          </p:cNvPr>
          <p:cNvSpPr/>
          <p:nvPr/>
        </p:nvSpPr>
        <p:spPr>
          <a:xfrm>
            <a:off x="4654199" y="5895773"/>
            <a:ext cx="1659612" cy="1092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2" extrusionOk="0">
                <a:moveTo>
                  <a:pt x="0" y="0"/>
                </a:moveTo>
                <a:cubicBezTo>
                  <a:pt x="7545" y="21371"/>
                  <a:pt x="14745" y="21600"/>
                  <a:pt x="21600" y="686"/>
                </a:cubicBezTo>
              </a:path>
            </a:pathLst>
          </a:custGeom>
          <a:ln w="381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6" name="Inject">
            <a:extLst>
              <a:ext uri="{FF2B5EF4-FFF2-40B4-BE49-F238E27FC236}">
                <a16:creationId xmlns:a16="http://schemas.microsoft.com/office/drawing/2014/main" id="{06846D17-80C0-7E43-9AE2-E494EE4242F2}"/>
              </a:ext>
            </a:extLst>
          </p:cNvPr>
          <p:cNvSpPr txBox="1"/>
          <p:nvPr/>
        </p:nvSpPr>
        <p:spPr>
          <a:xfrm>
            <a:off x="4985913" y="7033499"/>
            <a:ext cx="1569515" cy="555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3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Inject</a:t>
            </a:r>
          </a:p>
        </p:txBody>
      </p:sp>
      <p:sp>
        <p:nvSpPr>
          <p:cNvPr id="27" name="Extract">
            <a:extLst>
              <a:ext uri="{FF2B5EF4-FFF2-40B4-BE49-F238E27FC236}">
                <a16:creationId xmlns:a16="http://schemas.microsoft.com/office/drawing/2014/main" id="{2E1F8F23-82A0-684D-8BB8-7FA62DBE9289}"/>
              </a:ext>
            </a:extLst>
          </p:cNvPr>
          <p:cNvSpPr txBox="1"/>
          <p:nvPr/>
        </p:nvSpPr>
        <p:spPr>
          <a:xfrm>
            <a:off x="7309896" y="4199750"/>
            <a:ext cx="1833730" cy="555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3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Extract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3B66E45B-B9D4-0244-9894-80A749F8094D}"/>
              </a:ext>
            </a:extLst>
          </p:cNvPr>
          <p:cNvSpPr/>
          <p:nvPr/>
        </p:nvSpPr>
        <p:spPr>
          <a:xfrm>
            <a:off x="4658994" y="7665137"/>
            <a:ext cx="392762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9" name="t">
            <a:extLst>
              <a:ext uri="{FF2B5EF4-FFF2-40B4-BE49-F238E27FC236}">
                <a16:creationId xmlns:a16="http://schemas.microsoft.com/office/drawing/2014/main" id="{036B8CC7-1057-014F-8C77-56AF4B7DDEE8}"/>
              </a:ext>
            </a:extLst>
          </p:cNvPr>
          <p:cNvSpPr txBox="1"/>
          <p:nvPr/>
        </p:nvSpPr>
        <p:spPr>
          <a:xfrm>
            <a:off x="8433433" y="6994675"/>
            <a:ext cx="527407" cy="555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3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</a:t>
            </a: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693FD8DE-750A-594C-91E5-079BD8C03171}"/>
              </a:ext>
            </a:extLst>
          </p:cNvPr>
          <p:cNvSpPr/>
          <p:nvPr/>
        </p:nvSpPr>
        <p:spPr>
          <a:xfrm flipV="1">
            <a:off x="4658775" y="4331666"/>
            <a:ext cx="1" cy="334066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1" name="B(t)">
            <a:extLst>
              <a:ext uri="{FF2B5EF4-FFF2-40B4-BE49-F238E27FC236}">
                <a16:creationId xmlns:a16="http://schemas.microsoft.com/office/drawing/2014/main" id="{962DCABB-A1A6-BA4E-803A-93ED4C6AA4EE}"/>
              </a:ext>
            </a:extLst>
          </p:cNvPr>
          <p:cNvSpPr txBox="1"/>
          <p:nvPr/>
        </p:nvSpPr>
        <p:spPr>
          <a:xfrm>
            <a:off x="3147290" y="4358419"/>
            <a:ext cx="1116703" cy="555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3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B(t)</a:t>
            </a:r>
          </a:p>
        </p:txBody>
      </p:sp>
      <p:sp>
        <p:nvSpPr>
          <p:cNvPr id="32" name="Typical synchrotron magnet cycle">
            <a:extLst>
              <a:ext uri="{FF2B5EF4-FFF2-40B4-BE49-F238E27FC236}">
                <a16:creationId xmlns:a16="http://schemas.microsoft.com/office/drawing/2014/main" id="{9F4C649C-4363-434B-9F80-90C19064AB72}"/>
              </a:ext>
            </a:extLst>
          </p:cNvPr>
          <p:cNvSpPr txBox="1"/>
          <p:nvPr/>
        </p:nvSpPr>
        <p:spPr>
          <a:xfrm>
            <a:off x="3906268" y="8001384"/>
            <a:ext cx="582815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rPr dirty="0"/>
              <a:t>Typical synchrotron magnet cycle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ynchrotrons - Phase stability"/>
          <p:cNvSpPr txBox="1">
            <a:spLocks noGrp="1"/>
          </p:cNvSpPr>
          <p:nvPr>
            <p:ph type="title" idx="4294967295"/>
          </p:nvPr>
        </p:nvSpPr>
        <p:spPr>
          <a:xfrm>
            <a:off x="1012110" y="172537"/>
            <a:ext cx="11099801" cy="1731093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</a:lstStyle>
          <a:p>
            <a:r>
              <a:rPr dirty="0"/>
              <a:t>Synchrotrons - Phase stability</a:t>
            </a:r>
          </a:p>
        </p:txBody>
      </p:sp>
      <p:pic>
        <p:nvPicPr>
          <p:cNvPr id="362" name="MathTypeImage.pdf" descr="MathType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840" y="3812726"/>
            <a:ext cx="3186286" cy="499810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Line"/>
          <p:cNvSpPr/>
          <p:nvPr/>
        </p:nvSpPr>
        <p:spPr>
          <a:xfrm flipV="1">
            <a:off x="3862996" y="4506081"/>
            <a:ext cx="1" cy="260850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64" name="Line"/>
          <p:cNvSpPr/>
          <p:nvPr/>
        </p:nvSpPr>
        <p:spPr>
          <a:xfrm flipH="1">
            <a:off x="3863423" y="7107383"/>
            <a:ext cx="588712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65" name="V"/>
          <p:cNvSpPr txBox="1"/>
          <p:nvPr/>
        </p:nvSpPr>
        <p:spPr>
          <a:xfrm>
            <a:off x="3260010" y="4341342"/>
            <a:ext cx="39365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</a:t>
            </a:r>
          </a:p>
        </p:txBody>
      </p:sp>
      <p:pic>
        <p:nvPicPr>
          <p:cNvPr id="366" name="Image" descr="Image"/>
          <p:cNvPicPr>
            <a:picLocks noChangeAspect="1"/>
          </p:cNvPicPr>
          <p:nvPr/>
        </p:nvPicPr>
        <p:blipFill>
          <a:blip r:embed="rId3"/>
          <a:srcRect l="12980" t="1171" r="47931" b="2"/>
          <a:stretch>
            <a:fillRect/>
          </a:stretch>
        </p:blipFill>
        <p:spPr>
          <a:xfrm>
            <a:off x="4047829" y="5282698"/>
            <a:ext cx="5264945" cy="3327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98" extrusionOk="0">
                <a:moveTo>
                  <a:pt x="10557" y="0"/>
                </a:moveTo>
                <a:lnTo>
                  <a:pt x="10048" y="708"/>
                </a:lnTo>
                <a:cubicBezTo>
                  <a:pt x="10014" y="755"/>
                  <a:pt x="9985" y="840"/>
                  <a:pt x="9952" y="890"/>
                </a:cubicBezTo>
                <a:cubicBezTo>
                  <a:pt x="11004" y="-702"/>
                  <a:pt x="12033" y="1783"/>
                  <a:pt x="13664" y="9498"/>
                </a:cubicBezTo>
                <a:cubicBezTo>
                  <a:pt x="15250" y="17000"/>
                  <a:pt x="15976" y="19561"/>
                  <a:pt x="16793" y="20522"/>
                </a:cubicBezTo>
                <a:cubicBezTo>
                  <a:pt x="16848" y="20586"/>
                  <a:pt x="17141" y="20644"/>
                  <a:pt x="17639" y="20689"/>
                </a:cubicBezTo>
                <a:lnTo>
                  <a:pt x="18005" y="19943"/>
                </a:lnTo>
                <a:cubicBezTo>
                  <a:pt x="18693" y="18558"/>
                  <a:pt x="19181" y="16746"/>
                  <a:pt x="20577" y="10326"/>
                </a:cubicBezTo>
                <a:cubicBezTo>
                  <a:pt x="20991" y="8423"/>
                  <a:pt x="21317" y="6979"/>
                  <a:pt x="21600" y="5802"/>
                </a:cubicBezTo>
                <a:lnTo>
                  <a:pt x="21600" y="5498"/>
                </a:lnTo>
                <a:cubicBezTo>
                  <a:pt x="21304" y="6761"/>
                  <a:pt x="20954" y="8316"/>
                  <a:pt x="20426" y="10739"/>
                </a:cubicBezTo>
                <a:cubicBezTo>
                  <a:pt x="18972" y="17410"/>
                  <a:pt x="18390" y="19435"/>
                  <a:pt x="17728" y="20145"/>
                </a:cubicBezTo>
                <a:cubicBezTo>
                  <a:pt x="17584" y="20300"/>
                  <a:pt x="17473" y="20417"/>
                  <a:pt x="17375" y="20487"/>
                </a:cubicBezTo>
                <a:cubicBezTo>
                  <a:pt x="17179" y="20626"/>
                  <a:pt x="17042" y="20590"/>
                  <a:pt x="16847" y="20340"/>
                </a:cubicBezTo>
                <a:cubicBezTo>
                  <a:pt x="16750" y="20215"/>
                  <a:pt x="16637" y="20031"/>
                  <a:pt x="16494" y="19796"/>
                </a:cubicBezTo>
                <a:cubicBezTo>
                  <a:pt x="16202" y="19317"/>
                  <a:pt x="15888" y="18530"/>
                  <a:pt x="15564" y="17456"/>
                </a:cubicBezTo>
                <a:cubicBezTo>
                  <a:pt x="15241" y="16382"/>
                  <a:pt x="14907" y="15021"/>
                  <a:pt x="14569" y="13409"/>
                </a:cubicBezTo>
                <a:cubicBezTo>
                  <a:pt x="13507" y="8345"/>
                  <a:pt x="12864" y="5418"/>
                  <a:pt x="12357" y="3599"/>
                </a:cubicBezTo>
                <a:cubicBezTo>
                  <a:pt x="12103" y="2689"/>
                  <a:pt x="11886" y="2057"/>
                  <a:pt x="11666" y="1578"/>
                </a:cubicBezTo>
                <a:cubicBezTo>
                  <a:pt x="11446" y="1099"/>
                  <a:pt x="11222" y="776"/>
                  <a:pt x="10964" y="476"/>
                </a:cubicBezTo>
                <a:lnTo>
                  <a:pt x="10557" y="0"/>
                </a:lnTo>
                <a:close/>
                <a:moveTo>
                  <a:pt x="9826" y="1129"/>
                </a:moveTo>
                <a:cubicBezTo>
                  <a:pt x="9707" y="1347"/>
                  <a:pt x="9582" y="1572"/>
                  <a:pt x="9460" y="1892"/>
                </a:cubicBezTo>
                <a:cubicBezTo>
                  <a:pt x="9450" y="1918"/>
                  <a:pt x="9434" y="1981"/>
                  <a:pt x="9424" y="2009"/>
                </a:cubicBezTo>
                <a:cubicBezTo>
                  <a:pt x="9558" y="1689"/>
                  <a:pt x="9692" y="1358"/>
                  <a:pt x="9826" y="1129"/>
                </a:cubicBezTo>
                <a:close/>
                <a:moveTo>
                  <a:pt x="9424" y="2009"/>
                </a:moveTo>
                <a:cubicBezTo>
                  <a:pt x="8800" y="3505"/>
                  <a:pt x="8127" y="6154"/>
                  <a:pt x="6840" y="12197"/>
                </a:cubicBezTo>
                <a:cubicBezTo>
                  <a:pt x="5864" y="16785"/>
                  <a:pt x="5005" y="19619"/>
                  <a:pt x="4406" y="20220"/>
                </a:cubicBezTo>
                <a:cubicBezTo>
                  <a:pt x="4009" y="20618"/>
                  <a:pt x="3906" y="20624"/>
                  <a:pt x="3523" y="20238"/>
                </a:cubicBezTo>
                <a:cubicBezTo>
                  <a:pt x="2861" y="19569"/>
                  <a:pt x="2137" y="17235"/>
                  <a:pt x="1156" y="12621"/>
                </a:cubicBezTo>
                <a:cubicBezTo>
                  <a:pt x="685" y="10405"/>
                  <a:pt x="326" y="8807"/>
                  <a:pt x="0" y="7402"/>
                </a:cubicBezTo>
                <a:lnTo>
                  <a:pt x="0" y="7739"/>
                </a:lnTo>
                <a:cubicBezTo>
                  <a:pt x="64" y="8080"/>
                  <a:pt x="158" y="8524"/>
                  <a:pt x="287" y="9040"/>
                </a:cubicBezTo>
                <a:cubicBezTo>
                  <a:pt x="483" y="9829"/>
                  <a:pt x="920" y="11793"/>
                  <a:pt x="1264" y="13409"/>
                </a:cubicBezTo>
                <a:cubicBezTo>
                  <a:pt x="2052" y="17120"/>
                  <a:pt x="2738" y="19367"/>
                  <a:pt x="3344" y="20228"/>
                </a:cubicBezTo>
                <a:lnTo>
                  <a:pt x="3818" y="20898"/>
                </a:lnTo>
                <a:lnTo>
                  <a:pt x="4310" y="20898"/>
                </a:lnTo>
                <a:lnTo>
                  <a:pt x="4706" y="20138"/>
                </a:lnTo>
                <a:cubicBezTo>
                  <a:pt x="5283" y="19013"/>
                  <a:pt x="5943" y="16729"/>
                  <a:pt x="6648" y="13409"/>
                </a:cubicBezTo>
                <a:cubicBezTo>
                  <a:pt x="6991" y="11793"/>
                  <a:pt x="7428" y="9829"/>
                  <a:pt x="7625" y="9040"/>
                </a:cubicBezTo>
                <a:cubicBezTo>
                  <a:pt x="7822" y="8251"/>
                  <a:pt x="7985" y="7465"/>
                  <a:pt x="7985" y="7298"/>
                </a:cubicBezTo>
                <a:cubicBezTo>
                  <a:pt x="7985" y="6793"/>
                  <a:pt x="8919" y="3376"/>
                  <a:pt x="9424" y="2009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</p:pic>
      <p:sp>
        <p:nvSpPr>
          <p:cNvPr id="367" name="Oval"/>
          <p:cNvSpPr/>
          <p:nvPr/>
        </p:nvSpPr>
        <p:spPr>
          <a:xfrm>
            <a:off x="5824827" y="6145716"/>
            <a:ext cx="393650" cy="340564"/>
          </a:xfrm>
          <a:prstGeom prst="ellipse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8" name="Oval"/>
          <p:cNvSpPr/>
          <p:nvPr/>
        </p:nvSpPr>
        <p:spPr>
          <a:xfrm>
            <a:off x="6098029" y="5573880"/>
            <a:ext cx="393650" cy="340563"/>
          </a:xfrm>
          <a:prstGeom prst="ellipse">
            <a:avLst/>
          </a:prstGeom>
          <a:blipFill>
            <a:blip r:embed="rId5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9" name="b"/>
          <p:cNvSpPr txBox="1"/>
          <p:nvPr/>
        </p:nvSpPr>
        <p:spPr>
          <a:xfrm>
            <a:off x="5958329" y="5024962"/>
            <a:ext cx="3936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</a:t>
            </a:r>
          </a:p>
        </p:txBody>
      </p:sp>
      <p:sp>
        <p:nvSpPr>
          <p:cNvPr id="370" name="a"/>
          <p:cNvSpPr txBox="1"/>
          <p:nvPr/>
        </p:nvSpPr>
        <p:spPr>
          <a:xfrm>
            <a:off x="5551652" y="5642404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</a:t>
            </a:r>
          </a:p>
        </p:txBody>
      </p:sp>
      <p:sp>
        <p:nvSpPr>
          <p:cNvPr id="371" name="Line"/>
          <p:cNvSpPr/>
          <p:nvPr/>
        </p:nvSpPr>
        <p:spPr>
          <a:xfrm flipV="1">
            <a:off x="6021652" y="6366518"/>
            <a:ext cx="1" cy="833690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372" name="MathTypeImage.pdf" descr="MathType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3702" y="7105275"/>
            <a:ext cx="393791" cy="48466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MathTypeImage.pdf" descr="MathTypeImage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7287" y="7111872"/>
            <a:ext cx="726997" cy="545249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Line"/>
          <p:cNvSpPr/>
          <p:nvPr/>
        </p:nvSpPr>
        <p:spPr>
          <a:xfrm flipV="1">
            <a:off x="6294854" y="6010815"/>
            <a:ext cx="1" cy="1269896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75" name="a - synchronous…"/>
          <p:cNvSpPr txBox="1"/>
          <p:nvPr/>
        </p:nvSpPr>
        <p:spPr>
          <a:xfrm>
            <a:off x="1043719" y="1903630"/>
            <a:ext cx="1128205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200"/>
              </a:spcBef>
              <a:defRPr sz="2300"/>
            </a:pPr>
            <a:r>
              <a:t>a - synchronous</a:t>
            </a:r>
          </a:p>
          <a:p>
            <a:pPr algn="l">
              <a:spcBef>
                <a:spcPts val="1200"/>
              </a:spcBef>
              <a:defRPr sz="2300"/>
            </a:pPr>
            <a:r>
              <a:t>b - arrives early, sees higher voltage, goes to larger orbit -&gt; arrives later next time</a:t>
            </a:r>
          </a:p>
          <a:p>
            <a:pPr algn="l">
              <a:spcBef>
                <a:spcPts val="1200"/>
              </a:spcBef>
              <a:defRPr sz="2300"/>
            </a:pPr>
            <a:r>
              <a:t>c - arrives late, sees lower voltage, goes to smaller orbit -&gt; arrives earlier next time</a:t>
            </a:r>
          </a:p>
        </p:txBody>
      </p:sp>
      <p:sp>
        <p:nvSpPr>
          <p:cNvPr id="376" name="Oval"/>
          <p:cNvSpPr/>
          <p:nvPr/>
        </p:nvSpPr>
        <p:spPr>
          <a:xfrm>
            <a:off x="5526506" y="6749941"/>
            <a:ext cx="393651" cy="340563"/>
          </a:xfrm>
          <a:prstGeom prst="ellipse">
            <a:avLst/>
          </a:prstGeom>
          <a:blipFill>
            <a:blip r:embed="rId8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7" name="c"/>
          <p:cNvSpPr txBox="1"/>
          <p:nvPr/>
        </p:nvSpPr>
        <p:spPr>
          <a:xfrm>
            <a:off x="5399379" y="6201023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</a:t>
            </a:r>
          </a:p>
        </p:txBody>
      </p:sp>
      <p:pic>
        <p:nvPicPr>
          <p:cNvPr id="378" name="MathTypeImage.pdf" descr="MathTypeImage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4360" y="7550339"/>
            <a:ext cx="605831" cy="484666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Line"/>
          <p:cNvSpPr/>
          <p:nvPr/>
        </p:nvSpPr>
        <p:spPr>
          <a:xfrm flipV="1">
            <a:off x="5748450" y="6838601"/>
            <a:ext cx="1" cy="833690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87" name="t"/>
          <p:cNvSpPr txBox="1"/>
          <p:nvPr/>
        </p:nvSpPr>
        <p:spPr>
          <a:xfrm>
            <a:off x="9869620" y="6931596"/>
            <a:ext cx="2414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</a:t>
            </a:r>
          </a:p>
        </p:txBody>
      </p:sp>
      <p:sp>
        <p:nvSpPr>
          <p:cNvPr id="393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1D2CA3-9B55-9D45-91B3-B9C1C4CAE872}"/>
              </a:ext>
            </a:extLst>
          </p:cNvPr>
          <p:cNvSpPr txBox="1"/>
          <p:nvPr/>
        </p:nvSpPr>
        <p:spPr>
          <a:xfrm>
            <a:off x="3195695" y="1628451"/>
            <a:ext cx="696921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Vladimir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Veksler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&amp; Ed McMillan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9AB8F-2F9F-074E-9406-162A09961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124786"/>
            <a:ext cx="11099800" cy="2159000"/>
          </a:xfrm>
        </p:spPr>
        <p:txBody>
          <a:bodyPr>
            <a:noAutofit/>
          </a:bodyPr>
          <a:lstStyle/>
          <a:p>
            <a:r>
              <a:rPr lang="en-US" sz="5400" dirty="0"/>
              <a:t>Discovery of Synchrotron Light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2057F9-1738-9B43-9D6D-11765314B778}"/>
              </a:ext>
            </a:extLst>
          </p:cNvPr>
          <p:cNvSpPr txBox="1"/>
          <p:nvPr/>
        </p:nvSpPr>
        <p:spPr>
          <a:xfrm>
            <a:off x="3932193" y="1955491"/>
            <a:ext cx="5140411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GE, 1947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6DEA42-7AEB-734D-8B81-5D49A78D8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537" y="2125722"/>
            <a:ext cx="4055762" cy="71989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9DECCE-E3E5-FC42-8D7E-0C2BC36CA3DE}"/>
              </a:ext>
            </a:extLst>
          </p:cNvPr>
          <p:cNvSpPr/>
          <p:nvPr/>
        </p:nvSpPr>
        <p:spPr>
          <a:xfrm>
            <a:off x="514862" y="7577945"/>
            <a:ext cx="65024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800" dirty="0" err="1"/>
              <a:t>Goward</a:t>
            </a:r>
            <a:r>
              <a:rPr lang="en-US" sz="2800" dirty="0"/>
              <a:t> and Barnes (UK) converted a small </a:t>
            </a:r>
            <a:r>
              <a:rPr lang="en-US" sz="2800" dirty="0" err="1"/>
              <a:t>betatron</a:t>
            </a:r>
            <a:r>
              <a:rPr lang="en-US" sz="2800" dirty="0"/>
              <a:t> into an 8 MeV electron synchrotron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AE0ED-2387-C940-8C0A-1DC0E7E0ED2D}"/>
              </a:ext>
            </a:extLst>
          </p:cNvPr>
          <p:cNvSpPr txBox="1"/>
          <p:nvPr/>
        </p:nvSpPr>
        <p:spPr>
          <a:xfrm>
            <a:off x="514862" y="6366443"/>
            <a:ext cx="6230895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NB. GE team were beaten to ‘first synchrotron’ by a month: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32FA22-9DBC-3D48-A421-C6DCE0511E62}"/>
              </a:ext>
            </a:extLst>
          </p:cNvPr>
          <p:cNvSpPr txBox="1"/>
          <p:nvPr/>
        </p:nvSpPr>
        <p:spPr>
          <a:xfrm>
            <a:off x="707079" y="3283494"/>
            <a:ext cx="6450227" cy="231858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Astrophysical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relevance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: majority of radio sources in the univers</a:t>
            </a:r>
            <a:r>
              <a:rPr lang="en-US" dirty="0">
                <a:solidFill>
                  <a:srgbClr val="000000"/>
                </a:solidFill>
              </a:rPr>
              <a:t>e emit via synchrotron processes!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93209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4A6AF-7C0B-4641-8F0A-148A2FA5F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444500"/>
            <a:ext cx="11099800" cy="2159000"/>
          </a:xfrm>
        </p:spPr>
        <p:txBody>
          <a:bodyPr>
            <a:normAutofit/>
          </a:bodyPr>
          <a:lstStyle/>
          <a:p>
            <a:r>
              <a:rPr lang="en-US" sz="4800" dirty="0"/>
              <a:t>Proton Synchrotrons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2EC6E3-B8EE-FB4F-9383-AB4AF58BC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73" y="1107949"/>
            <a:ext cx="10957428" cy="80480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206E11-4144-554C-AE40-16F7B953A93D}"/>
              </a:ext>
            </a:extLst>
          </p:cNvPr>
          <p:cNvSpPr txBox="1"/>
          <p:nvPr/>
        </p:nvSpPr>
        <p:spPr>
          <a:xfrm>
            <a:off x="1531687" y="9155992"/>
            <a:ext cx="972820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Cosmotron, BNL</a:t>
            </a:r>
          </a:p>
        </p:txBody>
      </p:sp>
    </p:spTree>
    <p:extLst>
      <p:ext uri="{BB962C8B-B14F-4D97-AF65-F5344CB8AC3E}">
        <p14:creationId xmlns:p14="http://schemas.microsoft.com/office/powerpoint/2010/main" val="87813955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EF2CD3-CAB1-B445-B27F-FFE62DD40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633" y="76200"/>
            <a:ext cx="11153934" cy="8835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7CCBB7-DA83-284E-9170-1AEB9924CC4B}"/>
              </a:ext>
            </a:extLst>
          </p:cNvPr>
          <p:cNvSpPr txBox="1"/>
          <p:nvPr/>
        </p:nvSpPr>
        <p:spPr>
          <a:xfrm>
            <a:off x="1447800" y="8971382"/>
            <a:ext cx="97282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Bevatron, Berkeley: discovered the antiproton</a:t>
            </a:r>
          </a:p>
        </p:txBody>
      </p:sp>
    </p:spTree>
    <p:extLst>
      <p:ext uri="{BB962C8B-B14F-4D97-AF65-F5344CB8AC3E}">
        <p14:creationId xmlns:p14="http://schemas.microsoft.com/office/powerpoint/2010/main" val="5232766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Outline</a:t>
            </a:r>
          </a:p>
        </p:txBody>
      </p:sp>
      <p:sp>
        <p:nvSpPr>
          <p:cNvPr id="151" name="Intro to particle accelerators in general…"/>
          <p:cNvSpPr txBox="1">
            <a:spLocks noGrp="1"/>
          </p:cNvSpPr>
          <p:nvPr>
            <p:ph type="body" idx="1"/>
          </p:nvPr>
        </p:nvSpPr>
        <p:spPr>
          <a:xfrm>
            <a:off x="1192342" y="2603500"/>
            <a:ext cx="11099800" cy="48166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2400" b="1" dirty="0"/>
              <a:t>The scientific case for particle accelerators 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2400" b="1" dirty="0"/>
              <a:t>The early days: the first accelerators up to 1930s</a:t>
            </a:r>
          </a:p>
          <a:p>
            <a:pPr marL="889000" lvl="3">
              <a:lnSpc>
                <a:spcPct val="150000"/>
              </a:lnSpc>
              <a:spcBef>
                <a:spcPts val="0"/>
              </a:spcBef>
            </a:pPr>
            <a:r>
              <a:rPr lang="en-GB" sz="2400" dirty="0"/>
              <a:t>Electrostatic accelerators, Cyclotron, early LINACs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2400" b="1" dirty="0"/>
              <a:t>A creative boom: the 1940s to 1960s</a:t>
            </a:r>
          </a:p>
          <a:p>
            <a:pPr marL="889000" lvl="3">
              <a:lnSpc>
                <a:spcPct val="120000"/>
              </a:lnSpc>
              <a:spcBef>
                <a:spcPts val="0"/>
              </a:spcBef>
            </a:pPr>
            <a:r>
              <a:rPr lang="en-GB" sz="2400" dirty="0" err="1"/>
              <a:t>Betatron</a:t>
            </a:r>
            <a:r>
              <a:rPr lang="en-GB" sz="2400" dirty="0"/>
              <a:t>, Synchrotron, FFAs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2400" b="1" dirty="0"/>
              <a:t>An established field and powerful tool: 1970s to today </a:t>
            </a:r>
          </a:p>
          <a:p>
            <a:pPr marL="889000" lvl="3">
              <a:lnSpc>
                <a:spcPct val="120000"/>
              </a:lnSpc>
              <a:spcBef>
                <a:spcPts val="0"/>
              </a:spcBef>
            </a:pPr>
            <a:r>
              <a:rPr lang="en-GB" sz="2400" dirty="0"/>
              <a:t>LINACs, superconducting technology, colliders and advances</a:t>
            </a:r>
          </a:p>
          <a:p>
            <a:pPr marL="444500" lvl="2">
              <a:lnSpc>
                <a:spcPct val="120000"/>
              </a:lnSpc>
              <a:spcBef>
                <a:spcPts val="0"/>
              </a:spcBef>
            </a:pPr>
            <a:r>
              <a:rPr lang="en-GB" sz="2400" b="1" dirty="0"/>
              <a:t>A few loose ends:</a:t>
            </a:r>
            <a:endParaRPr sz="2400" b="1" dirty="0"/>
          </a:p>
          <a:p>
            <a:pPr marL="889000" lvl="3">
              <a:lnSpc>
                <a:spcPct val="120000"/>
              </a:lnSpc>
              <a:spcBef>
                <a:spcPts val="0"/>
              </a:spcBef>
            </a:pPr>
            <a:r>
              <a:rPr lang="en-GB" sz="2400" dirty="0"/>
              <a:t>The m</a:t>
            </a:r>
            <a:r>
              <a:rPr sz="2400" dirty="0" err="1"/>
              <a:t>icrotron</a:t>
            </a:r>
            <a:r>
              <a:rPr sz="2400" dirty="0"/>
              <a:t>, </a:t>
            </a:r>
            <a:r>
              <a:rPr sz="2400" dirty="0" err="1"/>
              <a:t>rhodotron</a:t>
            </a:r>
            <a:endParaRPr sz="2400" dirty="0"/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A341C7-B7F5-F24A-AD01-933496852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45" y="385472"/>
            <a:ext cx="12229909" cy="898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684261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nchrotrons - Phase stability">
            <a:extLst>
              <a:ext uri="{FF2B5EF4-FFF2-40B4-BE49-F238E27FC236}">
                <a16:creationId xmlns:a16="http://schemas.microsoft.com/office/drawing/2014/main" id="{68D23F8F-B1C0-1C43-BBB3-FE9C1D76371B}"/>
              </a:ext>
            </a:extLst>
          </p:cNvPr>
          <p:cNvSpPr txBox="1">
            <a:spLocks/>
          </p:cNvSpPr>
          <p:nvPr/>
        </p:nvSpPr>
        <p:spPr>
          <a:xfrm>
            <a:off x="952499" y="-238253"/>
            <a:ext cx="11099801" cy="215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3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GB" dirty="0"/>
              <a:t>Strong Focusing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4B3618-9669-F84F-BD6A-61F034CD3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841" y="2526042"/>
            <a:ext cx="6881114" cy="66262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F2E0EA-45AC-2F49-AA5C-9062E7E85DFB}"/>
              </a:ext>
            </a:extLst>
          </p:cNvPr>
          <p:cNvSpPr txBox="1"/>
          <p:nvPr/>
        </p:nvSpPr>
        <p:spPr>
          <a:xfrm>
            <a:off x="2347782" y="1315454"/>
            <a:ext cx="8309232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Brookhaven, 1952, Livingston: Can we turn around some Cosmotron magnets?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0DC1A-090B-CF41-8CDE-9BE8225868E2}"/>
              </a:ext>
            </a:extLst>
          </p:cNvPr>
          <p:cNvSpPr txBox="1"/>
          <p:nvPr/>
        </p:nvSpPr>
        <p:spPr>
          <a:xfrm>
            <a:off x="2347782" y="9152300"/>
            <a:ext cx="830923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E. Courant &amp; H. Snyder worked out the theory…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AA041-B57D-7141-93EB-32DC9226E73C}"/>
              </a:ext>
            </a:extLst>
          </p:cNvPr>
          <p:cNvSpPr txBox="1"/>
          <p:nvPr/>
        </p:nvSpPr>
        <p:spPr>
          <a:xfrm>
            <a:off x="3190787" y="4679879"/>
            <a:ext cx="6623221" cy="23185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dirty="0"/>
              <a:t>It turned out Nikolas </a:t>
            </a:r>
            <a:r>
              <a:rPr lang="en-US" dirty="0" err="1"/>
              <a:t>Christophilos</a:t>
            </a:r>
            <a:r>
              <a:rPr lang="en-US" dirty="0"/>
              <a:t> (Greek engineer) had got there first and patented the idea: they later hired him.</a:t>
            </a:r>
          </a:p>
        </p:txBody>
      </p:sp>
    </p:spTree>
    <p:extLst>
      <p:ext uri="{BB962C8B-B14F-4D97-AF65-F5344CB8AC3E}">
        <p14:creationId xmlns:p14="http://schemas.microsoft.com/office/powerpoint/2010/main" val="6912732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ynchrotrons"/>
          <p:cNvSpPr txBox="1">
            <a:spLocks noGrp="1"/>
          </p:cNvSpPr>
          <p:nvPr>
            <p:ph type="title"/>
          </p:nvPr>
        </p:nvSpPr>
        <p:spPr>
          <a:xfrm>
            <a:off x="952500" y="111360"/>
            <a:ext cx="11099800" cy="1738430"/>
          </a:xfrm>
          <a:prstGeom prst="rect">
            <a:avLst/>
          </a:prstGeom>
        </p:spPr>
        <p:txBody>
          <a:bodyPr/>
          <a:lstStyle>
            <a:lvl1pPr>
              <a:defRPr sz="5300"/>
            </a:lvl1pPr>
          </a:lstStyle>
          <a:p>
            <a:r>
              <a:rPr lang="en-GB" dirty="0"/>
              <a:t>Strong Focusing </a:t>
            </a:r>
            <a:r>
              <a:rPr dirty="0"/>
              <a:t>Synchrotrons</a:t>
            </a:r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257" y="2774714"/>
            <a:ext cx="4289970" cy="4204171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Oval"/>
          <p:cNvSpPr/>
          <p:nvPr/>
        </p:nvSpPr>
        <p:spPr>
          <a:xfrm>
            <a:off x="3109215" y="4732584"/>
            <a:ext cx="552054" cy="288430"/>
          </a:xfrm>
          <a:prstGeom prst="ellipse">
            <a:avLst/>
          </a:prstGeom>
          <a:blipFill>
            <a:blip r:embed="rId4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35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133896" y="8843591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15" name="Image courtesy of ISIS, STFC">
            <a:extLst>
              <a:ext uri="{FF2B5EF4-FFF2-40B4-BE49-F238E27FC236}">
                <a16:creationId xmlns:a16="http://schemas.microsoft.com/office/drawing/2014/main" id="{A77A9A60-74D5-CF48-A118-FCDB903564E6}"/>
              </a:ext>
            </a:extLst>
          </p:cNvPr>
          <p:cNvSpPr txBox="1"/>
          <p:nvPr/>
        </p:nvSpPr>
        <p:spPr>
          <a:xfrm>
            <a:off x="7064318" y="7966077"/>
            <a:ext cx="255779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i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Image courtesy of ISIS, STFC</a:t>
            </a:r>
          </a:p>
        </p:txBody>
      </p:sp>
      <p:sp>
        <p:nvSpPr>
          <p:cNvPr id="16" name="rf cavity">
            <a:extLst>
              <a:ext uri="{FF2B5EF4-FFF2-40B4-BE49-F238E27FC236}">
                <a16:creationId xmlns:a16="http://schemas.microsoft.com/office/drawing/2014/main" id="{90F8834D-209B-8044-A176-3FCF351C2656}"/>
              </a:ext>
            </a:extLst>
          </p:cNvPr>
          <p:cNvSpPr txBox="1"/>
          <p:nvPr/>
        </p:nvSpPr>
        <p:spPr>
          <a:xfrm>
            <a:off x="10794021" y="6821176"/>
            <a:ext cx="142026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3200"/>
              <a:t>rf cavity</a:t>
            </a:r>
          </a:p>
        </p:txBody>
      </p:sp>
      <p:sp>
        <p:nvSpPr>
          <p:cNvPr id="17" name="dipole magnets">
            <a:extLst>
              <a:ext uri="{FF2B5EF4-FFF2-40B4-BE49-F238E27FC236}">
                <a16:creationId xmlns:a16="http://schemas.microsoft.com/office/drawing/2014/main" id="{2B7F58A5-7467-1643-92B0-F0BE187E676F}"/>
              </a:ext>
            </a:extLst>
          </p:cNvPr>
          <p:cNvSpPr txBox="1"/>
          <p:nvPr/>
        </p:nvSpPr>
        <p:spPr>
          <a:xfrm>
            <a:off x="10794021" y="3269650"/>
            <a:ext cx="1465145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3200" dirty="0"/>
              <a:t>dipole </a:t>
            </a:r>
            <a:endParaRPr lang="en-GB" sz="3200" dirty="0"/>
          </a:p>
          <a:p>
            <a:r>
              <a:rPr sz="3200" dirty="0"/>
              <a:t>magnets</a:t>
            </a:r>
          </a:p>
        </p:txBody>
      </p:sp>
      <p:sp>
        <p:nvSpPr>
          <p:cNvPr id="18" name="quadrupole magnets">
            <a:extLst>
              <a:ext uri="{FF2B5EF4-FFF2-40B4-BE49-F238E27FC236}">
                <a16:creationId xmlns:a16="http://schemas.microsoft.com/office/drawing/2014/main" id="{A1CC1209-0541-2C42-8AFB-715F01E49C1B}"/>
              </a:ext>
            </a:extLst>
          </p:cNvPr>
          <p:cNvSpPr txBox="1"/>
          <p:nvPr/>
        </p:nvSpPr>
        <p:spPr>
          <a:xfrm>
            <a:off x="10908072" y="4991502"/>
            <a:ext cx="2096728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3200" dirty="0"/>
              <a:t>quadrupole </a:t>
            </a:r>
            <a:endParaRPr lang="en-GB" sz="3200" dirty="0"/>
          </a:p>
          <a:p>
            <a:r>
              <a:rPr sz="3200" dirty="0"/>
              <a:t>magnets</a:t>
            </a:r>
          </a:p>
        </p:txBody>
      </p:sp>
      <p:pic>
        <p:nvPicPr>
          <p:cNvPr id="19" name="Isis.jpg" descr="Isis.jpg">
            <a:extLst>
              <a:ext uri="{FF2B5EF4-FFF2-40B4-BE49-F238E27FC236}">
                <a16:creationId xmlns:a16="http://schemas.microsoft.com/office/drawing/2014/main" id="{11F3F332-B3ED-5740-AA67-A61950F4CB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529" y="2317282"/>
            <a:ext cx="3677376" cy="553804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Line">
            <a:extLst>
              <a:ext uri="{FF2B5EF4-FFF2-40B4-BE49-F238E27FC236}">
                <a16:creationId xmlns:a16="http://schemas.microsoft.com/office/drawing/2014/main" id="{E86A8075-66DA-0045-AD53-C2DE41B40DE9}"/>
              </a:ext>
            </a:extLst>
          </p:cNvPr>
          <p:cNvSpPr/>
          <p:nvPr/>
        </p:nvSpPr>
        <p:spPr>
          <a:xfrm flipH="1">
            <a:off x="9529478" y="3793610"/>
            <a:ext cx="1097190" cy="1"/>
          </a:xfrm>
          <a:prstGeom prst="line">
            <a:avLst/>
          </a:prstGeom>
          <a:ln w="38100">
            <a:solidFill>
              <a:srgbClr val="00FD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AF9CB08-B5ED-9545-B669-758BEEC73216}"/>
              </a:ext>
            </a:extLst>
          </p:cNvPr>
          <p:cNvSpPr/>
          <p:nvPr/>
        </p:nvSpPr>
        <p:spPr>
          <a:xfrm flipH="1">
            <a:off x="8960256" y="5535241"/>
            <a:ext cx="1808894" cy="224762"/>
          </a:xfrm>
          <a:prstGeom prst="line">
            <a:avLst/>
          </a:prstGeom>
          <a:ln w="38100">
            <a:solidFill>
              <a:srgbClr val="00FD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55D659C-FF48-5041-9513-987BBB981413}"/>
              </a:ext>
            </a:extLst>
          </p:cNvPr>
          <p:cNvSpPr/>
          <p:nvPr/>
        </p:nvSpPr>
        <p:spPr>
          <a:xfrm flipH="1">
            <a:off x="8567995" y="7179468"/>
            <a:ext cx="2201155" cy="1"/>
          </a:xfrm>
          <a:prstGeom prst="line">
            <a:avLst/>
          </a:prstGeom>
          <a:ln w="38100">
            <a:solidFill>
              <a:srgbClr val="00FD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44E4C-AFFE-594B-B2FE-1368D9391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“What about the Midwest?”</a:t>
            </a:r>
            <a:br>
              <a:rPr lang="en-US" sz="4800" dirty="0"/>
            </a:br>
            <a:r>
              <a:rPr lang="en-US" sz="4800" dirty="0"/>
              <a:t>The tale of MURA</a:t>
            </a: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5E0B0FD-B492-0A40-99F2-F4C01A1975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4"/>
          <a:stretch/>
        </p:blipFill>
        <p:spPr>
          <a:xfrm>
            <a:off x="1323202" y="3888259"/>
            <a:ext cx="10358395" cy="433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803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FFAs"/>
          <p:cNvSpPr txBox="1">
            <a:spLocks noGrp="1"/>
          </p:cNvSpPr>
          <p:nvPr>
            <p:ph type="title"/>
          </p:nvPr>
        </p:nvSpPr>
        <p:spPr>
          <a:xfrm>
            <a:off x="1122896" y="307125"/>
            <a:ext cx="11099800" cy="119397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sz="3600" dirty="0"/>
              <a:t>F</a:t>
            </a:r>
            <a:r>
              <a:rPr lang="en-GB" sz="3600" dirty="0" err="1"/>
              <a:t>ixed</a:t>
            </a:r>
            <a:r>
              <a:rPr lang="en-GB" sz="3600" dirty="0"/>
              <a:t> Field Alternating Gradient Accelerators (F</a:t>
            </a:r>
            <a:r>
              <a:rPr sz="3600" dirty="0"/>
              <a:t>FAs</a:t>
            </a:r>
            <a:r>
              <a:rPr lang="en-GB" sz="3600" dirty="0"/>
              <a:t>)</a:t>
            </a:r>
            <a:endParaRPr sz="3600" dirty="0"/>
          </a:p>
        </p:txBody>
      </p:sp>
      <p:pic>
        <p:nvPicPr>
          <p:cNvPr id="413" name="scalinglaw.pdf" descr="scalingla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998" y="4964900"/>
            <a:ext cx="3429001" cy="3429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MathTypeImage.pdf" descr="MathType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4713" y="3778908"/>
            <a:ext cx="3128218" cy="1326093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If the field profile is of a particular form, we call this type of FFA* a ‘scaling’ type…"/>
          <p:cNvSpPr txBox="1">
            <a:spLocks noGrp="1"/>
          </p:cNvSpPr>
          <p:nvPr>
            <p:ph type="body" sz="quarter" idx="1"/>
          </p:nvPr>
        </p:nvSpPr>
        <p:spPr>
          <a:xfrm>
            <a:off x="1173411" y="1707827"/>
            <a:ext cx="10083176" cy="177943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65784" indent="-565784" defTabSz="578358">
              <a:spcBef>
                <a:spcPts val="0"/>
              </a:spcBef>
              <a:defRPr sz="2772"/>
            </a:pPr>
            <a:r>
              <a:rPr dirty="0"/>
              <a:t>If the field profile is of a particular form, we call this type of FFA* a ‘scaling’ type</a:t>
            </a:r>
          </a:p>
          <a:p>
            <a:pPr marL="565784" indent="-565784" defTabSz="578358">
              <a:spcBef>
                <a:spcPts val="0"/>
              </a:spcBef>
              <a:defRPr sz="2772"/>
            </a:pPr>
            <a:r>
              <a:rPr dirty="0"/>
              <a:t>Alternating magnets have opposite bending fields</a:t>
            </a:r>
          </a:p>
          <a:p>
            <a:pPr marL="565784" indent="-565784" defTabSz="578358">
              <a:spcBef>
                <a:spcPts val="0"/>
              </a:spcBef>
              <a:defRPr sz="2772"/>
            </a:pPr>
            <a:r>
              <a:rPr dirty="0"/>
              <a:t>Beam moves radially with energy</a:t>
            </a:r>
          </a:p>
        </p:txBody>
      </p:sp>
      <p:pic>
        <p:nvPicPr>
          <p:cNvPr id="416" name="MathTypeImage.pdf" descr="MathType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2764" y="8309019"/>
            <a:ext cx="2687645" cy="1081613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Note that this field profile does NOT satisfy isochronicity"/>
          <p:cNvSpPr/>
          <p:nvPr/>
        </p:nvSpPr>
        <p:spPr>
          <a:xfrm>
            <a:off x="752017" y="8476728"/>
            <a:ext cx="8832809" cy="746197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t>Note that this field profile does NOT satisfy isochronicity</a:t>
            </a:r>
          </a:p>
        </p:txBody>
      </p:sp>
      <p:pic>
        <p:nvPicPr>
          <p:cNvPr id="418" name="Screen Shot 2014-08-26 at 10.13.35.png" descr="Screen Shot 2014-08-26 at 10.13.3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1476" y="3554626"/>
            <a:ext cx="6351146" cy="4396948"/>
          </a:xfrm>
          <a:prstGeom prst="rect">
            <a:avLst/>
          </a:prstGeom>
          <a:ln w="12700">
            <a:miter lim="400000"/>
          </a:ln>
        </p:spPr>
      </p:pic>
      <p:sp>
        <p:nvSpPr>
          <p:cNvPr id="419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420" name="Formerly ‘FFAG’"/>
          <p:cNvSpPr txBox="1"/>
          <p:nvPr/>
        </p:nvSpPr>
        <p:spPr>
          <a:xfrm>
            <a:off x="10131452" y="1193638"/>
            <a:ext cx="2468958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rPr dirty="0"/>
              <a:t>Formerly ‘FFAG’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Image" descr="Image"/>
          <p:cNvPicPr>
            <a:picLocks noChangeAspect="1"/>
          </p:cNvPicPr>
          <p:nvPr/>
        </p:nvPicPr>
        <p:blipFill>
          <a:blip r:embed="rId2"/>
          <a:srcRect t="6650"/>
          <a:stretch>
            <a:fillRect/>
          </a:stretch>
        </p:blipFill>
        <p:spPr>
          <a:xfrm>
            <a:off x="7771489" y="1265153"/>
            <a:ext cx="4752008" cy="6335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479" y="1424122"/>
            <a:ext cx="6139456" cy="4560815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L. W. Jones, AIP Conference Proceedings, 237, 1 (1991)"/>
          <p:cNvSpPr txBox="1">
            <a:spLocks noGrp="1"/>
          </p:cNvSpPr>
          <p:nvPr>
            <p:ph type="body" sz="quarter" idx="1"/>
          </p:nvPr>
        </p:nvSpPr>
        <p:spPr>
          <a:xfrm>
            <a:off x="952500" y="7923840"/>
            <a:ext cx="11099800" cy="723901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</a:lstStyle>
          <a:p>
            <a:r>
              <a:rPr dirty="0"/>
              <a:t>L. W. Jones, AIP Conference Proceedings, 237, 1 (1991)</a:t>
            </a:r>
          </a:p>
        </p:txBody>
      </p:sp>
      <p:sp>
        <p:nvSpPr>
          <p:cNvPr id="426" name="1956"/>
          <p:cNvSpPr txBox="1"/>
          <p:nvPr/>
        </p:nvSpPr>
        <p:spPr>
          <a:xfrm>
            <a:off x="1174215" y="6277208"/>
            <a:ext cx="11811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1956</a:t>
            </a:r>
          </a:p>
        </p:txBody>
      </p:sp>
      <p:sp>
        <p:nvSpPr>
          <p:cNvPr id="427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B448DE-493B-BD42-B1CB-0273C1BF8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LINACs &amp; klystrons: </a:t>
            </a:r>
            <a:br>
              <a:rPr lang="en-US" sz="4400" dirty="0"/>
            </a:br>
            <a:r>
              <a:rPr lang="en-US" sz="4400" dirty="0"/>
              <a:t>from radar to accelerators</a:t>
            </a:r>
          </a:p>
        </p:txBody>
      </p:sp>
      <p:pic>
        <p:nvPicPr>
          <p:cNvPr id="6" name="Picture 5" descr="A picture containing text, person, person, old&#10;&#10;Description automatically generated">
            <a:extLst>
              <a:ext uri="{FF2B5EF4-FFF2-40B4-BE49-F238E27FC236}">
                <a16:creationId xmlns:a16="http://schemas.microsoft.com/office/drawing/2014/main" id="{8AC535AE-F75B-E640-BFCC-4E5C3FDE8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27" y="2436739"/>
            <a:ext cx="5101454" cy="5369952"/>
          </a:xfrm>
          <a:prstGeom prst="rect">
            <a:avLst/>
          </a:prstGeom>
        </p:spPr>
      </p:pic>
      <p:pic>
        <p:nvPicPr>
          <p:cNvPr id="10" name="Picture 9" descr="A picture containing text, person, group, posing&#10;&#10;Description automatically generated">
            <a:extLst>
              <a:ext uri="{FF2B5EF4-FFF2-40B4-BE49-F238E27FC236}">
                <a16:creationId xmlns:a16="http://schemas.microsoft.com/office/drawing/2014/main" id="{6C872709-5927-0048-B42D-D9F9C0350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168" y="2462518"/>
            <a:ext cx="3707951" cy="52453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9F170B-8E58-AC40-8759-4FDAD1CCEE2D}"/>
              </a:ext>
            </a:extLst>
          </p:cNvPr>
          <p:cNvSpPr txBox="1"/>
          <p:nvPr/>
        </p:nvSpPr>
        <p:spPr>
          <a:xfrm>
            <a:off x="1470884" y="7806691"/>
            <a:ext cx="465074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Russ &amp; Sigurd Varian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A19732-3562-6B4A-852C-209E804A4F03}"/>
              </a:ext>
            </a:extLst>
          </p:cNvPr>
          <p:cNvSpPr txBox="1"/>
          <p:nvPr/>
        </p:nvSpPr>
        <p:spPr>
          <a:xfrm>
            <a:off x="7014419" y="7806691"/>
            <a:ext cx="465074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Bill Hansen &amp; team</a:t>
            </a:r>
          </a:p>
        </p:txBody>
      </p:sp>
    </p:spTree>
    <p:extLst>
      <p:ext uri="{BB962C8B-B14F-4D97-AF65-F5344CB8AC3E}">
        <p14:creationId xmlns:p14="http://schemas.microsoft.com/office/powerpoint/2010/main" val="682255507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Linac Structures"/>
          <p:cNvSpPr txBox="1">
            <a:spLocks noGrp="1"/>
          </p:cNvSpPr>
          <p:nvPr>
            <p:ph type="title"/>
          </p:nvPr>
        </p:nvSpPr>
        <p:spPr>
          <a:xfrm>
            <a:off x="952500" y="297699"/>
            <a:ext cx="11099800" cy="956584"/>
          </a:xfrm>
          <a:prstGeom prst="rect">
            <a:avLst/>
          </a:prstGeom>
        </p:spPr>
        <p:txBody>
          <a:bodyPr/>
          <a:lstStyle>
            <a:lvl1pPr defTabSz="408940">
              <a:defRPr sz="5600"/>
            </a:lvl1pPr>
          </a:lstStyle>
          <a:p>
            <a:r>
              <a:t>Linac Structures</a:t>
            </a:r>
          </a:p>
        </p:txBody>
      </p:sp>
      <p:sp>
        <p:nvSpPr>
          <p:cNvPr id="232" name="F. Gerigk, CERN"/>
          <p:cNvSpPr txBox="1">
            <a:spLocks noGrp="1"/>
          </p:cNvSpPr>
          <p:nvPr>
            <p:ph type="body" sz="quarter" idx="1"/>
          </p:nvPr>
        </p:nvSpPr>
        <p:spPr>
          <a:xfrm>
            <a:off x="6314064" y="9301418"/>
            <a:ext cx="2486084" cy="54450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/>
            </a:lvl1pPr>
          </a:lstStyle>
          <a:p>
            <a:r>
              <a:t>F. Gerigk, CERN</a:t>
            </a:r>
          </a:p>
        </p:txBody>
      </p:sp>
      <p:pic>
        <p:nvPicPr>
          <p:cNvPr id="233" name="dtl_overview.jpg" descr="dtl_over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89" y="1678154"/>
            <a:ext cx="5685080" cy="2450925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DTL: Drift Tube Linac"/>
          <p:cNvSpPr txBox="1"/>
          <p:nvPr/>
        </p:nvSpPr>
        <p:spPr>
          <a:xfrm>
            <a:off x="1191496" y="4324015"/>
            <a:ext cx="441746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DTL: Drift Tube Linac</a:t>
            </a:r>
          </a:p>
        </p:txBody>
      </p:sp>
      <p:pic>
        <p:nvPicPr>
          <p:cNvPr id="235" name="ccl_overview.jpg" descr="ccl_over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376" y="1482755"/>
            <a:ext cx="4281697" cy="2841722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CCL: Coupled Cavity Linac"/>
          <p:cNvSpPr txBox="1"/>
          <p:nvPr/>
        </p:nvSpPr>
        <p:spPr>
          <a:xfrm>
            <a:off x="6806129" y="4324015"/>
            <a:ext cx="619694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CCL: Coupled Cavity Linac</a:t>
            </a:r>
          </a:p>
        </p:txBody>
      </p:sp>
      <p:pic>
        <p:nvPicPr>
          <p:cNvPr id="237" name="Screen Shot 2015-09-09 at 17.35.39.png" descr="Screen Shot 2015-09-09 at 17.35.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933" y="5166653"/>
            <a:ext cx="7898131" cy="4145365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Images thanks to Ciprian Plostinar, RAL"/>
          <p:cNvSpPr txBox="1"/>
          <p:nvPr/>
        </p:nvSpPr>
        <p:spPr>
          <a:xfrm>
            <a:off x="3645534" y="1181100"/>
            <a:ext cx="571373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2500"/>
            </a:lvl1pPr>
          </a:lstStyle>
          <a:p>
            <a:r>
              <a:t>Images thanks to Ciprian Plostinar, RAL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981400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9A72F-81A2-CD4D-9CFA-9005C52DB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b="1" dirty="0"/>
              <a:t>An established field </a:t>
            </a:r>
            <a:br>
              <a:rPr lang="en-GB" sz="4800" b="1" dirty="0"/>
            </a:br>
            <a:r>
              <a:rPr lang="en-GB" sz="4800" b="1" dirty="0"/>
              <a:t>and a powerful tool: </a:t>
            </a:r>
            <a:br>
              <a:rPr lang="en-GB" sz="4800" b="1" dirty="0"/>
            </a:br>
            <a:r>
              <a:rPr lang="en-GB" sz="4800" b="1" dirty="0"/>
              <a:t>1970s to today </a:t>
            </a:r>
            <a:br>
              <a:rPr lang="en-GB" sz="4800" b="1" dirty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39045420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‘Livingston plot’"/>
          <p:cNvSpPr txBox="1"/>
          <p:nvPr/>
        </p:nvSpPr>
        <p:spPr>
          <a:xfrm>
            <a:off x="7119790" y="930704"/>
            <a:ext cx="32900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‘Livingston plot’</a:t>
            </a:r>
          </a:p>
        </p:txBody>
      </p:sp>
      <p:sp>
        <p:nvSpPr>
          <p:cNvPr id="178" name="Image: http://www.slac.stanford.edu/pubs/beamline/27/1/27-1-panofsky.pdf"/>
          <p:cNvSpPr txBox="1"/>
          <p:nvPr/>
        </p:nvSpPr>
        <p:spPr>
          <a:xfrm>
            <a:off x="-344796" y="9102042"/>
            <a:ext cx="1404716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200"/>
            </a:pPr>
            <a:r>
              <a:t>Image: </a:t>
            </a:r>
            <a:r>
              <a:rPr u="sng">
                <a:hlinkClick r:id="rId2"/>
              </a:rPr>
              <a:t>http://www.slac.stanford.edu/pubs/beamline/27/1/27-1-panofsky.pdf</a:t>
            </a:r>
          </a:p>
        </p:txBody>
      </p:sp>
      <p:sp>
        <p:nvSpPr>
          <p:cNvPr id="179" name="M. Stanley Livingston first noted that advances in accelerator technology increase the energy records achieved by new machines by a factor of 10 every six years."/>
          <p:cNvSpPr txBox="1"/>
          <p:nvPr/>
        </p:nvSpPr>
        <p:spPr>
          <a:xfrm>
            <a:off x="7119790" y="1857551"/>
            <a:ext cx="5241770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algn="l"/>
            <a:r>
              <a:rPr dirty="0"/>
              <a:t>M. Stanley Livingston</a:t>
            </a:r>
            <a:r>
              <a:rPr lang="en-GB" dirty="0"/>
              <a:t>:</a:t>
            </a:r>
            <a:r>
              <a:rPr dirty="0"/>
              <a:t> </a:t>
            </a:r>
            <a:endParaRPr lang="en-GB" dirty="0"/>
          </a:p>
          <a:p>
            <a:pPr algn="l"/>
            <a:endParaRPr lang="en-GB" dirty="0"/>
          </a:p>
          <a:p>
            <a:pPr algn="l"/>
            <a:r>
              <a:rPr dirty="0"/>
              <a:t>advances in accelerator technology increase </a:t>
            </a:r>
            <a:r>
              <a:rPr lang="en-GB" dirty="0"/>
              <a:t>in</a:t>
            </a:r>
            <a:r>
              <a:rPr dirty="0"/>
              <a:t> energy record by </a:t>
            </a:r>
            <a:r>
              <a:rPr b="1" dirty="0"/>
              <a:t>a factor of 10 every six years.</a:t>
            </a:r>
          </a:p>
        </p:txBody>
      </p:sp>
      <p:pic>
        <p:nvPicPr>
          <p:cNvPr id="180" name="Livingston Plot 1.pdf" descr="Livingston Plot 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63" y="930704"/>
            <a:ext cx="6259870" cy="7892192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859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175C-7A11-E24C-B702-70E99CA9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623" y="3225800"/>
            <a:ext cx="8227102" cy="3302000"/>
          </a:xfrm>
        </p:spPr>
        <p:txBody>
          <a:bodyPr>
            <a:noAutofit/>
          </a:bodyPr>
          <a:lstStyle/>
          <a:p>
            <a:r>
              <a:rPr lang="en-GB" sz="4800" b="1" dirty="0"/>
              <a:t>The scientific case for particle accelerators </a:t>
            </a:r>
            <a:br>
              <a:rPr lang="en-GB" sz="4800" b="1" dirty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024477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CD6EFFF-80DB-1A48-8C55-21DD2931BD0C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b="8333"/>
          <a:stretch>
            <a:fillRect/>
          </a:stretch>
        </p:blipFill>
        <p:spPr>
          <a:xfrm>
            <a:off x="1787525" y="2035089"/>
            <a:ext cx="9429750" cy="62865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666562A-D4BA-1444-AB81-D1A53FD8A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063024"/>
          </a:xfrm>
        </p:spPr>
        <p:txBody>
          <a:bodyPr>
            <a:noAutofit/>
          </a:bodyPr>
          <a:lstStyle/>
          <a:p>
            <a:r>
              <a:rPr lang="en-US" sz="6000" dirty="0"/>
              <a:t>Colliders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865731-5F42-1748-A786-4C596274CC85}"/>
              </a:ext>
            </a:extLst>
          </p:cNvPr>
          <p:cNvSpPr txBox="1"/>
          <p:nvPr/>
        </p:nvSpPr>
        <p:spPr>
          <a:xfrm>
            <a:off x="2424670" y="8710786"/>
            <a:ext cx="815545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From: G. Pancheri, L. 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Bonolis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, in History of Particle Colliders,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IOP History of Physics Group, 2018</a:t>
            </a:r>
          </a:p>
        </p:txBody>
      </p:sp>
    </p:spTree>
    <p:extLst>
      <p:ext uri="{BB962C8B-B14F-4D97-AF65-F5344CB8AC3E}">
        <p14:creationId xmlns:p14="http://schemas.microsoft.com/office/powerpoint/2010/main" val="1849736719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16398A-432D-7242-A798-E6E7600D3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ISR – first hadron collider</a:t>
            </a:r>
          </a:p>
        </p:txBody>
      </p:sp>
      <p:pic>
        <p:nvPicPr>
          <p:cNvPr id="3074" name="Picture 2" descr="The Intersecting Storage Rings - CERN Document Server">
            <a:extLst>
              <a:ext uri="{FF2B5EF4-FFF2-40B4-BE49-F238E27FC236}">
                <a16:creationId xmlns:a16="http://schemas.microsoft.com/office/drawing/2014/main" id="{C9CC3A4C-B58B-D240-9102-1FF9CF4B7325}"/>
              </a:ext>
            </a:extLst>
          </p:cNvPr>
          <p:cNvPicPr>
            <a:picLocks noGrp="1" noChangeAspect="1" noChangeArrowheads="1"/>
          </p:cNvPicPr>
          <p:nvPr>
            <p:ph type="pic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8" b="10648"/>
          <a:stretch>
            <a:fillRect/>
          </a:stretch>
        </p:blipFill>
        <p:spPr bwMode="auto">
          <a:xfrm>
            <a:off x="3575050" y="2603500"/>
            <a:ext cx="942975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822B71-76B7-4B4F-AD7B-5962D89141F0}"/>
              </a:ext>
            </a:extLst>
          </p:cNvPr>
          <p:cNvSpPr/>
          <p:nvPr/>
        </p:nvSpPr>
        <p:spPr>
          <a:xfrm>
            <a:off x="0" y="2603500"/>
            <a:ext cx="38553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02122"/>
                </a:solidFill>
                <a:latin typeface="Arial" panose="020B0604020202020204" pitchFamily="34" charset="0"/>
              </a:rPr>
              <a:t>1971 to 1984, </a:t>
            </a:r>
            <a:r>
              <a:rPr lang="en-GB" dirty="0" err="1">
                <a:solidFill>
                  <a:srgbClr val="202122"/>
                </a:solidFill>
                <a:latin typeface="Arial" panose="020B0604020202020204" pitchFamily="34" charset="0"/>
              </a:rPr>
              <a:t>CoM</a:t>
            </a:r>
            <a:r>
              <a:rPr lang="en-GB" dirty="0">
                <a:solidFill>
                  <a:srgbClr val="202122"/>
                </a:solidFill>
                <a:latin typeface="Arial" panose="020B0604020202020204" pitchFamily="34" charset="0"/>
              </a:rPr>
              <a:t> energy</a:t>
            </a:r>
          </a:p>
          <a:p>
            <a:r>
              <a:rPr lang="en-GB" dirty="0">
                <a:solidFill>
                  <a:srgbClr val="202122"/>
                </a:solidFill>
                <a:latin typeface="Arial" panose="020B0604020202020204" pitchFamily="34" charset="0"/>
              </a:rPr>
              <a:t>62GeV</a:t>
            </a:r>
            <a:endParaRPr lang="en-US" dirty="0"/>
          </a:p>
        </p:txBody>
      </p:sp>
      <p:pic>
        <p:nvPicPr>
          <p:cNvPr id="3076" name="Picture 4" descr="Simon van der Meer: a quiet giant of engineering and physics – CERN Courier">
            <a:extLst>
              <a:ext uri="{FF2B5EF4-FFF2-40B4-BE49-F238E27FC236}">
                <a16:creationId xmlns:a16="http://schemas.microsoft.com/office/drawing/2014/main" id="{601A4748-80F0-144B-B1EF-6A1D79848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78" y="5395775"/>
            <a:ext cx="3895765" cy="35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5462B6A8-423F-C440-AE14-96992FC2F8F6}"/>
              </a:ext>
            </a:extLst>
          </p:cNvPr>
          <p:cNvSpPr txBox="1">
            <a:spLocks/>
          </p:cNvSpPr>
          <p:nvPr/>
        </p:nvSpPr>
        <p:spPr>
          <a:xfrm>
            <a:off x="442378" y="82296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US" sz="3200" dirty="0"/>
              <a:t>Also: stochastic cooling invented by Simon Van de Meer</a:t>
            </a:r>
          </a:p>
        </p:txBody>
      </p:sp>
    </p:spTree>
    <p:extLst>
      <p:ext uri="{BB962C8B-B14F-4D97-AF65-F5344CB8AC3E}">
        <p14:creationId xmlns:p14="http://schemas.microsoft.com/office/powerpoint/2010/main" val="2792493989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EA168-6817-2C4D-9640-688840EB8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171440"/>
          </a:xfrm>
        </p:spPr>
        <p:txBody>
          <a:bodyPr>
            <a:noAutofit/>
          </a:bodyPr>
          <a:lstStyle/>
          <a:p>
            <a:r>
              <a:rPr lang="en-US" sz="4400" dirty="0"/>
              <a:t>The Tevatron &amp; superconducting magnets</a:t>
            </a:r>
          </a:p>
        </p:txBody>
      </p:sp>
      <p:pic>
        <p:nvPicPr>
          <p:cNvPr id="4098" name="Picture 2" descr="Fermilab and Accelerator Science">
            <a:extLst>
              <a:ext uri="{FF2B5EF4-FFF2-40B4-BE49-F238E27FC236}">
                <a16:creationId xmlns:a16="http://schemas.microsoft.com/office/drawing/2014/main" id="{A4834715-E4C7-F144-89C3-44C6B53AD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50" y="1615940"/>
            <a:ext cx="6353810" cy="240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4539633-1DCE-A948-8BCA-1062CD4E0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62" y="5089660"/>
            <a:ext cx="5903655" cy="384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CF178A74-4E4F-F041-9E2C-5CBF6C3AA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5089660"/>
            <a:ext cx="5766873" cy="384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elen Edwards, visionary behind Fermilab&amp;#39;s Tevatron, dies">
            <a:extLst>
              <a:ext uri="{FF2B5EF4-FFF2-40B4-BE49-F238E27FC236}">
                <a16:creationId xmlns:a16="http://schemas.microsoft.com/office/drawing/2014/main" id="{6E1FD860-7127-3440-921F-A45F8C62B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653" y="1558077"/>
            <a:ext cx="3543925" cy="283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Tollestrup, Alvin">
            <a:extLst>
              <a:ext uri="{FF2B5EF4-FFF2-40B4-BE49-F238E27FC236}">
                <a16:creationId xmlns:a16="http://schemas.microsoft.com/office/drawing/2014/main" id="{6D299684-C852-4D43-B932-871F84E09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210" y="1558077"/>
            <a:ext cx="2115185" cy="291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6F9724-E792-1948-AC98-7D6187802406}"/>
              </a:ext>
            </a:extLst>
          </p:cNvPr>
          <p:cNvSpPr txBox="1"/>
          <p:nvPr/>
        </p:nvSpPr>
        <p:spPr>
          <a:xfrm>
            <a:off x="46344" y="4413989"/>
            <a:ext cx="469836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Alvin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Tollestrup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3F02C2-3B29-B84A-AB94-1F85952D1A6A}"/>
              </a:ext>
            </a:extLst>
          </p:cNvPr>
          <p:cNvSpPr txBox="1"/>
          <p:nvPr/>
        </p:nvSpPr>
        <p:spPr>
          <a:xfrm>
            <a:off x="8306433" y="4335645"/>
            <a:ext cx="469836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Helen Edwards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D0EB15-3FFF-C84F-A771-66F21695EA7B}"/>
              </a:ext>
            </a:extLst>
          </p:cNvPr>
          <p:cNvSpPr txBox="1"/>
          <p:nvPr/>
        </p:nvSpPr>
        <p:spPr>
          <a:xfrm>
            <a:off x="2034540" y="8980805"/>
            <a:ext cx="796921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“Tevatron”= 1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TeV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beam energy</a:t>
            </a:r>
          </a:p>
        </p:txBody>
      </p:sp>
    </p:spTree>
    <p:extLst>
      <p:ext uri="{BB962C8B-B14F-4D97-AF65-F5344CB8AC3E}">
        <p14:creationId xmlns:p14="http://schemas.microsoft.com/office/powerpoint/2010/main" val="1928040593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625" y="0"/>
            <a:ext cx="13001549" cy="975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8AB3B20-321A-9B4E-BF91-DCD7078D21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17" b="1"/>
          <a:stretch/>
        </p:blipFill>
        <p:spPr bwMode="auto">
          <a:xfrm>
            <a:off x="20" y="1823"/>
            <a:ext cx="13004780" cy="975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015035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6430E-50ED-7444-9164-91B7CB290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Accelerators: Nobel-winning pursuit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F49FE-221B-6444-B9E5-CFC3E45B3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75551"/>
            <a:ext cx="11099800" cy="2501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“28% of the research in physics between 1939 and 2009 has been influenced by accelerator science and that on average accelerator science contributed to a Nobel Prize for Physics every 2.9 years”*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38FC4D-1240-D440-82B6-1517F31E2459}"/>
              </a:ext>
            </a:extLst>
          </p:cNvPr>
          <p:cNvSpPr/>
          <p:nvPr/>
        </p:nvSpPr>
        <p:spPr>
          <a:xfrm>
            <a:off x="2101850" y="8566833"/>
            <a:ext cx="8801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*</a:t>
            </a:r>
            <a:r>
              <a:rPr lang="en-GB" sz="1800" dirty="0" err="1"/>
              <a:t>Haussecker</a:t>
            </a:r>
            <a:r>
              <a:rPr lang="en-GB" sz="1800" dirty="0"/>
              <a:t>, E.F., Chao, A.W. The Influence of Accelerator Science on Physics Research. </a:t>
            </a:r>
            <a:r>
              <a:rPr lang="en-GB" sz="1800" i="1" dirty="0"/>
              <a:t>Phys. </a:t>
            </a:r>
            <a:r>
              <a:rPr lang="en-GB" sz="1800" i="1" dirty="0" err="1"/>
              <a:t>Perspect</a:t>
            </a:r>
            <a:r>
              <a:rPr lang="en-GB" sz="1800" i="1" dirty="0"/>
              <a:t>.</a:t>
            </a:r>
            <a:r>
              <a:rPr lang="en-GB" sz="1800" dirty="0"/>
              <a:t> </a:t>
            </a:r>
            <a:r>
              <a:rPr lang="en-GB" sz="1800" b="1" dirty="0"/>
              <a:t>13, </a:t>
            </a:r>
            <a:r>
              <a:rPr lang="en-GB" sz="1800" dirty="0"/>
              <a:t>146 (2011).</a:t>
            </a:r>
            <a:endParaRPr lang="en-US" sz="1050" dirty="0"/>
          </a:p>
        </p:txBody>
      </p:sp>
      <p:pic>
        <p:nvPicPr>
          <p:cNvPr id="5122" name="Picture 2" descr="List of Nobel laureates - Wikipedia">
            <a:extLst>
              <a:ext uri="{FF2B5EF4-FFF2-40B4-BE49-F238E27FC236}">
                <a16:creationId xmlns:a16="http://schemas.microsoft.com/office/drawing/2014/main" id="{1697D468-7514-864C-9FF4-19ED6B376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080" y="4116168"/>
            <a:ext cx="3850640" cy="378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401167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461A176-8A83-204B-B8EC-4E0268EDB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49" y="845820"/>
            <a:ext cx="11024633" cy="812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42567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uzie.sheehy@physics.ox.ac.uk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r>
              <a:rPr u="sng" dirty="0">
                <a:hlinkClick r:id="rId2"/>
              </a:rPr>
              <a:t>suzie.sheehy@physics.ox.ac.uk</a:t>
            </a:r>
            <a:endParaRPr lang="en-GB" u="sng" dirty="0">
              <a:hlinkClick r:id="rId2"/>
            </a:endParaRPr>
          </a:p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r>
              <a:rPr lang="en-GB" u="sng" dirty="0">
                <a:hlinkClick r:id="rId2"/>
              </a:rPr>
              <a:t>suzie.Sheehy@unimelb.edu.au</a:t>
            </a:r>
            <a:endParaRPr u="sng" dirty="0">
              <a:hlinkClick r:id="rId2"/>
            </a:endParaRPr>
          </a:p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r>
              <a:rPr dirty="0"/>
              <a:t>Twitter: @</a:t>
            </a:r>
            <a:r>
              <a:rPr dirty="0" err="1"/>
              <a:t>suziesheehy</a:t>
            </a:r>
            <a:endParaRPr dirty="0"/>
          </a:p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endParaRPr dirty="0"/>
          </a:p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r>
              <a:rPr u="sng" dirty="0">
                <a:hlinkClick r:id="rId3"/>
              </a:rPr>
              <a:t>www.suziesheehy.c</a:t>
            </a:r>
            <a:r>
              <a:rPr lang="en-GB" u="sng" dirty="0">
                <a:hlinkClick r:id="rId3"/>
              </a:rPr>
              <a:t>om</a:t>
            </a:r>
            <a:endParaRPr u="sng" dirty="0">
              <a:hlinkClick r:id="rId3"/>
            </a:endParaRPr>
          </a:p>
          <a:p>
            <a:pPr marL="0" indent="0" algn="ctr">
              <a:spcBef>
                <a:spcPts val="1200"/>
              </a:spcBef>
              <a:buSzTx/>
              <a:buNone/>
              <a:defRPr sz="3100"/>
            </a:pPr>
            <a:endParaRPr dirty="0"/>
          </a:p>
        </p:txBody>
      </p:sp>
      <p:sp>
        <p:nvSpPr>
          <p:cNvPr id="127" name="My contact details:"/>
          <p:cNvSpPr txBox="1"/>
          <p:nvPr/>
        </p:nvSpPr>
        <p:spPr>
          <a:xfrm>
            <a:off x="4514037" y="2369031"/>
            <a:ext cx="397672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My contact details: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1102544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Additional references"/>
          <p:cNvSpPr txBox="1"/>
          <p:nvPr/>
        </p:nvSpPr>
        <p:spPr>
          <a:xfrm>
            <a:off x="4719870" y="280695"/>
            <a:ext cx="356507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GB" dirty="0"/>
              <a:t>Further Reading:</a:t>
            </a:r>
            <a:endParaRPr dirty="0"/>
          </a:p>
        </p:txBody>
      </p:sp>
      <p:sp>
        <p:nvSpPr>
          <p:cNvPr id="44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45367" y="9251950"/>
            <a:ext cx="301365" cy="3180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z="1400"/>
              <a:t>47</a:t>
            </a:fld>
            <a:endParaRPr sz="1400"/>
          </a:p>
        </p:txBody>
      </p:sp>
      <p:sp>
        <p:nvSpPr>
          <p:cNvPr id="6" name="“Engines of Discovery”, A. Sessler, E. Wilson…">
            <a:extLst>
              <a:ext uri="{FF2B5EF4-FFF2-40B4-BE49-F238E27FC236}">
                <a16:creationId xmlns:a16="http://schemas.microsoft.com/office/drawing/2014/main" id="{AFCC7DCD-C01C-2A47-84BE-AB8907581C0B}"/>
              </a:ext>
            </a:extLst>
          </p:cNvPr>
          <p:cNvSpPr txBox="1"/>
          <p:nvPr/>
        </p:nvSpPr>
        <p:spPr>
          <a:xfrm>
            <a:off x="2110582" y="5060303"/>
            <a:ext cx="940014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sz="2000" i="1" dirty="0"/>
              <a:t>Engines of Discovery</a:t>
            </a:r>
            <a:r>
              <a:rPr sz="2000" dirty="0"/>
              <a:t>, </a:t>
            </a:r>
            <a:endParaRPr lang="en-GB" sz="2000" dirty="0"/>
          </a:p>
          <a:p>
            <a:pPr algn="l">
              <a:defRPr sz="2800"/>
            </a:pPr>
            <a:r>
              <a:rPr sz="2000" dirty="0"/>
              <a:t>A</a:t>
            </a:r>
            <a:r>
              <a:rPr lang="en-GB" sz="2000" dirty="0" err="1"/>
              <a:t>ndy</a:t>
            </a:r>
            <a:r>
              <a:rPr sz="2000" dirty="0"/>
              <a:t> Sessler, </a:t>
            </a:r>
            <a:r>
              <a:rPr lang="en-GB" sz="2000" dirty="0"/>
              <a:t>Edmund (Ted)</a:t>
            </a:r>
            <a:r>
              <a:rPr sz="2000" dirty="0"/>
              <a:t> </a:t>
            </a:r>
            <a:r>
              <a:rPr sz="2000" dirty="0" err="1"/>
              <a:t>Wilso</a:t>
            </a:r>
            <a:r>
              <a:rPr lang="en-GB" sz="2000" dirty="0"/>
              <a:t>n, 2014</a:t>
            </a:r>
            <a:endParaRPr sz="2000" dirty="0"/>
          </a:p>
        </p:txBody>
      </p:sp>
      <p:pic>
        <p:nvPicPr>
          <p:cNvPr id="2050" name="Picture 2" descr="The Fly in the Cathedral : Brian Cathcart : 9780670883219 : Blackwell's">
            <a:extLst>
              <a:ext uri="{FF2B5EF4-FFF2-40B4-BE49-F238E27FC236}">
                <a16:creationId xmlns:a16="http://schemas.microsoft.com/office/drawing/2014/main" id="{C55EF8F2-B584-6247-98C0-D77E7D1B9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713" y="1295451"/>
            <a:ext cx="2178480" cy="348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“Engines of Discovery”, A. Sessler, E. Wilson…">
            <a:extLst>
              <a:ext uri="{FF2B5EF4-FFF2-40B4-BE49-F238E27FC236}">
                <a16:creationId xmlns:a16="http://schemas.microsoft.com/office/drawing/2014/main" id="{7B663230-F294-8448-9DD9-CEAD666C47DF}"/>
              </a:ext>
            </a:extLst>
          </p:cNvPr>
          <p:cNvSpPr txBox="1"/>
          <p:nvPr/>
        </p:nvSpPr>
        <p:spPr>
          <a:xfrm>
            <a:off x="2110582" y="5948376"/>
            <a:ext cx="532998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The Fly in the Cathedral</a:t>
            </a:r>
            <a:r>
              <a:rPr lang="en-GB" sz="2000" dirty="0"/>
              <a:t>, Brian Cathcart, 2004</a:t>
            </a:r>
            <a:endParaRPr sz="2000" u="sng" dirty="0">
              <a:hlinkClick r:id="rId3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A41981C-8919-6940-BF6C-02CCAB72D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956" y="1295450"/>
            <a:ext cx="2325551" cy="348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“Engines of Discovery”, A. Sessler, E. Wilson…">
            <a:extLst>
              <a:ext uri="{FF2B5EF4-FFF2-40B4-BE49-F238E27FC236}">
                <a16:creationId xmlns:a16="http://schemas.microsoft.com/office/drawing/2014/main" id="{E20B11AA-63AB-744E-AD10-BE07D3A1CFFA}"/>
              </a:ext>
            </a:extLst>
          </p:cNvPr>
          <p:cNvSpPr txBox="1"/>
          <p:nvPr/>
        </p:nvSpPr>
        <p:spPr>
          <a:xfrm>
            <a:off x="2173339" y="6553478"/>
            <a:ext cx="743643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Big Science: Ernest Lawrence and the Invention that Launched the Military-Industrial Complex</a:t>
            </a:r>
            <a:r>
              <a:rPr lang="en-GB" sz="2000" dirty="0"/>
              <a:t>, Michael </a:t>
            </a:r>
            <a:r>
              <a:rPr lang="en-GB" sz="2000" dirty="0" err="1"/>
              <a:t>Hiltzik</a:t>
            </a:r>
            <a:r>
              <a:rPr lang="en-GB" sz="2000" dirty="0"/>
              <a:t>, 2016</a:t>
            </a:r>
            <a:endParaRPr sz="2000" u="sng" dirty="0">
              <a:hlinkClick r:id="rId3"/>
            </a:endParaRPr>
          </a:p>
        </p:txBody>
      </p:sp>
      <p:pic>
        <p:nvPicPr>
          <p:cNvPr id="2054" name="Picture 6" descr="The Matter of Everything cover">
            <a:extLst>
              <a:ext uri="{FF2B5EF4-FFF2-40B4-BE49-F238E27FC236}">
                <a16:creationId xmlns:a16="http://schemas.microsoft.com/office/drawing/2014/main" id="{1A8984D8-992D-414F-BE31-3D278973B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829" y="1294574"/>
            <a:ext cx="2238872" cy="34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“Engines of Discovery”, A. Sessler, E. Wilson…">
            <a:extLst>
              <a:ext uri="{FF2B5EF4-FFF2-40B4-BE49-F238E27FC236}">
                <a16:creationId xmlns:a16="http://schemas.microsoft.com/office/drawing/2014/main" id="{855A0CC9-B8F4-FE41-8F29-DB960EFA149C}"/>
              </a:ext>
            </a:extLst>
          </p:cNvPr>
          <p:cNvSpPr txBox="1"/>
          <p:nvPr/>
        </p:nvSpPr>
        <p:spPr>
          <a:xfrm>
            <a:off x="2173339" y="8257277"/>
            <a:ext cx="743643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800"/>
            </a:pPr>
            <a:r>
              <a:rPr lang="en-GB" sz="2000" i="1" dirty="0"/>
              <a:t>The Matter of Everything: Twelve Experiments that Changed Our World</a:t>
            </a:r>
            <a:r>
              <a:rPr lang="en-GB" sz="2000" dirty="0"/>
              <a:t>, Suzie Sheehy, 2022</a:t>
            </a:r>
            <a:endParaRPr sz="2000" u="sng" dirty="0">
              <a:hlinkClick r:id="rId3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9D7B3E-DE52-7840-BFFE-83ED453AA459}"/>
              </a:ext>
            </a:extLst>
          </p:cNvPr>
          <p:cNvSpPr/>
          <p:nvPr/>
        </p:nvSpPr>
        <p:spPr>
          <a:xfrm>
            <a:off x="2110582" y="7378520"/>
            <a:ext cx="82049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i="1" dirty="0"/>
              <a:t>Fermilab Physics, the Frontier, and </a:t>
            </a:r>
            <a:r>
              <a:rPr lang="en-GB" sz="2000" i="1" dirty="0" err="1"/>
              <a:t>Megascience</a:t>
            </a:r>
            <a:r>
              <a:rPr lang="en-GB" sz="2000" dirty="0"/>
              <a:t>, Lillian </a:t>
            </a:r>
            <a:r>
              <a:rPr lang="en-GB" sz="2000" dirty="0" err="1"/>
              <a:t>Hoddeson</a:t>
            </a:r>
            <a:r>
              <a:rPr lang="en-GB" sz="2000" dirty="0"/>
              <a:t>, Adrienne W. Kolb, Catherine Westfall, 2011</a:t>
            </a:r>
          </a:p>
        </p:txBody>
      </p:sp>
      <p:pic>
        <p:nvPicPr>
          <p:cNvPr id="2056" name="Picture 8" descr="Fermilab">
            <a:extLst>
              <a:ext uri="{FF2B5EF4-FFF2-40B4-BE49-F238E27FC236}">
                <a16:creationId xmlns:a16="http://schemas.microsoft.com/office/drawing/2014/main" id="{606D17B6-5045-5A46-B394-A04B95C17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771" y="1294573"/>
            <a:ext cx="2316794" cy="345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6F7F800-628D-B649-90CD-ADA123851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12" y="1294573"/>
            <a:ext cx="2710003" cy="353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188574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ore information on betatrons: http://web.mit.edu/course/22/22.09/ClassHandouts/Charged%20Particle%20Accel/CHAP11.PDF">
            <a:extLst>
              <a:ext uri="{FF2B5EF4-FFF2-40B4-BE49-F238E27FC236}">
                <a16:creationId xmlns:a16="http://schemas.microsoft.com/office/drawing/2014/main" id="{C3673440-5230-774D-AFE9-5AEF522DF3AE}"/>
              </a:ext>
            </a:extLst>
          </p:cNvPr>
          <p:cNvSpPr txBox="1">
            <a:spLocks/>
          </p:cNvSpPr>
          <p:nvPr/>
        </p:nvSpPr>
        <p:spPr>
          <a:xfrm>
            <a:off x="642817" y="1549816"/>
            <a:ext cx="11099800" cy="332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444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>
              <a:defRPr sz="2000"/>
            </a:pPr>
            <a:r>
              <a:rPr lang="en-GB" sz="2000" dirty="0" err="1"/>
              <a:t>Betatrons</a:t>
            </a:r>
            <a:r>
              <a:rPr lang="en-GB" sz="2000" dirty="0"/>
              <a:t>: </a:t>
            </a:r>
            <a:r>
              <a:rPr lang="en-GB" sz="2000" u="sng" dirty="0">
                <a:hlinkClick r:id="rId2"/>
              </a:rPr>
              <a:t>http://web.mit.edu/course/22/22.09/ClassHandouts/Charged%20Particle%20Accel/CHAP11.PDF</a:t>
            </a:r>
          </a:p>
          <a:p>
            <a:pPr>
              <a:defRPr sz="2600"/>
            </a:pPr>
            <a:r>
              <a:rPr lang="en-GB" sz="2000" dirty="0"/>
              <a:t>FFA history: K. R. Symon, 'The Mura Days’ </a:t>
            </a:r>
            <a:r>
              <a:rPr lang="en-GB" sz="2000" u="sng" dirty="0">
                <a:hlinkClick r:id="rId3"/>
              </a:rPr>
              <a:t>https://accelconf.web.cern.ch/accelconf/p03/PAPERS/WOPA003.PDF</a:t>
            </a:r>
          </a:p>
          <a:p>
            <a:pPr marL="0" indent="0" hangingPunct="1">
              <a:buNone/>
              <a:defRPr sz="2000"/>
            </a:pPr>
            <a:endParaRPr lang="en-GB" sz="2000" u="sng" dirty="0">
              <a:hlinkClick r:id="rId2"/>
            </a:endParaRPr>
          </a:p>
          <a:p>
            <a:pPr hangingPunct="1">
              <a:defRPr sz="2000"/>
            </a:pPr>
            <a:endParaRPr lang="en-GB" sz="2000" u="sng" dirty="0">
              <a:hlinkClick r:id="rId2"/>
            </a:endParaRPr>
          </a:p>
        </p:txBody>
      </p:sp>
      <p:sp>
        <p:nvSpPr>
          <p:cNvPr id="4" name="Interesting Reading: K. R. Symon, ’The Mura Days’…">
            <a:extLst>
              <a:ext uri="{FF2B5EF4-FFF2-40B4-BE49-F238E27FC236}">
                <a16:creationId xmlns:a16="http://schemas.microsoft.com/office/drawing/2014/main" id="{B05E7211-59FE-7347-8538-D8BF042F6924}"/>
              </a:ext>
            </a:extLst>
          </p:cNvPr>
          <p:cNvSpPr txBox="1"/>
          <p:nvPr/>
        </p:nvSpPr>
        <p:spPr>
          <a:xfrm>
            <a:off x="952500" y="7398194"/>
            <a:ext cx="102657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/>
            </a:pPr>
            <a:endParaRPr u="sng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56183239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83AF-05E5-C94B-9731-49A2E5C20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 few loose ends: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6640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he early 1900’s…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7357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The early 1900’s…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141" y="3730519"/>
            <a:ext cx="3432769" cy="34327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" descr="Image"/>
          <p:cNvPicPr>
            <a:picLocks noChangeAspect="1"/>
          </p:cNvPicPr>
          <p:nvPr/>
        </p:nvPicPr>
        <p:blipFill rotWithShape="1">
          <a:blip r:embed="rId3"/>
          <a:srcRect r="46844"/>
          <a:stretch/>
        </p:blipFill>
        <p:spPr>
          <a:xfrm>
            <a:off x="6616751" y="1873770"/>
            <a:ext cx="4205816" cy="7378180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icrotron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8887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379729">
              <a:defRPr sz="5200"/>
            </a:lvl1pPr>
          </a:lstStyle>
          <a:p>
            <a:r>
              <a:t>Microtron</a:t>
            </a:r>
          </a:p>
        </p:txBody>
      </p:sp>
      <p:sp>
        <p:nvSpPr>
          <p:cNvPr id="283" name="Uses a linear accelerator structure instead of the dee electrodes of the cyclotron…"/>
          <p:cNvSpPr txBox="1">
            <a:spLocks noGrp="1"/>
          </p:cNvSpPr>
          <p:nvPr>
            <p:ph type="body" sz="half" idx="1"/>
          </p:nvPr>
        </p:nvSpPr>
        <p:spPr>
          <a:xfrm>
            <a:off x="952500" y="6310678"/>
            <a:ext cx="10982607" cy="2579323"/>
          </a:xfrm>
          <a:prstGeom prst="rect">
            <a:avLst/>
          </a:prstGeom>
        </p:spPr>
        <p:txBody>
          <a:bodyPr/>
          <a:lstStyle/>
          <a:p>
            <a:pPr marL="400050" indent="-400050" defTabSz="525779">
              <a:spcBef>
                <a:spcPts val="3700"/>
              </a:spcBef>
              <a:defRPr sz="3239"/>
            </a:pPr>
            <a:r>
              <a:t>Uses a linear accelerator structure instead of the dee electrodes of the cyclotron</a:t>
            </a:r>
          </a:p>
          <a:p>
            <a:pPr marL="400050" indent="-400050" defTabSz="525779">
              <a:spcBef>
                <a:spcPts val="3700"/>
              </a:spcBef>
              <a:defRPr sz="3239"/>
            </a:pPr>
            <a:r>
              <a:t>Mostly used for electrons as assumes constant frequency RF &amp; B field in the ultra relativistic limit.</a:t>
            </a:r>
          </a:p>
        </p:txBody>
      </p:sp>
      <p:pic>
        <p:nvPicPr>
          <p:cNvPr id="28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99" y="1306846"/>
            <a:ext cx="4512793" cy="45127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217" y="1808720"/>
            <a:ext cx="6225725" cy="3509045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Images: wikimedia commons"/>
          <p:cNvSpPr txBox="1"/>
          <p:nvPr/>
        </p:nvSpPr>
        <p:spPr>
          <a:xfrm>
            <a:off x="4531622" y="5581649"/>
            <a:ext cx="275630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r>
              <a:t>Images: wikimedia commons</a:t>
            </a:r>
          </a:p>
        </p:txBody>
      </p:sp>
      <p:sp>
        <p:nvSpPr>
          <p:cNvPr id="287" name="Veksler, I. V. (1944). &quot;A New Method of the Acceleration of Relativistic Particles&quot;. Doklady Akad. Nauk SSSR (in Russian) 43: 346."/>
          <p:cNvSpPr txBox="1"/>
          <p:nvPr/>
        </p:nvSpPr>
        <p:spPr>
          <a:xfrm>
            <a:off x="1214813" y="9187228"/>
            <a:ext cx="956772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300">
                <a:solidFill>
                  <a:srgbClr val="25252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645AD"/>
                </a:solidFill>
                <a:hlinkClick r:id="rId4"/>
              </a:rPr>
              <a:t>Veksler, I. V.</a:t>
            </a:r>
            <a:r>
              <a:t> (1944). "A New Method of the Acceleration of Relativistic Particles". </a:t>
            </a:r>
            <a:r>
              <a:rPr i="1"/>
              <a:t>Doklady Akad. Nauk SSSR</a:t>
            </a:r>
            <a:r>
              <a:t> (in Russian) </a:t>
            </a:r>
            <a:r>
              <a:rPr b="1"/>
              <a:t>43</a:t>
            </a:r>
            <a:r>
              <a:t>: 346.</a:t>
            </a:r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3590212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hodotron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6516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20624">
              <a:defRPr sz="5760"/>
            </a:lvl1pPr>
          </a:lstStyle>
          <a:p>
            <a:r>
              <a:t>Rhodotron</a:t>
            </a:r>
          </a:p>
        </p:txBody>
      </p:sp>
      <p:pic>
        <p:nvPicPr>
          <p:cNvPr id="291" name="Image" descr="Image"/>
          <p:cNvPicPr>
            <a:picLocks noChangeAspect="1"/>
          </p:cNvPicPr>
          <p:nvPr/>
        </p:nvPicPr>
        <p:blipFill>
          <a:blip r:embed="rId2"/>
          <a:srcRect l="2950" t="3118" r="2432" b="4945"/>
          <a:stretch>
            <a:fillRect/>
          </a:stretch>
        </p:blipFill>
        <p:spPr>
          <a:xfrm>
            <a:off x="1695846" y="2261773"/>
            <a:ext cx="9613098" cy="5732878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: particle source…"/>
          <p:cNvSpPr txBox="1"/>
          <p:nvPr/>
        </p:nvSpPr>
        <p:spPr>
          <a:xfrm>
            <a:off x="595932" y="7289542"/>
            <a:ext cx="4306368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S: particle source</a:t>
            </a:r>
          </a:p>
          <a:p>
            <a:pPr algn="l"/>
            <a:r>
              <a:t>C: coaxial cavity</a:t>
            </a:r>
          </a:p>
          <a:p>
            <a:pPr algn="l"/>
            <a:r>
              <a:t>D: bending magnets</a:t>
            </a:r>
          </a:p>
          <a:p>
            <a:pPr algn="l"/>
            <a:r>
              <a:t>L: focusing lens</a:t>
            </a:r>
          </a:p>
        </p:txBody>
      </p:sp>
      <p:sp>
        <p:nvSpPr>
          <p:cNvPr id="293" name="Energy gain ~ 1 MeV per crossing"/>
          <p:cNvSpPr txBox="1"/>
          <p:nvPr/>
        </p:nvSpPr>
        <p:spPr>
          <a:xfrm>
            <a:off x="5537656" y="8380311"/>
            <a:ext cx="711494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Energy gain ~ 1 MeV per crossing</a:t>
            </a:r>
          </a:p>
        </p:txBody>
      </p:sp>
      <p:sp>
        <p:nvSpPr>
          <p:cNvPr id="294" name="Invented 1989"/>
          <p:cNvSpPr txBox="1"/>
          <p:nvPr/>
        </p:nvSpPr>
        <p:spPr>
          <a:xfrm>
            <a:off x="4983810" y="1605866"/>
            <a:ext cx="303718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Invented 1989</a:t>
            </a:r>
          </a:p>
        </p:txBody>
      </p:sp>
      <p:sp>
        <p:nvSpPr>
          <p:cNvPr id="295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6243309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49" y="5189995"/>
            <a:ext cx="3822701" cy="2514601"/>
          </a:xfrm>
          <a:prstGeom prst="rect">
            <a:avLst/>
          </a:prstGeom>
          <a:ln w="12700">
            <a:miter lim="400000"/>
          </a:ln>
        </p:spPr>
      </p:pic>
      <p:sp>
        <p:nvSpPr>
          <p:cNvPr id="430" name="Proof of Principle machine built in 1999 at KEK, demonstrated 1kHz rep. rate"/>
          <p:cNvSpPr txBox="1"/>
          <p:nvPr/>
        </p:nvSpPr>
        <p:spPr>
          <a:xfrm>
            <a:off x="987579" y="7908543"/>
            <a:ext cx="5028839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2400"/>
            </a:lvl1pPr>
          </a:lstStyle>
          <a:p>
            <a:r>
              <a:rPr dirty="0"/>
              <a:t>Proof of Principle machine built in 1999 at KEK, demonstrated 1kHz rep. rate</a:t>
            </a:r>
          </a:p>
        </p:txBody>
      </p:sp>
      <p:sp>
        <p:nvSpPr>
          <p:cNvPr id="431" name="In the late 90’s and in 2000’s, the FFA idea was re-awakened in Japan,…"/>
          <p:cNvSpPr txBox="1"/>
          <p:nvPr/>
        </p:nvSpPr>
        <p:spPr>
          <a:xfrm>
            <a:off x="1502291" y="1921377"/>
            <a:ext cx="10753372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>
              <a:spcBef>
                <a:spcPts val="1200"/>
              </a:spcBef>
              <a:buSzPct val="75000"/>
              <a:buChar char="•"/>
              <a:defRPr sz="3000"/>
            </a:pPr>
            <a:r>
              <a:rPr sz="2400" dirty="0"/>
              <a:t>In the late 90’s and in 2000’s, the FFA idea was re-awakened in Japan,</a:t>
            </a:r>
          </a:p>
          <a:p>
            <a:pPr marL="370416" indent="-370416" algn="l">
              <a:spcBef>
                <a:spcPts val="1200"/>
              </a:spcBef>
              <a:buSzPct val="75000"/>
              <a:buChar char="•"/>
              <a:defRPr sz="3000"/>
            </a:pPr>
            <a:r>
              <a:rPr sz="2400" dirty="0"/>
              <a:t>Particular focus on hadron FFAs of scaling type</a:t>
            </a:r>
          </a:p>
          <a:p>
            <a:pPr marL="370416" indent="-370416" algn="l">
              <a:spcBef>
                <a:spcPts val="1200"/>
              </a:spcBef>
              <a:buSzPct val="75000"/>
              <a:buChar char="•"/>
              <a:defRPr sz="3000"/>
            </a:pPr>
            <a:r>
              <a:rPr sz="2400" dirty="0"/>
              <a:t>Recently non-scaling type driven by UK collaboration</a:t>
            </a:r>
          </a:p>
        </p:txBody>
      </p:sp>
      <p:sp>
        <p:nvSpPr>
          <p:cNvPr id="432" name="FFAs"/>
          <p:cNvSpPr txBox="1">
            <a:spLocks noGrp="1"/>
          </p:cNvSpPr>
          <p:nvPr>
            <p:ph type="title" idx="4294967295"/>
          </p:nvPr>
        </p:nvSpPr>
        <p:spPr>
          <a:xfrm>
            <a:off x="952500" y="257019"/>
            <a:ext cx="11099800" cy="1193970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t>FFAs</a:t>
            </a:r>
          </a:p>
        </p:txBody>
      </p:sp>
      <p:sp>
        <p:nvSpPr>
          <p:cNvPr id="433" name="Non-Scaling (chromatic)"/>
          <p:cNvSpPr txBox="1"/>
          <p:nvPr/>
        </p:nvSpPr>
        <p:spPr>
          <a:xfrm>
            <a:off x="7282133" y="4170226"/>
            <a:ext cx="508543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Non-Scaling (chromatic)</a:t>
            </a:r>
          </a:p>
        </p:txBody>
      </p:sp>
      <p:pic>
        <p:nvPicPr>
          <p:cNvPr id="43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101" y="5189995"/>
            <a:ext cx="3365501" cy="2425701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EMMA, Daresbury Lab, UK"/>
          <p:cNvSpPr txBox="1"/>
          <p:nvPr/>
        </p:nvSpPr>
        <p:spPr>
          <a:xfrm>
            <a:off x="8127560" y="7987763"/>
            <a:ext cx="380634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r>
              <a:t>EMMA, Daresbury Lab, UK</a:t>
            </a:r>
          </a:p>
        </p:txBody>
      </p:sp>
      <p:sp>
        <p:nvSpPr>
          <p:cNvPr id="436" name="Scaling (zero-chromatic)"/>
          <p:cNvSpPr txBox="1"/>
          <p:nvPr/>
        </p:nvSpPr>
        <p:spPr>
          <a:xfrm>
            <a:off x="1381136" y="4170226"/>
            <a:ext cx="51279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Scaling (zero-chromatic)</a:t>
            </a:r>
          </a:p>
        </p:txBody>
      </p:sp>
      <p:sp>
        <p:nvSpPr>
          <p:cNvPr id="437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932595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BE887D95-DDAC-1946-9C90-2DA1DA69E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226" y="3110218"/>
            <a:ext cx="6370819" cy="454717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utherford gold foil experiment, 1911">
            <a:extLst>
              <a:ext uri="{FF2B5EF4-FFF2-40B4-BE49-F238E27FC236}">
                <a16:creationId xmlns:a16="http://schemas.microsoft.com/office/drawing/2014/main" id="{5B502C42-BED2-294D-8ADE-2AB5C960CAD9}"/>
              </a:ext>
            </a:extLst>
          </p:cNvPr>
          <p:cNvSpPr txBox="1">
            <a:spLocks/>
          </p:cNvSpPr>
          <p:nvPr/>
        </p:nvSpPr>
        <p:spPr>
          <a:xfrm>
            <a:off x="1668630" y="599607"/>
            <a:ext cx="9397715" cy="1256565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en-GB" sz="4000" dirty="0"/>
              <a:t>Rutherford* gold foil experiment, 1911</a:t>
            </a:r>
          </a:p>
        </p:txBody>
      </p:sp>
      <p:sp>
        <p:nvSpPr>
          <p:cNvPr id="5" name="Rutherford gold foil experiment, 1911">
            <a:extLst>
              <a:ext uri="{FF2B5EF4-FFF2-40B4-BE49-F238E27FC236}">
                <a16:creationId xmlns:a16="http://schemas.microsoft.com/office/drawing/2014/main" id="{13A9E9F5-DD00-4E4A-B30C-B430631465B6}"/>
              </a:ext>
            </a:extLst>
          </p:cNvPr>
          <p:cNvSpPr txBox="1">
            <a:spLocks/>
          </p:cNvSpPr>
          <p:nvPr/>
        </p:nvSpPr>
        <p:spPr>
          <a:xfrm>
            <a:off x="1376510" y="1568788"/>
            <a:ext cx="9397715" cy="944661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en-GB" sz="2000" dirty="0"/>
              <a:t>*Actually Ernest Marsden and Hans Geiger</a:t>
            </a:r>
          </a:p>
        </p:txBody>
      </p:sp>
      <p:sp>
        <p:nvSpPr>
          <p:cNvPr id="7" name="E=4.78 MeV">
            <a:extLst>
              <a:ext uri="{FF2B5EF4-FFF2-40B4-BE49-F238E27FC236}">
                <a16:creationId xmlns:a16="http://schemas.microsoft.com/office/drawing/2014/main" id="{19331B09-AE90-CB44-AE5E-C84EBFFB610E}"/>
              </a:ext>
            </a:extLst>
          </p:cNvPr>
          <p:cNvSpPr txBox="1"/>
          <p:nvPr/>
        </p:nvSpPr>
        <p:spPr>
          <a:xfrm>
            <a:off x="5054179" y="3874078"/>
            <a:ext cx="262661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E=4.78 MeV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AB1CC84D-55A8-D246-BEB3-B219C6F0E9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209"/>
          <a:stretch/>
        </p:blipFill>
        <p:spPr>
          <a:xfrm>
            <a:off x="8336565" y="2513449"/>
            <a:ext cx="3452963" cy="621712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6903529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08510-6001-0348-85A0-E7B6F4D0F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703172"/>
            <a:ext cx="11099800" cy="864641"/>
          </a:xfrm>
        </p:spPr>
        <p:txBody>
          <a:bodyPr>
            <a:noAutofit/>
          </a:bodyPr>
          <a:lstStyle/>
          <a:p>
            <a:r>
              <a:rPr lang="en-US" sz="6000" dirty="0"/>
              <a:t>What is the nucleus?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CFE83-EF98-484D-9F17-23C933387E5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58259" y="1567813"/>
            <a:ext cx="10877514" cy="2757774"/>
          </a:xfrm>
        </p:spPr>
        <p:txBody>
          <a:bodyPr/>
          <a:lstStyle/>
          <a:p>
            <a:r>
              <a:rPr lang="en-US" dirty="0"/>
              <a:t>What is inside? (protons/neutrons not known)</a:t>
            </a:r>
          </a:p>
          <a:p>
            <a:r>
              <a:rPr lang="en-US" dirty="0"/>
              <a:t>How is it held together?</a:t>
            </a:r>
          </a:p>
          <a:p>
            <a:r>
              <a:rPr lang="en-US" dirty="0"/>
              <a:t>Why don’t electrons spiral in? (N. Bohr solved this w. QM)</a:t>
            </a:r>
          </a:p>
        </p:txBody>
      </p:sp>
      <p:pic>
        <p:nvPicPr>
          <p:cNvPr id="4098" name="Picture 2" descr="Nuclear Energy - The Theory">
            <a:extLst>
              <a:ext uri="{FF2B5EF4-FFF2-40B4-BE49-F238E27FC236}">
                <a16:creationId xmlns:a16="http://schemas.microsoft.com/office/drawing/2014/main" id="{34BA2F2F-462F-1C4D-8BDA-9AAD40DDC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206" y="4597023"/>
            <a:ext cx="5811764" cy="358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773BC0-C066-A64F-B86B-B0C4EAA0B51F}"/>
              </a:ext>
            </a:extLst>
          </p:cNvPr>
          <p:cNvSpPr txBox="1"/>
          <p:nvPr/>
        </p:nvSpPr>
        <p:spPr>
          <a:xfrm>
            <a:off x="2713636" y="8445134"/>
            <a:ext cx="8366760" cy="121058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Question: what were the limitations of using natural radioactive sources?</a:t>
            </a:r>
          </a:p>
        </p:txBody>
      </p:sp>
    </p:spTree>
    <p:extLst>
      <p:ext uri="{BB962C8B-B14F-4D97-AF65-F5344CB8AC3E}">
        <p14:creationId xmlns:p14="http://schemas.microsoft.com/office/powerpoint/2010/main" val="865319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Ernest Rutherford…"/>
          <p:cNvSpPr>
            <a:spLocks noGrp="1"/>
          </p:cNvSpPr>
          <p:nvPr>
            <p:ph type="body" idx="21"/>
          </p:nvPr>
        </p:nvSpPr>
        <p:spPr>
          <a:xfrm>
            <a:off x="1420717" y="8389569"/>
            <a:ext cx="10464801" cy="838201"/>
          </a:xfrm>
          <a:prstGeom prst="rect">
            <a:avLst/>
          </a:prstGeom>
        </p:spPr>
        <p:txBody>
          <a:bodyPr/>
          <a:lstStyle/>
          <a:p>
            <a:r>
              <a:t>Ernest Rutherford</a:t>
            </a:r>
          </a:p>
          <a:p>
            <a:r>
              <a:t>Address to the Royal Society, 1927</a:t>
            </a:r>
          </a:p>
        </p:txBody>
      </p:sp>
      <p:sp>
        <p:nvSpPr>
          <p:cNvPr id="172" name="“it has long been my ambition to have available for study a copious supply of atoms and electrons which have an individual energy far transcending that of the alpha- and beta-particles from radioactive bodies”"/>
          <p:cNvSpPr>
            <a:spLocks noGrp="1"/>
          </p:cNvSpPr>
          <p:nvPr>
            <p:ph type="body" idx="22"/>
          </p:nvPr>
        </p:nvSpPr>
        <p:spPr>
          <a:xfrm>
            <a:off x="1571435" y="5690929"/>
            <a:ext cx="10464801" cy="182614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rPr sz="2800" dirty="0"/>
              <a:t>“</a:t>
            </a:r>
            <a:r>
              <a:rPr sz="2800" i="1" dirty="0">
                <a:latin typeface="Helvetica"/>
                <a:ea typeface="Helvetica"/>
                <a:cs typeface="Helvetica"/>
                <a:sym typeface="Helvetica"/>
              </a:rPr>
              <a:t>it has long been my ambition to have available for study a copious supply of atoms and electrons which have an individual energy far transcending that of the alpha- and beta-particles from radioactive bodies</a:t>
            </a:r>
            <a:r>
              <a:rPr sz="2800" dirty="0"/>
              <a:t>” </a:t>
            </a:r>
          </a:p>
        </p:txBody>
      </p:sp>
      <p:pic>
        <p:nvPicPr>
          <p:cNvPr id="17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082" y="1489440"/>
            <a:ext cx="2740847" cy="3765239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23361-6D52-A24D-B546-AEFF03A3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000" b="1" dirty="0"/>
              <a:t>The early days: the first accelerators up to 1930s</a:t>
            </a:r>
            <a:br>
              <a:rPr lang="en-GB" sz="6000" b="1" dirty="0"/>
            </a:b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96773910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6597</TotalTime>
  <Words>2296</Words>
  <Application>Microsoft Macintosh PowerPoint</Application>
  <PresentationFormat>Custom</PresentationFormat>
  <Paragraphs>273</Paragraphs>
  <Slides>52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Arial</vt:lpstr>
      <vt:lpstr>Calibri</vt:lpstr>
      <vt:lpstr>Calibri Light</vt:lpstr>
      <vt:lpstr>Gill Sans</vt:lpstr>
      <vt:lpstr>Helvetica</vt:lpstr>
      <vt:lpstr>Helvetica Light</vt:lpstr>
      <vt:lpstr>Helvetica Neue</vt:lpstr>
      <vt:lpstr>Lucida Grande</vt:lpstr>
      <vt:lpstr>Trebuchet MS</vt:lpstr>
      <vt:lpstr>White</vt:lpstr>
      <vt:lpstr>History of Accelerators</vt:lpstr>
      <vt:lpstr>PowerPoint Presentation</vt:lpstr>
      <vt:lpstr>Outline</vt:lpstr>
      <vt:lpstr>The scientific case for particle accelerators  </vt:lpstr>
      <vt:lpstr>The early 1900’s…</vt:lpstr>
      <vt:lpstr>PowerPoint Presentation</vt:lpstr>
      <vt:lpstr>What is the nucleus?</vt:lpstr>
      <vt:lpstr>PowerPoint Presentation</vt:lpstr>
      <vt:lpstr>The early days: the first accelerators up to 1930s </vt:lpstr>
      <vt:lpstr>The 1920’s</vt:lpstr>
      <vt:lpstr>PowerPoint Presentation</vt:lpstr>
      <vt:lpstr>PowerPoint Presentation</vt:lpstr>
      <vt:lpstr>Gamow changes the game</vt:lpstr>
      <vt:lpstr>The first accelerator at Cambridge</vt:lpstr>
      <vt:lpstr>PowerPoint Presentation</vt:lpstr>
      <vt:lpstr>Science context</vt:lpstr>
      <vt:lpstr>We missed one…  Linear Accelerators (very early)</vt:lpstr>
      <vt:lpstr>Linear Accelerators (2/3)</vt:lpstr>
      <vt:lpstr>Boyhood friends…  Ernest Lawrence and Merle Tuve</vt:lpstr>
      <vt:lpstr>Cyclotrons (1)</vt:lpstr>
      <vt:lpstr>Cyclotrons (2)</vt:lpstr>
      <vt:lpstr>A creative boom: the 1940s to 1960s</vt:lpstr>
      <vt:lpstr>Betatron</vt:lpstr>
      <vt:lpstr>Blewett raises a problem:  do electrons radiate? </vt:lpstr>
      <vt:lpstr>Synchrotrons</vt:lpstr>
      <vt:lpstr>Synchrotrons - Phase stability</vt:lpstr>
      <vt:lpstr>Discovery of Synchrotron Light</vt:lpstr>
      <vt:lpstr>Proton Synchrotrons</vt:lpstr>
      <vt:lpstr>PowerPoint Presentation</vt:lpstr>
      <vt:lpstr>PowerPoint Presentation</vt:lpstr>
      <vt:lpstr>PowerPoint Presentation</vt:lpstr>
      <vt:lpstr>Strong Focusing Synchrotrons</vt:lpstr>
      <vt:lpstr>“What about the Midwest?” The tale of MURA</vt:lpstr>
      <vt:lpstr>Fixed Field Alternating Gradient Accelerators (FFAs)</vt:lpstr>
      <vt:lpstr>PowerPoint Presentation</vt:lpstr>
      <vt:lpstr>LINACs &amp; klystrons:  from radar to accelerators</vt:lpstr>
      <vt:lpstr>Linac Structures</vt:lpstr>
      <vt:lpstr>An established field  and a powerful tool:  1970s to today  </vt:lpstr>
      <vt:lpstr>PowerPoint Presentation</vt:lpstr>
      <vt:lpstr>Colliders</vt:lpstr>
      <vt:lpstr>ISR – first hadron collider</vt:lpstr>
      <vt:lpstr>The Tevatron &amp; superconducting magnets</vt:lpstr>
      <vt:lpstr>PowerPoint Presentation</vt:lpstr>
      <vt:lpstr>Accelerators: Nobel-winning pursuit</vt:lpstr>
      <vt:lpstr>PowerPoint Presentation</vt:lpstr>
      <vt:lpstr>PowerPoint Presentation</vt:lpstr>
      <vt:lpstr>PowerPoint Presentation</vt:lpstr>
      <vt:lpstr>PowerPoint Presentation</vt:lpstr>
      <vt:lpstr>A few loose ends:</vt:lpstr>
      <vt:lpstr>Microtron</vt:lpstr>
      <vt:lpstr>Rhodotron</vt:lpstr>
      <vt:lpstr>FFAs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Accelerators</dc:title>
  <cp:lastModifiedBy>Suzanne Sheehy</cp:lastModifiedBy>
  <cp:revision>33</cp:revision>
  <dcterms:modified xsi:type="dcterms:W3CDTF">2022-09-22T05:04:41Z</dcterms:modified>
</cp:coreProperties>
</file>