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80"/>
  </p:notesMasterIdLst>
  <p:handoutMasterIdLst>
    <p:handoutMasterId r:id="rId81"/>
  </p:handoutMasterIdLst>
  <p:sldIdLst>
    <p:sldId id="546" r:id="rId2"/>
    <p:sldId id="627" r:id="rId3"/>
    <p:sldId id="341" r:id="rId4"/>
    <p:sldId id="610" r:id="rId5"/>
    <p:sldId id="383" r:id="rId6"/>
    <p:sldId id="342" r:id="rId7"/>
    <p:sldId id="386" r:id="rId8"/>
    <p:sldId id="568" r:id="rId9"/>
    <p:sldId id="611" r:id="rId10"/>
    <p:sldId id="613" r:id="rId11"/>
    <p:sldId id="614" r:id="rId12"/>
    <p:sldId id="615" r:id="rId13"/>
    <p:sldId id="616" r:id="rId14"/>
    <p:sldId id="617" r:id="rId15"/>
    <p:sldId id="622" r:id="rId16"/>
    <p:sldId id="618" r:id="rId17"/>
    <p:sldId id="449" r:id="rId18"/>
    <p:sldId id="397" r:id="rId19"/>
    <p:sldId id="344" r:id="rId20"/>
    <p:sldId id="569" r:id="rId21"/>
    <p:sldId id="520" r:id="rId22"/>
    <p:sldId id="619" r:id="rId23"/>
    <p:sldId id="437" r:id="rId24"/>
    <p:sldId id="521" r:id="rId25"/>
    <p:sldId id="590" r:id="rId26"/>
    <p:sldId id="407" r:id="rId27"/>
    <p:sldId id="522" r:id="rId28"/>
    <p:sldId id="632" r:id="rId29"/>
    <p:sldId id="620" r:id="rId30"/>
    <p:sldId id="441" r:id="rId31"/>
    <p:sldId id="442" r:id="rId32"/>
    <p:sldId id="443" r:id="rId33"/>
    <p:sldId id="567" r:id="rId34"/>
    <p:sldId id="621" r:id="rId35"/>
    <p:sldId id="370" r:id="rId36"/>
    <p:sldId id="369" r:id="rId37"/>
    <p:sldId id="368" r:id="rId38"/>
    <p:sldId id="539" r:id="rId39"/>
    <p:sldId id="534" r:id="rId40"/>
    <p:sldId id="515" r:id="rId41"/>
    <p:sldId id="375" r:id="rId42"/>
    <p:sldId id="469" r:id="rId43"/>
    <p:sldId id="470" r:id="rId44"/>
    <p:sldId id="507" r:id="rId45"/>
    <p:sldId id="543" r:id="rId46"/>
    <p:sldId id="487" r:id="rId47"/>
    <p:sldId id="489" r:id="rId48"/>
    <p:sldId id="493" r:id="rId49"/>
    <p:sldId id="495" r:id="rId50"/>
    <p:sldId id="545" r:id="rId51"/>
    <p:sldId id="501" r:id="rId52"/>
    <p:sldId id="570" r:id="rId53"/>
    <p:sldId id="625" r:id="rId54"/>
    <p:sldId id="571" r:id="rId55"/>
    <p:sldId id="572" r:id="rId56"/>
    <p:sldId id="593" r:id="rId57"/>
    <p:sldId id="574" r:id="rId58"/>
    <p:sldId id="581" r:id="rId59"/>
    <p:sldId id="576" r:id="rId60"/>
    <p:sldId id="601" r:id="rId61"/>
    <p:sldId id="578" r:id="rId62"/>
    <p:sldId id="580" r:id="rId63"/>
    <p:sldId id="582" r:id="rId64"/>
    <p:sldId id="591" r:id="rId65"/>
    <p:sldId id="511" r:id="rId66"/>
    <p:sldId id="633" r:id="rId67"/>
    <p:sldId id="634" r:id="rId68"/>
    <p:sldId id="635" r:id="rId69"/>
    <p:sldId id="636" r:id="rId70"/>
    <p:sldId id="525" r:id="rId71"/>
    <p:sldId id="598" r:id="rId72"/>
    <p:sldId id="623" r:id="rId73"/>
    <p:sldId id="603" r:id="rId74"/>
    <p:sldId id="624" r:id="rId75"/>
    <p:sldId id="626" r:id="rId76"/>
    <p:sldId id="629" r:id="rId77"/>
    <p:sldId id="630" r:id="rId78"/>
    <p:sldId id="631" r:id="rId79"/>
  </p:sldIdLst>
  <p:sldSz cx="9144000" cy="6858000" type="screen4x3"/>
  <p:notesSz cx="7315200" cy="9601200"/>
  <p:defaultTextStyle>
    <a:defPPr>
      <a:defRPr lang="en-US"/>
    </a:defPPr>
    <a:lvl1pPr algn="l"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0000CC"/>
    <a:srgbClr val="0033CC"/>
    <a:srgbClr val="CC0066"/>
    <a:srgbClr val="5F5F5F"/>
    <a:srgbClr val="4D4D4D"/>
    <a:srgbClr val="777777"/>
    <a:srgbClr val="D60093"/>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64" autoAdjust="0"/>
    <p:restoredTop sz="94688" autoAdjust="0"/>
  </p:normalViewPr>
  <p:slideViewPr>
    <p:cSldViewPr snapToGrid="0" showGuides="1">
      <p:cViewPr varScale="1">
        <p:scale>
          <a:sx n="47" d="100"/>
          <a:sy n="47" d="100"/>
        </p:scale>
        <p:origin x="1316" y="24"/>
      </p:cViewPr>
      <p:guideLst>
        <p:guide orient="horz" pos="2160"/>
        <p:guide pos="5328"/>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2BBD728F-F4B8-4016-B30D-D6FCF88769D4}" type="slidenum">
              <a:rPr lang="en-US"/>
              <a:pPr>
                <a:defRPr/>
              </a:pPr>
              <a:t>‹Nr.›</a:t>
            </a:fld>
            <a:endParaRPr lang="en-US"/>
          </a:p>
        </p:txBody>
      </p:sp>
    </p:spTree>
    <p:extLst>
      <p:ext uri="{BB962C8B-B14F-4D97-AF65-F5344CB8AC3E}">
        <p14:creationId xmlns:p14="http://schemas.microsoft.com/office/powerpoint/2010/main" val="2010118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61444" name="Rectangle 4"/>
          <p:cNvSpPr>
            <a:spLocks noGrp="1" noRot="1" noChangeAspect="1" noChangeArrowheads="1" noTextEdit="1"/>
          </p:cNvSpPr>
          <p:nvPr>
            <p:ph type="sldImg" idx="2"/>
          </p:nvPr>
        </p:nvSpPr>
        <p:spPr bwMode="auto">
          <a:xfrm>
            <a:off x="1257300" y="720725"/>
            <a:ext cx="4802188" cy="3602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smtClean="0"/>
              <a:t>Mastertextformat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22534" name="Rectangle 6"/>
          <p:cNvSpPr>
            <a:spLocks noGrp="1" noChangeArrowheads="1"/>
          </p:cNvSpPr>
          <p:nvPr>
            <p:ph type="ftr" sz="quarter" idx="4"/>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074877D2-5C8A-4137-8B9B-0B24FFFEEF54}" type="slidenum">
              <a:rPr lang="en-US"/>
              <a:pPr>
                <a:defRPr/>
              </a:pPr>
              <a:t>‹Nr.›</a:t>
            </a:fld>
            <a:endParaRPr lang="en-US"/>
          </a:p>
        </p:txBody>
      </p:sp>
    </p:spTree>
    <p:extLst>
      <p:ext uri="{BB962C8B-B14F-4D97-AF65-F5344CB8AC3E}">
        <p14:creationId xmlns:p14="http://schemas.microsoft.com/office/powerpoint/2010/main" val="2925496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9F9048A8-B68D-40F4-A73F-62A0DCAD70F7}" type="slidenum">
              <a:rPr lang="en-US" altLang="de-DE" smtClean="0">
                <a:latin typeface="Arial" charset="0"/>
              </a:rPr>
              <a:pPr/>
              <a:t>3</a:t>
            </a:fld>
            <a:endParaRPr lang="en-US" altLang="de-DE"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n-US" altLang="de-DE" smtClean="0"/>
              <a:t>bla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73061C2F-2217-43A1-945C-3624F6F69B13}" type="slidenum">
              <a:rPr lang="en-US" altLang="de-DE" smtClean="0">
                <a:latin typeface="Arial" charset="0"/>
              </a:rPr>
              <a:pPr/>
              <a:t>19</a:t>
            </a:fld>
            <a:endParaRPr lang="en-US" altLang="de-DE"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defTabSz="918595">
              <a:defRPr>
                <a:solidFill>
                  <a:schemeClr val="tx1"/>
                </a:solidFill>
                <a:latin typeface="Times New Roman" pitchFamily="18" charset="0"/>
              </a:defRPr>
            </a:lvl1pPr>
            <a:lvl2pPr marL="714124" indent="-274663" defTabSz="918595">
              <a:defRPr>
                <a:solidFill>
                  <a:schemeClr val="tx1"/>
                </a:solidFill>
                <a:latin typeface="Times New Roman" pitchFamily="18" charset="0"/>
              </a:defRPr>
            </a:lvl2pPr>
            <a:lvl3pPr marL="1098652" indent="-219730" defTabSz="918595">
              <a:defRPr>
                <a:solidFill>
                  <a:schemeClr val="tx1"/>
                </a:solidFill>
                <a:latin typeface="Times New Roman" pitchFamily="18" charset="0"/>
              </a:defRPr>
            </a:lvl3pPr>
            <a:lvl4pPr marL="1538112" indent="-219730" defTabSz="918595">
              <a:defRPr>
                <a:solidFill>
                  <a:schemeClr val="tx1"/>
                </a:solidFill>
                <a:latin typeface="Times New Roman" pitchFamily="18" charset="0"/>
              </a:defRPr>
            </a:lvl4pPr>
            <a:lvl5pPr marL="1977573" indent="-219730" defTabSz="918595">
              <a:defRPr>
                <a:solidFill>
                  <a:schemeClr val="tx1"/>
                </a:solidFill>
                <a:latin typeface="Times New Roman" pitchFamily="18" charset="0"/>
              </a:defRPr>
            </a:lvl5pPr>
            <a:lvl6pPr marL="2417034" indent="-219730" algn="ctr" defTabSz="918595" eaLnBrk="0" fontAlgn="base" hangingPunct="0">
              <a:spcBef>
                <a:spcPct val="50000"/>
              </a:spcBef>
              <a:spcAft>
                <a:spcPct val="0"/>
              </a:spcAft>
              <a:defRPr>
                <a:solidFill>
                  <a:schemeClr val="tx1"/>
                </a:solidFill>
                <a:latin typeface="Times New Roman" pitchFamily="18" charset="0"/>
              </a:defRPr>
            </a:lvl6pPr>
            <a:lvl7pPr marL="2856494" indent="-219730" algn="ctr" defTabSz="918595" eaLnBrk="0" fontAlgn="base" hangingPunct="0">
              <a:spcBef>
                <a:spcPct val="50000"/>
              </a:spcBef>
              <a:spcAft>
                <a:spcPct val="0"/>
              </a:spcAft>
              <a:defRPr>
                <a:solidFill>
                  <a:schemeClr val="tx1"/>
                </a:solidFill>
                <a:latin typeface="Times New Roman" pitchFamily="18" charset="0"/>
              </a:defRPr>
            </a:lvl7pPr>
            <a:lvl8pPr marL="3295955" indent="-219730" algn="ctr" defTabSz="918595" eaLnBrk="0" fontAlgn="base" hangingPunct="0">
              <a:spcBef>
                <a:spcPct val="50000"/>
              </a:spcBef>
              <a:spcAft>
                <a:spcPct val="0"/>
              </a:spcAft>
              <a:defRPr>
                <a:solidFill>
                  <a:schemeClr val="tx1"/>
                </a:solidFill>
                <a:latin typeface="Times New Roman" pitchFamily="18" charset="0"/>
              </a:defRPr>
            </a:lvl8pPr>
            <a:lvl9pPr marL="3735415" indent="-219730" algn="ctr" defTabSz="918595" eaLnBrk="0" fontAlgn="base" hangingPunct="0">
              <a:spcBef>
                <a:spcPct val="50000"/>
              </a:spcBef>
              <a:spcAft>
                <a:spcPct val="0"/>
              </a:spcAft>
              <a:defRPr>
                <a:solidFill>
                  <a:schemeClr val="tx1"/>
                </a:solidFill>
                <a:latin typeface="Times New Roman" pitchFamily="18" charset="0"/>
              </a:defRPr>
            </a:lvl9pPr>
          </a:lstStyle>
          <a:p>
            <a:fld id="{C61AE0B4-5D0D-430E-BC35-224ABB0D3782}" type="slidenum">
              <a:rPr lang="en-US" altLang="de-DE" smtClean="0">
                <a:latin typeface="Arial" charset="0"/>
              </a:rPr>
              <a:pPr/>
              <a:t>20</a:t>
            </a:fld>
            <a:endParaRPr lang="en-US" altLang="de-DE" smtClean="0">
              <a:latin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DF4CEE98-EEB3-438A-8932-C21E729BFD64}" type="slidenum">
              <a:rPr lang="en-US" altLang="de-DE" smtClean="0">
                <a:latin typeface="Arial" charset="0"/>
              </a:rPr>
              <a:pPr/>
              <a:t>21</a:t>
            </a:fld>
            <a:endParaRPr lang="en-US" altLang="de-DE"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22</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778493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1FA9594E-F7A3-40B5-8B2B-BECDB1203C1B}" type="slidenum">
              <a:rPr lang="en-US" altLang="de-DE" smtClean="0">
                <a:latin typeface="Arial" charset="0"/>
              </a:rPr>
              <a:pPr/>
              <a:t>23</a:t>
            </a:fld>
            <a:endParaRPr lang="en-US" altLang="de-DE"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de-DE" alt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DF4CEE98-EEB3-438A-8932-C21E729BFD64}" type="slidenum">
              <a:rPr lang="en-US" altLang="de-DE" smtClean="0">
                <a:latin typeface="Arial" charset="0"/>
              </a:rPr>
              <a:pPr/>
              <a:t>24</a:t>
            </a:fld>
            <a:endParaRPr lang="en-US" altLang="de-DE"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9CE6801B-5B91-464E-92DF-C42ED1332552}" type="slidenum">
              <a:rPr lang="en-US" altLang="de-DE" smtClean="0">
                <a:latin typeface="Arial" charset="0"/>
              </a:rPr>
              <a:pPr/>
              <a:t>25</a:t>
            </a:fld>
            <a:endParaRPr lang="en-US" altLang="de-DE"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818C66D4-15C6-4B89-909A-07AD8A3FBDF2}" type="slidenum">
              <a:rPr lang="en-US" altLang="de-DE" smtClean="0">
                <a:latin typeface="Arial" charset="0"/>
              </a:rPr>
              <a:pPr/>
              <a:t>26</a:t>
            </a:fld>
            <a:endParaRPr lang="en-US" altLang="de-DE"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3BC3AA12-8549-4F55-A499-8DEFF5DE3B3A}" type="slidenum">
              <a:rPr lang="en-US" altLang="de-DE" smtClean="0">
                <a:latin typeface="Arial" charset="0"/>
              </a:rPr>
              <a:pPr/>
              <a:t>27</a:t>
            </a:fld>
            <a:endParaRPr lang="en-US" altLang="de-DE"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AFEE074E-4B03-4A63-9048-6412F4DCF2B1}" type="slidenum">
              <a:rPr lang="en-US" altLang="de-DE" smtClean="0">
                <a:latin typeface="Arial" charset="0"/>
              </a:rPr>
              <a:pPr/>
              <a:t>28</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2118239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4</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226282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29</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3728212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21208">
              <a:defRPr>
                <a:solidFill>
                  <a:schemeClr val="tx1"/>
                </a:solidFill>
                <a:latin typeface="Times New Roman" pitchFamily="18" charset="0"/>
              </a:defRPr>
            </a:lvl1pPr>
            <a:lvl2pPr marL="744603" indent="-286386" defTabSz="921208">
              <a:defRPr>
                <a:solidFill>
                  <a:schemeClr val="tx1"/>
                </a:solidFill>
                <a:latin typeface="Times New Roman" pitchFamily="18" charset="0"/>
              </a:defRPr>
            </a:lvl2pPr>
            <a:lvl3pPr marL="1145543" indent="-229109" defTabSz="921208">
              <a:defRPr>
                <a:solidFill>
                  <a:schemeClr val="tx1"/>
                </a:solidFill>
                <a:latin typeface="Times New Roman" pitchFamily="18" charset="0"/>
              </a:defRPr>
            </a:lvl3pPr>
            <a:lvl4pPr marL="1603760" indent="-229109" defTabSz="921208">
              <a:defRPr>
                <a:solidFill>
                  <a:schemeClr val="tx1"/>
                </a:solidFill>
                <a:latin typeface="Times New Roman" pitchFamily="18" charset="0"/>
              </a:defRPr>
            </a:lvl4pPr>
            <a:lvl5pPr marL="2061978" indent="-229109" defTabSz="921208">
              <a:defRPr>
                <a:solidFill>
                  <a:schemeClr val="tx1"/>
                </a:solidFill>
                <a:latin typeface="Times New Roman" pitchFamily="18" charset="0"/>
              </a:defRPr>
            </a:lvl5pPr>
            <a:lvl6pPr marL="2520195" indent="-229109" defTabSz="921208" eaLnBrk="0" fontAlgn="base" hangingPunct="0">
              <a:spcBef>
                <a:spcPct val="50000"/>
              </a:spcBef>
              <a:spcAft>
                <a:spcPct val="0"/>
              </a:spcAft>
              <a:defRPr>
                <a:solidFill>
                  <a:schemeClr val="tx1"/>
                </a:solidFill>
                <a:latin typeface="Times New Roman" pitchFamily="18" charset="0"/>
              </a:defRPr>
            </a:lvl6pPr>
            <a:lvl7pPr marL="2978413" indent="-229109" defTabSz="921208" eaLnBrk="0" fontAlgn="base" hangingPunct="0">
              <a:spcBef>
                <a:spcPct val="50000"/>
              </a:spcBef>
              <a:spcAft>
                <a:spcPct val="0"/>
              </a:spcAft>
              <a:defRPr>
                <a:solidFill>
                  <a:schemeClr val="tx1"/>
                </a:solidFill>
                <a:latin typeface="Times New Roman" pitchFamily="18" charset="0"/>
              </a:defRPr>
            </a:lvl7pPr>
            <a:lvl8pPr marL="3436630" indent="-229109" defTabSz="921208" eaLnBrk="0" fontAlgn="base" hangingPunct="0">
              <a:spcBef>
                <a:spcPct val="50000"/>
              </a:spcBef>
              <a:spcAft>
                <a:spcPct val="0"/>
              </a:spcAft>
              <a:defRPr>
                <a:solidFill>
                  <a:schemeClr val="tx1"/>
                </a:solidFill>
                <a:latin typeface="Times New Roman" pitchFamily="18" charset="0"/>
              </a:defRPr>
            </a:lvl8pPr>
            <a:lvl9pPr marL="3894847" indent="-229109" defTabSz="921208" eaLnBrk="0" fontAlgn="base" hangingPunct="0">
              <a:spcBef>
                <a:spcPct val="50000"/>
              </a:spcBef>
              <a:spcAft>
                <a:spcPct val="0"/>
              </a:spcAft>
              <a:defRPr>
                <a:solidFill>
                  <a:schemeClr val="tx1"/>
                </a:solidFill>
                <a:latin typeface="Times New Roman" pitchFamily="18" charset="0"/>
              </a:defRPr>
            </a:lvl9pPr>
          </a:lstStyle>
          <a:p>
            <a:fld id="{37F8A99D-0EE2-4BD3-84AB-3EEBF89BB3A5}" type="slidenum">
              <a:rPr lang="en-US" smtClean="0">
                <a:latin typeface="Arial" charset="0"/>
              </a:rPr>
              <a:pPr/>
              <a:t>30</a:t>
            </a:fld>
            <a:endParaRPr lang="en-US"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EE9314-230B-45F5-92E7-92C500C06314}" type="slidenum">
              <a:rPr lang="en-US" altLang="de-DE"/>
              <a:pPr/>
              <a:t>33</a:t>
            </a:fld>
            <a:endParaRPr lang="en-US" altLang="de-DE"/>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endParaRPr lang="de-DE" alt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34</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2237207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154B688F-8981-4826-86C4-11A3F9CB2B57}" type="slidenum">
              <a:rPr lang="en-US" altLang="de-DE" smtClean="0">
                <a:latin typeface="Arial" charset="0"/>
              </a:rPr>
              <a:pPr/>
              <a:t>35</a:t>
            </a:fld>
            <a:endParaRPr lang="en-US" altLang="de-DE"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9EC67558-E24C-4BC1-AE2A-3F1D42820AAD}" type="slidenum">
              <a:rPr lang="en-US" altLang="de-DE" smtClean="0">
                <a:latin typeface="Arial" charset="0"/>
              </a:rPr>
              <a:pPr/>
              <a:t>36</a:t>
            </a:fld>
            <a:endParaRPr lang="en-US" altLang="de-DE" smtClean="0">
              <a:latin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452DD4CA-42F6-40F5-8CAD-00B1F21DADDF}" type="slidenum">
              <a:rPr lang="en-US" altLang="de-DE" smtClean="0">
                <a:latin typeface="Arial" charset="0"/>
              </a:rPr>
              <a:pPr/>
              <a:t>37</a:t>
            </a:fld>
            <a:endParaRPr lang="en-US" altLang="de-DE" smtClean="0">
              <a:latin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FE96DA7-2C48-4616-908C-97EEEED034FD}" type="slidenum">
              <a:rPr lang="en-US" altLang="de-DE" smtClean="0">
                <a:latin typeface="Arial" charset="0"/>
              </a:rPr>
              <a:pPr/>
              <a:t>38</a:t>
            </a:fld>
            <a:endParaRPr lang="en-US" altLang="de-DE"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1DE2006C-D29E-4EE5-B9E5-5B97E54FF25D}" type="slidenum">
              <a:rPr lang="en-US" altLang="de-DE" smtClean="0">
                <a:latin typeface="Arial" charset="0"/>
              </a:rPr>
              <a:pPr/>
              <a:t>39</a:t>
            </a:fld>
            <a:endParaRPr lang="en-US" altLang="de-DE" smtClean="0">
              <a:latin typeface="Arial"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ACABF8CF-12E4-4A09-95F5-C885179669ED}" type="slidenum">
              <a:rPr lang="en-US" altLang="de-DE" smtClean="0">
                <a:latin typeface="Arial" charset="0"/>
              </a:rPr>
              <a:pPr/>
              <a:t>40</a:t>
            </a:fld>
            <a:endParaRPr lang="en-US" altLang="de-DE" smtClean="0">
              <a:latin typeface="Arial"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08D49508-811F-4527-AB7F-AD0AD3E7BE5B}" type="slidenum">
              <a:rPr lang="en-US" altLang="de-DE" smtClean="0">
                <a:latin typeface="Arial" charset="0"/>
              </a:rPr>
              <a:pPr/>
              <a:t>5</a:t>
            </a:fld>
            <a:endParaRPr lang="en-US" altLang="de-DE"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F790D2B4-BFEE-4C50-AD61-83BF8BFC87BF}" type="slidenum">
              <a:rPr lang="en-US" altLang="de-DE" smtClean="0">
                <a:latin typeface="Arial" charset="0"/>
              </a:rPr>
              <a:pPr/>
              <a:t>41</a:t>
            </a:fld>
            <a:endParaRPr lang="en-US" altLang="de-DE" smtClean="0">
              <a:latin typeface="Arial"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8D0820-72E8-4DA0-9865-46B665A69839}" type="slidenum">
              <a:rPr lang="en-US" altLang="de-DE"/>
              <a:pPr/>
              <a:t>43</a:t>
            </a:fld>
            <a:endParaRPr lang="en-US" altLang="de-DE"/>
          </a:p>
        </p:txBody>
      </p:sp>
      <p:sp>
        <p:nvSpPr>
          <p:cNvPr id="475138" name="Rectangle 2"/>
          <p:cNvSpPr>
            <a:spLocks noGrp="1" noRot="1" noChangeAspect="1" noChangeArrowheads="1" noTextEdit="1"/>
          </p:cNvSpPr>
          <p:nvPr>
            <p:ph type="sldImg"/>
          </p:nvPr>
        </p:nvSpPr>
        <p:spPr>
          <a:ln/>
        </p:spPr>
      </p:sp>
      <p:sp>
        <p:nvSpPr>
          <p:cNvPr id="475139" name="Rectangle 3"/>
          <p:cNvSpPr>
            <a:spLocks noGrp="1" noChangeArrowheads="1"/>
          </p:cNvSpPr>
          <p:nvPr>
            <p:ph type="body" idx="1"/>
          </p:nvPr>
        </p:nvSpPr>
        <p:spPr/>
        <p:txBody>
          <a:bodyPr/>
          <a:lstStyle/>
          <a:p>
            <a:endParaRPr lang="de-DE" alt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D971DF-2800-493B-AEB6-CE11FC47BEA4}" type="slidenum">
              <a:rPr lang="en-US" altLang="de-DE"/>
              <a:pPr/>
              <a:t>44</a:t>
            </a:fld>
            <a:endParaRPr lang="en-US" altLang="de-DE"/>
          </a:p>
        </p:txBody>
      </p:sp>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p:txBody>
          <a:bodyPr/>
          <a:lstStyle/>
          <a:p>
            <a:endParaRPr lang="de-DE" alt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3771676-A2AB-41D9-A12D-AC7C78522E1D}" type="slidenum">
              <a:rPr lang="en-US" altLang="de-DE">
                <a:latin typeface="Arial" charset="0"/>
              </a:rPr>
              <a:pPr/>
              <a:t>45</a:t>
            </a:fld>
            <a:endParaRPr lang="en-US" altLang="de-DE">
              <a:latin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9445262-0F28-4AA0-B42A-F9592EFA53D1}" type="slidenum">
              <a:rPr lang="en-US" altLang="de-DE">
                <a:latin typeface="Arial" charset="0"/>
              </a:rPr>
              <a:pPr/>
              <a:t>48</a:t>
            </a:fld>
            <a:endParaRPr lang="en-US" altLang="de-DE">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03EE848-9142-4521-A7DE-A48B073083E1}" type="slidenum">
              <a:rPr lang="en-US" smtClean="0">
                <a:latin typeface="Arial" charset="0"/>
              </a:rPr>
              <a:pPr/>
              <a:t>52</a:t>
            </a:fld>
            <a:endParaRPr lang="en-US"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47E1358-9ADF-4529-841A-51061E53BD40}" type="slidenum">
              <a:rPr lang="en-US" altLang="de-DE" smtClean="0">
                <a:latin typeface="Arial" charset="0"/>
              </a:rPr>
              <a:pPr/>
              <a:t>53</a:t>
            </a:fld>
            <a:endParaRPr lang="en-US" altLang="de-DE"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14448383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069314F-1434-4366-AE23-CD1CAD6C2428}" type="slidenum">
              <a:rPr lang="en-US" altLang="de-DE" smtClean="0">
                <a:latin typeface="Arial" charset="0"/>
              </a:rPr>
              <a:pPr/>
              <a:t>54</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00B9808-3709-4A2E-A371-F4BE65763115}" type="slidenum">
              <a:rPr lang="en-US" altLang="de-DE" smtClean="0">
                <a:latin typeface="Arial" charset="0"/>
              </a:rPr>
              <a:pPr/>
              <a:t>55</a:t>
            </a:fld>
            <a:endParaRPr lang="en-US" altLang="de-DE"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00B9808-3709-4A2E-A371-F4BE65763115}" type="slidenum">
              <a:rPr lang="en-US" altLang="de-DE" smtClean="0">
                <a:latin typeface="Arial" charset="0"/>
              </a:rPr>
              <a:pPr/>
              <a:t>56</a:t>
            </a:fld>
            <a:endParaRPr lang="en-US" altLang="de-DE"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6AC28AB6-333A-473A-9B91-17D75AA41390}" type="slidenum">
              <a:rPr lang="en-US" altLang="de-DE" smtClean="0">
                <a:latin typeface="Arial" charset="0"/>
              </a:rPr>
              <a:pPr/>
              <a:t>6</a:t>
            </a:fld>
            <a:endParaRPr lang="en-US" altLang="de-DE"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19ADA5B-31B9-441A-8794-DB9714258F37}" type="slidenum">
              <a:rPr lang="en-US" altLang="de-DE" smtClean="0">
                <a:latin typeface="Arial" charset="0"/>
              </a:rPr>
              <a:pPr/>
              <a:t>57</a:t>
            </a:fld>
            <a:endParaRPr lang="en-US" altLang="de-DE"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3DFD7AB-7E42-47E7-A076-838CBD9A2C16}" type="slidenum">
              <a:rPr lang="en-US" altLang="de-DE" smtClean="0">
                <a:latin typeface="Arial" charset="0"/>
              </a:rPr>
              <a:pPr/>
              <a:t>58</a:t>
            </a:fld>
            <a:endParaRPr lang="en-US" altLang="de-DE" smtClean="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E1423B7-E565-46F9-B3B9-053D84B9D0BE}" type="slidenum">
              <a:rPr lang="en-US" altLang="de-DE" smtClean="0">
                <a:latin typeface="Arial" charset="0"/>
              </a:rPr>
              <a:pPr/>
              <a:t>59</a:t>
            </a:fld>
            <a:endParaRPr lang="en-US" altLang="de-DE"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E1423B7-E565-46F9-B3B9-053D84B9D0BE}" type="slidenum">
              <a:rPr lang="en-US" altLang="de-DE" smtClean="0">
                <a:latin typeface="Arial" charset="0"/>
              </a:rPr>
              <a:pPr/>
              <a:t>60</a:t>
            </a:fld>
            <a:endParaRPr lang="en-US" altLang="de-DE"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FBFB1085-F288-4CAE-894D-3D91B8AC4F79}" type="slidenum">
              <a:rPr lang="en-US" smtClean="0"/>
              <a:pPr>
                <a:defRPr/>
              </a:pPr>
              <a:t>61</a:t>
            </a:fld>
            <a:endParaRPr lang="en-US"/>
          </a:p>
        </p:txBody>
      </p:sp>
    </p:spTree>
    <p:extLst>
      <p:ext uri="{BB962C8B-B14F-4D97-AF65-F5344CB8AC3E}">
        <p14:creationId xmlns:p14="http://schemas.microsoft.com/office/powerpoint/2010/main" val="14059677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3CA5083-3165-40DB-84E6-711BB873A8AB}" type="slidenum">
              <a:rPr lang="en-US" altLang="de-DE" smtClean="0">
                <a:latin typeface="Arial" charset="0"/>
              </a:rPr>
              <a:pPr/>
              <a:t>62</a:t>
            </a:fld>
            <a:endParaRPr lang="en-US" altLang="de-DE"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C5F8547D-FCC0-40C1-93B7-1CB26B96F452}" type="slidenum">
              <a:rPr lang="en-US" altLang="de-DE" smtClean="0">
                <a:latin typeface="Arial" charset="0"/>
              </a:rPr>
              <a:pPr/>
              <a:t>66</a:t>
            </a:fld>
            <a:endParaRPr lang="en-US" altLang="de-DE"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14676336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defTabSz="929905">
              <a:defRPr>
                <a:solidFill>
                  <a:schemeClr val="tx1"/>
                </a:solidFill>
                <a:latin typeface="Times New Roman" pitchFamily="18" charset="0"/>
              </a:defRPr>
            </a:lvl1pPr>
            <a:lvl2pPr marL="751633" indent="-289090" defTabSz="929905">
              <a:defRPr>
                <a:solidFill>
                  <a:schemeClr val="tx1"/>
                </a:solidFill>
                <a:latin typeface="Times New Roman" pitchFamily="18" charset="0"/>
              </a:defRPr>
            </a:lvl2pPr>
            <a:lvl3pPr marL="1156358" indent="-231271" defTabSz="929905">
              <a:defRPr>
                <a:solidFill>
                  <a:schemeClr val="tx1"/>
                </a:solidFill>
                <a:latin typeface="Times New Roman" pitchFamily="18" charset="0"/>
              </a:defRPr>
            </a:lvl3pPr>
            <a:lvl4pPr marL="1618902" indent="-231271" defTabSz="929905">
              <a:defRPr>
                <a:solidFill>
                  <a:schemeClr val="tx1"/>
                </a:solidFill>
                <a:latin typeface="Times New Roman" pitchFamily="18" charset="0"/>
              </a:defRPr>
            </a:lvl4pPr>
            <a:lvl5pPr marL="2081445" indent="-231271" defTabSz="929905">
              <a:defRPr>
                <a:solidFill>
                  <a:schemeClr val="tx1"/>
                </a:solidFill>
                <a:latin typeface="Times New Roman" pitchFamily="18" charset="0"/>
              </a:defRPr>
            </a:lvl5pPr>
            <a:lvl6pPr marL="2543988" indent="-231271" defTabSz="929905" eaLnBrk="0" fontAlgn="base" hangingPunct="0">
              <a:spcBef>
                <a:spcPct val="50000"/>
              </a:spcBef>
              <a:spcAft>
                <a:spcPct val="0"/>
              </a:spcAft>
              <a:defRPr>
                <a:solidFill>
                  <a:schemeClr val="tx1"/>
                </a:solidFill>
                <a:latin typeface="Times New Roman" pitchFamily="18" charset="0"/>
              </a:defRPr>
            </a:lvl6pPr>
            <a:lvl7pPr marL="3006532" indent="-231271" defTabSz="929905" eaLnBrk="0" fontAlgn="base" hangingPunct="0">
              <a:spcBef>
                <a:spcPct val="50000"/>
              </a:spcBef>
              <a:spcAft>
                <a:spcPct val="0"/>
              </a:spcAft>
              <a:defRPr>
                <a:solidFill>
                  <a:schemeClr val="tx1"/>
                </a:solidFill>
                <a:latin typeface="Times New Roman" pitchFamily="18" charset="0"/>
              </a:defRPr>
            </a:lvl7pPr>
            <a:lvl8pPr marL="3469075" indent="-231271" defTabSz="929905" eaLnBrk="0" fontAlgn="base" hangingPunct="0">
              <a:spcBef>
                <a:spcPct val="50000"/>
              </a:spcBef>
              <a:spcAft>
                <a:spcPct val="0"/>
              </a:spcAft>
              <a:defRPr>
                <a:solidFill>
                  <a:schemeClr val="tx1"/>
                </a:solidFill>
                <a:latin typeface="Times New Roman" pitchFamily="18" charset="0"/>
              </a:defRPr>
            </a:lvl8pPr>
            <a:lvl9pPr marL="3931619" indent="-231271" defTabSz="929905" eaLnBrk="0" fontAlgn="base" hangingPunct="0">
              <a:spcBef>
                <a:spcPct val="50000"/>
              </a:spcBef>
              <a:spcAft>
                <a:spcPct val="0"/>
              </a:spcAft>
              <a:defRPr>
                <a:solidFill>
                  <a:schemeClr val="tx1"/>
                </a:solidFill>
                <a:latin typeface="Times New Roman" pitchFamily="18" charset="0"/>
              </a:defRPr>
            </a:lvl9pPr>
          </a:lstStyle>
          <a:p>
            <a:fld id="{D30C76C3-5468-485D-AAF4-18E2F0259DA6}" type="slidenum">
              <a:rPr lang="en-US" altLang="de-DE" smtClean="0">
                <a:latin typeface="Arial" charset="0"/>
              </a:rPr>
              <a:pPr/>
              <a:t>67</a:t>
            </a:fld>
            <a:endParaRPr lang="en-US" altLang="de-DE" smtClean="0">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de-DE" altLang="de-DE" dirty="0" smtClean="0"/>
          </a:p>
        </p:txBody>
      </p:sp>
    </p:spTree>
    <p:extLst>
      <p:ext uri="{BB962C8B-B14F-4D97-AF65-F5344CB8AC3E}">
        <p14:creationId xmlns:p14="http://schemas.microsoft.com/office/powerpoint/2010/main" val="96280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4DE096E8-0D61-4B15-9A0D-C389F034A9EB}" type="slidenum">
              <a:rPr lang="en-US" altLang="de-DE" smtClean="0">
                <a:latin typeface="Arial" charset="0"/>
              </a:rPr>
              <a:pPr/>
              <a:t>72</a:t>
            </a:fld>
            <a:endParaRPr lang="en-US" altLang="de-DE" smtClean="0">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5385763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defTabSz="921208">
              <a:defRPr>
                <a:solidFill>
                  <a:schemeClr val="tx1"/>
                </a:solidFill>
                <a:latin typeface="Times New Roman" pitchFamily="18" charset="0"/>
              </a:defRPr>
            </a:lvl1pPr>
            <a:lvl2pPr marL="744603" indent="-286386" defTabSz="921208">
              <a:defRPr>
                <a:solidFill>
                  <a:schemeClr val="tx1"/>
                </a:solidFill>
                <a:latin typeface="Times New Roman" pitchFamily="18" charset="0"/>
              </a:defRPr>
            </a:lvl2pPr>
            <a:lvl3pPr marL="1145543" indent="-229109" defTabSz="921208">
              <a:defRPr>
                <a:solidFill>
                  <a:schemeClr val="tx1"/>
                </a:solidFill>
                <a:latin typeface="Times New Roman" pitchFamily="18" charset="0"/>
              </a:defRPr>
            </a:lvl3pPr>
            <a:lvl4pPr marL="1603760" indent="-229109" defTabSz="921208">
              <a:defRPr>
                <a:solidFill>
                  <a:schemeClr val="tx1"/>
                </a:solidFill>
                <a:latin typeface="Times New Roman" pitchFamily="18" charset="0"/>
              </a:defRPr>
            </a:lvl4pPr>
            <a:lvl5pPr marL="2061978" indent="-229109" defTabSz="921208">
              <a:defRPr>
                <a:solidFill>
                  <a:schemeClr val="tx1"/>
                </a:solidFill>
                <a:latin typeface="Times New Roman" pitchFamily="18" charset="0"/>
              </a:defRPr>
            </a:lvl5pPr>
            <a:lvl6pPr marL="2520195" indent="-229109" defTabSz="921208" eaLnBrk="0" fontAlgn="base" hangingPunct="0">
              <a:spcBef>
                <a:spcPct val="50000"/>
              </a:spcBef>
              <a:spcAft>
                <a:spcPct val="0"/>
              </a:spcAft>
              <a:defRPr>
                <a:solidFill>
                  <a:schemeClr val="tx1"/>
                </a:solidFill>
                <a:latin typeface="Times New Roman" pitchFamily="18" charset="0"/>
              </a:defRPr>
            </a:lvl6pPr>
            <a:lvl7pPr marL="2978413" indent="-229109" defTabSz="921208" eaLnBrk="0" fontAlgn="base" hangingPunct="0">
              <a:spcBef>
                <a:spcPct val="50000"/>
              </a:spcBef>
              <a:spcAft>
                <a:spcPct val="0"/>
              </a:spcAft>
              <a:defRPr>
                <a:solidFill>
                  <a:schemeClr val="tx1"/>
                </a:solidFill>
                <a:latin typeface="Times New Roman" pitchFamily="18" charset="0"/>
              </a:defRPr>
            </a:lvl7pPr>
            <a:lvl8pPr marL="3436630" indent="-229109" defTabSz="921208" eaLnBrk="0" fontAlgn="base" hangingPunct="0">
              <a:spcBef>
                <a:spcPct val="50000"/>
              </a:spcBef>
              <a:spcAft>
                <a:spcPct val="0"/>
              </a:spcAft>
              <a:defRPr>
                <a:solidFill>
                  <a:schemeClr val="tx1"/>
                </a:solidFill>
                <a:latin typeface="Times New Roman" pitchFamily="18" charset="0"/>
              </a:defRPr>
            </a:lvl8pPr>
            <a:lvl9pPr marL="3894847" indent="-229109" defTabSz="921208" eaLnBrk="0" fontAlgn="base" hangingPunct="0">
              <a:spcBef>
                <a:spcPct val="50000"/>
              </a:spcBef>
              <a:spcAft>
                <a:spcPct val="0"/>
              </a:spcAft>
              <a:defRPr>
                <a:solidFill>
                  <a:schemeClr val="tx1"/>
                </a:solidFill>
                <a:latin typeface="Times New Roman" pitchFamily="18" charset="0"/>
              </a:defRPr>
            </a:lvl9pPr>
          </a:lstStyle>
          <a:p>
            <a:fld id="{790A4274-19EF-4202-B938-DFAE4935C2C3}" type="slidenum">
              <a:rPr lang="en-US" smtClean="0">
                <a:latin typeface="Arial" charset="0"/>
              </a:rPr>
              <a:pPr/>
              <a:t>73</a:t>
            </a:fld>
            <a:endParaRPr lang="en-US" smtClean="0">
              <a:latin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endParaRPr lang="de-DE" smtClean="0"/>
          </a:p>
        </p:txBody>
      </p:sp>
    </p:spTree>
    <p:extLst>
      <p:ext uri="{BB962C8B-B14F-4D97-AF65-F5344CB8AC3E}">
        <p14:creationId xmlns:p14="http://schemas.microsoft.com/office/powerpoint/2010/main" val="2534467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11E518A3-4FCE-4490-8063-6AD25EF1781F}" type="slidenum">
              <a:rPr lang="en-US" altLang="de-DE">
                <a:latin typeface="Arial" charset="0"/>
              </a:rPr>
              <a:pPr/>
              <a:t>8</a:t>
            </a:fld>
            <a:endParaRPr lang="en-US" altLang="de-DE">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069314F-1434-4366-AE23-CD1CAD6C2428}" type="slidenum">
              <a:rPr lang="en-US" altLang="de-DE" smtClean="0">
                <a:latin typeface="Arial" charset="0"/>
              </a:rPr>
              <a:pPr/>
              <a:t>74</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19358323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34917D5-BC9C-4742-8152-3E7A2F20B051}" type="slidenum">
              <a:rPr lang="en-US" smtClean="0">
                <a:latin typeface="Arial" charset="0"/>
              </a:rPr>
              <a:pPr/>
              <a:t>75</a:t>
            </a:fld>
            <a:endParaRPr lang="en-US" smtClean="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de-DE" smtClean="0"/>
          </a:p>
        </p:txBody>
      </p:sp>
    </p:spTree>
    <p:extLst>
      <p:ext uri="{BB962C8B-B14F-4D97-AF65-F5344CB8AC3E}">
        <p14:creationId xmlns:p14="http://schemas.microsoft.com/office/powerpoint/2010/main" val="37234380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9059473-56DF-4808-872A-19D6C8B3633F}" type="slidenum">
              <a:rPr lang="en-US" altLang="de-DE" smtClean="0">
                <a:latin typeface="Arial" charset="0"/>
              </a:rPr>
              <a:pPr/>
              <a:t>76</a:t>
            </a:fld>
            <a:endParaRPr lang="en-US" altLang="de-DE"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8094496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BF3D819-01AC-4C9C-9A87-222E748387EE}" type="slidenum">
              <a:rPr lang="en-US" altLang="de-DE" smtClean="0">
                <a:latin typeface="Arial" charset="0"/>
              </a:rPr>
              <a:pPr/>
              <a:t>77</a:t>
            </a:fld>
            <a:endParaRPr lang="en-US" altLang="de-DE"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97677628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893FF48-A812-4E3A-8855-DC27D5759AD7}" type="slidenum">
              <a:rPr lang="en-US" altLang="de-DE" smtClean="0">
                <a:latin typeface="Arial" charset="0"/>
              </a:rPr>
              <a:pPr/>
              <a:t>78</a:t>
            </a:fld>
            <a:endParaRPr lang="en-US" altLang="de-DE"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7257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9</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47342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EAFC35CF-19A8-449A-8F97-13F68F990D2B}" type="slidenum">
              <a:rPr lang="en-US" altLang="de-DE" smtClean="0">
                <a:latin typeface="Arial" charset="0"/>
              </a:rPr>
              <a:pPr/>
              <a:t>16</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1714080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298A375E-547F-4CD7-966A-4D9BB0ED3C9A}" type="slidenum">
              <a:rPr lang="en-US" altLang="de-DE" smtClean="0">
                <a:latin typeface="Arial" charset="0"/>
              </a:rPr>
              <a:pPr/>
              <a:t>17</a:t>
            </a:fld>
            <a:endParaRPr lang="en-US" altLang="de-DE" smtClean="0">
              <a:latin typeface="Arial" charset="0"/>
            </a:endParaRPr>
          </a:p>
        </p:txBody>
      </p:sp>
      <p:sp>
        <p:nvSpPr>
          <p:cNvPr id="76803" name="Folienbildplatzhalter 1"/>
          <p:cNvSpPr>
            <a:spLocks noGrp="1" noRot="1" noChangeAspect="1" noTextEdit="1"/>
          </p:cNvSpPr>
          <p:nvPr>
            <p:ph type="sldImg"/>
          </p:nvPr>
        </p:nvSpPr>
        <p:spPr>
          <a:xfrm>
            <a:off x="1257300" y="722313"/>
            <a:ext cx="4800600" cy="3600450"/>
          </a:xfrm>
          <a:ln/>
        </p:spPr>
      </p:sp>
      <p:sp>
        <p:nvSpPr>
          <p:cNvPr id="76804" name="Notizenplatzhalter 2"/>
          <p:cNvSpPr>
            <a:spLocks noGrp="1"/>
          </p:cNvSpPr>
          <p:nvPr>
            <p:ph type="body" idx="1"/>
          </p:nvPr>
        </p:nvSpPr>
        <p:spPr>
          <a:xfrm>
            <a:off x="731838" y="4560889"/>
            <a:ext cx="5851525" cy="4319586"/>
          </a:xfrm>
          <a:noFill/>
        </p:spPr>
        <p:txBody>
          <a:bodyPr lIns="93123" tIns="46562" rIns="93123" bIns="46562"/>
          <a:lstStyle/>
          <a:p>
            <a:pPr defTabSz="440466" eaLnBrk="1" hangingPunct="1">
              <a:spcBef>
                <a:spcPct val="0"/>
              </a:spcBef>
            </a:pPr>
            <a:endParaRPr lang="de-DE" altLang="de-DE" smtClean="0"/>
          </a:p>
        </p:txBody>
      </p:sp>
      <p:sp>
        <p:nvSpPr>
          <p:cNvPr id="76805" name="Foliennummernplatzhalter 3"/>
          <p:cNvSpPr txBox="1">
            <a:spLocks noGrp="1"/>
          </p:cNvSpPr>
          <p:nvPr/>
        </p:nvSpPr>
        <p:spPr bwMode="auto">
          <a:xfrm>
            <a:off x="4143375" y="9120187"/>
            <a:ext cx="3170238" cy="479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23" tIns="46562" rIns="93123" bIns="46562"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FC9AD366-669B-4FD3-B8B9-33F7360454DA}" type="slidenum">
              <a:rPr lang="en-US" altLang="de-DE" sz="1300">
                <a:latin typeface="Calibri" pitchFamily="34" charset="0"/>
              </a:rPr>
              <a:pPr algn="r" eaLnBrk="1" hangingPunct="1">
                <a:spcBef>
                  <a:spcPct val="0"/>
                </a:spcBef>
              </a:pPr>
              <a:t>17</a:t>
            </a:fld>
            <a:endParaRPr lang="en-US" altLang="de-DE" sz="13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defTabSz="919163" eaLnBrk="0" fontAlgn="base" hangingPunct="0">
              <a:spcBef>
                <a:spcPct val="50000"/>
              </a:spcBef>
              <a:spcAft>
                <a:spcPct val="0"/>
              </a:spcAft>
              <a:defRPr>
                <a:solidFill>
                  <a:schemeClr val="tx1"/>
                </a:solidFill>
                <a:latin typeface="Times New Roman" pitchFamily="18" charset="0"/>
              </a:defRPr>
            </a:lvl6pPr>
            <a:lvl7pPr marL="2971800" indent="-228600" defTabSz="919163" eaLnBrk="0" fontAlgn="base" hangingPunct="0">
              <a:spcBef>
                <a:spcPct val="50000"/>
              </a:spcBef>
              <a:spcAft>
                <a:spcPct val="0"/>
              </a:spcAft>
              <a:defRPr>
                <a:solidFill>
                  <a:schemeClr val="tx1"/>
                </a:solidFill>
                <a:latin typeface="Times New Roman" pitchFamily="18" charset="0"/>
              </a:defRPr>
            </a:lvl7pPr>
            <a:lvl8pPr marL="3429000" indent="-228600" defTabSz="919163" eaLnBrk="0" fontAlgn="base" hangingPunct="0">
              <a:spcBef>
                <a:spcPct val="50000"/>
              </a:spcBef>
              <a:spcAft>
                <a:spcPct val="0"/>
              </a:spcAft>
              <a:defRPr>
                <a:solidFill>
                  <a:schemeClr val="tx1"/>
                </a:solidFill>
                <a:latin typeface="Times New Roman" pitchFamily="18" charset="0"/>
              </a:defRPr>
            </a:lvl8pPr>
            <a:lvl9pPr marL="3886200" indent="-228600" defTabSz="919163" eaLnBrk="0" fontAlgn="base" hangingPunct="0">
              <a:spcBef>
                <a:spcPct val="50000"/>
              </a:spcBef>
              <a:spcAft>
                <a:spcPct val="0"/>
              </a:spcAft>
              <a:defRPr>
                <a:solidFill>
                  <a:schemeClr val="tx1"/>
                </a:solidFill>
                <a:latin typeface="Times New Roman" pitchFamily="18" charset="0"/>
              </a:defRPr>
            </a:lvl9pPr>
          </a:lstStyle>
          <a:p>
            <a:fld id="{8C1CFCF0-75D4-43D0-B695-978310BF0118}" type="slidenum">
              <a:rPr lang="en-US" altLang="de-DE" smtClean="0">
                <a:latin typeface="Arial" charset="0"/>
              </a:rPr>
              <a:pPr/>
              <a:t>18</a:t>
            </a:fld>
            <a:endParaRPr lang="en-US" altLang="de-DE"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567375"/>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lgn="ctr">
              <a:defRPr/>
            </a:pPr>
            <a:fld id="{87F601BE-CC9B-4FFE-A5C7-A3BED4A6E938}" type="slidenum">
              <a:rPr lang="en-US">
                <a:solidFill>
                  <a:prstClr val="black"/>
                </a:solidFill>
              </a:rPr>
              <a:pPr algn="ctr">
                <a:defRPr/>
              </a:pPr>
              <a:t>‹Nr.›</a:t>
            </a:fld>
            <a:endParaRPr lang="en-US">
              <a:solidFill>
                <a:prstClr val="black"/>
              </a:solidFill>
            </a:endParaRPr>
          </a:p>
        </p:txBody>
      </p:sp>
    </p:spTree>
    <p:extLst>
      <p:ext uri="{BB962C8B-B14F-4D97-AF65-F5344CB8AC3E}">
        <p14:creationId xmlns:p14="http://schemas.microsoft.com/office/powerpoint/2010/main" val="75037629"/>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lgn="ctr">
              <a:defRPr/>
            </a:pPr>
            <a:fld id="{2AC7DA5A-2268-4AA7-B833-AFE0CBEDA5D4}" type="slidenum">
              <a:rPr lang="en-US">
                <a:solidFill>
                  <a:prstClr val="black"/>
                </a:solidFill>
              </a:rPr>
              <a:pPr algn="ctr">
                <a:defRPr/>
              </a:pPr>
              <a:t>‹Nr.›</a:t>
            </a:fld>
            <a:endParaRPr lang="en-US">
              <a:solidFill>
                <a:prstClr val="black"/>
              </a:solidFill>
            </a:endParaRPr>
          </a:p>
        </p:txBody>
      </p:sp>
    </p:spTree>
    <p:extLst>
      <p:ext uri="{BB962C8B-B14F-4D97-AF65-F5344CB8AC3E}">
        <p14:creationId xmlns:p14="http://schemas.microsoft.com/office/powerpoint/2010/main" val="1708069914"/>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lgn="ctr">
              <a:defRPr/>
            </a:pPr>
            <a:fld id="{BBD0C058-6BA4-4ACA-A043-4349285EDBFF}" type="slidenum">
              <a:rPr lang="en-US">
                <a:solidFill>
                  <a:prstClr val="black"/>
                </a:solidFill>
              </a:rPr>
              <a:pPr algn="ctr">
                <a:defRPr/>
              </a:pPr>
              <a:t>‹Nr.›</a:t>
            </a:fld>
            <a:endParaRPr lang="en-US">
              <a:solidFill>
                <a:prstClr val="black"/>
              </a:solidFill>
            </a:endParaRPr>
          </a:p>
        </p:txBody>
      </p:sp>
    </p:spTree>
    <p:extLst>
      <p:ext uri="{BB962C8B-B14F-4D97-AF65-F5344CB8AC3E}">
        <p14:creationId xmlns:p14="http://schemas.microsoft.com/office/powerpoint/2010/main" val="4166164498"/>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lgn="ctr">
              <a:defRPr/>
            </a:pPr>
            <a:fld id="{35454D17-AEB6-4191-9622-E5515B6785D5}" type="slidenum">
              <a:rPr lang="en-US">
                <a:solidFill>
                  <a:prstClr val="black"/>
                </a:solidFill>
              </a:rPr>
              <a:pPr algn="ctr">
                <a:defRPr/>
              </a:pPr>
              <a:t>‹Nr.›</a:t>
            </a:fld>
            <a:endParaRPr lang="en-US">
              <a:solidFill>
                <a:prstClr val="black"/>
              </a:solidFill>
            </a:endParaRPr>
          </a:p>
        </p:txBody>
      </p:sp>
    </p:spTree>
    <p:extLst>
      <p:ext uri="{BB962C8B-B14F-4D97-AF65-F5344CB8AC3E}">
        <p14:creationId xmlns:p14="http://schemas.microsoft.com/office/powerpoint/2010/main" val="1783730053"/>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de-DE">
              <a:solidFill>
                <a:prstClr val="white"/>
              </a:solidFill>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Bild 6" descr="GSI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82058" y="17903"/>
            <a:ext cx="854438" cy="284813"/>
          </a:xfrm>
          <a:prstGeom prst="rect">
            <a:avLst/>
          </a:prstGeom>
        </p:spPr>
      </p:pic>
      <p:sp>
        <p:nvSpPr>
          <p:cNvPr id="11" name="Textfeld 10"/>
          <p:cNvSpPr txBox="1"/>
          <p:nvPr/>
        </p:nvSpPr>
        <p:spPr>
          <a:xfrm>
            <a:off x="254643" y="6612673"/>
            <a:ext cx="3983870" cy="261610"/>
          </a:xfrm>
          <a:prstGeom prst="rect">
            <a:avLst/>
          </a:prstGeom>
          <a:noFill/>
        </p:spPr>
        <p:txBody>
          <a:bodyPr wrap="square" rtlCol="0" anchor="ctr">
            <a:spAutoFit/>
          </a:bodyPr>
          <a:lstStyle/>
          <a:p>
            <a:pPr defTabSz="457200" eaLnBrk="1" fontAlgn="auto" hangingPunct="1">
              <a:spcBef>
                <a:spcPts val="0"/>
              </a:spcBef>
              <a:spcAft>
                <a:spcPts val="0"/>
              </a:spcAft>
              <a:defRPr/>
            </a:pPr>
            <a:r>
              <a:rPr lang="fr-FR" sz="1100" dirty="0" smtClean="0">
                <a:solidFill>
                  <a:srgbClr val="333333"/>
                </a:solidFill>
                <a:latin typeface="Arial"/>
                <a:cs typeface="Arial"/>
              </a:rPr>
              <a:t>Peter Forck, CAS 2022, Kaunas </a:t>
            </a:r>
          </a:p>
        </p:txBody>
      </p:sp>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smtClean="0"/>
              <a:t>Mastertitelformat bearbeiten</a:t>
            </a:r>
            <a:endParaRPr lang="de-DE" dirty="0"/>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de-DE">
                <a:solidFill>
                  <a:prstClr val="white"/>
                </a:solidFill>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de-DE">
              <a:solidFill>
                <a:prstClr val="white"/>
              </a:solidFill>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algn="r" defTabSz="457200" eaLnBrk="1" fontAlgn="auto" hangingPunct="1">
              <a:spcBef>
                <a:spcPts val="0"/>
              </a:spcBef>
              <a:spcAft>
                <a:spcPts val="0"/>
              </a:spcAft>
              <a:defRPr/>
            </a:pPr>
            <a:r>
              <a:rPr lang="en-US" sz="1100" dirty="0" smtClean="0">
                <a:solidFill>
                  <a:srgbClr val="333333"/>
                </a:solidFill>
                <a:latin typeface="Arial"/>
                <a:cs typeface="Arial"/>
              </a:rPr>
              <a:t>Beam Instrumentation &amp; Diagnostics,</a:t>
            </a:r>
            <a:r>
              <a:rPr lang="en-US" sz="1100" baseline="0" dirty="0" smtClean="0">
                <a:solidFill>
                  <a:srgbClr val="333333"/>
                </a:solidFill>
                <a:latin typeface="Arial"/>
                <a:cs typeface="Arial"/>
              </a:rPr>
              <a:t> Part 2</a:t>
            </a:r>
            <a:endParaRPr lang="en-US" sz="1100" dirty="0" smtClean="0">
              <a:solidFill>
                <a:srgbClr val="333333"/>
              </a:solidFill>
              <a:latin typeface="Arial"/>
              <a:cs typeface="Arial"/>
            </a:endParaRP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fld id="{47A8A2AB-8AAB-430B-A288-2C24CCE7A88A}" type="slidenum">
              <a:rPr lang="en-US" sz="1200" smtClean="0">
                <a:solidFill>
                  <a:srgbClr val="000000"/>
                </a:solidFill>
              </a:rPr>
              <a:pPr algn="ctr" fontAlgn="auto">
                <a:spcBef>
                  <a:spcPts val="0"/>
                </a:spcBef>
                <a:spcAft>
                  <a:spcPts val="0"/>
                </a:spcAft>
                <a:defRPr/>
              </a:pPr>
              <a:t>‹Nr.›</a:t>
            </a:fld>
            <a:endParaRPr lang="en-US" sz="1200" dirty="0">
              <a:solidFill>
                <a:srgbClr val="000000"/>
              </a:solidFill>
            </a:endParaRPr>
          </a:p>
        </p:txBody>
      </p:sp>
      <p:pic>
        <p:nvPicPr>
          <p:cNvPr id="13" name="Picture 2" descr="C:\Users\forck.SDNBG042\Desktop\CAS InEx\CASlogo.jpg"/>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b="11831"/>
          <a:stretch/>
        </p:blipFill>
        <p:spPr bwMode="auto">
          <a:xfrm>
            <a:off x="8273904" y="332656"/>
            <a:ext cx="719157" cy="405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9720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iming>
    <p:tnLst>
      <p:par>
        <p:cTn id="1" dur="indefinite" restart="never" nodeType="tmRoot"/>
      </p:par>
    </p:tnLst>
  </p:timing>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7.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1.png"/><Relationship Id="rId5" Type="http://schemas.openxmlformats.org/officeDocument/2006/relationships/image" Target="../media/image19.w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6.png"/><Relationship Id="rId2" Type="http://schemas.openxmlformats.org/officeDocument/2006/relationships/image" Target="../media/image21.wmf"/><Relationship Id="rId1" Type="http://schemas.openxmlformats.org/officeDocument/2006/relationships/slideLayout" Target="../slideLayouts/slideLayout5.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wmf"/></Relationships>
</file>

<file path=ppt/slides/_rels/slide19.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2.wmf"/><Relationship Id="rId4" Type="http://schemas.openxmlformats.org/officeDocument/2006/relationships/image" Target="../media/image31.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7" Type="http://schemas.microsoft.com/office/2007/relationships/hdphoto" Target="../media/hdphoto2.wdp"/><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jpe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7" Type="http://schemas.microsoft.com/office/2007/relationships/hdphoto" Target="../media/hdphoto3.wdp"/><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hyperlink" Target="https://twiki.cern.ch/twiki/" TargetMode="Externa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microsoft.com/office/2007/relationships/hdphoto" Target="../media/hdphoto5.wdp"/><Relationship Id="rId5" Type="http://schemas.openxmlformats.org/officeDocument/2006/relationships/image" Target="../media/image46.png"/><Relationship Id="rId4" Type="http://schemas.microsoft.com/office/2007/relationships/hdphoto" Target="../media/hdphoto4.wdp"/></Relationships>
</file>

<file path=ppt/slides/_rels/slide27.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slide" Target="slide66.xml"/><Relationship Id="rId5" Type="http://schemas.openxmlformats.org/officeDocument/2006/relationships/image" Target="../media/image52.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9.jpeg"/><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microsoft.com/office/2007/relationships/hdphoto" Target="../media/hdphoto6.wdp"/><Relationship Id="rId5" Type="http://schemas.openxmlformats.org/officeDocument/2006/relationships/image" Target="../media/image61.png"/><Relationship Id="rId4" Type="http://schemas.openxmlformats.org/officeDocument/2006/relationships/image" Target="../media/image591.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65.wmf"/><Relationship Id="rId5" Type="http://schemas.openxmlformats.org/officeDocument/2006/relationships/oleObject" Target="../embeddings/oleObject5.bin"/><Relationship Id="rId4" Type="http://schemas.openxmlformats.org/officeDocument/2006/relationships/image" Target="../media/image64.wmf"/></Relationships>
</file>

<file path=ppt/slides/_rels/slide43.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3" Type="http://schemas.openxmlformats.org/officeDocument/2006/relationships/image" Target="../media/image641.png"/><Relationship Id="rId12"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1.xml"/><Relationship Id="rId11" Type="http://schemas.openxmlformats.org/officeDocument/2006/relationships/image" Target="../media/image84.png"/><Relationship Id="rId15" Type="http://schemas.openxmlformats.org/officeDocument/2006/relationships/image" Target="../media/image65.png"/><Relationship Id="rId10" Type="http://schemas.openxmlformats.org/officeDocument/2006/relationships/image" Target="../media/image83.png"/><Relationship Id="rId14" Type="http://schemas.openxmlformats.org/officeDocument/2006/relationships/image" Target="../media/image640.png"/></Relationships>
</file>

<file path=ppt/slides/_rels/slide4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notesSlide" Target="../notesSlides/notesSlide33.xml"/><Relationship Id="rId7" Type="http://schemas.openxmlformats.org/officeDocument/2006/relationships/image" Target="../media/image68.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67.wmf"/><Relationship Id="rId4" Type="http://schemas.openxmlformats.org/officeDocument/2006/relationships/oleObject" Target="../embeddings/oleObject6.bin"/></Relationships>
</file>

<file path=ppt/slides/_rels/slide46.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72.png"/><Relationship Id="rId5" Type="http://schemas.openxmlformats.org/officeDocument/2006/relationships/image" Target="../media/image67.wmf"/><Relationship Id="rId4" Type="http://schemas.openxmlformats.org/officeDocument/2006/relationships/oleObject" Target="../embeddings/oleObject8.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8" Type="http://schemas.openxmlformats.org/officeDocument/2006/relationships/image" Target="../media/image75.wmf"/><Relationship Id="rId3" Type="http://schemas.openxmlformats.org/officeDocument/2006/relationships/image" Target="../media/image77.wmf"/><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78.png"/><Relationship Id="rId5" Type="http://schemas.openxmlformats.org/officeDocument/2006/relationships/image" Target="../media/image74.wmf"/><Relationship Id="rId10" Type="http://schemas.openxmlformats.org/officeDocument/2006/relationships/image" Target="../media/image76.wmf"/><Relationship Id="rId4" Type="http://schemas.openxmlformats.org/officeDocument/2006/relationships/oleObject" Target="../embeddings/oleObject9.bin"/><Relationship Id="rId9" Type="http://schemas.openxmlformats.org/officeDocument/2006/relationships/oleObject" Target="../embeddings/oleObject11.bin"/></Relationships>
</file>

<file path=ppt/slides/_rels/slide5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microsoft.com/office/2007/relationships/hdphoto" Target="../media/hdphoto8.wdp"/><Relationship Id="rId4" Type="http://schemas.openxmlformats.org/officeDocument/2006/relationships/image" Target="../media/image81.png"/></Relationships>
</file>

<file path=ppt/slides/_rels/slide5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87.jpeg"/><Relationship Id="rId4" Type="http://schemas.openxmlformats.org/officeDocument/2006/relationships/image" Target="../media/image86.wmf"/></Relationships>
</file>

<file path=ppt/slides/_rels/slide56.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88.wmf"/><Relationship Id="rId4" Type="http://schemas.openxmlformats.org/officeDocument/2006/relationships/image" Target="../media/image87.jpeg"/></Relationships>
</file>

<file path=ppt/slides/_rels/slide57.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90.png"/></Relationships>
</file>

<file path=ppt/slides/_rels/slide58.x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slide" Target="slide63.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notesSlide" Target="../notesSlides/notesSlide44.xml"/><Relationship Id="rId1" Type="http://schemas.openxmlformats.org/officeDocument/2006/relationships/slideLayout" Target="../slideLayouts/slideLayout5.xml"/><Relationship Id="rId6" Type="http://schemas.openxmlformats.org/officeDocument/2006/relationships/slide" Target="slide76.xml"/><Relationship Id="rId5" Type="http://schemas.openxmlformats.org/officeDocument/2006/relationships/image" Target="../media/image97.emf"/><Relationship Id="rId4" Type="http://schemas.openxmlformats.org/officeDocument/2006/relationships/image" Target="../media/image96.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46.xml"/><Relationship Id="rId7" Type="http://schemas.openxmlformats.org/officeDocument/2006/relationships/image" Target="../media/image99.wmf"/><Relationship Id="rId12" Type="http://schemas.openxmlformats.org/officeDocument/2006/relationships/image" Target="../media/image520.pn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13.bin"/><Relationship Id="rId11" Type="http://schemas.microsoft.com/office/2007/relationships/hdphoto" Target="../media/hdphoto9.wdp"/><Relationship Id="rId5" Type="http://schemas.openxmlformats.org/officeDocument/2006/relationships/image" Target="../media/image98.wmf"/><Relationship Id="rId10" Type="http://schemas.openxmlformats.org/officeDocument/2006/relationships/image" Target="../media/image101.png"/><Relationship Id="rId4" Type="http://schemas.openxmlformats.org/officeDocument/2006/relationships/oleObject" Target="../embeddings/oleObject12.bin"/><Relationship Id="rId9" Type="http://schemas.openxmlformats.org/officeDocument/2006/relationships/image" Target="../media/image100.wmf"/></Relationships>
</file>

<file path=ppt/slides/_rels/slide67.xml.rels><?xml version="1.0" encoding="UTF-8" standalone="yes"?>
<Relationships xmlns="http://schemas.openxmlformats.org/package/2006/relationships"><Relationship Id="rId3" Type="http://schemas.openxmlformats.org/officeDocument/2006/relationships/image" Target="../media/image590.png"/><Relationship Id="rId7" Type="http://schemas.microsoft.com/office/2007/relationships/hdphoto" Target="../media/hdphoto10.wdp"/><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68.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10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70.xml.rels><?xml version="1.0" encoding="UTF-8" standalone="yes"?>
<Relationships xmlns="http://schemas.openxmlformats.org/package/2006/relationships"><Relationship Id="rId8" Type="http://schemas.openxmlformats.org/officeDocument/2006/relationships/image" Target="../media/image111.png"/><Relationship Id="rId3" Type="http://schemas.microsoft.com/office/2007/relationships/hdphoto" Target="../media/hdphoto11.wdp"/><Relationship Id="rId7" Type="http://schemas.microsoft.com/office/2007/relationships/hdphoto" Target="../media/hdphoto12.wdp"/><Relationship Id="rId2" Type="http://schemas.openxmlformats.org/officeDocument/2006/relationships/image" Target="../media/image107.png"/><Relationship Id="rId1" Type="http://schemas.openxmlformats.org/officeDocument/2006/relationships/slideLayout" Target="../slideLayouts/slideLayout1.xml"/><Relationship Id="rId6" Type="http://schemas.openxmlformats.org/officeDocument/2006/relationships/image" Target="../media/image110.png"/><Relationship Id="rId11" Type="http://schemas.microsoft.com/office/2007/relationships/hdphoto" Target="../media/hdphoto14.wdp"/><Relationship Id="rId5" Type="http://schemas.openxmlformats.org/officeDocument/2006/relationships/image" Target="../media/image109.png"/><Relationship Id="rId10" Type="http://schemas.openxmlformats.org/officeDocument/2006/relationships/image" Target="../media/image112.png"/><Relationship Id="rId4" Type="http://schemas.openxmlformats.org/officeDocument/2006/relationships/image" Target="../media/image108.png"/><Relationship Id="rId9" Type="http://schemas.microsoft.com/office/2007/relationships/hdphoto" Target="../media/hdphoto13.wdp"/></Relationships>
</file>

<file path=ppt/slides/_rels/slide71.x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notesSlide" Target="../notesSlides/notesSlide48.xml"/><Relationship Id="rId7" Type="http://schemas.openxmlformats.org/officeDocument/2006/relationships/image" Target="../media/image116.jpeg"/><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115.png"/><Relationship Id="rId5" Type="http://schemas.openxmlformats.org/officeDocument/2006/relationships/image" Target="../media/image114.wmf"/><Relationship Id="rId4" Type="http://schemas.openxmlformats.org/officeDocument/2006/relationships/oleObject" Target="../embeddings/oleObject15.bin"/></Relationships>
</file>

<file path=ppt/slides/_rels/slide73.xml.rels><?xml version="1.0" encoding="UTF-8" standalone="yes"?>
<Relationships xmlns="http://schemas.openxmlformats.org/package/2006/relationships"><Relationship Id="rId3" Type="http://schemas.openxmlformats.org/officeDocument/2006/relationships/image" Target="../media/image118.JP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image" Target="../media/image120.gif"/><Relationship Id="rId4" Type="http://schemas.openxmlformats.org/officeDocument/2006/relationships/image" Target="../media/image119.png"/></Relationships>
</file>

<file path=ppt/slides/_rels/slide74.x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123.png"/></Relationships>
</file>

<file path=ppt/slides/_rels/slide7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127.emf"/><Relationship Id="rId5" Type="http://schemas.openxmlformats.org/officeDocument/2006/relationships/image" Target="../media/image126.emf"/><Relationship Id="rId4" Type="http://schemas.openxmlformats.org/officeDocument/2006/relationships/image" Target="../media/image125.png"/></Relationships>
</file>

<file path=ppt/slides/_rels/slide77.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slide" Target="slide62.xml"/><Relationship Id="rId4" Type="http://schemas.openxmlformats.org/officeDocument/2006/relationships/image" Target="../media/image130.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sp>
        <p:nvSpPr>
          <p:cNvPr id="7" name="Rechteck 6"/>
          <p:cNvSpPr/>
          <p:nvPr/>
        </p:nvSpPr>
        <p:spPr bwMode="auto">
          <a:xfrm>
            <a:off x="542430" y="4110817"/>
            <a:ext cx="7532187" cy="1954381"/>
          </a:xfrm>
          <a:prstGeom prst="rect">
            <a:avLst/>
          </a:prstGeom>
          <a:no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r>
              <a:rPr lang="en-US" sz="2200" b="1" dirty="0">
                <a:solidFill>
                  <a:srgbClr val="0000FF"/>
                </a:solidFill>
                <a:latin typeface="Calibri" panose="020F0502020204030204" pitchFamily="34" charset="0"/>
                <a:cs typeface="Arial" panose="020B0604020202020204" pitchFamily="34" charset="0"/>
              </a:rPr>
              <a:t>2</a:t>
            </a:r>
            <a:r>
              <a:rPr lang="en-US" sz="2200" b="1" baseline="30000" dirty="0">
                <a:solidFill>
                  <a:srgbClr val="0000FF"/>
                </a:solidFill>
                <a:latin typeface="Calibri" panose="020F0502020204030204" pitchFamily="34" charset="0"/>
                <a:cs typeface="Arial" panose="020B0604020202020204" pitchFamily="34" charset="0"/>
              </a:rPr>
              <a:t>nd</a:t>
            </a:r>
            <a:r>
              <a:rPr lang="en-US" sz="2200" b="1" dirty="0">
                <a:solidFill>
                  <a:srgbClr val="0000FF"/>
                </a:solidFill>
                <a:latin typeface="Calibri" panose="020F0502020204030204" pitchFamily="34" charset="0"/>
                <a:cs typeface="Arial" panose="020B0604020202020204" pitchFamily="34" charset="0"/>
              </a:rPr>
              <a:t> part of this lecture covers:</a:t>
            </a:r>
          </a:p>
          <a:p>
            <a:pPr marL="285750" indent="-285750">
              <a:buFont typeface="Wingdings" panose="05000000000000000000" pitchFamily="2" charset="2"/>
              <a:buChar char="Ø"/>
            </a:pPr>
            <a:r>
              <a:rPr lang="en-US" sz="2200" b="1" dirty="0">
                <a:solidFill>
                  <a:srgbClr val="000000"/>
                </a:solidFill>
                <a:latin typeface="Calibri" panose="020F0502020204030204" pitchFamily="34" charset="0"/>
                <a:cs typeface="Arial" panose="020B0604020202020204" pitchFamily="34" charset="0"/>
              </a:rPr>
              <a:t>Transverse profile </a:t>
            </a:r>
            <a:r>
              <a:rPr lang="en-US" sz="2200" b="1" dirty="0" smtClean="0">
                <a:solidFill>
                  <a:srgbClr val="000000"/>
                </a:solidFill>
                <a:latin typeface="Calibri" panose="020F0502020204030204" pitchFamily="34" charset="0"/>
                <a:cs typeface="Arial" panose="020B0604020202020204" pitchFamily="34" charset="0"/>
              </a:rPr>
              <a:t>techniques</a:t>
            </a:r>
            <a:endParaRPr lang="en-US" sz="2200" b="1" dirty="0">
              <a:solidFill>
                <a:srgbClr val="000000"/>
              </a:solidFill>
              <a:latin typeface="Calibri" panose="020F0502020204030204" pitchFamily="34" charset="0"/>
              <a:cs typeface="Arial" panose="020B0604020202020204" pitchFamily="34" charset="0"/>
            </a:endParaRPr>
          </a:p>
          <a:p>
            <a:pPr marL="285750" indent="-285750">
              <a:buFont typeface="Wingdings" panose="05000000000000000000" pitchFamily="2" charset="2"/>
              <a:buChar char="Ø"/>
            </a:pPr>
            <a:r>
              <a:rPr lang="en-US" sz="2200" b="1" dirty="0" smtClean="0">
                <a:solidFill>
                  <a:srgbClr val="000000"/>
                </a:solidFill>
                <a:latin typeface="Calibri" panose="020F0502020204030204" pitchFamily="34" charset="0"/>
                <a:cs typeface="Arial" panose="020B0604020202020204" pitchFamily="34" charset="0"/>
              </a:rPr>
              <a:t>Emittance </a:t>
            </a:r>
            <a:r>
              <a:rPr lang="en-US" sz="2200" b="1" dirty="0">
                <a:solidFill>
                  <a:srgbClr val="000000"/>
                </a:solidFill>
                <a:latin typeface="Calibri" panose="020F0502020204030204" pitchFamily="34" charset="0"/>
                <a:cs typeface="Arial" panose="020B0604020202020204" pitchFamily="34" charset="0"/>
              </a:rPr>
              <a:t>determination </a:t>
            </a:r>
            <a:r>
              <a:rPr lang="en-US" sz="2200" b="1" dirty="0" smtClean="0">
                <a:solidFill>
                  <a:srgbClr val="000000"/>
                </a:solidFill>
                <a:latin typeface="Calibri" panose="020F0502020204030204" pitchFamily="34" charset="0"/>
                <a:cs typeface="Arial" panose="020B0604020202020204" pitchFamily="34" charset="0"/>
              </a:rPr>
              <a:t>at </a:t>
            </a:r>
            <a:r>
              <a:rPr lang="en-US" sz="2200" b="1" dirty="0">
                <a:solidFill>
                  <a:srgbClr val="000000"/>
                </a:solidFill>
                <a:latin typeface="Calibri" panose="020F0502020204030204" pitchFamily="34" charset="0"/>
                <a:cs typeface="Arial" panose="020B0604020202020204" pitchFamily="34" charset="0"/>
              </a:rPr>
              <a:t>transfer </a:t>
            </a:r>
            <a:r>
              <a:rPr lang="en-US" sz="2200" b="1" dirty="0" smtClean="0">
                <a:solidFill>
                  <a:srgbClr val="000000"/>
                </a:solidFill>
                <a:latin typeface="Calibri" panose="020F0502020204030204" pitchFamily="34" charset="0"/>
                <a:cs typeface="Arial" panose="020B0604020202020204" pitchFamily="34" charset="0"/>
              </a:rPr>
              <a:t>lines</a:t>
            </a:r>
          </a:p>
          <a:p>
            <a:pPr marL="285750" indent="-285750">
              <a:buFont typeface="Wingdings" panose="05000000000000000000" pitchFamily="2" charset="2"/>
              <a:buChar char="Ø"/>
            </a:pPr>
            <a:r>
              <a:rPr lang="en-US" sz="2200" b="1" dirty="0" smtClean="0">
                <a:solidFill>
                  <a:srgbClr val="000000"/>
                </a:solidFill>
                <a:latin typeface="Calibri" panose="020F0502020204030204" pitchFamily="34" charset="0"/>
                <a:cs typeface="Arial" panose="020B0604020202020204" pitchFamily="34" charset="0"/>
              </a:rPr>
              <a:t>Diagnostics for bunch shape determination </a:t>
            </a:r>
            <a:endParaRPr lang="en-US" sz="2200" b="1" dirty="0">
              <a:solidFill>
                <a:srgbClr val="000000"/>
              </a:solidFill>
              <a:latin typeface="Calibri" panose="020F0502020204030204" pitchFamily="34" charset="0"/>
              <a:cs typeface="Arial" panose="020B0604020202020204" pitchFamily="34" charset="0"/>
            </a:endParaRPr>
          </a:p>
        </p:txBody>
      </p:sp>
      <p:sp>
        <p:nvSpPr>
          <p:cNvPr id="9" name="Rectangle 4"/>
          <p:cNvSpPr>
            <a:spLocks noChangeArrowheads="1"/>
          </p:cNvSpPr>
          <p:nvPr/>
        </p:nvSpPr>
        <p:spPr bwMode="auto">
          <a:xfrm>
            <a:off x="238485" y="997585"/>
            <a:ext cx="8570870" cy="2723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3000" b="1" dirty="0" smtClean="0">
                <a:solidFill>
                  <a:srgbClr val="FF0000"/>
                </a:solidFill>
                <a:latin typeface="Arial" panose="020B0604020202020204" pitchFamily="34" charset="0"/>
                <a:cs typeface="Arial" panose="020B0604020202020204" pitchFamily="34" charset="0"/>
              </a:rPr>
              <a:t>Beam Instrumentation &amp; Diagnostics Part 2</a:t>
            </a:r>
          </a:p>
          <a:p>
            <a:pPr algn="ctr">
              <a:lnSpc>
                <a:spcPct val="50000"/>
              </a:lnSpc>
            </a:pPr>
            <a:r>
              <a:rPr lang="en-US" altLang="de-DE" sz="2600" b="1" i="1" dirty="0">
                <a:solidFill>
                  <a:srgbClr val="0000FF"/>
                </a:solidFill>
                <a:latin typeface="Arial" panose="020B0604020202020204" pitchFamily="34" charset="0"/>
                <a:cs typeface="Arial" panose="020B0604020202020204" pitchFamily="34" charset="0"/>
              </a:rPr>
              <a:t>CAS Introduction to Accelerator </a:t>
            </a:r>
            <a:r>
              <a:rPr lang="en-US" altLang="de-DE" sz="2600" b="1" i="1" dirty="0" smtClean="0">
                <a:solidFill>
                  <a:srgbClr val="0000FF"/>
                </a:solidFill>
                <a:latin typeface="Arial" panose="020B0604020202020204" pitchFamily="34" charset="0"/>
                <a:cs typeface="Arial" panose="020B0604020202020204" pitchFamily="34" charset="0"/>
              </a:rPr>
              <a:t>Physics</a:t>
            </a:r>
          </a:p>
          <a:p>
            <a:pPr algn="ctr">
              <a:spcBef>
                <a:spcPts val="600"/>
              </a:spcBef>
            </a:pPr>
            <a:r>
              <a:rPr lang="fr-FR" sz="2600" b="1" dirty="0" smtClean="0">
                <a:solidFill>
                  <a:srgbClr val="0000FF"/>
                </a:solidFill>
                <a:latin typeface="Arial"/>
                <a:cs typeface="Arial"/>
              </a:rPr>
              <a:t>Kaunas</a:t>
            </a:r>
            <a:r>
              <a:rPr lang="en-US" altLang="de-DE" sz="2600" b="1" i="1" dirty="0" smtClean="0">
                <a:solidFill>
                  <a:srgbClr val="0000FF"/>
                </a:solidFill>
                <a:latin typeface="Arial" panose="020B0604020202020204" pitchFamily="34" charset="0"/>
                <a:cs typeface="Arial" panose="020B0604020202020204" pitchFamily="34" charset="0"/>
              </a:rPr>
              <a:t>, </a:t>
            </a:r>
            <a:r>
              <a:rPr lang="en-US" altLang="de-DE" sz="2600" b="1" dirty="0">
                <a:solidFill>
                  <a:srgbClr val="0000FF"/>
                </a:solidFill>
                <a:latin typeface="Arial" panose="020B0604020202020204" pitchFamily="34" charset="0"/>
                <a:cs typeface="Arial" panose="020B0604020202020204" pitchFamily="34" charset="0"/>
              </a:rPr>
              <a:t>23</a:t>
            </a:r>
            <a:r>
              <a:rPr lang="en-US" altLang="de-DE" sz="2600" b="1" baseline="30000" dirty="0">
                <a:solidFill>
                  <a:srgbClr val="0000FF"/>
                </a:solidFill>
                <a:latin typeface="Arial" panose="020B0604020202020204" pitchFamily="34" charset="0"/>
                <a:cs typeface="Arial" panose="020B0604020202020204" pitchFamily="34" charset="0"/>
              </a:rPr>
              <a:t>rd</a:t>
            </a:r>
            <a:r>
              <a:rPr lang="en-US" altLang="de-DE" sz="2600" b="1" dirty="0">
                <a:solidFill>
                  <a:srgbClr val="0000FF"/>
                </a:solidFill>
                <a:latin typeface="Arial" panose="020B0604020202020204" pitchFamily="34" charset="0"/>
                <a:cs typeface="Arial" panose="020B0604020202020204" pitchFamily="34" charset="0"/>
              </a:rPr>
              <a:t> of September 2022</a:t>
            </a:r>
          </a:p>
          <a:p>
            <a:pPr algn="ctr">
              <a:spcBef>
                <a:spcPts val="800"/>
              </a:spcBef>
            </a:pPr>
            <a:r>
              <a:rPr lang="en-US" altLang="de-DE" sz="2400" b="1" dirty="0" smtClean="0">
                <a:solidFill>
                  <a:srgbClr val="008000"/>
                </a:solidFill>
                <a:latin typeface="Arial" panose="020B0604020202020204" pitchFamily="34" charset="0"/>
                <a:cs typeface="Arial" panose="020B0604020202020204" pitchFamily="34" charset="0"/>
              </a:rPr>
              <a:t>Peter </a:t>
            </a:r>
            <a:r>
              <a:rPr lang="en-US" altLang="de-DE" sz="2400" b="1" dirty="0">
                <a:solidFill>
                  <a:srgbClr val="008000"/>
                </a:solidFill>
                <a:latin typeface="Arial" panose="020B0604020202020204" pitchFamily="34" charset="0"/>
                <a:cs typeface="Arial" panose="020B0604020202020204" pitchFamily="34" charset="0"/>
              </a:rPr>
              <a:t>Forck</a:t>
            </a:r>
          </a:p>
          <a:p>
            <a:pPr algn="ctr">
              <a:spcBef>
                <a:spcPts val="800"/>
              </a:spcBef>
            </a:pPr>
            <a:r>
              <a:rPr lang="en-US" altLang="de-DE" sz="2000" b="1" dirty="0" err="1">
                <a:solidFill>
                  <a:srgbClr val="008000"/>
                </a:solidFill>
                <a:latin typeface="Arial" panose="020B0604020202020204" pitchFamily="34" charset="0"/>
                <a:cs typeface="Arial" panose="020B0604020202020204" pitchFamily="34" charset="0"/>
              </a:rPr>
              <a:t>Gesellschaft</a:t>
            </a:r>
            <a:r>
              <a:rPr lang="en-US" altLang="de-DE" sz="2000" b="1" dirty="0">
                <a:solidFill>
                  <a:srgbClr val="008000"/>
                </a:solidFill>
                <a:latin typeface="Arial" panose="020B0604020202020204" pitchFamily="34" charset="0"/>
                <a:cs typeface="Arial" panose="020B0604020202020204" pitchFamily="34" charset="0"/>
              </a:rPr>
              <a:t> </a:t>
            </a:r>
            <a:r>
              <a:rPr lang="en-US" altLang="de-DE" sz="2000" b="1" dirty="0" err="1">
                <a:solidFill>
                  <a:srgbClr val="008000"/>
                </a:solidFill>
                <a:latin typeface="Arial" panose="020B0604020202020204" pitchFamily="34" charset="0"/>
                <a:cs typeface="Arial" panose="020B0604020202020204" pitchFamily="34" charset="0"/>
              </a:rPr>
              <a:t>für</a:t>
            </a:r>
            <a:r>
              <a:rPr lang="en-US" altLang="de-DE" sz="2000" b="1" dirty="0">
                <a:solidFill>
                  <a:srgbClr val="008000"/>
                </a:solidFill>
                <a:latin typeface="Arial" panose="020B0604020202020204" pitchFamily="34" charset="0"/>
                <a:cs typeface="Arial" panose="020B0604020202020204" pitchFamily="34" charset="0"/>
              </a:rPr>
              <a:t> </a:t>
            </a:r>
            <a:r>
              <a:rPr lang="en-US" altLang="de-DE" sz="2000" b="1" dirty="0" err="1">
                <a:solidFill>
                  <a:srgbClr val="008000"/>
                </a:solidFill>
                <a:latin typeface="Arial" panose="020B0604020202020204" pitchFamily="34" charset="0"/>
                <a:cs typeface="Arial" panose="020B0604020202020204" pitchFamily="34" charset="0"/>
              </a:rPr>
              <a:t>Schwerionenforschnung</a:t>
            </a:r>
            <a:r>
              <a:rPr lang="en-US" altLang="de-DE" sz="2000" b="1" dirty="0">
                <a:solidFill>
                  <a:srgbClr val="008000"/>
                </a:solidFill>
                <a:latin typeface="Arial" panose="020B0604020202020204" pitchFamily="34" charset="0"/>
                <a:cs typeface="Arial" panose="020B0604020202020204" pitchFamily="34" charset="0"/>
              </a:rPr>
              <a:t> (GSI</a:t>
            </a:r>
            <a:r>
              <a:rPr lang="en-US" altLang="de-DE" sz="2000" b="1" dirty="0" smtClean="0">
                <a:solidFill>
                  <a:srgbClr val="008000"/>
                </a:solidFill>
                <a:latin typeface="Arial" panose="020B0604020202020204" pitchFamily="34" charset="0"/>
                <a:cs typeface="Arial" panose="020B0604020202020204" pitchFamily="34" charset="0"/>
              </a:rPr>
              <a:t>)</a:t>
            </a:r>
          </a:p>
          <a:p>
            <a:pPr algn="ctr">
              <a:spcBef>
                <a:spcPts val="800"/>
              </a:spcBef>
            </a:pPr>
            <a:r>
              <a:rPr lang="en-US" altLang="de-DE" sz="2000" b="1" dirty="0" smtClean="0">
                <a:solidFill>
                  <a:srgbClr val="008000"/>
                </a:solidFill>
                <a:latin typeface="Arial" panose="020B0604020202020204" pitchFamily="34" charset="0"/>
                <a:cs typeface="Arial" panose="020B0604020202020204" pitchFamily="34" charset="0"/>
              </a:rPr>
              <a:t>p.forck@gsi.de  </a:t>
            </a:r>
            <a:endParaRPr lang="en-US" altLang="de-DE" sz="2000" b="1" dirty="0">
              <a:solidFill>
                <a:srgbClr val="008000"/>
              </a:solidFill>
              <a:latin typeface="Arial" panose="020B0604020202020204" pitchFamily="34" charset="0"/>
              <a:cs typeface="Arial" panose="020B0604020202020204" pitchFamily="34" charset="0"/>
            </a:endParaRPr>
          </a:p>
        </p:txBody>
      </p:sp>
      <p:grpSp>
        <p:nvGrpSpPr>
          <p:cNvPr id="5" name="Gruppieren 4"/>
          <p:cNvGrpSpPr/>
          <p:nvPr/>
        </p:nvGrpSpPr>
        <p:grpSpPr>
          <a:xfrm>
            <a:off x="7347809" y="5035970"/>
            <a:ext cx="1675223" cy="1504307"/>
            <a:chOff x="7083492" y="4056622"/>
            <a:chExt cx="1914987" cy="1719610"/>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144" y="4915342"/>
              <a:ext cx="1291335" cy="860890"/>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3492" y="4751508"/>
              <a:ext cx="1351525" cy="901017"/>
            </a:xfrm>
            <a:prstGeom prst="rect">
              <a:avLst/>
            </a:prstGeom>
          </p:spPr>
        </p:pic>
        <p:sp>
          <p:nvSpPr>
            <p:cNvPr id="10" name="Textfeld 9"/>
            <p:cNvSpPr txBox="1"/>
            <p:nvPr/>
          </p:nvSpPr>
          <p:spPr>
            <a:xfrm>
              <a:off x="7304210" y="4056622"/>
              <a:ext cx="1416412" cy="646331"/>
            </a:xfrm>
            <a:prstGeom prst="rect">
              <a:avLst/>
            </a:prstGeom>
          </p:spPr>
          <p:txBody>
            <a:bodyPr vert="horz" wrap="none" lIns="91440" tIns="45720" rIns="91440" bIns="45720" rtlCol="0" anchor="t">
              <a:spAutoFit/>
            </a:bodyPr>
            <a:lstStyle/>
            <a:p>
              <a:pPr algn="l"/>
              <a:r>
                <a:rPr lang="en-US" b="1" dirty="0" smtClean="0">
                  <a:solidFill>
                    <a:srgbClr val="0000FF"/>
                  </a:solidFill>
                  <a:latin typeface="Calibri" panose="020F0502020204030204" pitchFamily="34" charset="0"/>
                  <a:cs typeface="Calibri" panose="020F0502020204030204" pitchFamily="34" charset="0"/>
                </a:rPr>
                <a:t>For peace </a:t>
              </a:r>
            </a:p>
            <a:p>
              <a:pPr algn="l">
                <a:spcBef>
                  <a:spcPts val="0"/>
                </a:spcBef>
              </a:pPr>
              <a:r>
                <a:rPr lang="en-US" b="1" dirty="0" smtClean="0">
                  <a:solidFill>
                    <a:srgbClr val="0000FF"/>
                  </a:solidFill>
                  <a:latin typeface="Calibri" panose="020F0502020204030204" pitchFamily="34" charset="0"/>
                  <a:cs typeface="Calibri" panose="020F0502020204030204" pitchFamily="34" charset="0"/>
                </a:rPr>
                <a:t>and freedom</a:t>
              </a:r>
            </a:p>
          </p:txBody>
        </p:sp>
      </p:grpSp>
    </p:spTree>
    <p:extLst>
      <p:ext uri="{BB962C8B-B14F-4D97-AF65-F5344CB8AC3E}">
        <p14:creationId xmlns:p14="http://schemas.microsoft.com/office/powerpoint/2010/main" val="36312691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sz="2100" b="1" dirty="0" smtClean="0">
                <a:solidFill>
                  <a:srgbClr val="000000"/>
                </a:solidFill>
                <a:latin typeface="Arial" panose="020B0604020202020204" pitchFamily="34" charset="0"/>
                <a:cs typeface="Arial" panose="020B0604020202020204" pitchFamily="34" charset="0"/>
              </a:rPr>
              <a:t>Optical Transition Radiation: Depictive Description</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299013" name="Rectangle 5"/>
          <p:cNvSpPr>
            <a:spLocks noChangeArrowheads="1"/>
          </p:cNvSpPr>
          <p:nvPr/>
        </p:nvSpPr>
        <p:spPr bwMode="auto">
          <a:xfrm>
            <a:off x="125413" y="721259"/>
            <a:ext cx="8729662"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b="1" dirty="0" smtClean="0">
                <a:solidFill>
                  <a:srgbClr val="0000FF"/>
                </a:solidFill>
                <a:latin typeface="Calibri" panose="020F0502020204030204" pitchFamily="34" charset="0"/>
              </a:rPr>
              <a:t>Optical Transition Radiation OTR for a single charge </a:t>
            </a:r>
            <a:r>
              <a:rPr lang="en-US" altLang="de-DE" b="1" i="1" dirty="0" smtClean="0">
                <a:solidFill>
                  <a:srgbClr val="0000FF"/>
                </a:solidFill>
                <a:latin typeface="Calibri" panose="020F0502020204030204" pitchFamily="34" charset="0"/>
              </a:rPr>
              <a:t>e</a:t>
            </a:r>
            <a:r>
              <a:rPr lang="en-US" altLang="de-DE" b="1" dirty="0" smtClean="0">
                <a:solidFill>
                  <a:srgbClr val="0000FF"/>
                </a:solidFill>
                <a:latin typeface="Calibri" panose="020F0502020204030204" pitchFamily="34" charset="0"/>
              </a:rPr>
              <a:t>:</a:t>
            </a:r>
          </a:p>
          <a:p>
            <a:pPr eaLnBrk="0" fontAlgn="base" hangingPunct="0">
              <a:spcBef>
                <a:spcPts val="200"/>
              </a:spcBef>
              <a:spcAft>
                <a:spcPct val="0"/>
              </a:spcAft>
            </a:pPr>
            <a:r>
              <a:rPr lang="en-US" altLang="de-DE" dirty="0" smtClean="0">
                <a:latin typeface="Calibri" panose="020F0502020204030204" pitchFamily="34" charset="0"/>
              </a:rPr>
              <a:t>Assuming a charge</a:t>
            </a:r>
            <a:r>
              <a:rPr lang="en-US" altLang="de-DE" b="1" i="1" dirty="0" smtClean="0">
                <a:latin typeface="Calibri" panose="020F0502020204030204" pitchFamily="34" charset="0"/>
              </a:rPr>
              <a:t> e </a:t>
            </a:r>
            <a:r>
              <a:rPr lang="en-US" altLang="de-DE" dirty="0" smtClean="0">
                <a:latin typeface="Calibri" panose="020F0502020204030204" pitchFamily="34" charset="0"/>
              </a:rPr>
              <a:t>approaches an ideal conducting boundary e.g. metal foil </a:t>
            </a:r>
          </a:p>
          <a:p>
            <a:pPr marL="342900" indent="-342900" eaLnBrk="0" fontAlgn="base" hangingPunct="0">
              <a:spcBef>
                <a:spcPts val="200"/>
              </a:spcBef>
              <a:spcAft>
                <a:spcPct val="0"/>
              </a:spcAft>
              <a:buFont typeface="Wingdings" panose="05000000000000000000" pitchFamily="2" charset="2"/>
              <a:buChar char="Ø"/>
            </a:pPr>
            <a:r>
              <a:rPr lang="en-US" altLang="de-DE" sz="1600" dirty="0" smtClean="0">
                <a:latin typeface="Calibri" panose="020F0502020204030204" pitchFamily="34" charset="0"/>
                <a:sym typeface="Symbol"/>
              </a:rPr>
              <a:t>image charge is created by electric field</a:t>
            </a:r>
          </a:p>
          <a:p>
            <a:pPr marL="342900" indent="-342900" eaLnBrk="0" fontAlgn="base" hangingPunct="0">
              <a:spcBef>
                <a:spcPts val="200"/>
              </a:spcBef>
              <a:spcAft>
                <a:spcPct val="0"/>
              </a:spcAft>
              <a:buFont typeface="Wingdings" panose="05000000000000000000" pitchFamily="2" charset="2"/>
              <a:buChar char="Ø"/>
            </a:pPr>
            <a:r>
              <a:rPr lang="en-US" altLang="de-DE" sz="1600" dirty="0" smtClean="0">
                <a:latin typeface="Calibri" panose="020F0502020204030204" pitchFamily="34" charset="0"/>
                <a:sym typeface="Symbol"/>
              </a:rPr>
              <a:t>dipole type field pattern</a:t>
            </a:r>
          </a:p>
          <a:p>
            <a:pPr marL="342900" indent="-342900" eaLnBrk="0" fontAlgn="base" hangingPunct="0">
              <a:spcBef>
                <a:spcPts val="200"/>
              </a:spcBef>
              <a:spcAft>
                <a:spcPct val="0"/>
              </a:spcAft>
              <a:buFont typeface="Wingdings" panose="05000000000000000000" pitchFamily="2" charset="2"/>
              <a:buChar char="Ø"/>
            </a:pPr>
            <a:r>
              <a:rPr lang="en-US" altLang="de-DE" sz="1600" dirty="0" smtClean="0">
                <a:latin typeface="Calibri" panose="020F0502020204030204" pitchFamily="34" charset="0"/>
                <a:sym typeface="Symbol"/>
              </a:rPr>
              <a:t>field distribution depends on velocity </a:t>
            </a:r>
            <a:r>
              <a:rPr lang="en-US" altLang="de-DE" sz="1600" b="1" i="1" dirty="0" smtClean="0">
                <a:latin typeface="Calibri" panose="020F0502020204030204" pitchFamily="34" charset="0"/>
                <a:sym typeface="Symbol"/>
              </a:rPr>
              <a:t></a:t>
            </a:r>
            <a:r>
              <a:rPr lang="en-US" altLang="de-DE" sz="1600" dirty="0" smtClean="0">
                <a:latin typeface="Calibri" panose="020F0502020204030204" pitchFamily="34" charset="0"/>
                <a:sym typeface="Symbol"/>
              </a:rPr>
              <a:t>  and Lorentz factor </a:t>
            </a:r>
            <a:r>
              <a:rPr lang="en-US" altLang="de-DE" sz="1600" b="1" i="1" dirty="0" smtClean="0">
                <a:latin typeface="Calibri" panose="020F0502020204030204" pitchFamily="34" charset="0"/>
                <a:sym typeface="Symbol"/>
              </a:rPr>
              <a:t>  </a:t>
            </a:r>
            <a:r>
              <a:rPr lang="en-US" altLang="de-DE" sz="1600" dirty="0" smtClean="0">
                <a:latin typeface="Calibri" panose="020F0502020204030204" pitchFamily="34" charset="0"/>
                <a:sym typeface="Symbol"/>
              </a:rPr>
              <a:t>due to relativistic trans. field increase </a:t>
            </a:r>
          </a:p>
          <a:p>
            <a:pPr marL="342900" indent="-342900" eaLnBrk="0" fontAlgn="base" hangingPunct="0">
              <a:spcBef>
                <a:spcPts val="200"/>
              </a:spcBef>
              <a:spcAft>
                <a:spcPct val="0"/>
              </a:spcAft>
              <a:buFont typeface="Wingdings" panose="05000000000000000000" pitchFamily="2" charset="2"/>
              <a:buChar char="Ø"/>
            </a:pPr>
            <a:r>
              <a:rPr lang="en-US" altLang="de-DE" sz="1600" dirty="0" smtClean="0">
                <a:latin typeface="Calibri" panose="020F0502020204030204" pitchFamily="34" charset="0"/>
                <a:sym typeface="Symbol"/>
              </a:rPr>
              <a:t>penetration of charge through surface within </a:t>
            </a:r>
            <a:r>
              <a:rPr lang="en-US" altLang="de-DE" sz="1600" b="1" i="1" dirty="0" smtClean="0">
                <a:latin typeface="Calibri" panose="020F0502020204030204" pitchFamily="34" charset="0"/>
                <a:sym typeface="Symbol"/>
              </a:rPr>
              <a:t>t</a:t>
            </a:r>
            <a:r>
              <a:rPr lang="en-US" altLang="de-DE" sz="1600" dirty="0" smtClean="0">
                <a:latin typeface="Calibri" panose="020F0502020204030204" pitchFamily="34" charset="0"/>
                <a:sym typeface="Symbol"/>
              </a:rPr>
              <a:t> &lt; 10 fs: sudden </a:t>
            </a:r>
            <a:r>
              <a:rPr lang="en-US" altLang="de-DE" sz="1600" dirty="0">
                <a:latin typeface="Calibri" panose="020F0502020204030204" pitchFamily="34" charset="0"/>
                <a:sym typeface="Symbol"/>
              </a:rPr>
              <a:t>c</a:t>
            </a:r>
            <a:r>
              <a:rPr lang="en-US" altLang="de-DE" sz="1600" dirty="0" smtClean="0">
                <a:latin typeface="Calibri" panose="020F0502020204030204" pitchFamily="34" charset="0"/>
                <a:sym typeface="Symbol"/>
              </a:rPr>
              <a:t>hange of source distribution </a:t>
            </a:r>
          </a:p>
          <a:p>
            <a:pPr marL="342900" indent="-342900" eaLnBrk="0" fontAlgn="base" hangingPunct="0">
              <a:spcBef>
                <a:spcPts val="200"/>
              </a:spcBef>
              <a:spcAft>
                <a:spcPct val="0"/>
              </a:spcAft>
              <a:buFont typeface="Wingdings" panose="05000000000000000000" pitchFamily="2" charset="2"/>
              <a:buChar char="Ø"/>
            </a:pPr>
            <a:r>
              <a:rPr lang="en-US" altLang="de-DE" sz="1600" dirty="0" smtClean="0">
                <a:latin typeface="Calibri" panose="020F0502020204030204" pitchFamily="34" charset="0"/>
                <a:sym typeface="Symbol"/>
              </a:rPr>
              <a:t>emission of  radiation with dipole characteristic  </a:t>
            </a:r>
            <a:r>
              <a:rPr lang="en-US" altLang="de-DE" sz="1600" dirty="0" smtClean="0">
                <a:latin typeface="Calibri" panose="020F0502020204030204" pitchFamily="34" charset="0"/>
              </a:rPr>
              <a:t>  </a:t>
            </a:r>
            <a:endParaRPr lang="en-US" altLang="de-DE" sz="1600" dirty="0">
              <a:latin typeface="Calibri" panose="020F0502020204030204" pitchFamily="34" charset="0"/>
            </a:endParaRPr>
          </a:p>
        </p:txBody>
      </p:sp>
      <p:grpSp>
        <p:nvGrpSpPr>
          <p:cNvPr id="25" name="Gruppieren 24"/>
          <p:cNvGrpSpPr/>
          <p:nvPr/>
        </p:nvGrpSpPr>
        <p:grpSpPr>
          <a:xfrm>
            <a:off x="192555" y="2971800"/>
            <a:ext cx="2750381" cy="2639199"/>
            <a:chOff x="192555" y="2971800"/>
            <a:chExt cx="2750381" cy="2639199"/>
          </a:xfrm>
        </p:grpSpPr>
        <p:sp>
          <p:nvSpPr>
            <p:cNvPr id="2" name="Rechteck 1"/>
            <p:cNvSpPr/>
            <p:nvPr/>
          </p:nvSpPr>
          <p:spPr bwMode="auto">
            <a:xfrm>
              <a:off x="1704556" y="3016250"/>
              <a:ext cx="1094726" cy="2307500"/>
            </a:xfrm>
            <a:prstGeom prst="rect">
              <a:avLst/>
            </a:prstGeom>
            <a:pattFill prst="wdUpDiag">
              <a:fgClr>
                <a:schemeClr val="bg1">
                  <a:lumMod val="85000"/>
                </a:schemeClr>
              </a:fgClr>
              <a:bgClr>
                <a:schemeClr val="bg1"/>
              </a:bgClr>
            </a:patt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4" name="Gerade Verbindung 3"/>
            <p:cNvCxnSpPr/>
            <p:nvPr/>
          </p:nvCxnSpPr>
          <p:spPr bwMode="auto">
            <a:xfrm>
              <a:off x="1704556" y="3026500"/>
              <a:ext cx="0" cy="230750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Ellipse 5"/>
            <p:cNvSpPr/>
            <p:nvPr/>
          </p:nvSpPr>
          <p:spPr bwMode="auto">
            <a:xfrm>
              <a:off x="690288" y="4020690"/>
              <a:ext cx="243272" cy="265930"/>
            </a:xfrm>
            <a:prstGeom prst="ellipse">
              <a:avLst/>
            </a:prstGeom>
            <a:solidFill>
              <a:srgbClr val="FF0000"/>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3" name="Ellipse 12"/>
            <p:cNvSpPr/>
            <p:nvPr/>
          </p:nvSpPr>
          <p:spPr bwMode="auto">
            <a:xfrm>
              <a:off x="2475552" y="4020690"/>
              <a:ext cx="243272" cy="265930"/>
            </a:xfrm>
            <a:prstGeom prst="ellipse">
              <a:avLst/>
            </a:prstGeom>
            <a:solidFill>
              <a:srgbClr val="FF3399">
                <a:alpha val="43000"/>
              </a:srgbClr>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8" name="Gruppieren 7"/>
            <p:cNvGrpSpPr/>
            <p:nvPr/>
          </p:nvGrpSpPr>
          <p:grpSpPr>
            <a:xfrm>
              <a:off x="892091" y="3890240"/>
              <a:ext cx="1663628" cy="480211"/>
              <a:chOff x="3940748" y="2742478"/>
              <a:chExt cx="2714528" cy="716796"/>
            </a:xfrm>
          </p:grpSpPr>
          <p:sp>
            <p:nvSpPr>
              <p:cNvPr id="15" name="Ellipse 14"/>
              <p:cNvSpPr/>
              <p:nvPr/>
            </p:nvSpPr>
            <p:spPr bwMode="auto">
              <a:xfrm>
                <a:off x="3940748" y="2742478"/>
                <a:ext cx="2714528" cy="417589"/>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00" h="381722">
                    <a:moveTo>
                      <a:pt x="14781" y="356445"/>
                    </a:moveTo>
                    <a:cubicBezTo>
                      <a:pt x="-139736" y="297972"/>
                      <a:pt x="957227" y="3226"/>
                      <a:pt x="1437975" y="51"/>
                    </a:cubicBezTo>
                    <a:cubicBezTo>
                      <a:pt x="1918723" y="-3124"/>
                      <a:pt x="2899269" y="140564"/>
                      <a:pt x="2899269" y="337395"/>
                    </a:cubicBezTo>
                    <a:cubicBezTo>
                      <a:pt x="2956419" y="394526"/>
                      <a:pt x="2845823" y="347714"/>
                      <a:pt x="2365075" y="350889"/>
                    </a:cubicBezTo>
                    <a:cubicBezTo>
                      <a:pt x="1884327" y="354064"/>
                      <a:pt x="169298" y="414918"/>
                      <a:pt x="14781" y="356445"/>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16" name="Ellipse 14"/>
              <p:cNvSpPr/>
              <p:nvPr/>
            </p:nvSpPr>
            <p:spPr bwMode="auto">
              <a:xfrm rot="10800000">
                <a:off x="3940748" y="3116526"/>
                <a:ext cx="2714528" cy="342748"/>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00" h="381722">
                    <a:moveTo>
                      <a:pt x="14781" y="356445"/>
                    </a:moveTo>
                    <a:cubicBezTo>
                      <a:pt x="-139736" y="297972"/>
                      <a:pt x="957227" y="3226"/>
                      <a:pt x="1437975" y="51"/>
                    </a:cubicBezTo>
                    <a:cubicBezTo>
                      <a:pt x="1918723" y="-3124"/>
                      <a:pt x="2899269" y="140564"/>
                      <a:pt x="2899269" y="337395"/>
                    </a:cubicBezTo>
                    <a:cubicBezTo>
                      <a:pt x="2956419" y="394526"/>
                      <a:pt x="2845823" y="347714"/>
                      <a:pt x="2365075" y="350889"/>
                    </a:cubicBezTo>
                    <a:cubicBezTo>
                      <a:pt x="1884327" y="354064"/>
                      <a:pt x="169298" y="414918"/>
                      <a:pt x="14781" y="356445"/>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sp>
          <p:nvSpPr>
            <p:cNvPr id="12" name="Textfeld 11"/>
            <p:cNvSpPr txBox="1"/>
            <p:nvPr/>
          </p:nvSpPr>
          <p:spPr>
            <a:xfrm>
              <a:off x="1828800" y="2971800"/>
              <a:ext cx="1094726" cy="646331"/>
            </a:xfrm>
            <a:prstGeom prst="rect">
              <a:avLst/>
            </a:prstGeom>
            <a:noFill/>
          </p:spPr>
          <p:txBody>
            <a:bodyPr wrap="square" rtlCol="0">
              <a:spAutoFit/>
            </a:bodyPr>
            <a:lstStyle/>
            <a:p>
              <a:r>
                <a:rPr lang="en-US" dirty="0" smtClean="0">
                  <a:latin typeface="Calibri" panose="020F0502020204030204" pitchFamily="34" charset="0"/>
                </a:rPr>
                <a:t>perfect </a:t>
              </a:r>
            </a:p>
            <a:p>
              <a:pPr>
                <a:spcBef>
                  <a:spcPts val="0"/>
                </a:spcBef>
              </a:pPr>
              <a:r>
                <a:rPr lang="en-US" dirty="0" smtClean="0">
                  <a:latin typeface="Calibri" panose="020F0502020204030204" pitchFamily="34" charset="0"/>
                </a:rPr>
                <a:t>metal</a:t>
              </a:r>
            </a:p>
          </p:txBody>
        </p:sp>
        <p:sp>
          <p:nvSpPr>
            <p:cNvPr id="58" name="Textfeld 57"/>
            <p:cNvSpPr txBox="1"/>
            <p:nvPr/>
          </p:nvSpPr>
          <p:spPr>
            <a:xfrm>
              <a:off x="712072" y="2971800"/>
              <a:ext cx="1094726" cy="369332"/>
            </a:xfrm>
            <a:prstGeom prst="rect">
              <a:avLst/>
            </a:prstGeom>
            <a:noFill/>
          </p:spPr>
          <p:txBody>
            <a:bodyPr wrap="square" rtlCol="0">
              <a:spAutoFit/>
            </a:bodyPr>
            <a:lstStyle/>
            <a:p>
              <a:r>
                <a:rPr lang="en-US" dirty="0" smtClean="0">
                  <a:latin typeface="Calibri" panose="020F0502020204030204" pitchFamily="34" charset="0"/>
                </a:rPr>
                <a:t>vacuum</a:t>
              </a:r>
            </a:p>
          </p:txBody>
        </p:sp>
        <p:sp>
          <p:nvSpPr>
            <p:cNvPr id="59" name="Textfeld 58"/>
            <p:cNvSpPr txBox="1"/>
            <p:nvPr/>
          </p:nvSpPr>
          <p:spPr>
            <a:xfrm>
              <a:off x="453942" y="3294965"/>
              <a:ext cx="1242868" cy="646331"/>
            </a:xfrm>
            <a:prstGeom prst="rect">
              <a:avLst/>
            </a:prstGeom>
            <a:noFill/>
          </p:spPr>
          <p:txBody>
            <a:bodyPr wrap="square" rtlCol="0">
              <a:spAutoFit/>
            </a:bodyPr>
            <a:lstStyle/>
            <a:p>
              <a:r>
                <a:rPr lang="en-US" dirty="0" smtClean="0">
                  <a:solidFill>
                    <a:srgbClr val="C00000"/>
                  </a:solidFill>
                  <a:latin typeface="Calibri" panose="020F0502020204030204" pitchFamily="34" charset="0"/>
                </a:rPr>
                <a:t>charge </a:t>
              </a:r>
              <a:r>
                <a:rPr lang="en-US" b="1" i="1" dirty="0" smtClean="0">
                  <a:solidFill>
                    <a:srgbClr val="C00000"/>
                  </a:solidFill>
                  <a:latin typeface="Calibri" panose="020F0502020204030204" pitchFamily="34" charset="0"/>
                </a:rPr>
                <a:t>e</a:t>
              </a:r>
            </a:p>
            <a:p>
              <a:pPr>
                <a:spcBef>
                  <a:spcPts val="0"/>
                </a:spcBef>
              </a:pPr>
              <a:r>
                <a:rPr lang="en-US" dirty="0" smtClean="0">
                  <a:solidFill>
                    <a:srgbClr val="C00000"/>
                  </a:solidFill>
                  <a:latin typeface="Calibri" panose="020F0502020204030204" pitchFamily="34" charset="0"/>
                </a:rPr>
                <a:t>velocity</a:t>
              </a:r>
              <a:r>
                <a:rPr lang="en-US" b="1" i="1" dirty="0" smtClean="0">
                  <a:solidFill>
                    <a:srgbClr val="C00000"/>
                  </a:solidFill>
                  <a:latin typeface="Calibri" panose="020F0502020204030204" pitchFamily="34" charset="0"/>
                </a:rPr>
                <a:t> </a:t>
              </a:r>
              <a:r>
                <a:rPr lang="en-US" b="1" i="1" dirty="0" smtClean="0">
                  <a:solidFill>
                    <a:srgbClr val="C00000"/>
                  </a:solidFill>
                  <a:latin typeface="Calibri" panose="020F0502020204030204" pitchFamily="34" charset="0"/>
                  <a:sym typeface="Symbol"/>
                </a:rPr>
                <a:t></a:t>
              </a:r>
              <a:endParaRPr lang="en-US" b="1" i="1" dirty="0" smtClean="0">
                <a:solidFill>
                  <a:srgbClr val="C00000"/>
                </a:solidFill>
                <a:latin typeface="Calibri" panose="020F0502020204030204" pitchFamily="34" charset="0"/>
              </a:endParaRPr>
            </a:p>
          </p:txBody>
        </p:sp>
        <p:sp>
          <p:nvSpPr>
            <p:cNvPr id="60" name="Textfeld 59"/>
            <p:cNvSpPr txBox="1"/>
            <p:nvPr/>
          </p:nvSpPr>
          <p:spPr>
            <a:xfrm>
              <a:off x="300038" y="4687669"/>
              <a:ext cx="1632888" cy="923330"/>
            </a:xfrm>
            <a:prstGeom prst="rect">
              <a:avLst/>
            </a:prstGeom>
            <a:noFill/>
          </p:spPr>
          <p:txBody>
            <a:bodyPr wrap="square" rtlCol="0">
              <a:spAutoFit/>
            </a:bodyPr>
            <a:lstStyle/>
            <a:p>
              <a:r>
                <a:rPr lang="en-US" b="1" dirty="0" smtClean="0">
                  <a:solidFill>
                    <a:srgbClr val="CC3300"/>
                  </a:solidFill>
                  <a:latin typeface="Calibri" panose="020F0502020204030204" pitchFamily="34" charset="0"/>
                </a:rPr>
                <a:t>E-field </a:t>
              </a:r>
            </a:p>
            <a:p>
              <a:pPr>
                <a:spcBef>
                  <a:spcPts val="0"/>
                </a:spcBef>
              </a:pPr>
              <a:r>
                <a:rPr lang="en-US" b="1" dirty="0" smtClean="0">
                  <a:solidFill>
                    <a:srgbClr val="CC3300"/>
                  </a:solidFill>
                  <a:latin typeface="Calibri" panose="020F0502020204030204" pitchFamily="34" charset="0"/>
                </a:rPr>
                <a:t>pattern of</a:t>
              </a:r>
            </a:p>
            <a:p>
              <a:pPr>
                <a:spcBef>
                  <a:spcPts val="0"/>
                </a:spcBef>
              </a:pPr>
              <a:r>
                <a:rPr lang="en-US" b="1" dirty="0" smtClean="0">
                  <a:solidFill>
                    <a:srgbClr val="CC3300"/>
                  </a:solidFill>
                  <a:latin typeface="Calibri" panose="020F0502020204030204" pitchFamily="34" charset="0"/>
                </a:rPr>
                <a:t>dipole type</a:t>
              </a:r>
            </a:p>
          </p:txBody>
        </p:sp>
        <p:cxnSp>
          <p:nvCxnSpPr>
            <p:cNvPr id="17" name="Gerade Verbindung mit Pfeil 16"/>
            <p:cNvCxnSpPr/>
            <p:nvPr/>
          </p:nvCxnSpPr>
          <p:spPr bwMode="auto">
            <a:xfrm>
              <a:off x="192555" y="4173877"/>
              <a:ext cx="484187" cy="0"/>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3" name="Textfeld 62"/>
            <p:cNvSpPr txBox="1"/>
            <p:nvPr/>
          </p:nvSpPr>
          <p:spPr>
            <a:xfrm>
              <a:off x="1700068" y="4343400"/>
              <a:ext cx="1242868" cy="974626"/>
            </a:xfrm>
            <a:prstGeom prst="rect">
              <a:avLst/>
            </a:prstGeom>
            <a:noFill/>
          </p:spPr>
          <p:txBody>
            <a:bodyPr wrap="square" rtlCol="0">
              <a:spAutoFit/>
            </a:bodyPr>
            <a:lstStyle/>
            <a:p>
              <a:r>
                <a:rPr lang="en-US" dirty="0" smtClean="0">
                  <a:solidFill>
                    <a:srgbClr val="FF3399"/>
                  </a:solidFill>
                  <a:latin typeface="Calibri" panose="020F0502020204030204" pitchFamily="34" charset="0"/>
                </a:rPr>
                <a:t>image </a:t>
              </a:r>
            </a:p>
            <a:p>
              <a:pPr>
                <a:spcBef>
                  <a:spcPts val="200"/>
                </a:spcBef>
              </a:pPr>
              <a:r>
                <a:rPr lang="en-US" dirty="0" smtClean="0">
                  <a:solidFill>
                    <a:srgbClr val="FF3399"/>
                  </a:solidFill>
                  <a:latin typeface="Calibri" panose="020F0502020204030204" pitchFamily="34" charset="0"/>
                </a:rPr>
                <a:t>charge </a:t>
              </a:r>
              <a:r>
                <a:rPr lang="en-US" b="1" i="1" dirty="0" smtClean="0">
                  <a:solidFill>
                    <a:srgbClr val="FF3399"/>
                  </a:solidFill>
                  <a:latin typeface="Calibri" panose="020F0502020204030204" pitchFamily="34" charset="0"/>
                </a:rPr>
                <a:t>-e</a:t>
              </a:r>
            </a:p>
            <a:p>
              <a:pPr>
                <a:spcBef>
                  <a:spcPts val="200"/>
                </a:spcBef>
              </a:pPr>
              <a:r>
                <a:rPr lang="en-US" dirty="0" smtClean="0">
                  <a:solidFill>
                    <a:srgbClr val="FF3399"/>
                  </a:solidFill>
                  <a:latin typeface="Calibri" panose="020F0502020204030204" pitchFamily="34" charset="0"/>
                </a:rPr>
                <a:t>velocity</a:t>
              </a:r>
              <a:r>
                <a:rPr lang="en-US" b="1" i="1" dirty="0" smtClean="0">
                  <a:solidFill>
                    <a:srgbClr val="FF3399"/>
                  </a:solidFill>
                  <a:latin typeface="Calibri" panose="020F0502020204030204" pitchFamily="34" charset="0"/>
                </a:rPr>
                <a:t> -</a:t>
              </a:r>
              <a:r>
                <a:rPr lang="en-US" b="1" i="1" dirty="0" smtClean="0">
                  <a:solidFill>
                    <a:srgbClr val="FF3399"/>
                  </a:solidFill>
                  <a:latin typeface="Calibri" panose="020F0502020204030204" pitchFamily="34" charset="0"/>
                  <a:sym typeface="Symbol"/>
                </a:rPr>
                <a:t></a:t>
              </a:r>
              <a:endParaRPr lang="en-US" b="1" i="1" dirty="0" smtClean="0">
                <a:solidFill>
                  <a:srgbClr val="FF3399"/>
                </a:solidFill>
                <a:latin typeface="Calibri" panose="020F0502020204030204" pitchFamily="34" charset="0"/>
              </a:endParaRPr>
            </a:p>
          </p:txBody>
        </p:sp>
      </p:grpSp>
      <p:grpSp>
        <p:nvGrpSpPr>
          <p:cNvPr id="26" name="Gruppieren 25"/>
          <p:cNvGrpSpPr/>
          <p:nvPr/>
        </p:nvGrpSpPr>
        <p:grpSpPr>
          <a:xfrm>
            <a:off x="3124200" y="2971800"/>
            <a:ext cx="2841506" cy="2401416"/>
            <a:chOff x="3124200" y="2971800"/>
            <a:chExt cx="2841506" cy="2401416"/>
          </a:xfrm>
        </p:grpSpPr>
        <p:sp>
          <p:nvSpPr>
            <p:cNvPr id="20" name="Rechteck 19"/>
            <p:cNvSpPr/>
            <p:nvPr/>
          </p:nvSpPr>
          <p:spPr bwMode="auto">
            <a:xfrm>
              <a:off x="4544074" y="3016250"/>
              <a:ext cx="1094726" cy="2307500"/>
            </a:xfrm>
            <a:prstGeom prst="rect">
              <a:avLst/>
            </a:prstGeom>
            <a:pattFill prst="wdUpDiag">
              <a:fgClr>
                <a:schemeClr val="bg1">
                  <a:lumMod val="85000"/>
                </a:schemeClr>
              </a:fgClr>
              <a:bgClr>
                <a:schemeClr val="bg1"/>
              </a:bgClr>
            </a:patt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21" name="Gerade Verbindung 20"/>
            <p:cNvCxnSpPr/>
            <p:nvPr/>
          </p:nvCxnSpPr>
          <p:spPr bwMode="auto">
            <a:xfrm>
              <a:off x="4544074" y="3026500"/>
              <a:ext cx="0" cy="230750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Ellipse 21"/>
            <p:cNvSpPr/>
            <p:nvPr/>
          </p:nvSpPr>
          <p:spPr bwMode="auto">
            <a:xfrm>
              <a:off x="3987006" y="4013007"/>
              <a:ext cx="243272" cy="265930"/>
            </a:xfrm>
            <a:prstGeom prst="ellipse">
              <a:avLst/>
            </a:prstGeom>
            <a:solidFill>
              <a:srgbClr val="FF0000"/>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3" name="Ellipse 22"/>
            <p:cNvSpPr/>
            <p:nvPr/>
          </p:nvSpPr>
          <p:spPr bwMode="auto">
            <a:xfrm>
              <a:off x="4862128" y="4020690"/>
              <a:ext cx="243272" cy="265930"/>
            </a:xfrm>
            <a:prstGeom prst="ellipse">
              <a:avLst/>
            </a:prstGeom>
            <a:solidFill>
              <a:srgbClr val="FF3399">
                <a:alpha val="43000"/>
              </a:srgbClr>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27" name="Gruppieren 26"/>
            <p:cNvGrpSpPr/>
            <p:nvPr/>
          </p:nvGrpSpPr>
          <p:grpSpPr>
            <a:xfrm>
              <a:off x="4168720" y="3421547"/>
              <a:ext cx="784280" cy="1417059"/>
              <a:chOff x="3690954" y="2735180"/>
              <a:chExt cx="3032051" cy="715344"/>
            </a:xfrm>
          </p:grpSpPr>
          <p:sp>
            <p:nvSpPr>
              <p:cNvPr id="28" name="Ellipse 14"/>
              <p:cNvSpPr/>
              <p:nvPr/>
            </p:nvSpPr>
            <p:spPr bwMode="auto">
              <a:xfrm>
                <a:off x="3690954" y="2735180"/>
                <a:ext cx="3031981" cy="379783"/>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90636 w 2988855"/>
                  <a:gd name="connsiteY0" fmla="*/ 362059 h 376811"/>
                  <a:gd name="connsiteX1" fmla="*/ 582487 w 2988855"/>
                  <a:gd name="connsiteY1" fmla="*/ 147961 h 376811"/>
                  <a:gd name="connsiteX2" fmla="*/ 1513830 w 2988855"/>
                  <a:gd name="connsiteY2" fmla="*/ 5665 h 376811"/>
                  <a:gd name="connsiteX3" fmla="*/ 2975124 w 2988855"/>
                  <a:gd name="connsiteY3" fmla="*/ 343009 h 376811"/>
                  <a:gd name="connsiteX4" fmla="*/ 2440930 w 2988855"/>
                  <a:gd name="connsiteY4" fmla="*/ 356503 h 376811"/>
                  <a:gd name="connsiteX5" fmla="*/ 90636 w 2988855"/>
                  <a:gd name="connsiteY5" fmla="*/ 362059 h 376811"/>
                  <a:gd name="connsiteX0" fmla="*/ 133762 w 3031981"/>
                  <a:gd name="connsiteY0" fmla="*/ 363743 h 379783"/>
                  <a:gd name="connsiteX1" fmla="*/ 425511 w 3031981"/>
                  <a:gd name="connsiteY1" fmla="*/ 132226 h 379783"/>
                  <a:gd name="connsiteX2" fmla="*/ 1556956 w 3031981"/>
                  <a:gd name="connsiteY2" fmla="*/ 7349 h 379783"/>
                  <a:gd name="connsiteX3" fmla="*/ 3018250 w 3031981"/>
                  <a:gd name="connsiteY3" fmla="*/ 344693 h 379783"/>
                  <a:gd name="connsiteX4" fmla="*/ 2484056 w 3031981"/>
                  <a:gd name="connsiteY4" fmla="*/ 358187 h 379783"/>
                  <a:gd name="connsiteX5" fmla="*/ 133762 w 3031981"/>
                  <a:gd name="connsiteY5" fmla="*/ 363743 h 37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1981" h="379783">
                    <a:moveTo>
                      <a:pt x="133762" y="363743"/>
                    </a:moveTo>
                    <a:cubicBezTo>
                      <a:pt x="-209329" y="326083"/>
                      <a:pt x="188312" y="191625"/>
                      <a:pt x="425511" y="132226"/>
                    </a:cubicBezTo>
                    <a:cubicBezTo>
                      <a:pt x="662710" y="72827"/>
                      <a:pt x="1124833" y="-28062"/>
                      <a:pt x="1556956" y="7349"/>
                    </a:cubicBezTo>
                    <a:cubicBezTo>
                      <a:pt x="1989079" y="42760"/>
                      <a:pt x="3018250" y="147862"/>
                      <a:pt x="3018250" y="344693"/>
                    </a:cubicBezTo>
                    <a:cubicBezTo>
                      <a:pt x="3075400" y="401824"/>
                      <a:pt x="2964804" y="355012"/>
                      <a:pt x="2484056" y="358187"/>
                    </a:cubicBezTo>
                    <a:cubicBezTo>
                      <a:pt x="2003308" y="361362"/>
                      <a:pt x="476853" y="401403"/>
                      <a:pt x="133762" y="363743"/>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29" name="Ellipse 14"/>
              <p:cNvSpPr/>
              <p:nvPr/>
            </p:nvSpPr>
            <p:spPr bwMode="auto">
              <a:xfrm rot="10800000">
                <a:off x="3771697" y="3057875"/>
                <a:ext cx="2951308" cy="392649"/>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308" h="392649">
                    <a:moveTo>
                      <a:pt x="16792" y="356404"/>
                    </a:moveTo>
                    <a:cubicBezTo>
                      <a:pt x="-148841" y="295754"/>
                      <a:pt x="953680" y="-1895"/>
                      <a:pt x="1439986" y="10"/>
                    </a:cubicBezTo>
                    <a:cubicBezTo>
                      <a:pt x="1926292" y="1915"/>
                      <a:pt x="2934627" y="171006"/>
                      <a:pt x="2934627" y="367837"/>
                    </a:cubicBezTo>
                    <a:cubicBezTo>
                      <a:pt x="2991777" y="424968"/>
                      <a:pt x="2920093" y="365817"/>
                      <a:pt x="2433787" y="363912"/>
                    </a:cubicBezTo>
                    <a:cubicBezTo>
                      <a:pt x="1947481" y="362007"/>
                      <a:pt x="182425" y="417054"/>
                      <a:pt x="16792" y="356404"/>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sp>
          <p:nvSpPr>
            <p:cNvPr id="64" name="Textfeld 63"/>
            <p:cNvSpPr txBox="1"/>
            <p:nvPr/>
          </p:nvSpPr>
          <p:spPr>
            <a:xfrm>
              <a:off x="4772674" y="2971800"/>
              <a:ext cx="1094726" cy="646331"/>
            </a:xfrm>
            <a:prstGeom prst="rect">
              <a:avLst/>
            </a:prstGeom>
            <a:noFill/>
          </p:spPr>
          <p:txBody>
            <a:bodyPr wrap="square" rtlCol="0">
              <a:spAutoFit/>
            </a:bodyPr>
            <a:lstStyle/>
            <a:p>
              <a:r>
                <a:rPr lang="en-US" dirty="0" smtClean="0">
                  <a:latin typeface="Calibri" panose="020F0502020204030204" pitchFamily="34" charset="0"/>
                </a:rPr>
                <a:t>perfect </a:t>
              </a:r>
            </a:p>
            <a:p>
              <a:pPr>
                <a:spcBef>
                  <a:spcPts val="0"/>
                </a:spcBef>
              </a:pPr>
              <a:r>
                <a:rPr lang="en-US" dirty="0" smtClean="0">
                  <a:latin typeface="Calibri" panose="020F0502020204030204" pitchFamily="34" charset="0"/>
                </a:rPr>
                <a:t>metal</a:t>
              </a:r>
            </a:p>
          </p:txBody>
        </p:sp>
        <p:sp>
          <p:nvSpPr>
            <p:cNvPr id="65" name="Textfeld 64"/>
            <p:cNvSpPr txBox="1"/>
            <p:nvPr/>
          </p:nvSpPr>
          <p:spPr>
            <a:xfrm>
              <a:off x="3629674" y="2971800"/>
              <a:ext cx="1094726" cy="369332"/>
            </a:xfrm>
            <a:prstGeom prst="rect">
              <a:avLst/>
            </a:prstGeom>
            <a:noFill/>
          </p:spPr>
          <p:txBody>
            <a:bodyPr wrap="square" rtlCol="0">
              <a:spAutoFit/>
            </a:bodyPr>
            <a:lstStyle/>
            <a:p>
              <a:r>
                <a:rPr lang="en-US" dirty="0" smtClean="0">
                  <a:latin typeface="Calibri" panose="020F0502020204030204" pitchFamily="34" charset="0"/>
                </a:rPr>
                <a:t>vacuum</a:t>
              </a:r>
            </a:p>
          </p:txBody>
        </p:sp>
        <p:sp>
          <p:nvSpPr>
            <p:cNvPr id="66" name="Textfeld 65"/>
            <p:cNvSpPr txBox="1"/>
            <p:nvPr/>
          </p:nvSpPr>
          <p:spPr>
            <a:xfrm>
              <a:off x="3124200" y="3321966"/>
              <a:ext cx="1242868" cy="646331"/>
            </a:xfrm>
            <a:prstGeom prst="rect">
              <a:avLst/>
            </a:prstGeom>
            <a:noFill/>
          </p:spPr>
          <p:txBody>
            <a:bodyPr wrap="square" rtlCol="0">
              <a:spAutoFit/>
            </a:bodyPr>
            <a:lstStyle/>
            <a:p>
              <a:r>
                <a:rPr lang="en-US" dirty="0" smtClean="0">
                  <a:solidFill>
                    <a:srgbClr val="C00000"/>
                  </a:solidFill>
                  <a:latin typeface="Calibri" panose="020F0502020204030204" pitchFamily="34" charset="0"/>
                </a:rPr>
                <a:t>charge </a:t>
              </a:r>
              <a:r>
                <a:rPr lang="en-US" b="1" i="1" dirty="0" smtClean="0">
                  <a:solidFill>
                    <a:srgbClr val="C00000"/>
                  </a:solidFill>
                  <a:latin typeface="Calibri" panose="020F0502020204030204" pitchFamily="34" charset="0"/>
                </a:rPr>
                <a:t>e</a:t>
              </a:r>
            </a:p>
            <a:p>
              <a:pPr>
                <a:spcBef>
                  <a:spcPts val="0"/>
                </a:spcBef>
              </a:pPr>
              <a:r>
                <a:rPr lang="en-US" dirty="0" smtClean="0">
                  <a:solidFill>
                    <a:srgbClr val="C00000"/>
                  </a:solidFill>
                  <a:latin typeface="Calibri" panose="020F0502020204030204" pitchFamily="34" charset="0"/>
                </a:rPr>
                <a:t>velocity</a:t>
              </a:r>
              <a:r>
                <a:rPr lang="en-US" b="1" i="1" dirty="0" smtClean="0">
                  <a:solidFill>
                    <a:srgbClr val="C00000"/>
                  </a:solidFill>
                  <a:latin typeface="Calibri" panose="020F0502020204030204" pitchFamily="34" charset="0"/>
                </a:rPr>
                <a:t> </a:t>
              </a:r>
              <a:r>
                <a:rPr lang="en-US" b="1" i="1" dirty="0" smtClean="0">
                  <a:solidFill>
                    <a:srgbClr val="C00000"/>
                  </a:solidFill>
                  <a:latin typeface="Calibri" panose="020F0502020204030204" pitchFamily="34" charset="0"/>
                  <a:sym typeface="Symbol"/>
                </a:rPr>
                <a:t></a:t>
              </a:r>
              <a:endParaRPr lang="en-US" b="1" i="1" dirty="0" smtClean="0">
                <a:solidFill>
                  <a:srgbClr val="C00000"/>
                </a:solidFill>
                <a:latin typeface="Calibri" panose="020F0502020204030204" pitchFamily="34" charset="0"/>
              </a:endParaRPr>
            </a:p>
          </p:txBody>
        </p:sp>
        <p:sp>
          <p:nvSpPr>
            <p:cNvPr id="67" name="Textfeld 66"/>
            <p:cNvSpPr txBox="1"/>
            <p:nvPr/>
          </p:nvSpPr>
          <p:spPr>
            <a:xfrm>
              <a:off x="4722838" y="4398590"/>
              <a:ext cx="1242868" cy="974626"/>
            </a:xfrm>
            <a:prstGeom prst="rect">
              <a:avLst/>
            </a:prstGeom>
            <a:noFill/>
          </p:spPr>
          <p:txBody>
            <a:bodyPr wrap="square" rtlCol="0">
              <a:spAutoFit/>
            </a:bodyPr>
            <a:lstStyle/>
            <a:p>
              <a:r>
                <a:rPr lang="en-US" dirty="0" smtClean="0">
                  <a:solidFill>
                    <a:srgbClr val="FF3399"/>
                  </a:solidFill>
                  <a:latin typeface="Calibri" panose="020F0502020204030204" pitchFamily="34" charset="0"/>
                </a:rPr>
                <a:t>image </a:t>
              </a:r>
            </a:p>
            <a:p>
              <a:pPr>
                <a:spcBef>
                  <a:spcPts val="200"/>
                </a:spcBef>
              </a:pPr>
              <a:r>
                <a:rPr lang="en-US" dirty="0" smtClean="0">
                  <a:solidFill>
                    <a:srgbClr val="FF3399"/>
                  </a:solidFill>
                  <a:latin typeface="Calibri" panose="020F0502020204030204" pitchFamily="34" charset="0"/>
                </a:rPr>
                <a:t>charge </a:t>
              </a:r>
              <a:r>
                <a:rPr lang="en-US" b="1" i="1" dirty="0" smtClean="0">
                  <a:solidFill>
                    <a:srgbClr val="FF3399"/>
                  </a:solidFill>
                  <a:latin typeface="Calibri" panose="020F0502020204030204" pitchFamily="34" charset="0"/>
                </a:rPr>
                <a:t>-e</a:t>
              </a:r>
            </a:p>
            <a:p>
              <a:pPr>
                <a:spcBef>
                  <a:spcPts val="200"/>
                </a:spcBef>
              </a:pPr>
              <a:r>
                <a:rPr lang="en-US" dirty="0" smtClean="0">
                  <a:solidFill>
                    <a:srgbClr val="FF3399"/>
                  </a:solidFill>
                  <a:latin typeface="Calibri" panose="020F0502020204030204" pitchFamily="34" charset="0"/>
                </a:rPr>
                <a:t>velocity</a:t>
              </a:r>
              <a:r>
                <a:rPr lang="en-US" b="1" i="1" dirty="0" smtClean="0">
                  <a:solidFill>
                    <a:srgbClr val="FF3399"/>
                  </a:solidFill>
                  <a:latin typeface="Calibri" panose="020F0502020204030204" pitchFamily="34" charset="0"/>
                </a:rPr>
                <a:t> -</a:t>
              </a:r>
              <a:r>
                <a:rPr lang="en-US" b="1" i="1" dirty="0" smtClean="0">
                  <a:solidFill>
                    <a:srgbClr val="FF3399"/>
                  </a:solidFill>
                  <a:latin typeface="Calibri" panose="020F0502020204030204" pitchFamily="34" charset="0"/>
                  <a:sym typeface="Symbol"/>
                </a:rPr>
                <a:t></a:t>
              </a:r>
              <a:endParaRPr lang="en-US" b="1" i="1" dirty="0" smtClean="0">
                <a:solidFill>
                  <a:srgbClr val="FF3399"/>
                </a:solidFill>
                <a:latin typeface="Calibri" panose="020F0502020204030204" pitchFamily="34" charset="0"/>
              </a:endParaRPr>
            </a:p>
          </p:txBody>
        </p:sp>
        <p:cxnSp>
          <p:nvCxnSpPr>
            <p:cNvPr id="72" name="Gerade Verbindung mit Pfeil 71"/>
            <p:cNvCxnSpPr/>
            <p:nvPr/>
          </p:nvCxnSpPr>
          <p:spPr bwMode="auto">
            <a:xfrm>
              <a:off x="3502819" y="4140832"/>
              <a:ext cx="484187" cy="0"/>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6" name="Gruppieren 35"/>
          <p:cNvGrpSpPr/>
          <p:nvPr/>
        </p:nvGrpSpPr>
        <p:grpSpPr>
          <a:xfrm>
            <a:off x="5754410" y="2699618"/>
            <a:ext cx="3008590" cy="2666132"/>
            <a:chOff x="5754410" y="2699618"/>
            <a:chExt cx="3008590" cy="2666132"/>
          </a:xfrm>
        </p:grpSpPr>
        <p:grpSp>
          <p:nvGrpSpPr>
            <p:cNvPr id="37" name="Gruppieren 36"/>
            <p:cNvGrpSpPr/>
            <p:nvPr/>
          </p:nvGrpSpPr>
          <p:grpSpPr>
            <a:xfrm>
              <a:off x="7467600" y="3048000"/>
              <a:ext cx="1094726" cy="2317750"/>
              <a:chOff x="1676400" y="2844445"/>
              <a:chExt cx="1094726" cy="2317750"/>
            </a:xfrm>
          </p:grpSpPr>
          <p:sp>
            <p:nvSpPr>
              <p:cNvPr id="39" name="Rechteck 38"/>
              <p:cNvSpPr/>
              <p:nvPr/>
            </p:nvSpPr>
            <p:spPr bwMode="auto">
              <a:xfrm>
                <a:off x="1676400" y="2844445"/>
                <a:ext cx="1094726" cy="2307500"/>
              </a:xfrm>
              <a:prstGeom prst="rect">
                <a:avLst/>
              </a:prstGeom>
              <a:pattFill prst="wdUpDiag">
                <a:fgClr>
                  <a:schemeClr val="bg1">
                    <a:lumMod val="85000"/>
                  </a:schemeClr>
                </a:fgClr>
                <a:bgClr>
                  <a:schemeClr val="bg1"/>
                </a:bgClr>
              </a:patt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40" name="Gerade Verbindung 39"/>
              <p:cNvCxnSpPr/>
              <p:nvPr/>
            </p:nvCxnSpPr>
            <p:spPr bwMode="auto">
              <a:xfrm>
                <a:off x="1676400" y="2854695"/>
                <a:ext cx="0" cy="230750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Ellipse 40"/>
              <p:cNvSpPr/>
              <p:nvPr/>
            </p:nvSpPr>
            <p:spPr bwMode="auto">
              <a:xfrm>
                <a:off x="1737928" y="3848885"/>
                <a:ext cx="243272" cy="265930"/>
              </a:xfrm>
              <a:prstGeom prst="ellipse">
                <a:avLst/>
              </a:prstGeom>
              <a:solidFill>
                <a:srgbClr val="FF0000"/>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51" name="Gruppieren 50"/>
            <p:cNvGrpSpPr/>
            <p:nvPr/>
          </p:nvGrpSpPr>
          <p:grpSpPr>
            <a:xfrm rot="16043696">
              <a:off x="6819113" y="4006410"/>
              <a:ext cx="352450" cy="1234580"/>
              <a:chOff x="6621362" y="2714652"/>
              <a:chExt cx="503212" cy="1762679"/>
            </a:xfrm>
          </p:grpSpPr>
          <p:sp>
            <p:nvSpPr>
              <p:cNvPr id="52" name="Ellipse 14"/>
              <p:cNvSpPr/>
              <p:nvPr/>
            </p:nvSpPr>
            <p:spPr bwMode="auto">
              <a:xfrm rot="13685424">
                <a:off x="5975426" y="3527041"/>
                <a:ext cx="1596226" cy="304353"/>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898 w 3046436"/>
                  <a:gd name="connsiteY0" fmla="*/ 245978 h 273761"/>
                  <a:gd name="connsiteX1" fmla="*/ 2145453 w 3046436"/>
                  <a:gd name="connsiteY1" fmla="*/ 1 h 273761"/>
                  <a:gd name="connsiteX2" fmla="*/ 3035859 w 3046436"/>
                  <a:gd name="connsiteY2" fmla="*/ 248509 h 273761"/>
                  <a:gd name="connsiteX3" fmla="*/ 2417223 w 3046436"/>
                  <a:gd name="connsiteY3" fmla="*/ 247608 h 273761"/>
                  <a:gd name="connsiteX4" fmla="*/ 898 w 3046436"/>
                  <a:gd name="connsiteY4" fmla="*/ 245978 h 273761"/>
                  <a:gd name="connsiteX0" fmla="*/ 908 w 3021564"/>
                  <a:gd name="connsiteY0" fmla="*/ 245345 h 273784"/>
                  <a:gd name="connsiteX1" fmla="*/ 2120739 w 3021564"/>
                  <a:gd name="connsiteY1" fmla="*/ 1 h 273784"/>
                  <a:gd name="connsiteX2" fmla="*/ 3011145 w 3021564"/>
                  <a:gd name="connsiteY2" fmla="*/ 248509 h 273784"/>
                  <a:gd name="connsiteX3" fmla="*/ 2392509 w 3021564"/>
                  <a:gd name="connsiteY3" fmla="*/ 247608 h 273784"/>
                  <a:gd name="connsiteX4" fmla="*/ 908 w 3021564"/>
                  <a:gd name="connsiteY4" fmla="*/ 245345 h 273784"/>
                  <a:gd name="connsiteX0" fmla="*/ 730 w 3020344"/>
                  <a:gd name="connsiteY0" fmla="*/ 245345 h 280731"/>
                  <a:gd name="connsiteX1" fmla="*/ 2120561 w 3020344"/>
                  <a:gd name="connsiteY1" fmla="*/ 1 h 280731"/>
                  <a:gd name="connsiteX2" fmla="*/ 3010967 w 3020344"/>
                  <a:gd name="connsiteY2" fmla="*/ 248509 h 280731"/>
                  <a:gd name="connsiteX3" fmla="*/ 2363760 w 3020344"/>
                  <a:gd name="connsiteY3" fmla="*/ 268978 h 280731"/>
                  <a:gd name="connsiteX4" fmla="*/ 730 w 3020344"/>
                  <a:gd name="connsiteY4" fmla="*/ 245345 h 280731"/>
                  <a:gd name="connsiteX0" fmla="*/ 706 w 3087011"/>
                  <a:gd name="connsiteY0" fmla="*/ 261844 h 279909"/>
                  <a:gd name="connsiteX1" fmla="*/ 2186864 w 3087011"/>
                  <a:gd name="connsiteY1" fmla="*/ 57 h 279909"/>
                  <a:gd name="connsiteX2" fmla="*/ 3077270 w 3087011"/>
                  <a:gd name="connsiteY2" fmla="*/ 248565 h 279909"/>
                  <a:gd name="connsiteX3" fmla="*/ 2430063 w 3087011"/>
                  <a:gd name="connsiteY3" fmla="*/ 269034 h 279909"/>
                  <a:gd name="connsiteX4" fmla="*/ 706 w 3087011"/>
                  <a:gd name="connsiteY4" fmla="*/ 261844 h 279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7011" h="279909">
                    <a:moveTo>
                      <a:pt x="706" y="261844"/>
                    </a:moveTo>
                    <a:cubicBezTo>
                      <a:pt x="-39827" y="217015"/>
                      <a:pt x="1674103" y="2270"/>
                      <a:pt x="2186864" y="57"/>
                    </a:cubicBezTo>
                    <a:cubicBezTo>
                      <a:pt x="2699625" y="-2156"/>
                      <a:pt x="2794561" y="58993"/>
                      <a:pt x="3077270" y="248565"/>
                    </a:cubicBezTo>
                    <a:cubicBezTo>
                      <a:pt x="3134420" y="305696"/>
                      <a:pt x="2942824" y="266821"/>
                      <a:pt x="2430063" y="269034"/>
                    </a:cubicBezTo>
                    <a:lnTo>
                      <a:pt x="706" y="261844"/>
                    </a:ln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53" name="Ellipse 14"/>
              <p:cNvSpPr/>
              <p:nvPr/>
            </p:nvSpPr>
            <p:spPr bwMode="auto">
              <a:xfrm rot="2853507">
                <a:off x="6176767" y="3343411"/>
                <a:ext cx="1576565" cy="319048"/>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493 w 3044353"/>
                  <a:gd name="connsiteY0" fmla="*/ 240106 h 271683"/>
                  <a:gd name="connsiteX1" fmla="*/ 2145718 w 3044353"/>
                  <a:gd name="connsiteY1" fmla="*/ 7 h 271683"/>
                  <a:gd name="connsiteX2" fmla="*/ 3036124 w 3044353"/>
                  <a:gd name="connsiteY2" fmla="*/ 248515 h 271683"/>
                  <a:gd name="connsiteX3" fmla="*/ 2345726 w 3044353"/>
                  <a:gd name="connsiteY3" fmla="*/ 237907 h 271683"/>
                  <a:gd name="connsiteX4" fmla="*/ 493 w 3044353"/>
                  <a:gd name="connsiteY4" fmla="*/ 240106 h 271683"/>
                  <a:gd name="connsiteX0" fmla="*/ 59420 w 3103280"/>
                  <a:gd name="connsiteY0" fmla="*/ 257393 h 288970"/>
                  <a:gd name="connsiteX1" fmla="*/ 904093 w 3103280"/>
                  <a:gd name="connsiteY1" fmla="*/ 6 h 288970"/>
                  <a:gd name="connsiteX2" fmla="*/ 3095051 w 3103280"/>
                  <a:gd name="connsiteY2" fmla="*/ 265802 h 288970"/>
                  <a:gd name="connsiteX3" fmla="*/ 2404653 w 3103280"/>
                  <a:gd name="connsiteY3" fmla="*/ 255194 h 288970"/>
                  <a:gd name="connsiteX4" fmla="*/ 59420 w 3103280"/>
                  <a:gd name="connsiteY4" fmla="*/ 257393 h 288970"/>
                  <a:gd name="connsiteX0" fmla="*/ 56914 w 3099764"/>
                  <a:gd name="connsiteY0" fmla="*/ 257393 h 299851"/>
                  <a:gd name="connsiteX1" fmla="*/ 901587 w 3099764"/>
                  <a:gd name="connsiteY1" fmla="*/ 6 h 299851"/>
                  <a:gd name="connsiteX2" fmla="*/ 3092545 w 3099764"/>
                  <a:gd name="connsiteY2" fmla="*/ 265802 h 299851"/>
                  <a:gd name="connsiteX3" fmla="*/ 2358166 w 3099764"/>
                  <a:gd name="connsiteY3" fmla="*/ 289821 h 299851"/>
                  <a:gd name="connsiteX4" fmla="*/ 56914 w 3099764"/>
                  <a:gd name="connsiteY4" fmla="*/ 257393 h 299851"/>
                  <a:gd name="connsiteX0" fmla="*/ 56152 w 3029912"/>
                  <a:gd name="connsiteY0" fmla="*/ 257487 h 289915"/>
                  <a:gd name="connsiteX1" fmla="*/ 900825 w 3029912"/>
                  <a:gd name="connsiteY1" fmla="*/ 100 h 289915"/>
                  <a:gd name="connsiteX2" fmla="*/ 3021270 w 3029912"/>
                  <a:gd name="connsiteY2" fmla="*/ 240874 h 289915"/>
                  <a:gd name="connsiteX3" fmla="*/ 2357404 w 3029912"/>
                  <a:gd name="connsiteY3" fmla="*/ 289915 h 289915"/>
                  <a:gd name="connsiteX4" fmla="*/ 56152 w 3029912"/>
                  <a:gd name="connsiteY4" fmla="*/ 257487 h 289915"/>
                  <a:gd name="connsiteX0" fmla="*/ 30537 w 2998897"/>
                  <a:gd name="connsiteY0" fmla="*/ 257487 h 283206"/>
                  <a:gd name="connsiteX1" fmla="*/ 875210 w 2998897"/>
                  <a:gd name="connsiteY1" fmla="*/ 100 h 283206"/>
                  <a:gd name="connsiteX2" fmla="*/ 2995655 w 2998897"/>
                  <a:gd name="connsiteY2" fmla="*/ 240874 h 283206"/>
                  <a:gd name="connsiteX3" fmla="*/ 1847767 w 2998897"/>
                  <a:gd name="connsiteY3" fmla="*/ 282520 h 283206"/>
                  <a:gd name="connsiteX4" fmla="*/ 30537 w 2998897"/>
                  <a:gd name="connsiteY4" fmla="*/ 257487 h 283206"/>
                  <a:gd name="connsiteX0" fmla="*/ 30684 w 3019461"/>
                  <a:gd name="connsiteY0" fmla="*/ 257389 h 293622"/>
                  <a:gd name="connsiteX1" fmla="*/ 875357 w 3019461"/>
                  <a:gd name="connsiteY1" fmla="*/ 2 h 293622"/>
                  <a:gd name="connsiteX2" fmla="*/ 3016290 w 3019461"/>
                  <a:gd name="connsiteY2" fmla="*/ 260969 h 293622"/>
                  <a:gd name="connsiteX3" fmla="*/ 1847914 w 3019461"/>
                  <a:gd name="connsiteY3" fmla="*/ 282422 h 293622"/>
                  <a:gd name="connsiteX4" fmla="*/ 30684 w 3019461"/>
                  <a:gd name="connsiteY4" fmla="*/ 257389 h 293622"/>
                  <a:gd name="connsiteX0" fmla="*/ 29546 w 3048987"/>
                  <a:gd name="connsiteY0" fmla="*/ 260986 h 293423"/>
                  <a:gd name="connsiteX1" fmla="*/ 904863 w 3048987"/>
                  <a:gd name="connsiteY1" fmla="*/ 1 h 293423"/>
                  <a:gd name="connsiteX2" fmla="*/ 3045796 w 3048987"/>
                  <a:gd name="connsiteY2" fmla="*/ 260968 h 293423"/>
                  <a:gd name="connsiteX3" fmla="*/ 1877420 w 3048987"/>
                  <a:gd name="connsiteY3" fmla="*/ 282421 h 293423"/>
                  <a:gd name="connsiteX4" fmla="*/ 29546 w 3048987"/>
                  <a:gd name="connsiteY4" fmla="*/ 260986 h 29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987" h="293423">
                    <a:moveTo>
                      <a:pt x="29546" y="260986"/>
                    </a:moveTo>
                    <a:cubicBezTo>
                      <a:pt x="-132547" y="213916"/>
                      <a:pt x="402155" y="4"/>
                      <a:pt x="904863" y="1"/>
                    </a:cubicBezTo>
                    <a:cubicBezTo>
                      <a:pt x="1407571" y="-2"/>
                      <a:pt x="2763087" y="71396"/>
                      <a:pt x="3045796" y="260968"/>
                    </a:cubicBezTo>
                    <a:cubicBezTo>
                      <a:pt x="3102946" y="318099"/>
                      <a:pt x="2380128" y="282418"/>
                      <a:pt x="1877420" y="282421"/>
                    </a:cubicBezTo>
                    <a:cubicBezTo>
                      <a:pt x="1374712" y="282424"/>
                      <a:pt x="635289" y="269330"/>
                      <a:pt x="29546" y="260986"/>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grpSp>
          <p:nvGrpSpPr>
            <p:cNvPr id="54" name="Gruppieren 53"/>
            <p:cNvGrpSpPr/>
            <p:nvPr/>
          </p:nvGrpSpPr>
          <p:grpSpPr>
            <a:xfrm>
              <a:off x="6834980" y="3180422"/>
              <a:ext cx="352450" cy="1234580"/>
              <a:chOff x="6621362" y="2714652"/>
              <a:chExt cx="503212" cy="1762679"/>
            </a:xfrm>
          </p:grpSpPr>
          <p:sp>
            <p:nvSpPr>
              <p:cNvPr id="55" name="Ellipse 14"/>
              <p:cNvSpPr/>
              <p:nvPr/>
            </p:nvSpPr>
            <p:spPr bwMode="auto">
              <a:xfrm rot="13685424">
                <a:off x="5975426" y="3527041"/>
                <a:ext cx="1596226" cy="304353"/>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898 w 3046436"/>
                  <a:gd name="connsiteY0" fmla="*/ 245978 h 273761"/>
                  <a:gd name="connsiteX1" fmla="*/ 2145453 w 3046436"/>
                  <a:gd name="connsiteY1" fmla="*/ 1 h 273761"/>
                  <a:gd name="connsiteX2" fmla="*/ 3035859 w 3046436"/>
                  <a:gd name="connsiteY2" fmla="*/ 248509 h 273761"/>
                  <a:gd name="connsiteX3" fmla="*/ 2417223 w 3046436"/>
                  <a:gd name="connsiteY3" fmla="*/ 247608 h 273761"/>
                  <a:gd name="connsiteX4" fmla="*/ 898 w 3046436"/>
                  <a:gd name="connsiteY4" fmla="*/ 245978 h 273761"/>
                  <a:gd name="connsiteX0" fmla="*/ 908 w 3021564"/>
                  <a:gd name="connsiteY0" fmla="*/ 245345 h 273784"/>
                  <a:gd name="connsiteX1" fmla="*/ 2120739 w 3021564"/>
                  <a:gd name="connsiteY1" fmla="*/ 1 h 273784"/>
                  <a:gd name="connsiteX2" fmla="*/ 3011145 w 3021564"/>
                  <a:gd name="connsiteY2" fmla="*/ 248509 h 273784"/>
                  <a:gd name="connsiteX3" fmla="*/ 2392509 w 3021564"/>
                  <a:gd name="connsiteY3" fmla="*/ 247608 h 273784"/>
                  <a:gd name="connsiteX4" fmla="*/ 908 w 3021564"/>
                  <a:gd name="connsiteY4" fmla="*/ 245345 h 273784"/>
                  <a:gd name="connsiteX0" fmla="*/ 730 w 3020344"/>
                  <a:gd name="connsiteY0" fmla="*/ 245345 h 280731"/>
                  <a:gd name="connsiteX1" fmla="*/ 2120561 w 3020344"/>
                  <a:gd name="connsiteY1" fmla="*/ 1 h 280731"/>
                  <a:gd name="connsiteX2" fmla="*/ 3010967 w 3020344"/>
                  <a:gd name="connsiteY2" fmla="*/ 248509 h 280731"/>
                  <a:gd name="connsiteX3" fmla="*/ 2363760 w 3020344"/>
                  <a:gd name="connsiteY3" fmla="*/ 268978 h 280731"/>
                  <a:gd name="connsiteX4" fmla="*/ 730 w 3020344"/>
                  <a:gd name="connsiteY4" fmla="*/ 245345 h 280731"/>
                  <a:gd name="connsiteX0" fmla="*/ 706 w 3087011"/>
                  <a:gd name="connsiteY0" fmla="*/ 261844 h 279909"/>
                  <a:gd name="connsiteX1" fmla="*/ 2186864 w 3087011"/>
                  <a:gd name="connsiteY1" fmla="*/ 57 h 279909"/>
                  <a:gd name="connsiteX2" fmla="*/ 3077270 w 3087011"/>
                  <a:gd name="connsiteY2" fmla="*/ 248565 h 279909"/>
                  <a:gd name="connsiteX3" fmla="*/ 2430063 w 3087011"/>
                  <a:gd name="connsiteY3" fmla="*/ 269034 h 279909"/>
                  <a:gd name="connsiteX4" fmla="*/ 706 w 3087011"/>
                  <a:gd name="connsiteY4" fmla="*/ 261844 h 279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7011" h="279909">
                    <a:moveTo>
                      <a:pt x="706" y="261844"/>
                    </a:moveTo>
                    <a:cubicBezTo>
                      <a:pt x="-39827" y="217015"/>
                      <a:pt x="1674103" y="2270"/>
                      <a:pt x="2186864" y="57"/>
                    </a:cubicBezTo>
                    <a:cubicBezTo>
                      <a:pt x="2699625" y="-2156"/>
                      <a:pt x="2794561" y="58993"/>
                      <a:pt x="3077270" y="248565"/>
                    </a:cubicBezTo>
                    <a:cubicBezTo>
                      <a:pt x="3134420" y="305696"/>
                      <a:pt x="2942824" y="266821"/>
                      <a:pt x="2430063" y="269034"/>
                    </a:cubicBezTo>
                    <a:lnTo>
                      <a:pt x="706" y="261844"/>
                    </a:ln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56" name="Ellipse 14"/>
              <p:cNvSpPr/>
              <p:nvPr/>
            </p:nvSpPr>
            <p:spPr bwMode="auto">
              <a:xfrm rot="2853507">
                <a:off x="6176767" y="3343411"/>
                <a:ext cx="1576565" cy="319048"/>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493 w 3044353"/>
                  <a:gd name="connsiteY0" fmla="*/ 240106 h 271683"/>
                  <a:gd name="connsiteX1" fmla="*/ 2145718 w 3044353"/>
                  <a:gd name="connsiteY1" fmla="*/ 7 h 271683"/>
                  <a:gd name="connsiteX2" fmla="*/ 3036124 w 3044353"/>
                  <a:gd name="connsiteY2" fmla="*/ 248515 h 271683"/>
                  <a:gd name="connsiteX3" fmla="*/ 2345726 w 3044353"/>
                  <a:gd name="connsiteY3" fmla="*/ 237907 h 271683"/>
                  <a:gd name="connsiteX4" fmla="*/ 493 w 3044353"/>
                  <a:gd name="connsiteY4" fmla="*/ 240106 h 271683"/>
                  <a:gd name="connsiteX0" fmla="*/ 59420 w 3103280"/>
                  <a:gd name="connsiteY0" fmla="*/ 257393 h 288970"/>
                  <a:gd name="connsiteX1" fmla="*/ 904093 w 3103280"/>
                  <a:gd name="connsiteY1" fmla="*/ 6 h 288970"/>
                  <a:gd name="connsiteX2" fmla="*/ 3095051 w 3103280"/>
                  <a:gd name="connsiteY2" fmla="*/ 265802 h 288970"/>
                  <a:gd name="connsiteX3" fmla="*/ 2404653 w 3103280"/>
                  <a:gd name="connsiteY3" fmla="*/ 255194 h 288970"/>
                  <a:gd name="connsiteX4" fmla="*/ 59420 w 3103280"/>
                  <a:gd name="connsiteY4" fmla="*/ 257393 h 288970"/>
                  <a:gd name="connsiteX0" fmla="*/ 56914 w 3099764"/>
                  <a:gd name="connsiteY0" fmla="*/ 257393 h 299851"/>
                  <a:gd name="connsiteX1" fmla="*/ 901587 w 3099764"/>
                  <a:gd name="connsiteY1" fmla="*/ 6 h 299851"/>
                  <a:gd name="connsiteX2" fmla="*/ 3092545 w 3099764"/>
                  <a:gd name="connsiteY2" fmla="*/ 265802 h 299851"/>
                  <a:gd name="connsiteX3" fmla="*/ 2358166 w 3099764"/>
                  <a:gd name="connsiteY3" fmla="*/ 289821 h 299851"/>
                  <a:gd name="connsiteX4" fmla="*/ 56914 w 3099764"/>
                  <a:gd name="connsiteY4" fmla="*/ 257393 h 299851"/>
                  <a:gd name="connsiteX0" fmla="*/ 56152 w 3029912"/>
                  <a:gd name="connsiteY0" fmla="*/ 257487 h 289915"/>
                  <a:gd name="connsiteX1" fmla="*/ 900825 w 3029912"/>
                  <a:gd name="connsiteY1" fmla="*/ 100 h 289915"/>
                  <a:gd name="connsiteX2" fmla="*/ 3021270 w 3029912"/>
                  <a:gd name="connsiteY2" fmla="*/ 240874 h 289915"/>
                  <a:gd name="connsiteX3" fmla="*/ 2357404 w 3029912"/>
                  <a:gd name="connsiteY3" fmla="*/ 289915 h 289915"/>
                  <a:gd name="connsiteX4" fmla="*/ 56152 w 3029912"/>
                  <a:gd name="connsiteY4" fmla="*/ 257487 h 289915"/>
                  <a:gd name="connsiteX0" fmla="*/ 30537 w 2998897"/>
                  <a:gd name="connsiteY0" fmla="*/ 257487 h 283206"/>
                  <a:gd name="connsiteX1" fmla="*/ 875210 w 2998897"/>
                  <a:gd name="connsiteY1" fmla="*/ 100 h 283206"/>
                  <a:gd name="connsiteX2" fmla="*/ 2995655 w 2998897"/>
                  <a:gd name="connsiteY2" fmla="*/ 240874 h 283206"/>
                  <a:gd name="connsiteX3" fmla="*/ 1847767 w 2998897"/>
                  <a:gd name="connsiteY3" fmla="*/ 282520 h 283206"/>
                  <a:gd name="connsiteX4" fmla="*/ 30537 w 2998897"/>
                  <a:gd name="connsiteY4" fmla="*/ 257487 h 283206"/>
                  <a:gd name="connsiteX0" fmla="*/ 30684 w 3019461"/>
                  <a:gd name="connsiteY0" fmla="*/ 257389 h 293622"/>
                  <a:gd name="connsiteX1" fmla="*/ 875357 w 3019461"/>
                  <a:gd name="connsiteY1" fmla="*/ 2 h 293622"/>
                  <a:gd name="connsiteX2" fmla="*/ 3016290 w 3019461"/>
                  <a:gd name="connsiteY2" fmla="*/ 260969 h 293622"/>
                  <a:gd name="connsiteX3" fmla="*/ 1847914 w 3019461"/>
                  <a:gd name="connsiteY3" fmla="*/ 282422 h 293622"/>
                  <a:gd name="connsiteX4" fmla="*/ 30684 w 3019461"/>
                  <a:gd name="connsiteY4" fmla="*/ 257389 h 293622"/>
                  <a:gd name="connsiteX0" fmla="*/ 29546 w 3048987"/>
                  <a:gd name="connsiteY0" fmla="*/ 260986 h 293423"/>
                  <a:gd name="connsiteX1" fmla="*/ 904863 w 3048987"/>
                  <a:gd name="connsiteY1" fmla="*/ 1 h 293423"/>
                  <a:gd name="connsiteX2" fmla="*/ 3045796 w 3048987"/>
                  <a:gd name="connsiteY2" fmla="*/ 260968 h 293423"/>
                  <a:gd name="connsiteX3" fmla="*/ 1877420 w 3048987"/>
                  <a:gd name="connsiteY3" fmla="*/ 282421 h 293423"/>
                  <a:gd name="connsiteX4" fmla="*/ 29546 w 3048987"/>
                  <a:gd name="connsiteY4" fmla="*/ 260986 h 29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987" h="293423">
                    <a:moveTo>
                      <a:pt x="29546" y="260986"/>
                    </a:moveTo>
                    <a:cubicBezTo>
                      <a:pt x="-132547" y="213916"/>
                      <a:pt x="402155" y="4"/>
                      <a:pt x="904863" y="1"/>
                    </a:cubicBezTo>
                    <a:cubicBezTo>
                      <a:pt x="1407571" y="-2"/>
                      <a:pt x="2763087" y="71396"/>
                      <a:pt x="3045796" y="260968"/>
                    </a:cubicBezTo>
                    <a:cubicBezTo>
                      <a:pt x="3102946" y="318099"/>
                      <a:pt x="2380128" y="282418"/>
                      <a:pt x="1877420" y="282421"/>
                    </a:cubicBezTo>
                    <a:cubicBezTo>
                      <a:pt x="1374712" y="282424"/>
                      <a:pt x="635289" y="269330"/>
                      <a:pt x="29546" y="260986"/>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sp>
          <p:nvSpPr>
            <p:cNvPr id="69" name="Textfeld 68"/>
            <p:cNvSpPr txBox="1"/>
            <p:nvPr/>
          </p:nvSpPr>
          <p:spPr>
            <a:xfrm>
              <a:off x="7515874" y="2971800"/>
              <a:ext cx="1094726" cy="646331"/>
            </a:xfrm>
            <a:prstGeom prst="rect">
              <a:avLst/>
            </a:prstGeom>
            <a:noFill/>
          </p:spPr>
          <p:txBody>
            <a:bodyPr wrap="square" rtlCol="0">
              <a:spAutoFit/>
            </a:bodyPr>
            <a:lstStyle/>
            <a:p>
              <a:r>
                <a:rPr lang="en-US" dirty="0" smtClean="0">
                  <a:latin typeface="Calibri" panose="020F0502020204030204" pitchFamily="34" charset="0"/>
                </a:rPr>
                <a:t>perfect </a:t>
              </a:r>
            </a:p>
            <a:p>
              <a:pPr>
                <a:spcBef>
                  <a:spcPts val="0"/>
                </a:spcBef>
              </a:pPr>
              <a:r>
                <a:rPr lang="en-US" dirty="0" smtClean="0">
                  <a:latin typeface="Calibri" panose="020F0502020204030204" pitchFamily="34" charset="0"/>
                </a:rPr>
                <a:t>metal</a:t>
              </a:r>
            </a:p>
          </p:txBody>
        </p:sp>
        <p:sp>
          <p:nvSpPr>
            <p:cNvPr id="70" name="Textfeld 69"/>
            <p:cNvSpPr txBox="1"/>
            <p:nvPr/>
          </p:nvSpPr>
          <p:spPr>
            <a:xfrm>
              <a:off x="6601474" y="2971800"/>
              <a:ext cx="1094726" cy="369332"/>
            </a:xfrm>
            <a:prstGeom prst="rect">
              <a:avLst/>
            </a:prstGeom>
            <a:noFill/>
          </p:spPr>
          <p:txBody>
            <a:bodyPr wrap="square" rtlCol="0">
              <a:spAutoFit/>
            </a:bodyPr>
            <a:lstStyle/>
            <a:p>
              <a:r>
                <a:rPr lang="en-US" dirty="0" smtClean="0">
                  <a:latin typeface="Calibri" panose="020F0502020204030204" pitchFamily="34" charset="0"/>
                </a:rPr>
                <a:t>vacuum</a:t>
              </a:r>
            </a:p>
          </p:txBody>
        </p:sp>
        <p:sp>
          <p:nvSpPr>
            <p:cNvPr id="71" name="Textfeld 70"/>
            <p:cNvSpPr txBox="1"/>
            <p:nvPr/>
          </p:nvSpPr>
          <p:spPr>
            <a:xfrm>
              <a:off x="7620000" y="4343400"/>
              <a:ext cx="1143000" cy="974626"/>
            </a:xfrm>
            <a:prstGeom prst="rect">
              <a:avLst/>
            </a:prstGeom>
            <a:noFill/>
          </p:spPr>
          <p:txBody>
            <a:bodyPr wrap="square" rtlCol="0">
              <a:spAutoFit/>
            </a:bodyPr>
            <a:lstStyle/>
            <a:p>
              <a:r>
                <a:rPr lang="en-US" dirty="0" smtClean="0">
                  <a:solidFill>
                    <a:srgbClr val="C00000"/>
                  </a:solidFill>
                  <a:latin typeface="Calibri" panose="020F0502020204030204" pitchFamily="34" charset="0"/>
                </a:rPr>
                <a:t>charge </a:t>
              </a:r>
              <a:r>
                <a:rPr lang="en-US" b="1" i="1" dirty="0" smtClean="0">
                  <a:solidFill>
                    <a:srgbClr val="C00000"/>
                  </a:solidFill>
                  <a:latin typeface="Calibri" panose="020F0502020204030204" pitchFamily="34" charset="0"/>
                </a:rPr>
                <a:t>e</a:t>
              </a:r>
            </a:p>
            <a:p>
              <a:pPr>
                <a:spcBef>
                  <a:spcPts val="200"/>
                </a:spcBef>
              </a:pPr>
              <a:r>
                <a:rPr lang="en-US" b="1" dirty="0" smtClean="0">
                  <a:solidFill>
                    <a:srgbClr val="C00000"/>
                  </a:solidFill>
                  <a:latin typeface="Calibri" panose="020F0502020204030204" pitchFamily="34" charset="0"/>
                </a:rPr>
                <a:t>inside</a:t>
              </a:r>
            </a:p>
            <a:p>
              <a:pPr>
                <a:spcBef>
                  <a:spcPts val="200"/>
                </a:spcBef>
              </a:pPr>
              <a:r>
                <a:rPr lang="en-US" dirty="0" smtClean="0">
                  <a:solidFill>
                    <a:srgbClr val="C00000"/>
                  </a:solidFill>
                  <a:latin typeface="Calibri" panose="020F0502020204030204" pitchFamily="34" charset="0"/>
                </a:rPr>
                <a:t>metal</a:t>
              </a:r>
            </a:p>
          </p:txBody>
        </p:sp>
        <p:cxnSp>
          <p:nvCxnSpPr>
            <p:cNvPr id="73" name="Gerade Verbindung mit Pfeil 72"/>
            <p:cNvCxnSpPr/>
            <p:nvPr/>
          </p:nvCxnSpPr>
          <p:spPr bwMode="auto">
            <a:xfrm>
              <a:off x="7745413" y="4191000"/>
              <a:ext cx="484187" cy="0"/>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Textfeld 73"/>
            <p:cNvSpPr txBox="1"/>
            <p:nvPr/>
          </p:nvSpPr>
          <p:spPr>
            <a:xfrm>
              <a:off x="5754410" y="4109627"/>
              <a:ext cx="1087358" cy="615553"/>
            </a:xfrm>
            <a:prstGeom prst="rect">
              <a:avLst/>
            </a:prstGeom>
            <a:noFill/>
            <a:ln>
              <a:solidFill>
                <a:srgbClr val="C00000"/>
              </a:solidFill>
            </a:ln>
          </p:spPr>
          <p:txBody>
            <a:bodyPr wrap="square" rtlCol="0">
              <a:spAutoFit/>
            </a:bodyPr>
            <a:lstStyle/>
            <a:p>
              <a:r>
                <a:rPr lang="en-US" sz="1700" b="1" dirty="0" smtClean="0">
                  <a:solidFill>
                    <a:srgbClr val="CC3300"/>
                  </a:solidFill>
                </a:rPr>
                <a:t>‘</a:t>
              </a:r>
              <a:r>
                <a:rPr lang="en-US" sz="1700" b="1" dirty="0" smtClean="0">
                  <a:solidFill>
                    <a:srgbClr val="CC3300"/>
                  </a:solidFill>
                  <a:latin typeface="Calibri" panose="020F0502020204030204" pitchFamily="34" charset="0"/>
                </a:rPr>
                <a:t>dipole </a:t>
              </a:r>
            </a:p>
            <a:p>
              <a:pPr>
                <a:spcBef>
                  <a:spcPts val="0"/>
                </a:spcBef>
              </a:pPr>
              <a:r>
                <a:rPr lang="en-US" sz="1700" b="1" dirty="0" smtClean="0">
                  <a:solidFill>
                    <a:srgbClr val="CC3300"/>
                  </a:solidFill>
                  <a:latin typeface="Calibri" panose="020F0502020204030204" pitchFamily="34" charset="0"/>
                </a:rPr>
                <a:t>radiation’</a:t>
              </a:r>
            </a:p>
          </p:txBody>
        </p:sp>
        <p:cxnSp>
          <p:nvCxnSpPr>
            <p:cNvPr id="57" name="Gerade Verbindung 56"/>
            <p:cNvCxnSpPr>
              <a:stCxn id="56" idx="2"/>
            </p:cNvCxnSpPr>
            <p:nvPr/>
          </p:nvCxnSpPr>
          <p:spPr bwMode="auto">
            <a:xfrm flipH="1" flipV="1">
              <a:off x="6300242" y="2971800"/>
              <a:ext cx="1083051" cy="1226043"/>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Bogen 60"/>
            <p:cNvSpPr/>
            <p:nvPr/>
          </p:nvSpPr>
          <p:spPr bwMode="auto">
            <a:xfrm rot="14425123">
              <a:off x="6574074" y="3362123"/>
              <a:ext cx="1399150" cy="1590748"/>
            </a:xfrm>
            <a:prstGeom prst="arc">
              <a:avLst>
                <a:gd name="adj1" fmla="val 17832869"/>
                <a:gd name="adj2" fmla="val 21124960"/>
              </a:avLst>
            </a:prstGeom>
            <a:no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8" name="Textfeld 77"/>
            <p:cNvSpPr txBox="1"/>
            <p:nvPr/>
          </p:nvSpPr>
          <p:spPr>
            <a:xfrm>
              <a:off x="6601474" y="3851778"/>
              <a:ext cx="589252" cy="369332"/>
            </a:xfrm>
            <a:prstGeom prst="rect">
              <a:avLst/>
            </a:prstGeom>
            <a:noFill/>
          </p:spPr>
          <p:txBody>
            <a:bodyPr wrap="square" rtlCol="0">
              <a:spAutoFit/>
            </a:bodyPr>
            <a:lstStyle/>
            <a:p>
              <a:r>
                <a:rPr lang="en-US" b="1" i="1" dirty="0" smtClean="0">
                  <a:sym typeface="Symbol"/>
                </a:rPr>
                <a:t></a:t>
              </a:r>
              <a:endParaRPr lang="en-US" b="1" i="1" dirty="0" smtClean="0"/>
            </a:p>
          </p:txBody>
        </p:sp>
        <p:sp>
          <p:nvSpPr>
            <p:cNvPr id="79" name="Textfeld 78"/>
            <p:cNvSpPr txBox="1"/>
            <p:nvPr/>
          </p:nvSpPr>
          <p:spPr>
            <a:xfrm>
              <a:off x="6192317" y="2699618"/>
              <a:ext cx="1404103" cy="369332"/>
            </a:xfrm>
            <a:prstGeom prst="rect">
              <a:avLst/>
            </a:prstGeom>
            <a:noFill/>
          </p:spPr>
          <p:txBody>
            <a:bodyPr wrap="square" rtlCol="0">
              <a:spAutoFit/>
            </a:bodyPr>
            <a:lstStyle/>
            <a:p>
              <a:r>
                <a:rPr lang="en-US" b="1" i="1" dirty="0" smtClean="0">
                  <a:sym typeface="Symbol"/>
                </a:rPr>
                <a:t> </a:t>
              </a:r>
              <a:r>
                <a:rPr lang="en-US" b="1" i="1" baseline="-25000" dirty="0" smtClean="0">
                  <a:latin typeface="Calibri" panose="020F0502020204030204" pitchFamily="34" charset="0"/>
                  <a:sym typeface="Symbol"/>
                </a:rPr>
                <a:t>max</a:t>
              </a:r>
              <a:r>
                <a:rPr lang="en-US" b="1" i="1" dirty="0" smtClean="0">
                  <a:latin typeface="Calibri" panose="020F0502020204030204" pitchFamily="34" charset="0"/>
                  <a:sym typeface="Symbol"/>
                </a:rPr>
                <a:t> 1/</a:t>
              </a:r>
              <a:endParaRPr lang="en-US" b="1" i="1" dirty="0" smtClean="0">
                <a:latin typeface="Calibri" panose="020F0502020204030204" pitchFamily="34" charset="0"/>
              </a:endParaRPr>
            </a:p>
          </p:txBody>
        </p:sp>
        <p:cxnSp>
          <p:nvCxnSpPr>
            <p:cNvPr id="75" name="Gerade Verbindung 74"/>
            <p:cNvCxnSpPr>
              <a:stCxn id="39" idx="1"/>
            </p:cNvCxnSpPr>
            <p:nvPr/>
          </p:nvCxnSpPr>
          <p:spPr bwMode="auto">
            <a:xfrm flipH="1">
              <a:off x="6144274" y="4201750"/>
              <a:ext cx="1323326" cy="918"/>
            </a:xfrm>
            <a:prstGeom prst="line">
              <a:avLst/>
            </a:prstGeom>
            <a:solidFill>
              <a:schemeClr val="accent1"/>
            </a:solidFill>
            <a:ln w="1905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feld 13"/>
          <p:cNvSpPr txBox="1"/>
          <p:nvPr/>
        </p:nvSpPr>
        <p:spPr>
          <a:xfrm>
            <a:off x="5638800" y="5475701"/>
            <a:ext cx="3505200" cy="610424"/>
          </a:xfrm>
          <a:prstGeom prst="rect">
            <a:avLst/>
          </a:prstGeom>
          <a:noFill/>
        </p:spPr>
        <p:txBody>
          <a:bodyPr wrap="square" rtlCol="0">
            <a:spAutoFit/>
          </a:bodyPr>
          <a:lstStyle/>
          <a:p>
            <a:r>
              <a:rPr lang="en-US" sz="1600" dirty="0" smtClean="0">
                <a:latin typeface="Calibri" panose="020F0502020204030204" pitchFamily="34" charset="0"/>
              </a:rPr>
              <a:t>sudden change charge distribution</a:t>
            </a:r>
          </a:p>
          <a:p>
            <a:pPr>
              <a:spcBef>
                <a:spcPts val="200"/>
              </a:spcBef>
            </a:pPr>
            <a:r>
              <a:rPr lang="en-US" sz="1600" dirty="0" smtClean="0">
                <a:latin typeface="Calibri" panose="020F0502020204030204" pitchFamily="34" charset="0"/>
              </a:rPr>
              <a:t>rearrangement of sources </a:t>
            </a:r>
            <a:r>
              <a:rPr lang="en-US" sz="1600" dirty="0" smtClean="0">
                <a:latin typeface="Calibri" panose="020F0502020204030204" pitchFamily="34" charset="0"/>
                <a:sym typeface="Symbol"/>
              </a:rPr>
              <a:t> radiation</a:t>
            </a:r>
            <a:endParaRPr lang="en-US" sz="1600" dirty="0" smtClean="0">
              <a:latin typeface="Calibri" panose="020F0502020204030204" pitchFamily="34" charset="0"/>
            </a:endParaRPr>
          </a:p>
        </p:txBody>
      </p:sp>
      <p:sp>
        <p:nvSpPr>
          <p:cNvPr id="24" name="Textfeld 23"/>
          <p:cNvSpPr txBox="1"/>
          <p:nvPr/>
        </p:nvSpPr>
        <p:spPr>
          <a:xfrm>
            <a:off x="192554" y="6114866"/>
            <a:ext cx="8825321" cy="369332"/>
          </a:xfrm>
          <a:prstGeom prst="rect">
            <a:avLst/>
          </a:prstGeom>
          <a:noFill/>
        </p:spPr>
        <p:txBody>
          <a:bodyPr wrap="square" rtlCol="0">
            <a:spAutoFit/>
          </a:bodyPr>
          <a:lstStyle/>
          <a:p>
            <a:r>
              <a:rPr lang="en-US" dirty="0" smtClean="0">
                <a:latin typeface="Calibri" panose="020F0502020204030204" pitchFamily="34" charset="0"/>
              </a:rPr>
              <a:t>Other physical interpretation: Impedance mismatch at boundary leads to radiation</a:t>
            </a:r>
            <a:endParaRPr lang="en-US" dirty="0">
              <a:latin typeface="Calibri" panose="020F0502020204030204" pitchFamily="34" charset="0"/>
            </a:endParaRPr>
          </a:p>
        </p:txBody>
      </p:sp>
      <p:sp>
        <p:nvSpPr>
          <p:cNvPr id="77" name="Textfeld 76"/>
          <p:cNvSpPr txBox="1"/>
          <p:nvPr/>
        </p:nvSpPr>
        <p:spPr>
          <a:xfrm>
            <a:off x="7914121" y="3736156"/>
            <a:ext cx="474409" cy="369332"/>
          </a:xfrm>
          <a:prstGeom prst="rect">
            <a:avLst/>
          </a:prstGeom>
          <a:noFill/>
        </p:spPr>
        <p:txBody>
          <a:bodyPr wrap="square" rtlCol="0">
            <a:spAutoFit/>
          </a:bodyPr>
          <a:lstStyle/>
          <a:p>
            <a:r>
              <a:rPr lang="en-US" b="1" i="1" dirty="0" smtClean="0">
                <a:solidFill>
                  <a:srgbClr val="C00000"/>
                </a:solidFill>
                <a:sym typeface="Symbol"/>
              </a:rPr>
              <a:t></a:t>
            </a:r>
            <a:endParaRPr lang="en-US" b="1" i="1" dirty="0" smtClean="0">
              <a:solidFill>
                <a:srgbClr val="C00000"/>
              </a:solidFill>
            </a:endParaRPr>
          </a:p>
        </p:txBody>
      </p:sp>
      <p:cxnSp>
        <p:nvCxnSpPr>
          <p:cNvPr id="5" name="Gerade Verbindung mit Pfeil 4"/>
          <p:cNvCxnSpPr/>
          <p:nvPr/>
        </p:nvCxnSpPr>
        <p:spPr bwMode="auto">
          <a:xfrm flipV="1">
            <a:off x="1116482" y="4398591"/>
            <a:ext cx="269081" cy="487312"/>
          </a:xfrm>
          <a:prstGeom prst="straightConnector1">
            <a:avLst/>
          </a:prstGeom>
          <a:noFill/>
          <a:ln w="31750" cap="flat" cmpd="sng" algn="ctr">
            <a:solidFill>
              <a:srgbClr val="C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430535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901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901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901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P spid="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3" name="Rectangle 5"/>
          <p:cNvSpPr>
            <a:spLocks noChangeArrowheads="1"/>
          </p:cNvSpPr>
          <p:nvPr/>
        </p:nvSpPr>
        <p:spPr bwMode="auto">
          <a:xfrm>
            <a:off x="125413" y="752791"/>
            <a:ext cx="7271039" cy="125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b="1" dirty="0" smtClean="0">
                <a:solidFill>
                  <a:srgbClr val="0000FF"/>
                </a:solidFill>
                <a:latin typeface="Calibri" panose="020F0502020204030204" pitchFamily="34" charset="0"/>
              </a:rPr>
              <a:t>Optical Transition Radiation OTR can be described in classical physics:</a:t>
            </a:r>
          </a:p>
          <a:p>
            <a:pPr eaLnBrk="0" fontAlgn="base" hangingPunct="0">
              <a:spcBef>
                <a:spcPts val="200"/>
              </a:spcBef>
              <a:spcAft>
                <a:spcPct val="0"/>
              </a:spcAft>
            </a:pPr>
            <a:r>
              <a:rPr lang="en-US" altLang="de-DE" dirty="0" smtClean="0">
                <a:latin typeface="Calibri" panose="020F0502020204030204" pitchFamily="34" charset="0"/>
              </a:rPr>
              <a:t>approximated formula</a:t>
            </a:r>
          </a:p>
          <a:p>
            <a:pPr eaLnBrk="0" fontAlgn="base" hangingPunct="0">
              <a:spcBef>
                <a:spcPts val="100"/>
              </a:spcBef>
              <a:spcAft>
                <a:spcPct val="0"/>
              </a:spcAft>
            </a:pPr>
            <a:r>
              <a:rPr lang="en-US" altLang="de-DE" dirty="0" smtClean="0">
                <a:latin typeface="Calibri" panose="020F0502020204030204" pitchFamily="34" charset="0"/>
              </a:rPr>
              <a:t>for normal incidence</a:t>
            </a:r>
          </a:p>
          <a:p>
            <a:pPr eaLnBrk="0" fontAlgn="base" hangingPunct="0">
              <a:spcBef>
                <a:spcPts val="100"/>
              </a:spcBef>
              <a:spcAft>
                <a:spcPct val="0"/>
              </a:spcAft>
            </a:pPr>
            <a:r>
              <a:rPr lang="en-US" altLang="de-DE" dirty="0" smtClean="0">
                <a:latin typeface="Calibri" panose="020F0502020204030204" pitchFamily="34" charset="0"/>
              </a:rPr>
              <a:t>&amp; in-plane polarization: </a:t>
            </a:r>
          </a:p>
        </p:txBody>
      </p:sp>
      <p:pic>
        <p:nvPicPr>
          <p:cNvPr id="62" name="Picture 9" descr="H:\paper OTR temp\otr-angle-distri-asym1_0dgree_wart_gsview.png"/>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9358" t="13337" r="15449" b="16722"/>
          <a:stretch/>
        </p:blipFill>
        <p:spPr bwMode="auto">
          <a:xfrm rot="16200000">
            <a:off x="1847627" y="1474422"/>
            <a:ext cx="2912206" cy="3832726"/>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251399" y="4797152"/>
            <a:ext cx="5609689" cy="1762021"/>
          </a:xfrm>
          <a:prstGeom prst="rect">
            <a:avLst/>
          </a:prstGeom>
          <a:noFill/>
        </p:spPr>
        <p:txBody>
          <a:bodyPr wrap="square" rtlCol="0">
            <a:spAutoFit/>
          </a:bodyPr>
          <a:lstStyle/>
          <a:p>
            <a:r>
              <a:rPr lang="en-US" sz="1600" dirty="0" smtClean="0">
                <a:latin typeface="Calibri" panose="020F0502020204030204" pitchFamily="34" charset="0"/>
              </a:rPr>
              <a:t>Angular distribution of radiation in optical spectrum:</a:t>
            </a:r>
          </a:p>
          <a:p>
            <a:pPr marL="285750" indent="-285750">
              <a:spcBef>
                <a:spcPts val="200"/>
              </a:spcBef>
              <a:buFont typeface="Wingdings" panose="05000000000000000000" pitchFamily="2" charset="2"/>
              <a:buChar char="Ø"/>
            </a:pPr>
            <a:r>
              <a:rPr lang="en-US" sz="1600" dirty="0" smtClean="0">
                <a:latin typeface="Calibri" panose="020F0502020204030204" pitchFamily="34" charset="0"/>
              </a:rPr>
              <a:t>lope emission pattern depends on velocity or Lorentz factor </a:t>
            </a:r>
            <a:r>
              <a:rPr lang="en-US" sz="1600" b="1" i="1" dirty="0">
                <a:latin typeface="Calibri" panose="020F0502020204030204" pitchFamily="34" charset="0"/>
                <a:sym typeface="Symbol"/>
              </a:rPr>
              <a:t></a:t>
            </a:r>
            <a:endParaRPr lang="en-US" sz="1600" dirty="0" smtClean="0">
              <a:latin typeface="Calibri" panose="020F0502020204030204" pitchFamily="34" charset="0"/>
            </a:endParaRPr>
          </a:p>
          <a:p>
            <a:pPr marL="285750" indent="-285750">
              <a:spcBef>
                <a:spcPts val="200"/>
              </a:spcBef>
              <a:buFont typeface="Wingdings" panose="05000000000000000000" pitchFamily="2" charset="2"/>
              <a:buChar char="Ø"/>
            </a:pPr>
            <a:r>
              <a:rPr lang="en-US" sz="1600" dirty="0" smtClean="0">
                <a:latin typeface="Calibri" panose="020F0502020204030204" pitchFamily="34" charset="0"/>
              </a:rPr>
              <a:t>peak at angle </a:t>
            </a:r>
            <a:r>
              <a:rPr lang="en-US" sz="1600" b="1" i="1" dirty="0" smtClean="0">
                <a:latin typeface="Calibri" panose="020F0502020204030204" pitchFamily="34" charset="0"/>
                <a:sym typeface="Symbol"/>
              </a:rPr>
              <a:t>  1/</a:t>
            </a:r>
          </a:p>
          <a:p>
            <a:pPr marL="285750" indent="-285750">
              <a:spcBef>
                <a:spcPts val="200"/>
              </a:spcBef>
              <a:buFont typeface="Wingdings" panose="05000000000000000000" pitchFamily="2" charset="2"/>
              <a:buChar char="Ø"/>
            </a:pPr>
            <a:r>
              <a:rPr lang="en-US" sz="1600" dirty="0" smtClean="0">
                <a:latin typeface="Calibri" panose="020F0502020204030204" pitchFamily="34" charset="0"/>
                <a:sym typeface="Symbol"/>
              </a:rPr>
              <a:t>emitted energy i.e. amount of photons scales with </a:t>
            </a:r>
            <a:r>
              <a:rPr lang="en-US" sz="1600" b="1" i="1" dirty="0" smtClean="0">
                <a:latin typeface="Calibri" panose="020F0502020204030204" pitchFamily="34" charset="0"/>
                <a:sym typeface="Symbol"/>
              </a:rPr>
              <a:t>W   </a:t>
            </a:r>
            <a:r>
              <a:rPr lang="en-US" sz="1600" b="1" i="1" baseline="30000" dirty="0" smtClean="0">
                <a:latin typeface="Calibri" panose="020F0502020204030204" pitchFamily="34" charset="0"/>
                <a:sym typeface="Symbol"/>
              </a:rPr>
              <a:t>2</a:t>
            </a:r>
            <a:r>
              <a:rPr lang="en-US" sz="1600" b="1" i="1" dirty="0" smtClean="0">
                <a:latin typeface="Calibri" panose="020F0502020204030204" pitchFamily="34" charset="0"/>
                <a:sym typeface="Symbol"/>
              </a:rPr>
              <a:t>  </a:t>
            </a:r>
          </a:p>
          <a:p>
            <a:pPr marL="285750" indent="-285750">
              <a:spcBef>
                <a:spcPts val="200"/>
              </a:spcBef>
              <a:buFont typeface="Wingdings" panose="05000000000000000000" pitchFamily="2" charset="2"/>
              <a:buChar char="Ø"/>
            </a:pPr>
            <a:r>
              <a:rPr lang="en-US" sz="1600" dirty="0" smtClean="0">
                <a:latin typeface="Calibri" panose="020F0502020204030204" pitchFamily="34" charset="0"/>
                <a:sym typeface="Symbol"/>
              </a:rPr>
              <a:t>broad wave length spectrum (i.e. no dependence on </a:t>
            </a:r>
            <a:r>
              <a:rPr lang="en-US" sz="1600" b="1" i="1" dirty="0" smtClean="0">
                <a:latin typeface="Calibri" panose="020F0502020204030204" pitchFamily="34" charset="0"/>
                <a:sym typeface="Symbol"/>
              </a:rPr>
              <a:t></a:t>
            </a:r>
            <a:r>
              <a:rPr lang="en-US" sz="1600" dirty="0" smtClean="0">
                <a:latin typeface="Calibri" panose="020F0502020204030204" pitchFamily="34" charset="0"/>
                <a:sym typeface="Symbol"/>
              </a:rPr>
              <a:t>)</a:t>
            </a:r>
          </a:p>
          <a:p>
            <a:pPr>
              <a:spcBef>
                <a:spcPts val="200"/>
              </a:spcBef>
            </a:pPr>
            <a:r>
              <a:rPr lang="en-US" sz="1600" dirty="0" smtClean="0">
                <a:latin typeface="Calibri" panose="020F0502020204030204" pitchFamily="34" charset="0"/>
                <a:sym typeface="Symbol"/>
              </a:rPr>
              <a:t> suited for high energy electrons</a:t>
            </a:r>
            <a:endParaRPr lang="en-US" sz="1600" dirty="0">
              <a:latin typeface="Calibri" panose="020F0502020204030204" pitchFamily="34" charset="0"/>
            </a:endParaRPr>
          </a:p>
        </p:txBody>
      </p:sp>
      <p:graphicFrame>
        <p:nvGraphicFramePr>
          <p:cNvPr id="9" name="Objekt 8"/>
          <p:cNvGraphicFramePr>
            <a:graphicFrameLocks noChangeAspect="1"/>
          </p:cNvGraphicFramePr>
          <p:nvPr>
            <p:extLst/>
          </p:nvPr>
        </p:nvGraphicFramePr>
        <p:xfrm>
          <a:off x="2900363" y="1143436"/>
          <a:ext cx="3363912" cy="803275"/>
        </p:xfrm>
        <a:graphic>
          <a:graphicData uri="http://schemas.openxmlformats.org/presentationml/2006/ole">
            <mc:AlternateContent xmlns:mc="http://schemas.openxmlformats.org/markup-compatibility/2006">
              <mc:Choice xmlns:v="urn:schemas-microsoft-com:vml" Requires="v">
                <p:oleObj spid="_x0000_s95285" name="Equation" r:id="rId4" imgW="2019240" imgH="482400" progId="Equation.3">
                  <p:embed/>
                </p:oleObj>
              </mc:Choice>
              <mc:Fallback>
                <p:oleObj name="Equation" r:id="rId4" imgW="2019240" imgH="482400" progId="Equation.3">
                  <p:embed/>
                  <p:pic>
                    <p:nvPicPr>
                      <p:cNvPr id="9" name="Objekt 8"/>
                      <p:cNvPicPr/>
                      <p:nvPr/>
                    </p:nvPicPr>
                    <p:blipFill>
                      <a:blip r:embed="rId5"/>
                      <a:stretch>
                        <a:fillRect/>
                      </a:stretch>
                    </p:blipFill>
                    <p:spPr>
                      <a:xfrm>
                        <a:off x="2900363" y="1143436"/>
                        <a:ext cx="3363912" cy="803275"/>
                      </a:xfrm>
                      <a:prstGeom prst="rect">
                        <a:avLst/>
                      </a:prstGeom>
                    </p:spPr>
                  </p:pic>
                </p:oleObj>
              </mc:Fallback>
            </mc:AlternateContent>
          </a:graphicData>
        </a:graphic>
      </p:graphicFrame>
      <p:sp>
        <p:nvSpPr>
          <p:cNvPr id="7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Optical Transition Radiation: Depictive Description</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26" name="Textfeld 25"/>
          <p:cNvSpPr txBox="1"/>
          <p:nvPr/>
        </p:nvSpPr>
        <p:spPr>
          <a:xfrm>
            <a:off x="6805937" y="1268700"/>
            <a:ext cx="2338063" cy="784830"/>
          </a:xfrm>
          <a:prstGeom prst="rect">
            <a:avLst/>
          </a:prstGeom>
          <a:noFill/>
        </p:spPr>
        <p:txBody>
          <a:bodyPr wrap="square" rtlCol="0">
            <a:spAutoFit/>
          </a:bodyPr>
          <a:lstStyle/>
          <a:p>
            <a:r>
              <a:rPr lang="en-US" i="1" dirty="0" smtClean="0"/>
              <a:t>W</a:t>
            </a:r>
            <a:r>
              <a:rPr lang="en-US" dirty="0" smtClean="0"/>
              <a:t>: </a:t>
            </a:r>
            <a:r>
              <a:rPr lang="en-US" dirty="0" smtClean="0">
                <a:latin typeface="Calibri" panose="020F0502020204030204" pitchFamily="34" charset="0"/>
              </a:rPr>
              <a:t>radiated energy</a:t>
            </a:r>
          </a:p>
          <a:p>
            <a:r>
              <a:rPr lang="en-US" i="1" dirty="0" smtClean="0">
                <a:sym typeface="Symbol"/>
              </a:rPr>
              <a:t></a:t>
            </a:r>
            <a:r>
              <a:rPr lang="en-US" dirty="0" smtClean="0">
                <a:sym typeface="Symbol"/>
              </a:rPr>
              <a:t>: </a:t>
            </a:r>
            <a:r>
              <a:rPr lang="en-US" dirty="0" smtClean="0">
                <a:latin typeface="Calibri" panose="020F0502020204030204" pitchFamily="34" charset="0"/>
                <a:sym typeface="Symbol"/>
              </a:rPr>
              <a:t>frequency of wave</a:t>
            </a:r>
            <a:endParaRPr lang="en-US" dirty="0">
              <a:latin typeface="Calibri" panose="020F0502020204030204" pitchFamily="34" charset="0"/>
            </a:endParaRPr>
          </a:p>
        </p:txBody>
      </p:sp>
      <p:grpSp>
        <p:nvGrpSpPr>
          <p:cNvPr id="32" name="Gruppieren 31"/>
          <p:cNvGrpSpPr/>
          <p:nvPr/>
        </p:nvGrpSpPr>
        <p:grpSpPr>
          <a:xfrm>
            <a:off x="5750728" y="2699618"/>
            <a:ext cx="2859872" cy="2666132"/>
            <a:chOff x="5750728" y="2699618"/>
            <a:chExt cx="2859872" cy="2666132"/>
          </a:xfrm>
        </p:grpSpPr>
        <p:grpSp>
          <p:nvGrpSpPr>
            <p:cNvPr id="33" name="Gruppieren 32"/>
            <p:cNvGrpSpPr/>
            <p:nvPr/>
          </p:nvGrpSpPr>
          <p:grpSpPr>
            <a:xfrm>
              <a:off x="7467600" y="3048000"/>
              <a:ext cx="1094726" cy="2317750"/>
              <a:chOff x="1676400" y="2844445"/>
              <a:chExt cx="1094726" cy="2317750"/>
            </a:xfrm>
          </p:grpSpPr>
          <p:sp>
            <p:nvSpPr>
              <p:cNvPr id="64" name="Rechteck 63"/>
              <p:cNvSpPr/>
              <p:nvPr/>
            </p:nvSpPr>
            <p:spPr bwMode="auto">
              <a:xfrm>
                <a:off x="1676400" y="2844445"/>
                <a:ext cx="1094726" cy="2307500"/>
              </a:xfrm>
              <a:prstGeom prst="rect">
                <a:avLst/>
              </a:prstGeom>
              <a:pattFill prst="wdUpDiag">
                <a:fgClr>
                  <a:schemeClr val="bg1">
                    <a:lumMod val="85000"/>
                  </a:schemeClr>
                </a:fgClr>
                <a:bgClr>
                  <a:schemeClr val="bg1"/>
                </a:bgClr>
              </a:patt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65" name="Gerade Verbindung 64"/>
              <p:cNvCxnSpPr/>
              <p:nvPr/>
            </p:nvCxnSpPr>
            <p:spPr bwMode="auto">
              <a:xfrm>
                <a:off x="1676400" y="2854695"/>
                <a:ext cx="0" cy="230750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Ellipse 65"/>
              <p:cNvSpPr/>
              <p:nvPr/>
            </p:nvSpPr>
            <p:spPr bwMode="auto">
              <a:xfrm>
                <a:off x="1737928" y="3848885"/>
                <a:ext cx="243272" cy="265930"/>
              </a:xfrm>
              <a:prstGeom prst="ellipse">
                <a:avLst/>
              </a:prstGeom>
              <a:solidFill>
                <a:srgbClr val="FF0000"/>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34" name="Gruppieren 33"/>
            <p:cNvGrpSpPr/>
            <p:nvPr/>
          </p:nvGrpSpPr>
          <p:grpSpPr>
            <a:xfrm rot="16043696">
              <a:off x="6819113" y="4006410"/>
              <a:ext cx="352450" cy="1234580"/>
              <a:chOff x="6621362" y="2714652"/>
              <a:chExt cx="503212" cy="1762679"/>
            </a:xfrm>
          </p:grpSpPr>
          <p:sp>
            <p:nvSpPr>
              <p:cNvPr id="60" name="Ellipse 14"/>
              <p:cNvSpPr/>
              <p:nvPr/>
            </p:nvSpPr>
            <p:spPr bwMode="auto">
              <a:xfrm rot="13685424">
                <a:off x="5975426" y="3527041"/>
                <a:ext cx="1596226" cy="304353"/>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898 w 3046436"/>
                  <a:gd name="connsiteY0" fmla="*/ 245978 h 273761"/>
                  <a:gd name="connsiteX1" fmla="*/ 2145453 w 3046436"/>
                  <a:gd name="connsiteY1" fmla="*/ 1 h 273761"/>
                  <a:gd name="connsiteX2" fmla="*/ 3035859 w 3046436"/>
                  <a:gd name="connsiteY2" fmla="*/ 248509 h 273761"/>
                  <a:gd name="connsiteX3" fmla="*/ 2417223 w 3046436"/>
                  <a:gd name="connsiteY3" fmla="*/ 247608 h 273761"/>
                  <a:gd name="connsiteX4" fmla="*/ 898 w 3046436"/>
                  <a:gd name="connsiteY4" fmla="*/ 245978 h 273761"/>
                  <a:gd name="connsiteX0" fmla="*/ 908 w 3021564"/>
                  <a:gd name="connsiteY0" fmla="*/ 245345 h 273784"/>
                  <a:gd name="connsiteX1" fmla="*/ 2120739 w 3021564"/>
                  <a:gd name="connsiteY1" fmla="*/ 1 h 273784"/>
                  <a:gd name="connsiteX2" fmla="*/ 3011145 w 3021564"/>
                  <a:gd name="connsiteY2" fmla="*/ 248509 h 273784"/>
                  <a:gd name="connsiteX3" fmla="*/ 2392509 w 3021564"/>
                  <a:gd name="connsiteY3" fmla="*/ 247608 h 273784"/>
                  <a:gd name="connsiteX4" fmla="*/ 908 w 3021564"/>
                  <a:gd name="connsiteY4" fmla="*/ 245345 h 273784"/>
                  <a:gd name="connsiteX0" fmla="*/ 730 w 3020344"/>
                  <a:gd name="connsiteY0" fmla="*/ 245345 h 280731"/>
                  <a:gd name="connsiteX1" fmla="*/ 2120561 w 3020344"/>
                  <a:gd name="connsiteY1" fmla="*/ 1 h 280731"/>
                  <a:gd name="connsiteX2" fmla="*/ 3010967 w 3020344"/>
                  <a:gd name="connsiteY2" fmla="*/ 248509 h 280731"/>
                  <a:gd name="connsiteX3" fmla="*/ 2363760 w 3020344"/>
                  <a:gd name="connsiteY3" fmla="*/ 268978 h 280731"/>
                  <a:gd name="connsiteX4" fmla="*/ 730 w 3020344"/>
                  <a:gd name="connsiteY4" fmla="*/ 245345 h 280731"/>
                  <a:gd name="connsiteX0" fmla="*/ 706 w 3087011"/>
                  <a:gd name="connsiteY0" fmla="*/ 261844 h 279909"/>
                  <a:gd name="connsiteX1" fmla="*/ 2186864 w 3087011"/>
                  <a:gd name="connsiteY1" fmla="*/ 57 h 279909"/>
                  <a:gd name="connsiteX2" fmla="*/ 3077270 w 3087011"/>
                  <a:gd name="connsiteY2" fmla="*/ 248565 h 279909"/>
                  <a:gd name="connsiteX3" fmla="*/ 2430063 w 3087011"/>
                  <a:gd name="connsiteY3" fmla="*/ 269034 h 279909"/>
                  <a:gd name="connsiteX4" fmla="*/ 706 w 3087011"/>
                  <a:gd name="connsiteY4" fmla="*/ 261844 h 279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7011" h="279909">
                    <a:moveTo>
                      <a:pt x="706" y="261844"/>
                    </a:moveTo>
                    <a:cubicBezTo>
                      <a:pt x="-39827" y="217015"/>
                      <a:pt x="1674103" y="2270"/>
                      <a:pt x="2186864" y="57"/>
                    </a:cubicBezTo>
                    <a:cubicBezTo>
                      <a:pt x="2699625" y="-2156"/>
                      <a:pt x="2794561" y="58993"/>
                      <a:pt x="3077270" y="248565"/>
                    </a:cubicBezTo>
                    <a:cubicBezTo>
                      <a:pt x="3134420" y="305696"/>
                      <a:pt x="2942824" y="266821"/>
                      <a:pt x="2430063" y="269034"/>
                    </a:cubicBezTo>
                    <a:lnTo>
                      <a:pt x="706" y="261844"/>
                    </a:ln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63" name="Ellipse 14"/>
              <p:cNvSpPr/>
              <p:nvPr/>
            </p:nvSpPr>
            <p:spPr bwMode="auto">
              <a:xfrm rot="2853507">
                <a:off x="6176767" y="3343411"/>
                <a:ext cx="1576565" cy="319048"/>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493 w 3044353"/>
                  <a:gd name="connsiteY0" fmla="*/ 240106 h 271683"/>
                  <a:gd name="connsiteX1" fmla="*/ 2145718 w 3044353"/>
                  <a:gd name="connsiteY1" fmla="*/ 7 h 271683"/>
                  <a:gd name="connsiteX2" fmla="*/ 3036124 w 3044353"/>
                  <a:gd name="connsiteY2" fmla="*/ 248515 h 271683"/>
                  <a:gd name="connsiteX3" fmla="*/ 2345726 w 3044353"/>
                  <a:gd name="connsiteY3" fmla="*/ 237907 h 271683"/>
                  <a:gd name="connsiteX4" fmla="*/ 493 w 3044353"/>
                  <a:gd name="connsiteY4" fmla="*/ 240106 h 271683"/>
                  <a:gd name="connsiteX0" fmla="*/ 59420 w 3103280"/>
                  <a:gd name="connsiteY0" fmla="*/ 257393 h 288970"/>
                  <a:gd name="connsiteX1" fmla="*/ 904093 w 3103280"/>
                  <a:gd name="connsiteY1" fmla="*/ 6 h 288970"/>
                  <a:gd name="connsiteX2" fmla="*/ 3095051 w 3103280"/>
                  <a:gd name="connsiteY2" fmla="*/ 265802 h 288970"/>
                  <a:gd name="connsiteX3" fmla="*/ 2404653 w 3103280"/>
                  <a:gd name="connsiteY3" fmla="*/ 255194 h 288970"/>
                  <a:gd name="connsiteX4" fmla="*/ 59420 w 3103280"/>
                  <a:gd name="connsiteY4" fmla="*/ 257393 h 288970"/>
                  <a:gd name="connsiteX0" fmla="*/ 56914 w 3099764"/>
                  <a:gd name="connsiteY0" fmla="*/ 257393 h 299851"/>
                  <a:gd name="connsiteX1" fmla="*/ 901587 w 3099764"/>
                  <a:gd name="connsiteY1" fmla="*/ 6 h 299851"/>
                  <a:gd name="connsiteX2" fmla="*/ 3092545 w 3099764"/>
                  <a:gd name="connsiteY2" fmla="*/ 265802 h 299851"/>
                  <a:gd name="connsiteX3" fmla="*/ 2358166 w 3099764"/>
                  <a:gd name="connsiteY3" fmla="*/ 289821 h 299851"/>
                  <a:gd name="connsiteX4" fmla="*/ 56914 w 3099764"/>
                  <a:gd name="connsiteY4" fmla="*/ 257393 h 299851"/>
                  <a:gd name="connsiteX0" fmla="*/ 56152 w 3029912"/>
                  <a:gd name="connsiteY0" fmla="*/ 257487 h 289915"/>
                  <a:gd name="connsiteX1" fmla="*/ 900825 w 3029912"/>
                  <a:gd name="connsiteY1" fmla="*/ 100 h 289915"/>
                  <a:gd name="connsiteX2" fmla="*/ 3021270 w 3029912"/>
                  <a:gd name="connsiteY2" fmla="*/ 240874 h 289915"/>
                  <a:gd name="connsiteX3" fmla="*/ 2357404 w 3029912"/>
                  <a:gd name="connsiteY3" fmla="*/ 289915 h 289915"/>
                  <a:gd name="connsiteX4" fmla="*/ 56152 w 3029912"/>
                  <a:gd name="connsiteY4" fmla="*/ 257487 h 289915"/>
                  <a:gd name="connsiteX0" fmla="*/ 30537 w 2998897"/>
                  <a:gd name="connsiteY0" fmla="*/ 257487 h 283206"/>
                  <a:gd name="connsiteX1" fmla="*/ 875210 w 2998897"/>
                  <a:gd name="connsiteY1" fmla="*/ 100 h 283206"/>
                  <a:gd name="connsiteX2" fmla="*/ 2995655 w 2998897"/>
                  <a:gd name="connsiteY2" fmla="*/ 240874 h 283206"/>
                  <a:gd name="connsiteX3" fmla="*/ 1847767 w 2998897"/>
                  <a:gd name="connsiteY3" fmla="*/ 282520 h 283206"/>
                  <a:gd name="connsiteX4" fmla="*/ 30537 w 2998897"/>
                  <a:gd name="connsiteY4" fmla="*/ 257487 h 283206"/>
                  <a:gd name="connsiteX0" fmla="*/ 30684 w 3019461"/>
                  <a:gd name="connsiteY0" fmla="*/ 257389 h 293622"/>
                  <a:gd name="connsiteX1" fmla="*/ 875357 w 3019461"/>
                  <a:gd name="connsiteY1" fmla="*/ 2 h 293622"/>
                  <a:gd name="connsiteX2" fmla="*/ 3016290 w 3019461"/>
                  <a:gd name="connsiteY2" fmla="*/ 260969 h 293622"/>
                  <a:gd name="connsiteX3" fmla="*/ 1847914 w 3019461"/>
                  <a:gd name="connsiteY3" fmla="*/ 282422 h 293622"/>
                  <a:gd name="connsiteX4" fmla="*/ 30684 w 3019461"/>
                  <a:gd name="connsiteY4" fmla="*/ 257389 h 293622"/>
                  <a:gd name="connsiteX0" fmla="*/ 29546 w 3048987"/>
                  <a:gd name="connsiteY0" fmla="*/ 260986 h 293423"/>
                  <a:gd name="connsiteX1" fmla="*/ 904863 w 3048987"/>
                  <a:gd name="connsiteY1" fmla="*/ 1 h 293423"/>
                  <a:gd name="connsiteX2" fmla="*/ 3045796 w 3048987"/>
                  <a:gd name="connsiteY2" fmla="*/ 260968 h 293423"/>
                  <a:gd name="connsiteX3" fmla="*/ 1877420 w 3048987"/>
                  <a:gd name="connsiteY3" fmla="*/ 282421 h 293423"/>
                  <a:gd name="connsiteX4" fmla="*/ 29546 w 3048987"/>
                  <a:gd name="connsiteY4" fmla="*/ 260986 h 29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987" h="293423">
                    <a:moveTo>
                      <a:pt x="29546" y="260986"/>
                    </a:moveTo>
                    <a:cubicBezTo>
                      <a:pt x="-132547" y="213916"/>
                      <a:pt x="402155" y="4"/>
                      <a:pt x="904863" y="1"/>
                    </a:cubicBezTo>
                    <a:cubicBezTo>
                      <a:pt x="1407571" y="-2"/>
                      <a:pt x="2763087" y="71396"/>
                      <a:pt x="3045796" y="260968"/>
                    </a:cubicBezTo>
                    <a:cubicBezTo>
                      <a:pt x="3102946" y="318099"/>
                      <a:pt x="2380128" y="282418"/>
                      <a:pt x="1877420" y="282421"/>
                    </a:cubicBezTo>
                    <a:cubicBezTo>
                      <a:pt x="1374712" y="282424"/>
                      <a:pt x="635289" y="269330"/>
                      <a:pt x="29546" y="260986"/>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grpSp>
          <p:nvGrpSpPr>
            <p:cNvPr id="35" name="Gruppieren 34"/>
            <p:cNvGrpSpPr/>
            <p:nvPr/>
          </p:nvGrpSpPr>
          <p:grpSpPr>
            <a:xfrm>
              <a:off x="6834980" y="3180422"/>
              <a:ext cx="352450" cy="1234580"/>
              <a:chOff x="6621362" y="2714652"/>
              <a:chExt cx="503212" cy="1762679"/>
            </a:xfrm>
          </p:grpSpPr>
          <p:sp>
            <p:nvSpPr>
              <p:cNvPr id="58" name="Ellipse 14"/>
              <p:cNvSpPr/>
              <p:nvPr/>
            </p:nvSpPr>
            <p:spPr bwMode="auto">
              <a:xfrm rot="13685424">
                <a:off x="5975426" y="3527041"/>
                <a:ext cx="1596226" cy="304353"/>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898 w 3046436"/>
                  <a:gd name="connsiteY0" fmla="*/ 245978 h 273761"/>
                  <a:gd name="connsiteX1" fmla="*/ 2145453 w 3046436"/>
                  <a:gd name="connsiteY1" fmla="*/ 1 h 273761"/>
                  <a:gd name="connsiteX2" fmla="*/ 3035859 w 3046436"/>
                  <a:gd name="connsiteY2" fmla="*/ 248509 h 273761"/>
                  <a:gd name="connsiteX3" fmla="*/ 2417223 w 3046436"/>
                  <a:gd name="connsiteY3" fmla="*/ 247608 h 273761"/>
                  <a:gd name="connsiteX4" fmla="*/ 898 w 3046436"/>
                  <a:gd name="connsiteY4" fmla="*/ 245978 h 273761"/>
                  <a:gd name="connsiteX0" fmla="*/ 908 w 3021564"/>
                  <a:gd name="connsiteY0" fmla="*/ 245345 h 273784"/>
                  <a:gd name="connsiteX1" fmla="*/ 2120739 w 3021564"/>
                  <a:gd name="connsiteY1" fmla="*/ 1 h 273784"/>
                  <a:gd name="connsiteX2" fmla="*/ 3011145 w 3021564"/>
                  <a:gd name="connsiteY2" fmla="*/ 248509 h 273784"/>
                  <a:gd name="connsiteX3" fmla="*/ 2392509 w 3021564"/>
                  <a:gd name="connsiteY3" fmla="*/ 247608 h 273784"/>
                  <a:gd name="connsiteX4" fmla="*/ 908 w 3021564"/>
                  <a:gd name="connsiteY4" fmla="*/ 245345 h 273784"/>
                  <a:gd name="connsiteX0" fmla="*/ 730 w 3020344"/>
                  <a:gd name="connsiteY0" fmla="*/ 245345 h 280731"/>
                  <a:gd name="connsiteX1" fmla="*/ 2120561 w 3020344"/>
                  <a:gd name="connsiteY1" fmla="*/ 1 h 280731"/>
                  <a:gd name="connsiteX2" fmla="*/ 3010967 w 3020344"/>
                  <a:gd name="connsiteY2" fmla="*/ 248509 h 280731"/>
                  <a:gd name="connsiteX3" fmla="*/ 2363760 w 3020344"/>
                  <a:gd name="connsiteY3" fmla="*/ 268978 h 280731"/>
                  <a:gd name="connsiteX4" fmla="*/ 730 w 3020344"/>
                  <a:gd name="connsiteY4" fmla="*/ 245345 h 280731"/>
                  <a:gd name="connsiteX0" fmla="*/ 706 w 3087011"/>
                  <a:gd name="connsiteY0" fmla="*/ 261844 h 279909"/>
                  <a:gd name="connsiteX1" fmla="*/ 2186864 w 3087011"/>
                  <a:gd name="connsiteY1" fmla="*/ 57 h 279909"/>
                  <a:gd name="connsiteX2" fmla="*/ 3077270 w 3087011"/>
                  <a:gd name="connsiteY2" fmla="*/ 248565 h 279909"/>
                  <a:gd name="connsiteX3" fmla="*/ 2430063 w 3087011"/>
                  <a:gd name="connsiteY3" fmla="*/ 269034 h 279909"/>
                  <a:gd name="connsiteX4" fmla="*/ 706 w 3087011"/>
                  <a:gd name="connsiteY4" fmla="*/ 261844 h 279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7011" h="279909">
                    <a:moveTo>
                      <a:pt x="706" y="261844"/>
                    </a:moveTo>
                    <a:cubicBezTo>
                      <a:pt x="-39827" y="217015"/>
                      <a:pt x="1674103" y="2270"/>
                      <a:pt x="2186864" y="57"/>
                    </a:cubicBezTo>
                    <a:cubicBezTo>
                      <a:pt x="2699625" y="-2156"/>
                      <a:pt x="2794561" y="58993"/>
                      <a:pt x="3077270" y="248565"/>
                    </a:cubicBezTo>
                    <a:cubicBezTo>
                      <a:pt x="3134420" y="305696"/>
                      <a:pt x="2942824" y="266821"/>
                      <a:pt x="2430063" y="269034"/>
                    </a:cubicBezTo>
                    <a:lnTo>
                      <a:pt x="706" y="261844"/>
                    </a:ln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sp>
            <p:nvSpPr>
              <p:cNvPr id="59" name="Ellipse 14"/>
              <p:cNvSpPr/>
              <p:nvPr/>
            </p:nvSpPr>
            <p:spPr bwMode="auto">
              <a:xfrm rot="2853507">
                <a:off x="6176767" y="3343411"/>
                <a:ext cx="1576565" cy="319048"/>
              </a:xfrm>
              <a:custGeom>
                <a:avLst/>
                <a:gdLst>
                  <a:gd name="connsiteX0" fmla="*/ 0 w 2846387"/>
                  <a:gd name="connsiteY0" fmla="*/ 356394 h 712787"/>
                  <a:gd name="connsiteX1" fmla="*/ 1423194 w 2846387"/>
                  <a:gd name="connsiteY1" fmla="*/ 0 h 712787"/>
                  <a:gd name="connsiteX2" fmla="*/ 2846388 w 2846387"/>
                  <a:gd name="connsiteY2" fmla="*/ 356394 h 712787"/>
                  <a:gd name="connsiteX3" fmla="*/ 1423194 w 2846387"/>
                  <a:gd name="connsiteY3" fmla="*/ 712788 h 712787"/>
                  <a:gd name="connsiteX4" fmla="*/ 0 w 2846387"/>
                  <a:gd name="connsiteY4" fmla="*/ 356394 h 712787"/>
                  <a:gd name="connsiteX0" fmla="*/ 19477 w 2918113"/>
                  <a:gd name="connsiteY0" fmla="*/ 356394 h 442456"/>
                  <a:gd name="connsiteX1" fmla="*/ 1442671 w 2918113"/>
                  <a:gd name="connsiteY1" fmla="*/ 0 h 442456"/>
                  <a:gd name="connsiteX2" fmla="*/ 2865865 w 2918113"/>
                  <a:gd name="connsiteY2" fmla="*/ 356394 h 442456"/>
                  <a:gd name="connsiteX3" fmla="*/ 2369771 w 2918113"/>
                  <a:gd name="connsiteY3" fmla="*/ 350838 h 442456"/>
                  <a:gd name="connsiteX4" fmla="*/ 19477 w 2918113"/>
                  <a:gd name="connsiteY4" fmla="*/ 356394 h 442456"/>
                  <a:gd name="connsiteX0" fmla="*/ 19477 w 2865865"/>
                  <a:gd name="connsiteY0" fmla="*/ 356394 h 441101"/>
                  <a:gd name="connsiteX1" fmla="*/ 1442671 w 2865865"/>
                  <a:gd name="connsiteY1" fmla="*/ 0 h 441101"/>
                  <a:gd name="connsiteX2" fmla="*/ 2865865 w 2865865"/>
                  <a:gd name="connsiteY2" fmla="*/ 356394 h 441101"/>
                  <a:gd name="connsiteX3" fmla="*/ 2369771 w 2865865"/>
                  <a:gd name="connsiteY3" fmla="*/ 350838 h 441101"/>
                  <a:gd name="connsiteX4" fmla="*/ 19477 w 2865865"/>
                  <a:gd name="connsiteY4" fmla="*/ 356394 h 441101"/>
                  <a:gd name="connsiteX0" fmla="*/ 19477 w 2865865"/>
                  <a:gd name="connsiteY0" fmla="*/ 356394 h 446724"/>
                  <a:gd name="connsiteX1" fmla="*/ 1442671 w 2865865"/>
                  <a:gd name="connsiteY1" fmla="*/ 0 h 446724"/>
                  <a:gd name="connsiteX2" fmla="*/ 2865865 w 2865865"/>
                  <a:gd name="connsiteY2" fmla="*/ 356394 h 446724"/>
                  <a:gd name="connsiteX3" fmla="*/ 2369771 w 2865865"/>
                  <a:gd name="connsiteY3" fmla="*/ 350838 h 446724"/>
                  <a:gd name="connsiteX4" fmla="*/ 19477 w 2865865"/>
                  <a:gd name="connsiteY4" fmla="*/ 356394 h 446724"/>
                  <a:gd name="connsiteX0" fmla="*/ 19477 w 2865865"/>
                  <a:gd name="connsiteY0" fmla="*/ 356394 h 443845"/>
                  <a:gd name="connsiteX1" fmla="*/ 1442671 w 2865865"/>
                  <a:gd name="connsiteY1" fmla="*/ 0 h 443845"/>
                  <a:gd name="connsiteX2" fmla="*/ 2865865 w 2865865"/>
                  <a:gd name="connsiteY2" fmla="*/ 356394 h 443845"/>
                  <a:gd name="connsiteX3" fmla="*/ 2369771 w 2865865"/>
                  <a:gd name="connsiteY3" fmla="*/ 350838 h 443845"/>
                  <a:gd name="connsiteX4" fmla="*/ 19477 w 2865865"/>
                  <a:gd name="connsiteY4" fmla="*/ 356394 h 443845"/>
                  <a:gd name="connsiteX0" fmla="*/ 14597 w 2804096"/>
                  <a:gd name="connsiteY0" fmla="*/ 356394 h 442456"/>
                  <a:gd name="connsiteX1" fmla="*/ 1437791 w 2804096"/>
                  <a:gd name="connsiteY1" fmla="*/ 0 h 442456"/>
                  <a:gd name="connsiteX2" fmla="*/ 2803835 w 2804096"/>
                  <a:gd name="connsiteY2" fmla="*/ 356394 h 442456"/>
                  <a:gd name="connsiteX3" fmla="*/ 2364891 w 2804096"/>
                  <a:gd name="connsiteY3" fmla="*/ 350838 h 442456"/>
                  <a:gd name="connsiteX4" fmla="*/ 14597 w 2804096"/>
                  <a:gd name="connsiteY4" fmla="*/ 356394 h 442456"/>
                  <a:gd name="connsiteX0" fmla="*/ 14597 w 2825056"/>
                  <a:gd name="connsiteY0" fmla="*/ 356394 h 381015"/>
                  <a:gd name="connsiteX1" fmla="*/ 1437791 w 2825056"/>
                  <a:gd name="connsiteY1" fmla="*/ 0 h 381015"/>
                  <a:gd name="connsiteX2" fmla="*/ 2803835 w 2825056"/>
                  <a:gd name="connsiteY2" fmla="*/ 356394 h 381015"/>
                  <a:gd name="connsiteX3" fmla="*/ 2364891 w 2825056"/>
                  <a:gd name="connsiteY3" fmla="*/ 350838 h 381015"/>
                  <a:gd name="connsiteX4" fmla="*/ 14597 w 2825056"/>
                  <a:gd name="connsiteY4" fmla="*/ 356394 h 381015"/>
                  <a:gd name="connsiteX0" fmla="*/ 14645 w 2847975"/>
                  <a:gd name="connsiteY0" fmla="*/ 356399 h 381236"/>
                  <a:gd name="connsiteX1" fmla="*/ 1437839 w 2847975"/>
                  <a:gd name="connsiteY1" fmla="*/ 5 h 381236"/>
                  <a:gd name="connsiteX2" fmla="*/ 2829283 w 2847975"/>
                  <a:gd name="connsiteY2" fmla="*/ 350049 h 381236"/>
                  <a:gd name="connsiteX3" fmla="*/ 2364939 w 2847975"/>
                  <a:gd name="connsiteY3" fmla="*/ 350843 h 381236"/>
                  <a:gd name="connsiteX4" fmla="*/ 14645 w 2847975"/>
                  <a:gd name="connsiteY4" fmla="*/ 356399 h 381236"/>
                  <a:gd name="connsiteX0" fmla="*/ 14719 w 2883139"/>
                  <a:gd name="connsiteY0" fmla="*/ 356394 h 381015"/>
                  <a:gd name="connsiteX1" fmla="*/ 1437913 w 2883139"/>
                  <a:gd name="connsiteY1" fmla="*/ 0 h 381015"/>
                  <a:gd name="connsiteX2" fmla="*/ 2867457 w 2883139"/>
                  <a:gd name="connsiteY2" fmla="*/ 356394 h 381015"/>
                  <a:gd name="connsiteX3" fmla="*/ 2365013 w 2883139"/>
                  <a:gd name="connsiteY3" fmla="*/ 350838 h 381015"/>
                  <a:gd name="connsiteX4" fmla="*/ 14719 w 2883139"/>
                  <a:gd name="connsiteY4" fmla="*/ 356394 h 381015"/>
                  <a:gd name="connsiteX0" fmla="*/ 14781 w 2913000"/>
                  <a:gd name="connsiteY0" fmla="*/ 356445 h 381722"/>
                  <a:gd name="connsiteX1" fmla="*/ 1437975 w 2913000"/>
                  <a:gd name="connsiteY1" fmla="*/ 51 h 381722"/>
                  <a:gd name="connsiteX2" fmla="*/ 2899269 w 2913000"/>
                  <a:gd name="connsiteY2" fmla="*/ 337395 h 381722"/>
                  <a:gd name="connsiteX3" fmla="*/ 2365075 w 2913000"/>
                  <a:gd name="connsiteY3" fmla="*/ 350889 h 381722"/>
                  <a:gd name="connsiteX4" fmla="*/ 14781 w 2913000"/>
                  <a:gd name="connsiteY4" fmla="*/ 356445 h 381722"/>
                  <a:gd name="connsiteX0" fmla="*/ 14847 w 2944771"/>
                  <a:gd name="connsiteY0" fmla="*/ 356404 h 389788"/>
                  <a:gd name="connsiteX1" fmla="*/ 1438041 w 2944771"/>
                  <a:gd name="connsiteY1" fmla="*/ 10 h 389788"/>
                  <a:gd name="connsiteX2" fmla="*/ 2932682 w 2944771"/>
                  <a:gd name="connsiteY2" fmla="*/ 367837 h 389788"/>
                  <a:gd name="connsiteX3" fmla="*/ 2365141 w 2944771"/>
                  <a:gd name="connsiteY3" fmla="*/ 350848 h 389788"/>
                  <a:gd name="connsiteX4" fmla="*/ 14847 w 2944771"/>
                  <a:gd name="connsiteY4" fmla="*/ 356404 h 389788"/>
                  <a:gd name="connsiteX0" fmla="*/ 16792 w 2951308"/>
                  <a:gd name="connsiteY0" fmla="*/ 356404 h 392649"/>
                  <a:gd name="connsiteX1" fmla="*/ 1439986 w 2951308"/>
                  <a:gd name="connsiteY1" fmla="*/ 10 h 392649"/>
                  <a:gd name="connsiteX2" fmla="*/ 2934627 w 2951308"/>
                  <a:gd name="connsiteY2" fmla="*/ 367837 h 392649"/>
                  <a:gd name="connsiteX3" fmla="*/ 2433787 w 2951308"/>
                  <a:gd name="connsiteY3" fmla="*/ 363912 h 392649"/>
                  <a:gd name="connsiteX4" fmla="*/ 16792 w 2951308"/>
                  <a:gd name="connsiteY4" fmla="*/ 356404 h 392649"/>
                  <a:gd name="connsiteX0" fmla="*/ 249 w 2936482"/>
                  <a:gd name="connsiteY0" fmla="*/ 239798 h 276043"/>
                  <a:gd name="connsiteX1" fmla="*/ 2570810 w 2936482"/>
                  <a:gd name="connsiteY1" fmla="*/ 14 h 276043"/>
                  <a:gd name="connsiteX2" fmla="*/ 2918084 w 2936482"/>
                  <a:gd name="connsiteY2" fmla="*/ 251231 h 276043"/>
                  <a:gd name="connsiteX3" fmla="*/ 2417244 w 2936482"/>
                  <a:gd name="connsiteY3" fmla="*/ 247306 h 276043"/>
                  <a:gd name="connsiteX4" fmla="*/ 249 w 2936482"/>
                  <a:gd name="connsiteY4" fmla="*/ 239798 h 276043"/>
                  <a:gd name="connsiteX0" fmla="*/ 251 w 3046463"/>
                  <a:gd name="connsiteY0" fmla="*/ 239792 h 273669"/>
                  <a:gd name="connsiteX1" fmla="*/ 2570812 w 3046463"/>
                  <a:gd name="connsiteY1" fmla="*/ 8 h 273669"/>
                  <a:gd name="connsiteX2" fmla="*/ 3035882 w 3046463"/>
                  <a:gd name="connsiteY2" fmla="*/ 248201 h 273669"/>
                  <a:gd name="connsiteX3" fmla="*/ 2417246 w 3046463"/>
                  <a:gd name="connsiteY3" fmla="*/ 247300 h 273669"/>
                  <a:gd name="connsiteX4" fmla="*/ 251 w 3046463"/>
                  <a:gd name="connsiteY4" fmla="*/ 239792 h 273669"/>
                  <a:gd name="connsiteX0" fmla="*/ 251 w 3046465"/>
                  <a:gd name="connsiteY0" fmla="*/ 239792 h 273670"/>
                  <a:gd name="connsiteX1" fmla="*/ 2570812 w 3046465"/>
                  <a:gd name="connsiteY1" fmla="*/ 8 h 273670"/>
                  <a:gd name="connsiteX2" fmla="*/ 3035882 w 3046465"/>
                  <a:gd name="connsiteY2" fmla="*/ 248201 h 273670"/>
                  <a:gd name="connsiteX3" fmla="*/ 2417246 w 3046465"/>
                  <a:gd name="connsiteY3" fmla="*/ 247300 h 273670"/>
                  <a:gd name="connsiteX4" fmla="*/ 251 w 3046465"/>
                  <a:gd name="connsiteY4" fmla="*/ 239792 h 273670"/>
                  <a:gd name="connsiteX0" fmla="*/ 897 w 3047109"/>
                  <a:gd name="connsiteY0" fmla="*/ 240106 h 273984"/>
                  <a:gd name="connsiteX1" fmla="*/ 2146122 w 3047109"/>
                  <a:gd name="connsiteY1" fmla="*/ 7 h 273984"/>
                  <a:gd name="connsiteX2" fmla="*/ 3036528 w 3047109"/>
                  <a:gd name="connsiteY2" fmla="*/ 248515 h 273984"/>
                  <a:gd name="connsiteX3" fmla="*/ 2417892 w 3047109"/>
                  <a:gd name="connsiteY3" fmla="*/ 247614 h 273984"/>
                  <a:gd name="connsiteX4" fmla="*/ 897 w 3047109"/>
                  <a:gd name="connsiteY4" fmla="*/ 240106 h 273984"/>
                  <a:gd name="connsiteX0" fmla="*/ 493 w 3044353"/>
                  <a:gd name="connsiteY0" fmla="*/ 240106 h 271683"/>
                  <a:gd name="connsiteX1" fmla="*/ 2145718 w 3044353"/>
                  <a:gd name="connsiteY1" fmla="*/ 7 h 271683"/>
                  <a:gd name="connsiteX2" fmla="*/ 3036124 w 3044353"/>
                  <a:gd name="connsiteY2" fmla="*/ 248515 h 271683"/>
                  <a:gd name="connsiteX3" fmla="*/ 2345726 w 3044353"/>
                  <a:gd name="connsiteY3" fmla="*/ 237907 h 271683"/>
                  <a:gd name="connsiteX4" fmla="*/ 493 w 3044353"/>
                  <a:gd name="connsiteY4" fmla="*/ 240106 h 271683"/>
                  <a:gd name="connsiteX0" fmla="*/ 59420 w 3103280"/>
                  <a:gd name="connsiteY0" fmla="*/ 257393 h 288970"/>
                  <a:gd name="connsiteX1" fmla="*/ 904093 w 3103280"/>
                  <a:gd name="connsiteY1" fmla="*/ 6 h 288970"/>
                  <a:gd name="connsiteX2" fmla="*/ 3095051 w 3103280"/>
                  <a:gd name="connsiteY2" fmla="*/ 265802 h 288970"/>
                  <a:gd name="connsiteX3" fmla="*/ 2404653 w 3103280"/>
                  <a:gd name="connsiteY3" fmla="*/ 255194 h 288970"/>
                  <a:gd name="connsiteX4" fmla="*/ 59420 w 3103280"/>
                  <a:gd name="connsiteY4" fmla="*/ 257393 h 288970"/>
                  <a:gd name="connsiteX0" fmla="*/ 56914 w 3099764"/>
                  <a:gd name="connsiteY0" fmla="*/ 257393 h 299851"/>
                  <a:gd name="connsiteX1" fmla="*/ 901587 w 3099764"/>
                  <a:gd name="connsiteY1" fmla="*/ 6 h 299851"/>
                  <a:gd name="connsiteX2" fmla="*/ 3092545 w 3099764"/>
                  <a:gd name="connsiteY2" fmla="*/ 265802 h 299851"/>
                  <a:gd name="connsiteX3" fmla="*/ 2358166 w 3099764"/>
                  <a:gd name="connsiteY3" fmla="*/ 289821 h 299851"/>
                  <a:gd name="connsiteX4" fmla="*/ 56914 w 3099764"/>
                  <a:gd name="connsiteY4" fmla="*/ 257393 h 299851"/>
                  <a:gd name="connsiteX0" fmla="*/ 56152 w 3029912"/>
                  <a:gd name="connsiteY0" fmla="*/ 257487 h 289915"/>
                  <a:gd name="connsiteX1" fmla="*/ 900825 w 3029912"/>
                  <a:gd name="connsiteY1" fmla="*/ 100 h 289915"/>
                  <a:gd name="connsiteX2" fmla="*/ 3021270 w 3029912"/>
                  <a:gd name="connsiteY2" fmla="*/ 240874 h 289915"/>
                  <a:gd name="connsiteX3" fmla="*/ 2357404 w 3029912"/>
                  <a:gd name="connsiteY3" fmla="*/ 289915 h 289915"/>
                  <a:gd name="connsiteX4" fmla="*/ 56152 w 3029912"/>
                  <a:gd name="connsiteY4" fmla="*/ 257487 h 289915"/>
                  <a:gd name="connsiteX0" fmla="*/ 30537 w 2998897"/>
                  <a:gd name="connsiteY0" fmla="*/ 257487 h 283206"/>
                  <a:gd name="connsiteX1" fmla="*/ 875210 w 2998897"/>
                  <a:gd name="connsiteY1" fmla="*/ 100 h 283206"/>
                  <a:gd name="connsiteX2" fmla="*/ 2995655 w 2998897"/>
                  <a:gd name="connsiteY2" fmla="*/ 240874 h 283206"/>
                  <a:gd name="connsiteX3" fmla="*/ 1847767 w 2998897"/>
                  <a:gd name="connsiteY3" fmla="*/ 282520 h 283206"/>
                  <a:gd name="connsiteX4" fmla="*/ 30537 w 2998897"/>
                  <a:gd name="connsiteY4" fmla="*/ 257487 h 283206"/>
                  <a:gd name="connsiteX0" fmla="*/ 30684 w 3019461"/>
                  <a:gd name="connsiteY0" fmla="*/ 257389 h 293622"/>
                  <a:gd name="connsiteX1" fmla="*/ 875357 w 3019461"/>
                  <a:gd name="connsiteY1" fmla="*/ 2 h 293622"/>
                  <a:gd name="connsiteX2" fmla="*/ 3016290 w 3019461"/>
                  <a:gd name="connsiteY2" fmla="*/ 260969 h 293622"/>
                  <a:gd name="connsiteX3" fmla="*/ 1847914 w 3019461"/>
                  <a:gd name="connsiteY3" fmla="*/ 282422 h 293622"/>
                  <a:gd name="connsiteX4" fmla="*/ 30684 w 3019461"/>
                  <a:gd name="connsiteY4" fmla="*/ 257389 h 293622"/>
                  <a:gd name="connsiteX0" fmla="*/ 29546 w 3048987"/>
                  <a:gd name="connsiteY0" fmla="*/ 260986 h 293423"/>
                  <a:gd name="connsiteX1" fmla="*/ 904863 w 3048987"/>
                  <a:gd name="connsiteY1" fmla="*/ 1 h 293423"/>
                  <a:gd name="connsiteX2" fmla="*/ 3045796 w 3048987"/>
                  <a:gd name="connsiteY2" fmla="*/ 260968 h 293423"/>
                  <a:gd name="connsiteX3" fmla="*/ 1877420 w 3048987"/>
                  <a:gd name="connsiteY3" fmla="*/ 282421 h 293423"/>
                  <a:gd name="connsiteX4" fmla="*/ 29546 w 3048987"/>
                  <a:gd name="connsiteY4" fmla="*/ 260986 h 293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987" h="293423">
                    <a:moveTo>
                      <a:pt x="29546" y="260986"/>
                    </a:moveTo>
                    <a:cubicBezTo>
                      <a:pt x="-132547" y="213916"/>
                      <a:pt x="402155" y="4"/>
                      <a:pt x="904863" y="1"/>
                    </a:cubicBezTo>
                    <a:cubicBezTo>
                      <a:pt x="1407571" y="-2"/>
                      <a:pt x="2763087" y="71396"/>
                      <a:pt x="3045796" y="260968"/>
                    </a:cubicBezTo>
                    <a:cubicBezTo>
                      <a:pt x="3102946" y="318099"/>
                      <a:pt x="2380128" y="282418"/>
                      <a:pt x="1877420" y="282421"/>
                    </a:cubicBezTo>
                    <a:cubicBezTo>
                      <a:pt x="1374712" y="282424"/>
                      <a:pt x="635289" y="269330"/>
                      <a:pt x="29546" y="260986"/>
                    </a:cubicBezTo>
                    <a:close/>
                  </a:path>
                </a:pathLst>
              </a:custGeom>
              <a:gradFill flip="none" rotWithShape="1">
                <a:gsLst>
                  <a:gs pos="0">
                    <a:srgbClr val="FFF200">
                      <a:alpha val="50000"/>
                    </a:srgbClr>
                  </a:gs>
                  <a:gs pos="45000">
                    <a:srgbClr val="FF7A00"/>
                  </a:gs>
                  <a:gs pos="70000">
                    <a:srgbClr val="FF0300"/>
                  </a:gs>
                  <a:gs pos="100000">
                    <a:srgbClr val="4D0808"/>
                  </a:gs>
                </a:gsLst>
                <a:lin ang="5400000" scaled="1"/>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p:txBody>
          </p:sp>
        </p:grpSp>
        <p:sp>
          <p:nvSpPr>
            <p:cNvPr id="36" name="Textfeld 35"/>
            <p:cNvSpPr txBox="1"/>
            <p:nvPr/>
          </p:nvSpPr>
          <p:spPr>
            <a:xfrm>
              <a:off x="7515874" y="2971800"/>
              <a:ext cx="1094726" cy="646331"/>
            </a:xfrm>
            <a:prstGeom prst="rect">
              <a:avLst/>
            </a:prstGeom>
            <a:noFill/>
          </p:spPr>
          <p:txBody>
            <a:bodyPr wrap="square" rtlCol="0">
              <a:spAutoFit/>
            </a:bodyPr>
            <a:lstStyle/>
            <a:p>
              <a:r>
                <a:rPr lang="en-US" dirty="0" smtClean="0">
                  <a:latin typeface="Calibri" panose="020F0502020204030204" pitchFamily="34" charset="0"/>
                </a:rPr>
                <a:t>perfect </a:t>
              </a:r>
            </a:p>
            <a:p>
              <a:pPr>
                <a:spcBef>
                  <a:spcPts val="0"/>
                </a:spcBef>
              </a:pPr>
              <a:r>
                <a:rPr lang="en-US" dirty="0" smtClean="0">
                  <a:latin typeface="Calibri" panose="020F0502020204030204" pitchFamily="34" charset="0"/>
                </a:rPr>
                <a:t>metal</a:t>
              </a:r>
            </a:p>
          </p:txBody>
        </p:sp>
        <p:sp>
          <p:nvSpPr>
            <p:cNvPr id="42" name="Textfeld 41"/>
            <p:cNvSpPr txBox="1"/>
            <p:nvPr/>
          </p:nvSpPr>
          <p:spPr>
            <a:xfrm>
              <a:off x="6601474" y="2971800"/>
              <a:ext cx="1094726" cy="369332"/>
            </a:xfrm>
            <a:prstGeom prst="rect">
              <a:avLst/>
            </a:prstGeom>
            <a:noFill/>
          </p:spPr>
          <p:txBody>
            <a:bodyPr wrap="square" rtlCol="0">
              <a:spAutoFit/>
            </a:bodyPr>
            <a:lstStyle/>
            <a:p>
              <a:r>
                <a:rPr lang="en-US" dirty="0" smtClean="0">
                  <a:latin typeface="Calibri" panose="020F0502020204030204" pitchFamily="34" charset="0"/>
                </a:rPr>
                <a:t>vacuum</a:t>
              </a:r>
            </a:p>
          </p:txBody>
        </p:sp>
        <p:cxnSp>
          <p:nvCxnSpPr>
            <p:cNvPr id="44" name="Gerade Verbindung mit Pfeil 43"/>
            <p:cNvCxnSpPr/>
            <p:nvPr/>
          </p:nvCxnSpPr>
          <p:spPr bwMode="auto">
            <a:xfrm>
              <a:off x="7745413" y="4191000"/>
              <a:ext cx="484187" cy="0"/>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feld 44"/>
            <p:cNvSpPr txBox="1"/>
            <p:nvPr/>
          </p:nvSpPr>
          <p:spPr>
            <a:xfrm>
              <a:off x="5750728" y="4109627"/>
              <a:ext cx="1091040" cy="615553"/>
            </a:xfrm>
            <a:prstGeom prst="rect">
              <a:avLst/>
            </a:prstGeom>
            <a:noFill/>
            <a:ln w="12700">
              <a:solidFill>
                <a:srgbClr val="C00000"/>
              </a:solidFill>
            </a:ln>
          </p:spPr>
          <p:txBody>
            <a:bodyPr wrap="square" rtlCol="0">
              <a:spAutoFit/>
            </a:bodyPr>
            <a:lstStyle/>
            <a:p>
              <a:r>
                <a:rPr lang="en-US" sz="1700" b="1" dirty="0" smtClean="0">
                  <a:solidFill>
                    <a:srgbClr val="CC3300"/>
                  </a:solidFill>
                  <a:latin typeface="Calibri" panose="020F0502020204030204" pitchFamily="34" charset="0"/>
                </a:rPr>
                <a:t>‘dipole </a:t>
              </a:r>
            </a:p>
            <a:p>
              <a:pPr>
                <a:spcBef>
                  <a:spcPts val="0"/>
                </a:spcBef>
              </a:pPr>
              <a:r>
                <a:rPr lang="en-US" sz="1700" b="1" dirty="0" smtClean="0">
                  <a:solidFill>
                    <a:srgbClr val="CC3300"/>
                  </a:solidFill>
                  <a:latin typeface="Calibri" panose="020F0502020204030204" pitchFamily="34" charset="0"/>
                </a:rPr>
                <a:t>radiation’</a:t>
              </a:r>
            </a:p>
          </p:txBody>
        </p:sp>
        <p:cxnSp>
          <p:nvCxnSpPr>
            <p:cNvPr id="46" name="Gerade Verbindung 45"/>
            <p:cNvCxnSpPr>
              <a:stCxn id="59" idx="2"/>
            </p:cNvCxnSpPr>
            <p:nvPr/>
          </p:nvCxnSpPr>
          <p:spPr bwMode="auto">
            <a:xfrm flipH="1" flipV="1">
              <a:off x="6300242" y="2971800"/>
              <a:ext cx="1083051" cy="1226043"/>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Bogen 46"/>
            <p:cNvSpPr/>
            <p:nvPr/>
          </p:nvSpPr>
          <p:spPr bwMode="auto">
            <a:xfrm rot="14425123">
              <a:off x="6574074" y="3362123"/>
              <a:ext cx="1399150" cy="1590748"/>
            </a:xfrm>
            <a:prstGeom prst="arc">
              <a:avLst>
                <a:gd name="adj1" fmla="val 17832869"/>
                <a:gd name="adj2" fmla="val 21124960"/>
              </a:avLst>
            </a:prstGeom>
            <a:no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8" name="Textfeld 47"/>
            <p:cNvSpPr txBox="1"/>
            <p:nvPr/>
          </p:nvSpPr>
          <p:spPr>
            <a:xfrm>
              <a:off x="6601474" y="3851778"/>
              <a:ext cx="589252" cy="369332"/>
            </a:xfrm>
            <a:prstGeom prst="rect">
              <a:avLst/>
            </a:prstGeom>
            <a:noFill/>
          </p:spPr>
          <p:txBody>
            <a:bodyPr wrap="square" rtlCol="0">
              <a:spAutoFit/>
            </a:bodyPr>
            <a:lstStyle/>
            <a:p>
              <a:r>
                <a:rPr lang="en-US" b="1" i="1" dirty="0" smtClean="0">
                  <a:sym typeface="Symbol"/>
                </a:rPr>
                <a:t></a:t>
              </a:r>
              <a:endParaRPr lang="en-US" b="1" i="1" dirty="0" smtClean="0"/>
            </a:p>
          </p:txBody>
        </p:sp>
        <p:sp>
          <p:nvSpPr>
            <p:cNvPr id="49" name="Textfeld 48"/>
            <p:cNvSpPr txBox="1"/>
            <p:nvPr/>
          </p:nvSpPr>
          <p:spPr>
            <a:xfrm>
              <a:off x="6192317" y="2699618"/>
              <a:ext cx="1404103" cy="369332"/>
            </a:xfrm>
            <a:prstGeom prst="rect">
              <a:avLst/>
            </a:prstGeom>
            <a:noFill/>
          </p:spPr>
          <p:txBody>
            <a:bodyPr wrap="square" rtlCol="0">
              <a:spAutoFit/>
            </a:bodyPr>
            <a:lstStyle/>
            <a:p>
              <a:r>
                <a:rPr lang="en-US" b="1" i="1" dirty="0" smtClean="0">
                  <a:latin typeface="Calibri" panose="020F0502020204030204" pitchFamily="34" charset="0"/>
                  <a:sym typeface="Symbol"/>
                </a:rPr>
                <a:t> </a:t>
              </a:r>
              <a:r>
                <a:rPr lang="en-US" b="1" i="1" baseline="-25000" dirty="0" smtClean="0">
                  <a:latin typeface="Calibri" panose="020F0502020204030204" pitchFamily="34" charset="0"/>
                  <a:sym typeface="Symbol"/>
                </a:rPr>
                <a:t>max</a:t>
              </a:r>
              <a:r>
                <a:rPr lang="en-US" b="1" i="1" dirty="0" smtClean="0">
                  <a:latin typeface="Calibri" panose="020F0502020204030204" pitchFamily="34" charset="0"/>
                  <a:sym typeface="Symbol"/>
                </a:rPr>
                <a:t> 1/</a:t>
              </a:r>
              <a:endParaRPr lang="en-US" b="1" i="1" dirty="0" smtClean="0">
                <a:latin typeface="Calibri" panose="020F0502020204030204" pitchFamily="34" charset="0"/>
              </a:endParaRPr>
            </a:p>
          </p:txBody>
        </p:sp>
        <p:cxnSp>
          <p:nvCxnSpPr>
            <p:cNvPr id="50" name="Gerade Verbindung 49"/>
            <p:cNvCxnSpPr>
              <a:stCxn id="64" idx="1"/>
            </p:cNvCxnSpPr>
            <p:nvPr/>
          </p:nvCxnSpPr>
          <p:spPr bwMode="auto">
            <a:xfrm flipH="1">
              <a:off x="6144274" y="4201750"/>
              <a:ext cx="1323326" cy="918"/>
            </a:xfrm>
            <a:prstGeom prst="line">
              <a:avLst/>
            </a:prstGeom>
            <a:solidFill>
              <a:schemeClr val="accent1"/>
            </a:solidFill>
            <a:ln w="1905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7" name="Textfeld 66"/>
          <p:cNvSpPr txBox="1"/>
          <p:nvPr/>
        </p:nvSpPr>
        <p:spPr>
          <a:xfrm>
            <a:off x="7914121" y="3736156"/>
            <a:ext cx="474409" cy="369332"/>
          </a:xfrm>
          <a:prstGeom prst="rect">
            <a:avLst/>
          </a:prstGeom>
          <a:noFill/>
        </p:spPr>
        <p:txBody>
          <a:bodyPr wrap="square" rtlCol="0">
            <a:spAutoFit/>
          </a:bodyPr>
          <a:lstStyle/>
          <a:p>
            <a:r>
              <a:rPr lang="en-US" b="1" i="1" dirty="0" smtClean="0">
                <a:solidFill>
                  <a:srgbClr val="C00000"/>
                </a:solidFill>
                <a:sym typeface="Symbol"/>
              </a:rPr>
              <a:t></a:t>
            </a:r>
            <a:endParaRPr lang="en-US" b="1" i="1" dirty="0" smtClean="0">
              <a:solidFill>
                <a:srgbClr val="C00000"/>
              </a:solidFill>
            </a:endParaRPr>
          </a:p>
        </p:txBody>
      </p:sp>
      <p:sp>
        <p:nvSpPr>
          <p:cNvPr id="37" name="Textfeld 36"/>
          <p:cNvSpPr txBox="1"/>
          <p:nvPr/>
        </p:nvSpPr>
        <p:spPr>
          <a:xfrm>
            <a:off x="7620000" y="4343400"/>
            <a:ext cx="1143000" cy="974626"/>
          </a:xfrm>
          <a:prstGeom prst="rect">
            <a:avLst/>
          </a:prstGeom>
          <a:noFill/>
        </p:spPr>
        <p:txBody>
          <a:bodyPr wrap="square" rtlCol="0">
            <a:spAutoFit/>
          </a:bodyPr>
          <a:lstStyle/>
          <a:p>
            <a:r>
              <a:rPr lang="en-US" dirty="0" smtClean="0">
                <a:solidFill>
                  <a:srgbClr val="C00000"/>
                </a:solidFill>
                <a:latin typeface="Calibri" panose="020F0502020204030204" pitchFamily="34" charset="0"/>
              </a:rPr>
              <a:t>charge </a:t>
            </a:r>
            <a:r>
              <a:rPr lang="en-US" b="1" i="1" dirty="0" smtClean="0">
                <a:solidFill>
                  <a:srgbClr val="C00000"/>
                </a:solidFill>
                <a:latin typeface="Calibri" panose="020F0502020204030204" pitchFamily="34" charset="0"/>
              </a:rPr>
              <a:t>e</a:t>
            </a:r>
          </a:p>
          <a:p>
            <a:pPr>
              <a:spcBef>
                <a:spcPts val="200"/>
              </a:spcBef>
            </a:pPr>
            <a:r>
              <a:rPr lang="en-US" b="1" dirty="0" smtClean="0">
                <a:solidFill>
                  <a:srgbClr val="C00000"/>
                </a:solidFill>
                <a:latin typeface="Calibri" panose="020F0502020204030204" pitchFamily="34" charset="0"/>
              </a:rPr>
              <a:t>inside</a:t>
            </a:r>
          </a:p>
          <a:p>
            <a:pPr>
              <a:spcBef>
                <a:spcPts val="200"/>
              </a:spcBef>
            </a:pPr>
            <a:r>
              <a:rPr lang="en-US" dirty="0" smtClean="0">
                <a:solidFill>
                  <a:srgbClr val="C00000"/>
                </a:solidFill>
                <a:latin typeface="Calibri" panose="020F0502020204030204" pitchFamily="34" charset="0"/>
              </a:rPr>
              <a:t>metal</a:t>
            </a:r>
          </a:p>
        </p:txBody>
      </p:sp>
      <p:sp>
        <p:nvSpPr>
          <p:cNvPr id="31" name="Textfeld 30"/>
          <p:cNvSpPr txBox="1"/>
          <p:nvPr/>
        </p:nvSpPr>
        <p:spPr>
          <a:xfrm>
            <a:off x="5638800" y="5475701"/>
            <a:ext cx="3505200" cy="610424"/>
          </a:xfrm>
          <a:prstGeom prst="rect">
            <a:avLst/>
          </a:prstGeom>
          <a:noFill/>
        </p:spPr>
        <p:txBody>
          <a:bodyPr wrap="square" rtlCol="0">
            <a:spAutoFit/>
          </a:bodyPr>
          <a:lstStyle/>
          <a:p>
            <a:r>
              <a:rPr lang="en-US" sz="1600" dirty="0" smtClean="0">
                <a:latin typeface="Calibri" panose="020F0502020204030204" pitchFamily="34" charset="0"/>
              </a:rPr>
              <a:t>sudden change charge distribution</a:t>
            </a:r>
          </a:p>
          <a:p>
            <a:pPr>
              <a:spcBef>
                <a:spcPts val="200"/>
              </a:spcBef>
            </a:pPr>
            <a:r>
              <a:rPr lang="en-US" sz="1600" dirty="0" smtClean="0">
                <a:latin typeface="Calibri" panose="020F0502020204030204" pitchFamily="34" charset="0"/>
              </a:rPr>
              <a:t>rearrangement of sources </a:t>
            </a:r>
            <a:r>
              <a:rPr lang="en-US" sz="1600" dirty="0" smtClean="0">
                <a:latin typeface="Calibri" panose="020F0502020204030204" pitchFamily="34" charset="0"/>
                <a:sym typeface="Symbol"/>
              </a:rPr>
              <a:t> radiation</a:t>
            </a:r>
            <a:endParaRPr lang="en-US" sz="1600" dirty="0" smtClean="0">
              <a:latin typeface="Calibri" panose="020F0502020204030204" pitchFamily="34" charset="0"/>
            </a:endParaRPr>
          </a:p>
        </p:txBody>
      </p:sp>
    </p:spTree>
    <p:extLst>
      <p:ext uri="{BB962C8B-B14F-4D97-AF65-F5344CB8AC3E}">
        <p14:creationId xmlns:p14="http://schemas.microsoft.com/office/powerpoint/2010/main" val="42170791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100" b="1" dirty="0" smtClean="0">
                <a:solidFill>
                  <a:srgbClr val="000000"/>
                </a:solidFill>
                <a:latin typeface="Arial" panose="020B0604020202020204" pitchFamily="34" charset="0"/>
                <a:cs typeface="Arial" panose="020B0604020202020204" pitchFamily="34" charset="0"/>
              </a:rPr>
              <a:t>Technical Realization of Optical </a:t>
            </a:r>
            <a:r>
              <a:rPr lang="en-US" sz="2100" b="1" dirty="0">
                <a:solidFill>
                  <a:srgbClr val="000000"/>
                </a:solidFill>
                <a:latin typeface="Arial" panose="020B0604020202020204" pitchFamily="34" charset="0"/>
                <a:cs typeface="Arial" panose="020B0604020202020204" pitchFamily="34" charset="0"/>
              </a:rPr>
              <a:t>Transition Radiation OTR</a:t>
            </a:r>
          </a:p>
        </p:txBody>
      </p:sp>
      <p:sp>
        <p:nvSpPr>
          <p:cNvPr id="3994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sz="1600">
              <a:solidFill>
                <a:srgbClr val="006600"/>
              </a:solidFill>
              <a:latin typeface="Comic Sans MS" pitchFamily="66" charset="0"/>
            </a:endParaRPr>
          </a:p>
          <a:p>
            <a:endParaRPr lang="en-US" sz="1600">
              <a:solidFill>
                <a:srgbClr val="006600"/>
              </a:solidFill>
              <a:latin typeface="Comic Sans MS" pitchFamily="66" charset="0"/>
            </a:endParaRPr>
          </a:p>
          <a:p>
            <a:endParaRPr lang="en-US" sz="1600">
              <a:solidFill>
                <a:srgbClr val="006600"/>
              </a:solidFill>
              <a:latin typeface="Comic Sans MS" pitchFamily="66" charset="0"/>
            </a:endParaRPr>
          </a:p>
          <a:p>
            <a:endParaRPr lang="en-US" sz="1600">
              <a:solidFill>
                <a:srgbClr val="006600"/>
              </a:solidFill>
              <a:latin typeface="Comic Sans MS" pitchFamily="66" charset="0"/>
            </a:endParaRPr>
          </a:p>
          <a:p>
            <a:endParaRPr lang="en-US" sz="1600">
              <a:solidFill>
                <a:srgbClr val="006600"/>
              </a:solidFill>
              <a:latin typeface="Comic Sans MS" pitchFamily="66" charset="0"/>
            </a:endParaRPr>
          </a:p>
        </p:txBody>
      </p:sp>
      <p:sp>
        <p:nvSpPr>
          <p:cNvPr id="39941" name="Text Box 4"/>
          <p:cNvSpPr txBox="1">
            <a:spLocks noChangeArrowheads="1"/>
          </p:cNvSpPr>
          <p:nvPr/>
        </p:nvSpPr>
        <p:spPr bwMode="auto">
          <a:xfrm>
            <a:off x="153320" y="747075"/>
            <a:ext cx="89265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000" b="1" dirty="0" smtClean="0">
                <a:solidFill>
                  <a:srgbClr val="0000FF"/>
                </a:solidFill>
                <a:latin typeface="Calibri" panose="020F0502020204030204" pitchFamily="34" charset="0"/>
              </a:rPr>
              <a:t>OTR is  </a:t>
            </a:r>
            <a:r>
              <a:rPr lang="en-US" sz="2000" b="1" dirty="0">
                <a:solidFill>
                  <a:srgbClr val="0000FF"/>
                </a:solidFill>
                <a:latin typeface="Calibri" panose="020F0502020204030204" pitchFamily="34" charset="0"/>
              </a:rPr>
              <a:t>emitted by </a:t>
            </a:r>
            <a:r>
              <a:rPr lang="en-US" sz="2000" b="1" dirty="0" smtClean="0">
                <a:solidFill>
                  <a:srgbClr val="0000FF"/>
                </a:solidFill>
                <a:latin typeface="Calibri" panose="020F0502020204030204" pitchFamily="34" charset="0"/>
              </a:rPr>
              <a:t>charged </a:t>
            </a:r>
            <a:r>
              <a:rPr lang="en-US" sz="2000" b="1" dirty="0">
                <a:solidFill>
                  <a:srgbClr val="0000FF"/>
                </a:solidFill>
                <a:latin typeface="Calibri" panose="020F0502020204030204" pitchFamily="34" charset="0"/>
              </a:rPr>
              <a:t>particle passage through a material boundary.</a:t>
            </a:r>
          </a:p>
        </p:txBody>
      </p:sp>
      <p:sp>
        <p:nvSpPr>
          <p:cNvPr id="39945" name="Text Box 9"/>
          <p:cNvSpPr txBox="1">
            <a:spLocks noChangeArrowheads="1"/>
          </p:cNvSpPr>
          <p:nvPr/>
        </p:nvSpPr>
        <p:spPr bwMode="auto">
          <a:xfrm>
            <a:off x="4641850" y="5289550"/>
            <a:ext cx="4027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p>
        </p:txBody>
      </p:sp>
      <p:sp>
        <p:nvSpPr>
          <p:cNvPr id="39946" name="Text Box 10"/>
          <p:cNvSpPr txBox="1">
            <a:spLocks noChangeArrowheads="1"/>
          </p:cNvSpPr>
          <p:nvPr/>
        </p:nvSpPr>
        <p:spPr bwMode="auto">
          <a:xfrm>
            <a:off x="4929188" y="5543550"/>
            <a:ext cx="3775075" cy="714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buFont typeface="Wingdings" pitchFamily="2" charset="2"/>
              <a:buChar char="Ø"/>
            </a:pPr>
            <a:r>
              <a:rPr lang="en-US" dirty="0"/>
              <a:t> </a:t>
            </a:r>
            <a:r>
              <a:rPr lang="en-US" dirty="0">
                <a:latin typeface="Calibri" panose="020F0502020204030204" pitchFamily="34" charset="0"/>
              </a:rPr>
              <a:t>Insertion of thin Al-foil under 45</a:t>
            </a:r>
            <a:r>
              <a:rPr lang="en-US" sz="2200" baseline="30000" dirty="0">
                <a:latin typeface="Calibri" panose="020F0502020204030204" pitchFamily="34" charset="0"/>
              </a:rPr>
              <a:t>o</a:t>
            </a:r>
            <a:r>
              <a:rPr lang="en-US" dirty="0">
                <a:latin typeface="Calibri" panose="020F0502020204030204" pitchFamily="34" charset="0"/>
              </a:rPr>
              <a:t> </a:t>
            </a:r>
          </a:p>
          <a:p>
            <a:pPr>
              <a:lnSpc>
                <a:spcPct val="70000"/>
              </a:lnSpc>
              <a:buFont typeface="Wingdings" pitchFamily="2" charset="2"/>
              <a:buChar char="Ø"/>
            </a:pPr>
            <a:r>
              <a:rPr lang="en-US" dirty="0">
                <a:latin typeface="Calibri" panose="020F0502020204030204" pitchFamily="34" charset="0"/>
              </a:rPr>
              <a:t> Observation of low light by CCD.</a:t>
            </a:r>
          </a:p>
        </p:txBody>
      </p:sp>
      <p:grpSp>
        <p:nvGrpSpPr>
          <p:cNvPr id="39947" name="Group 11"/>
          <p:cNvGrpSpPr>
            <a:grpSpLocks/>
          </p:cNvGrpSpPr>
          <p:nvPr/>
        </p:nvGrpSpPr>
        <p:grpSpPr bwMode="auto">
          <a:xfrm>
            <a:off x="4620877" y="2117977"/>
            <a:ext cx="4356100" cy="3381375"/>
            <a:chOff x="3192" y="528"/>
            <a:chExt cx="2568" cy="1711"/>
          </a:xfrm>
        </p:grpSpPr>
        <p:pic>
          <p:nvPicPr>
            <p:cNvPr id="39948" name="Picture 12" descr="scheme-otr-ipac10-black"/>
            <p:cNvPicPr>
              <a:picLocks noChangeAspect="1" noChangeArrowheads="1"/>
            </p:cNvPicPr>
            <p:nvPr/>
          </p:nvPicPr>
          <p:blipFill>
            <a:blip r:embed="rId3">
              <a:lum bright="-12000" contrast="30000"/>
              <a:extLst>
                <a:ext uri="{28A0092B-C50C-407E-A947-70E740481C1C}">
                  <a14:useLocalDpi xmlns:a14="http://schemas.microsoft.com/office/drawing/2010/main" val="0"/>
                </a:ext>
              </a:extLst>
            </a:blip>
            <a:srcRect/>
            <a:stretch>
              <a:fillRect/>
            </a:stretch>
          </p:blipFill>
          <p:spPr bwMode="auto">
            <a:xfrm>
              <a:off x="3192" y="528"/>
              <a:ext cx="2568" cy="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9" name="Freeform 13"/>
            <p:cNvSpPr>
              <a:spLocks/>
            </p:cNvSpPr>
            <p:nvPr/>
          </p:nvSpPr>
          <p:spPr bwMode="auto">
            <a:xfrm rot="-10080000">
              <a:off x="4167" y="1369"/>
              <a:ext cx="122" cy="572"/>
            </a:xfrm>
            <a:custGeom>
              <a:avLst/>
              <a:gdLst>
                <a:gd name="T0" fmla="*/ 28 w 169"/>
                <a:gd name="T1" fmla="*/ 0 h 739"/>
                <a:gd name="T2" fmla="*/ 25 w 169"/>
                <a:gd name="T3" fmla="*/ 13 h 739"/>
                <a:gd name="T4" fmla="*/ 19 w 169"/>
                <a:gd name="T5" fmla="*/ 35 h 739"/>
                <a:gd name="T6" fmla="*/ 16 w 169"/>
                <a:gd name="T7" fmla="*/ 87 h 739"/>
                <a:gd name="T8" fmla="*/ 7 w 169"/>
                <a:gd name="T9" fmla="*/ 163 h 739"/>
                <a:gd name="T10" fmla="*/ 2 w 169"/>
                <a:gd name="T11" fmla="*/ 211 h 739"/>
                <a:gd name="T12" fmla="*/ 0 w 169"/>
                <a:gd name="T13" fmla="*/ 255 h 739"/>
                <a:gd name="T14" fmla="*/ 2 w 169"/>
                <a:gd name="T15" fmla="*/ 289 h 739"/>
                <a:gd name="T16" fmla="*/ 9 w 169"/>
                <a:gd name="T17" fmla="*/ 319 h 739"/>
                <a:gd name="T18" fmla="*/ 21 w 169"/>
                <a:gd name="T19" fmla="*/ 338 h 739"/>
                <a:gd name="T20" fmla="*/ 32 w 169"/>
                <a:gd name="T21" fmla="*/ 341 h 739"/>
                <a:gd name="T22" fmla="*/ 46 w 169"/>
                <a:gd name="T23" fmla="*/ 334 h 739"/>
                <a:gd name="T24" fmla="*/ 54 w 169"/>
                <a:gd name="T25" fmla="*/ 309 h 739"/>
                <a:gd name="T26" fmla="*/ 60 w 169"/>
                <a:gd name="T27" fmla="*/ 285 h 739"/>
                <a:gd name="T28" fmla="*/ 63 w 169"/>
                <a:gd name="T29" fmla="*/ 255 h 739"/>
                <a:gd name="T30" fmla="*/ 63 w 169"/>
                <a:gd name="T31" fmla="*/ 231 h 739"/>
                <a:gd name="T32" fmla="*/ 61 w 169"/>
                <a:gd name="T33" fmla="*/ 197 h 739"/>
                <a:gd name="T34" fmla="*/ 56 w 169"/>
                <a:gd name="T35" fmla="*/ 168 h 739"/>
                <a:gd name="T36" fmla="*/ 51 w 169"/>
                <a:gd name="T37" fmla="*/ 132 h 739"/>
                <a:gd name="T38" fmla="*/ 45 w 169"/>
                <a:gd name="T39" fmla="*/ 100 h 739"/>
                <a:gd name="T40" fmla="*/ 43 w 169"/>
                <a:gd name="T41" fmla="*/ 76 h 739"/>
                <a:gd name="T42" fmla="*/ 38 w 169"/>
                <a:gd name="T43" fmla="*/ 46 h 739"/>
                <a:gd name="T44" fmla="*/ 36 w 169"/>
                <a:gd name="T45" fmla="*/ 26 h 739"/>
                <a:gd name="T46" fmla="*/ 33 w 169"/>
                <a:gd name="T47" fmla="*/ 13 h 739"/>
                <a:gd name="T48" fmla="*/ 28 w 169"/>
                <a:gd name="T49" fmla="*/ 0 h 7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9" h="739">
                  <a:moveTo>
                    <a:pt x="75" y="0"/>
                  </a:moveTo>
                  <a:cubicBezTo>
                    <a:pt x="71" y="0"/>
                    <a:pt x="69" y="17"/>
                    <a:pt x="65" y="29"/>
                  </a:cubicBezTo>
                  <a:cubicBezTo>
                    <a:pt x="61" y="41"/>
                    <a:pt x="57" y="48"/>
                    <a:pt x="53" y="75"/>
                  </a:cubicBezTo>
                  <a:cubicBezTo>
                    <a:pt x="49" y="102"/>
                    <a:pt x="46" y="142"/>
                    <a:pt x="41" y="188"/>
                  </a:cubicBezTo>
                  <a:cubicBezTo>
                    <a:pt x="36" y="234"/>
                    <a:pt x="26" y="308"/>
                    <a:pt x="20" y="353"/>
                  </a:cubicBezTo>
                  <a:cubicBezTo>
                    <a:pt x="14" y="398"/>
                    <a:pt x="8" y="423"/>
                    <a:pt x="5" y="456"/>
                  </a:cubicBezTo>
                  <a:cubicBezTo>
                    <a:pt x="2" y="489"/>
                    <a:pt x="0" y="522"/>
                    <a:pt x="0" y="550"/>
                  </a:cubicBezTo>
                  <a:cubicBezTo>
                    <a:pt x="0" y="578"/>
                    <a:pt x="1" y="601"/>
                    <a:pt x="5" y="624"/>
                  </a:cubicBezTo>
                  <a:cubicBezTo>
                    <a:pt x="9" y="647"/>
                    <a:pt x="14" y="669"/>
                    <a:pt x="22" y="687"/>
                  </a:cubicBezTo>
                  <a:cubicBezTo>
                    <a:pt x="30" y="705"/>
                    <a:pt x="46" y="722"/>
                    <a:pt x="56" y="730"/>
                  </a:cubicBezTo>
                  <a:cubicBezTo>
                    <a:pt x="66" y="738"/>
                    <a:pt x="73" y="739"/>
                    <a:pt x="84" y="737"/>
                  </a:cubicBezTo>
                  <a:cubicBezTo>
                    <a:pt x="95" y="735"/>
                    <a:pt x="113" y="732"/>
                    <a:pt x="123" y="720"/>
                  </a:cubicBezTo>
                  <a:cubicBezTo>
                    <a:pt x="133" y="708"/>
                    <a:pt x="138" y="682"/>
                    <a:pt x="144" y="665"/>
                  </a:cubicBezTo>
                  <a:cubicBezTo>
                    <a:pt x="150" y="648"/>
                    <a:pt x="155" y="634"/>
                    <a:pt x="159" y="615"/>
                  </a:cubicBezTo>
                  <a:cubicBezTo>
                    <a:pt x="163" y="596"/>
                    <a:pt x="164" y="570"/>
                    <a:pt x="166" y="550"/>
                  </a:cubicBezTo>
                  <a:cubicBezTo>
                    <a:pt x="168" y="530"/>
                    <a:pt x="169" y="518"/>
                    <a:pt x="168" y="497"/>
                  </a:cubicBezTo>
                  <a:cubicBezTo>
                    <a:pt x="167" y="476"/>
                    <a:pt x="164" y="447"/>
                    <a:pt x="161" y="425"/>
                  </a:cubicBezTo>
                  <a:cubicBezTo>
                    <a:pt x="158" y="403"/>
                    <a:pt x="151" y="386"/>
                    <a:pt x="147" y="363"/>
                  </a:cubicBezTo>
                  <a:cubicBezTo>
                    <a:pt x="143" y="340"/>
                    <a:pt x="139" y="310"/>
                    <a:pt x="135" y="286"/>
                  </a:cubicBezTo>
                  <a:cubicBezTo>
                    <a:pt x="131" y="262"/>
                    <a:pt x="124" y="236"/>
                    <a:pt x="120" y="216"/>
                  </a:cubicBezTo>
                  <a:cubicBezTo>
                    <a:pt x="116" y="196"/>
                    <a:pt x="116" y="183"/>
                    <a:pt x="113" y="164"/>
                  </a:cubicBezTo>
                  <a:cubicBezTo>
                    <a:pt x="110" y="145"/>
                    <a:pt x="104" y="117"/>
                    <a:pt x="101" y="99"/>
                  </a:cubicBezTo>
                  <a:cubicBezTo>
                    <a:pt x="98" y="81"/>
                    <a:pt x="98" y="68"/>
                    <a:pt x="96" y="56"/>
                  </a:cubicBezTo>
                  <a:cubicBezTo>
                    <a:pt x="94" y="44"/>
                    <a:pt x="92" y="39"/>
                    <a:pt x="89" y="29"/>
                  </a:cubicBezTo>
                  <a:cubicBezTo>
                    <a:pt x="86" y="19"/>
                    <a:pt x="79" y="0"/>
                    <a:pt x="75" y="0"/>
                  </a:cubicBezTo>
                  <a:close/>
                </a:path>
              </a:pathLst>
            </a:custGeom>
            <a:gradFill rotWithShape="1">
              <a:gsLst>
                <a:gs pos="0">
                  <a:srgbClr val="FF0000">
                    <a:lumMod val="70000"/>
                    <a:lumOff val="30000"/>
                  </a:srgbClr>
                </a:gs>
                <a:gs pos="100000">
                  <a:srgbClr val="FFFF00"/>
                </a:gs>
              </a:gsLst>
              <a:path path="rect">
                <a:fillToRect l="50000" t="50000" r="50000" b="50000"/>
              </a:path>
            </a:gradFill>
            <a:ln w="3175" cap="flat" cmpd="sng">
              <a:solidFill>
                <a:schemeClr val="tx1"/>
              </a:solidFill>
              <a:prstDash val="solid"/>
              <a:round/>
              <a:headEnd type="none" w="med" len="me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0" name="Freeform 14"/>
            <p:cNvSpPr>
              <a:spLocks/>
            </p:cNvSpPr>
            <p:nvPr/>
          </p:nvSpPr>
          <p:spPr bwMode="auto">
            <a:xfrm rot="-4760878">
              <a:off x="4407" y="1745"/>
              <a:ext cx="127" cy="547"/>
            </a:xfrm>
            <a:custGeom>
              <a:avLst/>
              <a:gdLst>
                <a:gd name="T0" fmla="*/ 32 w 169"/>
                <a:gd name="T1" fmla="*/ 0 h 739"/>
                <a:gd name="T2" fmla="*/ 28 w 169"/>
                <a:gd name="T3" fmla="*/ 12 h 739"/>
                <a:gd name="T4" fmla="*/ 23 w 169"/>
                <a:gd name="T5" fmla="*/ 30 h 739"/>
                <a:gd name="T6" fmla="*/ 17 w 169"/>
                <a:gd name="T7" fmla="*/ 76 h 739"/>
                <a:gd name="T8" fmla="*/ 8 w 169"/>
                <a:gd name="T9" fmla="*/ 143 h 739"/>
                <a:gd name="T10" fmla="*/ 2 w 169"/>
                <a:gd name="T11" fmla="*/ 185 h 739"/>
                <a:gd name="T12" fmla="*/ 0 w 169"/>
                <a:gd name="T13" fmla="*/ 223 h 739"/>
                <a:gd name="T14" fmla="*/ 2 w 169"/>
                <a:gd name="T15" fmla="*/ 253 h 739"/>
                <a:gd name="T16" fmla="*/ 10 w 169"/>
                <a:gd name="T17" fmla="*/ 279 h 739"/>
                <a:gd name="T18" fmla="*/ 24 w 169"/>
                <a:gd name="T19" fmla="*/ 296 h 739"/>
                <a:gd name="T20" fmla="*/ 35 w 169"/>
                <a:gd name="T21" fmla="*/ 299 h 739"/>
                <a:gd name="T22" fmla="*/ 52 w 169"/>
                <a:gd name="T23" fmla="*/ 292 h 739"/>
                <a:gd name="T24" fmla="*/ 61 w 169"/>
                <a:gd name="T25" fmla="*/ 269 h 739"/>
                <a:gd name="T26" fmla="*/ 67 w 169"/>
                <a:gd name="T27" fmla="*/ 249 h 739"/>
                <a:gd name="T28" fmla="*/ 71 w 169"/>
                <a:gd name="T29" fmla="*/ 223 h 739"/>
                <a:gd name="T30" fmla="*/ 71 w 169"/>
                <a:gd name="T31" fmla="*/ 201 h 739"/>
                <a:gd name="T32" fmla="*/ 68 w 169"/>
                <a:gd name="T33" fmla="*/ 172 h 739"/>
                <a:gd name="T34" fmla="*/ 62 w 169"/>
                <a:gd name="T35" fmla="*/ 147 h 739"/>
                <a:gd name="T36" fmla="*/ 57 w 169"/>
                <a:gd name="T37" fmla="*/ 116 h 739"/>
                <a:gd name="T38" fmla="*/ 51 w 169"/>
                <a:gd name="T39" fmla="*/ 87 h 739"/>
                <a:gd name="T40" fmla="*/ 48 w 169"/>
                <a:gd name="T41" fmla="*/ 67 h 739"/>
                <a:gd name="T42" fmla="*/ 43 w 169"/>
                <a:gd name="T43" fmla="*/ 40 h 739"/>
                <a:gd name="T44" fmla="*/ 41 w 169"/>
                <a:gd name="T45" fmla="*/ 22 h 739"/>
                <a:gd name="T46" fmla="*/ 38 w 169"/>
                <a:gd name="T47" fmla="*/ 12 h 739"/>
                <a:gd name="T48" fmla="*/ 32 w 169"/>
                <a:gd name="T49" fmla="*/ 0 h 7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9" h="739">
                  <a:moveTo>
                    <a:pt x="75" y="0"/>
                  </a:moveTo>
                  <a:cubicBezTo>
                    <a:pt x="71" y="0"/>
                    <a:pt x="69" y="17"/>
                    <a:pt x="65" y="29"/>
                  </a:cubicBezTo>
                  <a:cubicBezTo>
                    <a:pt x="61" y="41"/>
                    <a:pt x="57" y="48"/>
                    <a:pt x="53" y="75"/>
                  </a:cubicBezTo>
                  <a:cubicBezTo>
                    <a:pt x="49" y="102"/>
                    <a:pt x="46" y="142"/>
                    <a:pt x="41" y="188"/>
                  </a:cubicBezTo>
                  <a:cubicBezTo>
                    <a:pt x="36" y="234"/>
                    <a:pt x="26" y="308"/>
                    <a:pt x="20" y="353"/>
                  </a:cubicBezTo>
                  <a:cubicBezTo>
                    <a:pt x="14" y="398"/>
                    <a:pt x="8" y="423"/>
                    <a:pt x="5" y="456"/>
                  </a:cubicBezTo>
                  <a:cubicBezTo>
                    <a:pt x="2" y="489"/>
                    <a:pt x="0" y="522"/>
                    <a:pt x="0" y="550"/>
                  </a:cubicBezTo>
                  <a:cubicBezTo>
                    <a:pt x="0" y="578"/>
                    <a:pt x="1" y="601"/>
                    <a:pt x="5" y="624"/>
                  </a:cubicBezTo>
                  <a:cubicBezTo>
                    <a:pt x="9" y="647"/>
                    <a:pt x="14" y="669"/>
                    <a:pt x="22" y="687"/>
                  </a:cubicBezTo>
                  <a:cubicBezTo>
                    <a:pt x="30" y="705"/>
                    <a:pt x="46" y="722"/>
                    <a:pt x="56" y="730"/>
                  </a:cubicBezTo>
                  <a:cubicBezTo>
                    <a:pt x="66" y="738"/>
                    <a:pt x="73" y="739"/>
                    <a:pt x="84" y="737"/>
                  </a:cubicBezTo>
                  <a:cubicBezTo>
                    <a:pt x="95" y="735"/>
                    <a:pt x="113" y="732"/>
                    <a:pt x="123" y="720"/>
                  </a:cubicBezTo>
                  <a:cubicBezTo>
                    <a:pt x="133" y="708"/>
                    <a:pt x="138" y="682"/>
                    <a:pt x="144" y="665"/>
                  </a:cubicBezTo>
                  <a:cubicBezTo>
                    <a:pt x="150" y="648"/>
                    <a:pt x="155" y="634"/>
                    <a:pt x="159" y="615"/>
                  </a:cubicBezTo>
                  <a:cubicBezTo>
                    <a:pt x="163" y="596"/>
                    <a:pt x="164" y="570"/>
                    <a:pt x="166" y="550"/>
                  </a:cubicBezTo>
                  <a:cubicBezTo>
                    <a:pt x="168" y="530"/>
                    <a:pt x="169" y="518"/>
                    <a:pt x="168" y="497"/>
                  </a:cubicBezTo>
                  <a:cubicBezTo>
                    <a:pt x="167" y="476"/>
                    <a:pt x="164" y="447"/>
                    <a:pt x="161" y="425"/>
                  </a:cubicBezTo>
                  <a:cubicBezTo>
                    <a:pt x="158" y="403"/>
                    <a:pt x="151" y="386"/>
                    <a:pt x="147" y="363"/>
                  </a:cubicBezTo>
                  <a:cubicBezTo>
                    <a:pt x="143" y="340"/>
                    <a:pt x="139" y="310"/>
                    <a:pt x="135" y="286"/>
                  </a:cubicBezTo>
                  <a:cubicBezTo>
                    <a:pt x="131" y="262"/>
                    <a:pt x="124" y="236"/>
                    <a:pt x="120" y="216"/>
                  </a:cubicBezTo>
                  <a:cubicBezTo>
                    <a:pt x="116" y="196"/>
                    <a:pt x="116" y="183"/>
                    <a:pt x="113" y="164"/>
                  </a:cubicBezTo>
                  <a:cubicBezTo>
                    <a:pt x="110" y="145"/>
                    <a:pt x="104" y="117"/>
                    <a:pt x="101" y="99"/>
                  </a:cubicBezTo>
                  <a:cubicBezTo>
                    <a:pt x="98" y="81"/>
                    <a:pt x="98" y="68"/>
                    <a:pt x="96" y="56"/>
                  </a:cubicBezTo>
                  <a:cubicBezTo>
                    <a:pt x="94" y="44"/>
                    <a:pt x="92" y="39"/>
                    <a:pt x="89" y="29"/>
                  </a:cubicBezTo>
                  <a:cubicBezTo>
                    <a:pt x="86" y="19"/>
                    <a:pt x="79" y="0"/>
                    <a:pt x="75" y="0"/>
                  </a:cubicBezTo>
                  <a:close/>
                </a:path>
              </a:pathLst>
            </a:custGeom>
            <a:gradFill rotWithShape="1">
              <a:gsLst>
                <a:gs pos="0">
                  <a:srgbClr val="FF0000"/>
                </a:gs>
                <a:gs pos="100000">
                  <a:srgbClr val="FFFF00"/>
                </a:gs>
              </a:gsLst>
              <a:path path="rect">
                <a:fillToRect l="50000" t="50000" r="50000" b="50000"/>
              </a:path>
            </a:gradFill>
            <a:ln w="3175" cap="flat" cmpd="sng">
              <a:solidFill>
                <a:schemeClr val="tx1"/>
              </a:solidFill>
              <a:prstDash val="solid"/>
              <a:round/>
              <a:headEnd type="none" w="med" len="me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1" name="Freeform 15"/>
            <p:cNvSpPr>
              <a:spLocks/>
            </p:cNvSpPr>
            <p:nvPr/>
          </p:nvSpPr>
          <p:spPr bwMode="auto">
            <a:xfrm rot="-5957120">
              <a:off x="4420" y="1630"/>
              <a:ext cx="128" cy="547"/>
            </a:xfrm>
            <a:custGeom>
              <a:avLst/>
              <a:gdLst>
                <a:gd name="T0" fmla="*/ 33 w 169"/>
                <a:gd name="T1" fmla="*/ 0 h 739"/>
                <a:gd name="T2" fmla="*/ 28 w 169"/>
                <a:gd name="T3" fmla="*/ 12 h 739"/>
                <a:gd name="T4" fmla="*/ 23 w 169"/>
                <a:gd name="T5" fmla="*/ 30 h 739"/>
                <a:gd name="T6" fmla="*/ 17 w 169"/>
                <a:gd name="T7" fmla="*/ 76 h 739"/>
                <a:gd name="T8" fmla="*/ 8 w 169"/>
                <a:gd name="T9" fmla="*/ 143 h 739"/>
                <a:gd name="T10" fmla="*/ 2 w 169"/>
                <a:gd name="T11" fmla="*/ 185 h 739"/>
                <a:gd name="T12" fmla="*/ 0 w 169"/>
                <a:gd name="T13" fmla="*/ 223 h 739"/>
                <a:gd name="T14" fmla="*/ 2 w 169"/>
                <a:gd name="T15" fmla="*/ 253 h 739"/>
                <a:gd name="T16" fmla="*/ 10 w 169"/>
                <a:gd name="T17" fmla="*/ 279 h 739"/>
                <a:gd name="T18" fmla="*/ 24 w 169"/>
                <a:gd name="T19" fmla="*/ 296 h 739"/>
                <a:gd name="T20" fmla="*/ 36 w 169"/>
                <a:gd name="T21" fmla="*/ 299 h 739"/>
                <a:gd name="T22" fmla="*/ 53 w 169"/>
                <a:gd name="T23" fmla="*/ 292 h 739"/>
                <a:gd name="T24" fmla="*/ 63 w 169"/>
                <a:gd name="T25" fmla="*/ 269 h 739"/>
                <a:gd name="T26" fmla="*/ 69 w 169"/>
                <a:gd name="T27" fmla="*/ 249 h 739"/>
                <a:gd name="T28" fmla="*/ 72 w 169"/>
                <a:gd name="T29" fmla="*/ 223 h 739"/>
                <a:gd name="T30" fmla="*/ 73 w 169"/>
                <a:gd name="T31" fmla="*/ 201 h 739"/>
                <a:gd name="T32" fmla="*/ 70 w 169"/>
                <a:gd name="T33" fmla="*/ 172 h 739"/>
                <a:gd name="T34" fmla="*/ 64 w 169"/>
                <a:gd name="T35" fmla="*/ 147 h 739"/>
                <a:gd name="T36" fmla="*/ 58 w 169"/>
                <a:gd name="T37" fmla="*/ 116 h 739"/>
                <a:gd name="T38" fmla="*/ 52 w 169"/>
                <a:gd name="T39" fmla="*/ 87 h 739"/>
                <a:gd name="T40" fmla="*/ 49 w 169"/>
                <a:gd name="T41" fmla="*/ 67 h 739"/>
                <a:gd name="T42" fmla="*/ 44 w 169"/>
                <a:gd name="T43" fmla="*/ 40 h 739"/>
                <a:gd name="T44" fmla="*/ 42 w 169"/>
                <a:gd name="T45" fmla="*/ 22 h 739"/>
                <a:gd name="T46" fmla="*/ 39 w 169"/>
                <a:gd name="T47" fmla="*/ 12 h 739"/>
                <a:gd name="T48" fmla="*/ 33 w 169"/>
                <a:gd name="T49" fmla="*/ 0 h 7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9" h="739">
                  <a:moveTo>
                    <a:pt x="75" y="0"/>
                  </a:moveTo>
                  <a:cubicBezTo>
                    <a:pt x="71" y="0"/>
                    <a:pt x="69" y="17"/>
                    <a:pt x="65" y="29"/>
                  </a:cubicBezTo>
                  <a:cubicBezTo>
                    <a:pt x="61" y="41"/>
                    <a:pt x="57" y="48"/>
                    <a:pt x="53" y="75"/>
                  </a:cubicBezTo>
                  <a:cubicBezTo>
                    <a:pt x="49" y="102"/>
                    <a:pt x="46" y="142"/>
                    <a:pt x="41" y="188"/>
                  </a:cubicBezTo>
                  <a:cubicBezTo>
                    <a:pt x="36" y="234"/>
                    <a:pt x="26" y="308"/>
                    <a:pt x="20" y="353"/>
                  </a:cubicBezTo>
                  <a:cubicBezTo>
                    <a:pt x="14" y="398"/>
                    <a:pt x="8" y="423"/>
                    <a:pt x="5" y="456"/>
                  </a:cubicBezTo>
                  <a:cubicBezTo>
                    <a:pt x="2" y="489"/>
                    <a:pt x="0" y="522"/>
                    <a:pt x="0" y="550"/>
                  </a:cubicBezTo>
                  <a:cubicBezTo>
                    <a:pt x="0" y="578"/>
                    <a:pt x="1" y="601"/>
                    <a:pt x="5" y="624"/>
                  </a:cubicBezTo>
                  <a:cubicBezTo>
                    <a:pt x="9" y="647"/>
                    <a:pt x="14" y="669"/>
                    <a:pt x="22" y="687"/>
                  </a:cubicBezTo>
                  <a:cubicBezTo>
                    <a:pt x="30" y="705"/>
                    <a:pt x="46" y="722"/>
                    <a:pt x="56" y="730"/>
                  </a:cubicBezTo>
                  <a:cubicBezTo>
                    <a:pt x="66" y="738"/>
                    <a:pt x="73" y="739"/>
                    <a:pt x="84" y="737"/>
                  </a:cubicBezTo>
                  <a:cubicBezTo>
                    <a:pt x="95" y="735"/>
                    <a:pt x="113" y="732"/>
                    <a:pt x="123" y="720"/>
                  </a:cubicBezTo>
                  <a:cubicBezTo>
                    <a:pt x="133" y="708"/>
                    <a:pt x="138" y="682"/>
                    <a:pt x="144" y="665"/>
                  </a:cubicBezTo>
                  <a:cubicBezTo>
                    <a:pt x="150" y="648"/>
                    <a:pt x="155" y="634"/>
                    <a:pt x="159" y="615"/>
                  </a:cubicBezTo>
                  <a:cubicBezTo>
                    <a:pt x="163" y="596"/>
                    <a:pt x="164" y="570"/>
                    <a:pt x="166" y="550"/>
                  </a:cubicBezTo>
                  <a:cubicBezTo>
                    <a:pt x="168" y="530"/>
                    <a:pt x="169" y="518"/>
                    <a:pt x="168" y="497"/>
                  </a:cubicBezTo>
                  <a:cubicBezTo>
                    <a:pt x="167" y="476"/>
                    <a:pt x="164" y="447"/>
                    <a:pt x="161" y="425"/>
                  </a:cubicBezTo>
                  <a:cubicBezTo>
                    <a:pt x="158" y="403"/>
                    <a:pt x="151" y="386"/>
                    <a:pt x="147" y="363"/>
                  </a:cubicBezTo>
                  <a:cubicBezTo>
                    <a:pt x="143" y="340"/>
                    <a:pt x="139" y="310"/>
                    <a:pt x="135" y="286"/>
                  </a:cubicBezTo>
                  <a:cubicBezTo>
                    <a:pt x="131" y="262"/>
                    <a:pt x="124" y="236"/>
                    <a:pt x="120" y="216"/>
                  </a:cubicBezTo>
                  <a:cubicBezTo>
                    <a:pt x="116" y="196"/>
                    <a:pt x="116" y="183"/>
                    <a:pt x="113" y="164"/>
                  </a:cubicBezTo>
                  <a:cubicBezTo>
                    <a:pt x="110" y="145"/>
                    <a:pt x="104" y="117"/>
                    <a:pt x="101" y="99"/>
                  </a:cubicBezTo>
                  <a:cubicBezTo>
                    <a:pt x="98" y="81"/>
                    <a:pt x="98" y="68"/>
                    <a:pt x="96" y="56"/>
                  </a:cubicBezTo>
                  <a:cubicBezTo>
                    <a:pt x="94" y="44"/>
                    <a:pt x="92" y="39"/>
                    <a:pt x="89" y="29"/>
                  </a:cubicBezTo>
                  <a:cubicBezTo>
                    <a:pt x="86" y="19"/>
                    <a:pt x="79" y="0"/>
                    <a:pt x="75" y="0"/>
                  </a:cubicBezTo>
                  <a:close/>
                </a:path>
              </a:pathLst>
            </a:custGeom>
            <a:gradFill rotWithShape="1">
              <a:gsLst>
                <a:gs pos="0">
                  <a:srgbClr val="FF0000"/>
                </a:gs>
                <a:gs pos="100000">
                  <a:srgbClr val="FFFF00"/>
                </a:gs>
              </a:gsLst>
              <a:path path="rect">
                <a:fillToRect l="50000" t="50000" r="50000" b="50000"/>
              </a:path>
            </a:gradFill>
            <a:ln w="3175" cap="flat" cmpd="sng">
              <a:solidFill>
                <a:schemeClr val="tx1"/>
              </a:solidFill>
              <a:prstDash val="solid"/>
              <a:round/>
              <a:headEnd type="none" w="med" len="me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2" name="Freeform 16"/>
            <p:cNvSpPr>
              <a:spLocks/>
            </p:cNvSpPr>
            <p:nvPr/>
          </p:nvSpPr>
          <p:spPr bwMode="auto">
            <a:xfrm rot="10140000">
              <a:off x="4044" y="1378"/>
              <a:ext cx="122" cy="572"/>
            </a:xfrm>
            <a:custGeom>
              <a:avLst/>
              <a:gdLst>
                <a:gd name="T0" fmla="*/ 28 w 169"/>
                <a:gd name="T1" fmla="*/ 0 h 739"/>
                <a:gd name="T2" fmla="*/ 25 w 169"/>
                <a:gd name="T3" fmla="*/ 13 h 739"/>
                <a:gd name="T4" fmla="*/ 19 w 169"/>
                <a:gd name="T5" fmla="*/ 35 h 739"/>
                <a:gd name="T6" fmla="*/ 16 w 169"/>
                <a:gd name="T7" fmla="*/ 87 h 739"/>
                <a:gd name="T8" fmla="*/ 7 w 169"/>
                <a:gd name="T9" fmla="*/ 163 h 739"/>
                <a:gd name="T10" fmla="*/ 2 w 169"/>
                <a:gd name="T11" fmla="*/ 211 h 739"/>
                <a:gd name="T12" fmla="*/ 0 w 169"/>
                <a:gd name="T13" fmla="*/ 255 h 739"/>
                <a:gd name="T14" fmla="*/ 2 w 169"/>
                <a:gd name="T15" fmla="*/ 289 h 739"/>
                <a:gd name="T16" fmla="*/ 9 w 169"/>
                <a:gd name="T17" fmla="*/ 319 h 739"/>
                <a:gd name="T18" fmla="*/ 21 w 169"/>
                <a:gd name="T19" fmla="*/ 338 h 739"/>
                <a:gd name="T20" fmla="*/ 32 w 169"/>
                <a:gd name="T21" fmla="*/ 341 h 739"/>
                <a:gd name="T22" fmla="*/ 46 w 169"/>
                <a:gd name="T23" fmla="*/ 334 h 739"/>
                <a:gd name="T24" fmla="*/ 54 w 169"/>
                <a:gd name="T25" fmla="*/ 309 h 739"/>
                <a:gd name="T26" fmla="*/ 60 w 169"/>
                <a:gd name="T27" fmla="*/ 285 h 739"/>
                <a:gd name="T28" fmla="*/ 63 w 169"/>
                <a:gd name="T29" fmla="*/ 255 h 739"/>
                <a:gd name="T30" fmla="*/ 63 w 169"/>
                <a:gd name="T31" fmla="*/ 231 h 739"/>
                <a:gd name="T32" fmla="*/ 61 w 169"/>
                <a:gd name="T33" fmla="*/ 197 h 739"/>
                <a:gd name="T34" fmla="*/ 56 w 169"/>
                <a:gd name="T35" fmla="*/ 168 h 739"/>
                <a:gd name="T36" fmla="*/ 51 w 169"/>
                <a:gd name="T37" fmla="*/ 132 h 739"/>
                <a:gd name="T38" fmla="*/ 45 w 169"/>
                <a:gd name="T39" fmla="*/ 100 h 739"/>
                <a:gd name="T40" fmla="*/ 43 w 169"/>
                <a:gd name="T41" fmla="*/ 76 h 739"/>
                <a:gd name="T42" fmla="*/ 38 w 169"/>
                <a:gd name="T43" fmla="*/ 46 h 739"/>
                <a:gd name="T44" fmla="*/ 36 w 169"/>
                <a:gd name="T45" fmla="*/ 26 h 739"/>
                <a:gd name="T46" fmla="*/ 33 w 169"/>
                <a:gd name="T47" fmla="*/ 13 h 739"/>
                <a:gd name="T48" fmla="*/ 28 w 169"/>
                <a:gd name="T49" fmla="*/ 0 h 7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9" h="739">
                  <a:moveTo>
                    <a:pt x="75" y="0"/>
                  </a:moveTo>
                  <a:cubicBezTo>
                    <a:pt x="71" y="0"/>
                    <a:pt x="69" y="17"/>
                    <a:pt x="65" y="29"/>
                  </a:cubicBezTo>
                  <a:cubicBezTo>
                    <a:pt x="61" y="41"/>
                    <a:pt x="57" y="48"/>
                    <a:pt x="53" y="75"/>
                  </a:cubicBezTo>
                  <a:cubicBezTo>
                    <a:pt x="49" y="102"/>
                    <a:pt x="46" y="142"/>
                    <a:pt x="41" y="188"/>
                  </a:cubicBezTo>
                  <a:cubicBezTo>
                    <a:pt x="36" y="234"/>
                    <a:pt x="26" y="308"/>
                    <a:pt x="20" y="353"/>
                  </a:cubicBezTo>
                  <a:cubicBezTo>
                    <a:pt x="14" y="398"/>
                    <a:pt x="8" y="423"/>
                    <a:pt x="5" y="456"/>
                  </a:cubicBezTo>
                  <a:cubicBezTo>
                    <a:pt x="2" y="489"/>
                    <a:pt x="0" y="522"/>
                    <a:pt x="0" y="550"/>
                  </a:cubicBezTo>
                  <a:cubicBezTo>
                    <a:pt x="0" y="578"/>
                    <a:pt x="1" y="601"/>
                    <a:pt x="5" y="624"/>
                  </a:cubicBezTo>
                  <a:cubicBezTo>
                    <a:pt x="9" y="647"/>
                    <a:pt x="14" y="669"/>
                    <a:pt x="22" y="687"/>
                  </a:cubicBezTo>
                  <a:cubicBezTo>
                    <a:pt x="30" y="705"/>
                    <a:pt x="46" y="722"/>
                    <a:pt x="56" y="730"/>
                  </a:cubicBezTo>
                  <a:cubicBezTo>
                    <a:pt x="66" y="738"/>
                    <a:pt x="73" y="739"/>
                    <a:pt x="84" y="737"/>
                  </a:cubicBezTo>
                  <a:cubicBezTo>
                    <a:pt x="95" y="735"/>
                    <a:pt x="113" y="732"/>
                    <a:pt x="123" y="720"/>
                  </a:cubicBezTo>
                  <a:cubicBezTo>
                    <a:pt x="133" y="708"/>
                    <a:pt x="138" y="682"/>
                    <a:pt x="144" y="665"/>
                  </a:cubicBezTo>
                  <a:cubicBezTo>
                    <a:pt x="150" y="648"/>
                    <a:pt x="155" y="634"/>
                    <a:pt x="159" y="615"/>
                  </a:cubicBezTo>
                  <a:cubicBezTo>
                    <a:pt x="163" y="596"/>
                    <a:pt x="164" y="570"/>
                    <a:pt x="166" y="550"/>
                  </a:cubicBezTo>
                  <a:cubicBezTo>
                    <a:pt x="168" y="530"/>
                    <a:pt x="169" y="518"/>
                    <a:pt x="168" y="497"/>
                  </a:cubicBezTo>
                  <a:cubicBezTo>
                    <a:pt x="167" y="476"/>
                    <a:pt x="164" y="447"/>
                    <a:pt x="161" y="425"/>
                  </a:cubicBezTo>
                  <a:cubicBezTo>
                    <a:pt x="158" y="403"/>
                    <a:pt x="151" y="386"/>
                    <a:pt x="147" y="363"/>
                  </a:cubicBezTo>
                  <a:cubicBezTo>
                    <a:pt x="143" y="340"/>
                    <a:pt x="139" y="310"/>
                    <a:pt x="135" y="286"/>
                  </a:cubicBezTo>
                  <a:cubicBezTo>
                    <a:pt x="131" y="262"/>
                    <a:pt x="124" y="236"/>
                    <a:pt x="120" y="216"/>
                  </a:cubicBezTo>
                  <a:cubicBezTo>
                    <a:pt x="116" y="196"/>
                    <a:pt x="116" y="183"/>
                    <a:pt x="113" y="164"/>
                  </a:cubicBezTo>
                  <a:cubicBezTo>
                    <a:pt x="110" y="145"/>
                    <a:pt x="104" y="117"/>
                    <a:pt x="101" y="99"/>
                  </a:cubicBezTo>
                  <a:cubicBezTo>
                    <a:pt x="98" y="81"/>
                    <a:pt x="98" y="68"/>
                    <a:pt x="96" y="56"/>
                  </a:cubicBezTo>
                  <a:cubicBezTo>
                    <a:pt x="94" y="44"/>
                    <a:pt x="92" y="39"/>
                    <a:pt x="89" y="29"/>
                  </a:cubicBezTo>
                  <a:cubicBezTo>
                    <a:pt x="86" y="19"/>
                    <a:pt x="79" y="0"/>
                    <a:pt x="75" y="0"/>
                  </a:cubicBezTo>
                  <a:close/>
                </a:path>
              </a:pathLst>
            </a:custGeom>
            <a:gradFill rotWithShape="1">
              <a:gsLst>
                <a:gs pos="0">
                  <a:srgbClr val="FF0000"/>
                </a:gs>
                <a:gs pos="100000">
                  <a:srgbClr val="FFFF00"/>
                </a:gs>
              </a:gsLst>
              <a:path path="rect">
                <a:fillToRect l="50000" t="50000" r="50000" b="50000"/>
              </a:path>
            </a:gradFill>
            <a:ln w="3175" cap="flat" cmpd="sng">
              <a:solidFill>
                <a:schemeClr val="tx1"/>
              </a:solidFill>
              <a:prstDash val="solid"/>
              <a:round/>
              <a:headEnd type="none" w="med" len="me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17" name="Text Box 7"/>
          <p:cNvSpPr txBox="1">
            <a:spLocks noChangeArrowheads="1"/>
          </p:cNvSpPr>
          <p:nvPr/>
        </p:nvSpPr>
        <p:spPr bwMode="auto">
          <a:xfrm>
            <a:off x="153320" y="1081498"/>
            <a:ext cx="3981450" cy="106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000" dirty="0">
                <a:latin typeface="Calibri" panose="020F0502020204030204" pitchFamily="34" charset="0"/>
              </a:rPr>
              <a:t>Photon </a:t>
            </a:r>
            <a:r>
              <a:rPr lang="en-US" sz="2000" dirty="0" smtClean="0">
                <a:latin typeface="Calibri" panose="020F0502020204030204" pitchFamily="34" charset="0"/>
              </a:rPr>
              <a:t>distribution:</a:t>
            </a:r>
            <a:endParaRPr lang="en-US" sz="2000" dirty="0">
              <a:latin typeface="Calibri" panose="020F0502020204030204" pitchFamily="34" charset="0"/>
            </a:endParaRPr>
          </a:p>
          <a:p>
            <a:pPr>
              <a:lnSpc>
                <a:spcPct val="70000"/>
              </a:lnSpc>
            </a:pPr>
            <a:r>
              <a:rPr lang="en-US" dirty="0">
                <a:latin typeface="Calibri" panose="020F0502020204030204" pitchFamily="34" charset="0"/>
              </a:rPr>
              <a:t>within a solid angle </a:t>
            </a:r>
            <a:r>
              <a:rPr lang="en-US" b="1" i="1" dirty="0">
                <a:latin typeface="Calibri" panose="020F0502020204030204" pitchFamily="34" charset="0"/>
              </a:rPr>
              <a:t>d</a:t>
            </a:r>
            <a:r>
              <a:rPr lang="en-US" b="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  and </a:t>
            </a:r>
            <a:endParaRPr lang="en-US" dirty="0">
              <a:latin typeface="Calibri" panose="020F0502020204030204" pitchFamily="34" charset="0"/>
              <a:sym typeface="Symbol" pitchFamily="18" charset="2"/>
            </a:endParaRPr>
          </a:p>
          <a:p>
            <a:pPr>
              <a:lnSpc>
                <a:spcPct val="70000"/>
              </a:lnSpc>
            </a:pPr>
            <a:r>
              <a:rPr lang="en-US" dirty="0">
                <a:latin typeface="Calibri" panose="020F0502020204030204" pitchFamily="34" charset="0"/>
                <a:sym typeface="Symbol" pitchFamily="18" charset="2"/>
              </a:rPr>
              <a:t>Wavelength interval </a:t>
            </a:r>
            <a:r>
              <a:rPr lang="en-US" b="1" i="1" dirty="0">
                <a:latin typeface="Calibri" panose="020F0502020204030204" pitchFamily="34" charset="0"/>
                <a:sym typeface="Symbol" pitchFamily="18" charset="2"/>
              </a:rPr>
              <a:t></a:t>
            </a:r>
            <a:r>
              <a:rPr lang="en-US" sz="2200" b="1" i="1" baseline="-25000" dirty="0">
                <a:latin typeface="Calibri" panose="020F0502020204030204" pitchFamily="34" charset="0"/>
                <a:sym typeface="Symbol" pitchFamily="18" charset="2"/>
              </a:rPr>
              <a:t>begin</a:t>
            </a:r>
            <a:r>
              <a:rPr lang="en-US" b="1" dirty="0">
                <a:latin typeface="Calibri" panose="020F0502020204030204" pitchFamily="34" charset="0"/>
                <a:sym typeface="Symbol" pitchFamily="18" charset="2"/>
              </a:rPr>
              <a:t> </a:t>
            </a:r>
            <a:r>
              <a:rPr lang="en-US" dirty="0">
                <a:latin typeface="Calibri" panose="020F0502020204030204" pitchFamily="34" charset="0"/>
                <a:sym typeface="Symbol" pitchFamily="18" charset="2"/>
              </a:rPr>
              <a:t>to </a:t>
            </a:r>
            <a:r>
              <a:rPr lang="en-US" b="1" i="1" dirty="0">
                <a:latin typeface="Calibri" panose="020F0502020204030204" pitchFamily="34" charset="0"/>
                <a:sym typeface="Symbol" pitchFamily="18" charset="2"/>
              </a:rPr>
              <a:t></a:t>
            </a:r>
            <a:r>
              <a:rPr lang="en-US" sz="2200" b="1" i="1" baseline="-25000" dirty="0">
                <a:latin typeface="Calibri" panose="020F0502020204030204" pitchFamily="34" charset="0"/>
                <a:sym typeface="Symbol" pitchFamily="18" charset="2"/>
              </a:rPr>
              <a:t>end</a:t>
            </a:r>
            <a:r>
              <a:rPr lang="en-US" b="1" dirty="0">
                <a:latin typeface="Calibri" panose="020F0502020204030204" pitchFamily="34" charset="0"/>
                <a:sym typeface="Symbol" pitchFamily="18" charset="2"/>
              </a:rPr>
              <a:t> </a:t>
            </a:r>
          </a:p>
        </p:txBody>
      </p:sp>
      <p:graphicFrame>
        <p:nvGraphicFramePr>
          <p:cNvPr id="2" name="Objekt 1"/>
          <p:cNvGraphicFramePr>
            <a:graphicFrameLocks noChangeAspect="1"/>
          </p:cNvGraphicFramePr>
          <p:nvPr>
            <p:extLst/>
          </p:nvPr>
        </p:nvGraphicFramePr>
        <p:xfrm>
          <a:off x="3177375" y="1246773"/>
          <a:ext cx="5120405" cy="1087495"/>
        </p:xfrm>
        <a:graphic>
          <a:graphicData uri="http://schemas.openxmlformats.org/presentationml/2006/ole">
            <mc:AlternateContent xmlns:mc="http://schemas.openxmlformats.org/markup-compatibility/2006">
              <mc:Choice xmlns:v="urn:schemas-microsoft-com:vml" Requires="v">
                <p:oleObj spid="_x0000_s96310" name="Equation" r:id="rId4" imgW="3644640" imgH="774360" progId="Equation.3">
                  <p:embed/>
                </p:oleObj>
              </mc:Choice>
              <mc:Fallback>
                <p:oleObj name="Equation" r:id="rId4" imgW="3644640" imgH="774360" progId="Equation.3">
                  <p:embed/>
                  <p:pic>
                    <p:nvPicPr>
                      <p:cNvPr id="2" name="Objek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7375" y="1246773"/>
                        <a:ext cx="5120405" cy="1087495"/>
                      </a:xfrm>
                      <a:prstGeom prst="rect">
                        <a:avLst/>
                      </a:prstGeom>
                      <a:no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19" name="Text Box 9"/>
              <p:cNvSpPr txBox="1">
                <a:spLocks noChangeArrowheads="1"/>
              </p:cNvSpPr>
              <p:nvPr/>
            </p:nvSpPr>
            <p:spPr bwMode="auto">
              <a:xfrm>
                <a:off x="0" y="2403470"/>
                <a:ext cx="4796589" cy="228062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buFont typeface="Wingdings" pitchFamily="2" charset="2"/>
                  <a:buChar char="Ø"/>
                </a:pPr>
                <a:r>
                  <a:rPr lang="en-US" dirty="0">
                    <a:latin typeface="Calibri" panose="020F0502020204030204" pitchFamily="34" charset="0"/>
                  </a:rPr>
                  <a:t> Detection: Optical 400 nm &lt; </a:t>
                </a:r>
                <a:r>
                  <a:rPr lang="en-US" b="1" i="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 &lt; 800 nm</a:t>
                </a:r>
              </a:p>
              <a:p>
                <a:r>
                  <a:rPr lang="en-US" dirty="0">
                    <a:latin typeface="Calibri" panose="020F0502020204030204" pitchFamily="34" charset="0"/>
                    <a:sym typeface="Symbol" pitchFamily="18" charset="2"/>
                  </a:rPr>
                  <a:t>	  using image intensified CCD</a:t>
                </a:r>
              </a:p>
              <a:p>
                <a:pPr>
                  <a:buFont typeface="Wingdings" pitchFamily="2" charset="2"/>
                  <a:buChar char="Ø"/>
                </a:pPr>
                <a:r>
                  <a:rPr lang="en-US" dirty="0">
                    <a:latin typeface="Calibri" panose="020F0502020204030204" pitchFamily="34" charset="0"/>
                    <a:sym typeface="Symbol" pitchFamily="18" charset="2"/>
                  </a:rPr>
                  <a:t> Larger signal for relativistic beam </a:t>
                </a:r>
                <a:r>
                  <a:rPr lang="en-US" b="1" i="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 </a:t>
                </a:r>
                <a14:m>
                  <m:oMath xmlns:m="http://schemas.openxmlformats.org/officeDocument/2006/math">
                    <m:r>
                      <a:rPr lang="en-US" i="1" dirty="0" smtClean="0">
                        <a:latin typeface="Cambria Math" panose="02040503050406030204" pitchFamily="18" charset="0"/>
                        <a:ea typeface="Cambria Math" panose="02040503050406030204" pitchFamily="18" charset="0"/>
                        <a:sym typeface="Symbol" pitchFamily="18" charset="2"/>
                      </a:rPr>
                      <m:t>≫</m:t>
                    </m:r>
                  </m:oMath>
                </a14:m>
                <a:r>
                  <a:rPr lang="en-US" dirty="0" smtClean="0">
                    <a:latin typeface="Calibri" panose="020F0502020204030204" pitchFamily="34" charset="0"/>
                    <a:sym typeface="Symbol" pitchFamily="18" charset="2"/>
                  </a:rPr>
                  <a:t> </a:t>
                </a:r>
                <a:r>
                  <a:rPr lang="en-US" dirty="0">
                    <a:latin typeface="Calibri" panose="020F0502020204030204" pitchFamily="34" charset="0"/>
                    <a:sym typeface="Symbol" pitchFamily="18" charset="2"/>
                  </a:rPr>
                  <a:t>1</a:t>
                </a:r>
              </a:p>
              <a:p>
                <a:pPr>
                  <a:buFont typeface="Wingdings" pitchFamily="2" charset="2"/>
                  <a:buChar char="Ø"/>
                </a:pP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Low divergence for </a:t>
                </a:r>
                <a:r>
                  <a:rPr lang="en-US" b="1" i="1"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 </a:t>
                </a:r>
                <a14:m>
                  <m:oMath xmlns:m="http://schemas.openxmlformats.org/officeDocument/2006/math">
                    <m:r>
                      <a:rPr lang="en-US" i="1" smtClean="0">
                        <a:latin typeface="Cambria Math" panose="02040503050406030204" pitchFamily="18" charset="0"/>
                        <a:ea typeface="Cambria Math" panose="02040503050406030204" pitchFamily="18" charset="0"/>
                        <a:sym typeface="Symbol" pitchFamily="18" charset="2"/>
                      </a:rPr>
                      <m:t>≫</m:t>
                    </m:r>
                  </m:oMath>
                </a14:m>
                <a:r>
                  <a:rPr lang="en-US" dirty="0" smtClean="0">
                    <a:latin typeface="Calibri" panose="020F0502020204030204" pitchFamily="34" charset="0"/>
                    <a:sym typeface="Symbol" pitchFamily="18" charset="2"/>
                  </a:rPr>
                  <a:t> 1 </a:t>
                </a:r>
                <a:r>
                  <a:rPr lang="en-US" dirty="0" smtClean="0">
                    <a:latin typeface="Calibri" panose="020F0502020204030204" pitchFamily="34" charset="0"/>
                    <a:sym typeface="Symbol"/>
                  </a:rPr>
                  <a:t> large signal</a:t>
                </a:r>
                <a:endParaRPr lang="en-US" dirty="0">
                  <a:latin typeface="Calibri" panose="020F0502020204030204" pitchFamily="34" charset="0"/>
                  <a:sym typeface="Symbol" pitchFamily="18" charset="2"/>
                </a:endParaRPr>
              </a:p>
              <a:p>
                <a:pPr>
                  <a:lnSpc>
                    <a:spcPct val="80000"/>
                  </a:lnSpc>
                  <a:buFont typeface="Symbol" pitchFamily="18" charset="2"/>
                  <a:buChar char="Þ"/>
                </a:pPr>
                <a:r>
                  <a:rPr lang="en-US" dirty="0">
                    <a:solidFill>
                      <a:srgbClr val="0033CC"/>
                    </a:solidFill>
                    <a:latin typeface="Calibri" panose="020F0502020204030204" pitchFamily="34" charset="0"/>
                    <a:sym typeface="Symbol" pitchFamily="18" charset="2"/>
                  </a:rPr>
                  <a:t>  </a:t>
                </a:r>
                <a:r>
                  <a:rPr lang="en-US" b="1" dirty="0">
                    <a:solidFill>
                      <a:srgbClr val="0000FF"/>
                    </a:solidFill>
                    <a:latin typeface="Calibri" panose="020F0502020204030204" pitchFamily="34" charset="0"/>
                    <a:sym typeface="Symbol" pitchFamily="18" charset="2"/>
                  </a:rPr>
                  <a:t>well suited for e</a:t>
                </a:r>
                <a:r>
                  <a:rPr lang="en-US" sz="2400" b="1" baseline="30000" dirty="0">
                    <a:solidFill>
                      <a:srgbClr val="0000FF"/>
                    </a:solidFill>
                    <a:latin typeface="Calibri" panose="020F0502020204030204" pitchFamily="34" charset="0"/>
                    <a:sym typeface="Symbol" pitchFamily="18" charset="2"/>
                  </a:rPr>
                  <a:t>-</a:t>
                </a:r>
                <a:r>
                  <a:rPr lang="en-US" b="1" dirty="0">
                    <a:solidFill>
                      <a:srgbClr val="0000FF"/>
                    </a:solidFill>
                    <a:latin typeface="Calibri" panose="020F0502020204030204" pitchFamily="34" charset="0"/>
                    <a:sym typeface="Symbol" pitchFamily="18" charset="2"/>
                  </a:rPr>
                  <a:t> beams</a:t>
                </a:r>
              </a:p>
              <a:p>
                <a:pPr>
                  <a:lnSpc>
                    <a:spcPct val="60000"/>
                  </a:lnSpc>
                  <a:buFont typeface="Symbol" pitchFamily="18" charset="2"/>
                  <a:buChar char="Þ"/>
                </a:pPr>
                <a:r>
                  <a:rPr lang="en-US" b="1" dirty="0">
                    <a:latin typeface="Calibri" panose="020F0502020204030204" pitchFamily="34" charset="0"/>
                    <a:sym typeface="Symbol" pitchFamily="18" charset="2"/>
                  </a:rPr>
                  <a:t>  p-beam </a:t>
                </a:r>
                <a:r>
                  <a:rPr lang="en-US" b="1" dirty="0" smtClean="0">
                    <a:latin typeface="Calibri" panose="020F0502020204030204" pitchFamily="34" charset="0"/>
                    <a:sym typeface="Symbol" pitchFamily="18" charset="2"/>
                  </a:rPr>
                  <a:t>used </a:t>
                </a:r>
                <a:r>
                  <a:rPr lang="en-US" b="1" dirty="0">
                    <a:latin typeface="Calibri" panose="020F0502020204030204" pitchFamily="34" charset="0"/>
                    <a:sym typeface="Symbol" pitchFamily="18" charset="2"/>
                  </a:rPr>
                  <a:t>for </a:t>
                </a:r>
                <a:r>
                  <a:rPr lang="en-US" b="1" i="1" dirty="0" err="1" smtClean="0">
                    <a:latin typeface="Calibri" panose="020F0502020204030204" pitchFamily="34" charset="0"/>
                    <a:sym typeface="Symbol" pitchFamily="18" charset="2"/>
                  </a:rPr>
                  <a:t>E</a:t>
                </a:r>
                <a:r>
                  <a:rPr lang="en-US" sz="2200" b="1" i="1" baseline="-25000" dirty="0" err="1" smtClean="0">
                    <a:latin typeface="Calibri" panose="020F0502020204030204" pitchFamily="34" charset="0"/>
                    <a:sym typeface="Symbol" pitchFamily="18" charset="2"/>
                  </a:rPr>
                  <a:t>kin</a:t>
                </a:r>
                <a:r>
                  <a:rPr lang="en-US" sz="2200" b="1" i="1" baseline="-25000" dirty="0" smtClean="0">
                    <a:latin typeface="Calibri" panose="020F0502020204030204" pitchFamily="34" charset="0"/>
                    <a:sym typeface="Symbol" pitchFamily="18" charset="2"/>
                  </a:rPr>
                  <a:t> </a:t>
                </a:r>
                <a14:m>
                  <m:oMath xmlns:m="http://schemas.openxmlformats.org/officeDocument/2006/math">
                    <m:r>
                      <a:rPr lang="en-US" b="1" i="1" dirty="0" smtClean="0">
                        <a:latin typeface="Cambria Math" panose="02040503050406030204" pitchFamily="18" charset="0"/>
                        <a:ea typeface="Cambria Math" panose="02040503050406030204" pitchFamily="18" charset="0"/>
                        <a:sym typeface="Symbol" pitchFamily="18" charset="2"/>
                      </a:rPr>
                      <m:t>≳</m:t>
                    </m:r>
                  </m:oMath>
                </a14:m>
                <a:r>
                  <a:rPr lang="en-US" b="1" dirty="0" smtClean="0">
                    <a:latin typeface="Calibri" panose="020F0502020204030204" pitchFamily="34" charset="0"/>
                    <a:sym typeface="Symbol" pitchFamily="18" charset="2"/>
                  </a:rPr>
                  <a:t> 10 </a:t>
                </a:r>
                <a:r>
                  <a:rPr lang="en-US" b="1" dirty="0">
                    <a:latin typeface="Calibri" panose="020F0502020204030204" pitchFamily="34" charset="0"/>
                    <a:sym typeface="Symbol" pitchFamily="18" charset="2"/>
                  </a:rPr>
                  <a:t>GeV  </a:t>
                </a:r>
                <a:r>
                  <a:rPr lang="en-US" b="1" dirty="0" smtClean="0">
                    <a:latin typeface="Calibri" panose="020F0502020204030204" pitchFamily="34" charset="0"/>
                    <a:sym typeface="Symbol"/>
                  </a:rPr>
                  <a:t> </a:t>
                </a:r>
                <a:r>
                  <a:rPr lang="en-US" b="1" i="1" dirty="0" smtClean="0">
                    <a:latin typeface="Calibri" panose="020F0502020204030204" pitchFamily="34" charset="0"/>
                    <a:sym typeface="Symbol" pitchFamily="18" charset="2"/>
                  </a:rPr>
                  <a:t>  </a:t>
                </a:r>
                <a14:m>
                  <m:oMath xmlns:m="http://schemas.openxmlformats.org/officeDocument/2006/math">
                    <m:r>
                      <a:rPr lang="en-US" b="1" i="1" dirty="0" smtClean="0">
                        <a:latin typeface="Cambria Math" panose="02040503050406030204" pitchFamily="18" charset="0"/>
                        <a:ea typeface="Cambria Math" panose="02040503050406030204" pitchFamily="18" charset="0"/>
                        <a:sym typeface="Symbol" pitchFamily="18" charset="2"/>
                      </a:rPr>
                      <m:t>≳</m:t>
                    </m:r>
                  </m:oMath>
                </a14:m>
                <a:r>
                  <a:rPr lang="en-US" b="1" dirty="0" smtClean="0">
                    <a:latin typeface="Calibri" panose="020F0502020204030204" pitchFamily="34" charset="0"/>
                    <a:sym typeface="Symbol" pitchFamily="18" charset="2"/>
                  </a:rPr>
                  <a:t> 10</a:t>
                </a:r>
                <a:endParaRPr lang="en-US" b="1" dirty="0">
                  <a:latin typeface="Calibri" panose="020F0502020204030204" pitchFamily="34" charset="0"/>
                  <a:sym typeface="Symbol" pitchFamily="18" charset="2"/>
                </a:endParaRPr>
              </a:p>
            </p:txBody>
          </p:sp>
        </mc:Choice>
        <mc:Fallback xmlns="">
          <p:sp>
            <p:nvSpPr>
              <p:cNvPr id="19" name="Text Box 9"/>
              <p:cNvSpPr txBox="1">
                <a:spLocks noRot="1" noChangeAspect="1" noMove="1" noResize="1" noEditPoints="1" noAdjustHandles="1" noChangeArrowheads="1" noChangeShapeType="1" noTextEdit="1"/>
              </p:cNvSpPr>
              <p:nvPr/>
            </p:nvSpPr>
            <p:spPr bwMode="auto">
              <a:xfrm>
                <a:off x="0" y="2403470"/>
                <a:ext cx="4796589" cy="2280624"/>
              </a:xfrm>
              <a:prstGeom prst="rect">
                <a:avLst/>
              </a:prstGeom>
              <a:blipFill>
                <a:blip r:embed="rId6"/>
                <a:stretch>
                  <a:fillRect l="-1017" t="-1872" b="-534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Tree>
    <p:extLst>
      <p:ext uri="{BB962C8B-B14F-4D97-AF65-F5344CB8AC3E}">
        <p14:creationId xmlns:p14="http://schemas.microsoft.com/office/powerpoint/2010/main" val="205515232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latin typeface="Arial" panose="020B0604020202020204" pitchFamily="34" charset="0"/>
                <a:ea typeface="ＭＳ Ｐゴシック" charset="-128"/>
                <a:cs typeface="Arial" panose="020B0604020202020204" pitchFamily="34" charset="0"/>
              </a:rPr>
              <a:t>OTR-Monitor: Technical Realization</a:t>
            </a:r>
            <a:r>
              <a:rPr lang="en-US" altLang="de-DE" sz="2100" b="1" dirty="0">
                <a:solidFill>
                  <a:srgbClr val="4D4D4D"/>
                </a:solidFill>
                <a:latin typeface="Arial" panose="020B0604020202020204" pitchFamily="34" charset="0"/>
                <a:ea typeface="ＭＳ Ｐゴシック" charset="-128"/>
                <a:cs typeface="Arial" panose="020B0604020202020204" pitchFamily="34" charset="0"/>
              </a:rPr>
              <a:t> </a:t>
            </a:r>
            <a:r>
              <a:rPr lang="en-US" altLang="de-DE" sz="2100" b="1" dirty="0">
                <a:latin typeface="Arial" panose="020B0604020202020204" pitchFamily="34" charset="0"/>
                <a:ea typeface="ＭＳ Ｐゴシック" charset="-128"/>
                <a:cs typeface="Arial" panose="020B0604020202020204" pitchFamily="34" charset="0"/>
              </a:rPr>
              <a:t>and Results</a:t>
            </a:r>
          </a:p>
        </p:txBody>
      </p:sp>
      <p:sp>
        <p:nvSpPr>
          <p:cNvPr id="41988" name="Text Box 3"/>
          <p:cNvSpPr txBox="1">
            <a:spLocks noChangeArrowheads="1"/>
          </p:cNvSpPr>
          <p:nvPr/>
        </p:nvSpPr>
        <p:spPr bwMode="auto">
          <a:xfrm>
            <a:off x="64795" y="763526"/>
            <a:ext cx="5143500" cy="179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solidFill>
                  <a:srgbClr val="0000FF"/>
                </a:solidFill>
                <a:latin typeface="Calibri" panose="020F0502020204030204" pitchFamily="34" charset="0"/>
                <a:ea typeface="ＭＳ Ｐゴシック" charset="-128"/>
                <a:sym typeface="Symbol" pitchFamily="18" charset="2"/>
              </a:rPr>
              <a:t>Example</a:t>
            </a:r>
            <a:r>
              <a:rPr lang="en-US" altLang="de-DE" dirty="0">
                <a:solidFill>
                  <a:srgbClr val="0000FF"/>
                </a:solidFill>
                <a:latin typeface="Calibri" panose="020F0502020204030204" pitchFamily="34" charset="0"/>
                <a:ea typeface="ＭＳ Ｐゴシック" charset="-128"/>
                <a:sym typeface="Symbol" pitchFamily="18" charset="2"/>
              </a:rPr>
              <a:t> of realization at TERATRON:</a:t>
            </a:r>
          </a:p>
          <a:p>
            <a:pPr>
              <a:lnSpc>
                <a:spcPct val="50000"/>
              </a:lnSpc>
              <a:buFont typeface="Wingdings" pitchFamily="2" charset="2"/>
              <a:buChar char="Ø"/>
            </a:pPr>
            <a:r>
              <a:rPr lang="en-US" altLang="de-DE" dirty="0">
                <a:latin typeface="Calibri" panose="020F0502020204030204" pitchFamily="34" charset="0"/>
                <a:ea typeface="ＭＳ Ｐゴシック" charset="-128"/>
                <a:sym typeface="Symbol" pitchFamily="18" charset="2"/>
              </a:rPr>
              <a:t> Insertion of foil </a:t>
            </a:r>
          </a:p>
          <a:p>
            <a:pPr>
              <a:lnSpc>
                <a:spcPct val="40000"/>
              </a:lnSpc>
              <a:buFont typeface="Wingdings" pitchFamily="2" charset="2"/>
              <a:buNone/>
            </a:pPr>
            <a:r>
              <a:rPr lang="en-US" altLang="de-DE" dirty="0">
                <a:latin typeface="Calibri" panose="020F0502020204030204" pitchFamily="34" charset="0"/>
                <a:ea typeface="ＭＳ Ｐゴシック" charset="-128"/>
                <a:sym typeface="Symbol" pitchFamily="18" charset="2"/>
              </a:rPr>
              <a:t>     e.g. </a:t>
            </a:r>
            <a:r>
              <a:rPr lang="en-US" altLang="de-DE" dirty="0">
                <a:latin typeface="Calibri" panose="020F0502020204030204" pitchFamily="34" charset="0"/>
                <a:ea typeface="ＭＳ Ｐゴシック" charset="-128"/>
              </a:rPr>
              <a:t>5 </a:t>
            </a:r>
            <a:r>
              <a:rPr lang="en-US" altLang="de-DE" dirty="0">
                <a:latin typeface="Calibri" panose="020F0502020204030204" pitchFamily="34" charset="0"/>
                <a:ea typeface="ＭＳ Ｐゴシック" charset="-128"/>
                <a:sym typeface="Symbol" pitchFamily="18" charset="2"/>
              </a:rPr>
              <a:t>m </a:t>
            </a:r>
            <a:r>
              <a:rPr lang="en-US" altLang="de-DE" dirty="0" err="1">
                <a:latin typeface="Calibri" panose="020F0502020204030204" pitchFamily="34" charset="0"/>
                <a:ea typeface="ＭＳ Ｐゴシック" charset="-128"/>
                <a:sym typeface="Symbol" pitchFamily="18" charset="2"/>
              </a:rPr>
              <a:t>Kapton</a:t>
            </a:r>
            <a:r>
              <a:rPr lang="en-US" altLang="de-DE" dirty="0">
                <a:latin typeface="Calibri" panose="020F0502020204030204" pitchFamily="34" charset="0"/>
                <a:ea typeface="ＭＳ Ｐゴシック" charset="-128"/>
                <a:sym typeface="Symbol" pitchFamily="18" charset="2"/>
              </a:rPr>
              <a:t> coated  with 0.1m Al</a:t>
            </a:r>
          </a:p>
          <a:p>
            <a:pPr>
              <a:lnSpc>
                <a:spcPct val="40000"/>
              </a:lnSpc>
              <a:buFont typeface="Wingdings" pitchFamily="2" charset="2"/>
              <a:buNone/>
            </a:pPr>
            <a:r>
              <a:rPr lang="en-US" altLang="de-DE" b="1" dirty="0">
                <a:solidFill>
                  <a:srgbClr val="339933"/>
                </a:solidFill>
                <a:latin typeface="Calibri" panose="020F0502020204030204" pitchFamily="34" charset="0"/>
                <a:ea typeface="ＭＳ Ｐゴシック" charset="-128"/>
              </a:rPr>
              <a:t>Advantage: </a:t>
            </a:r>
            <a:r>
              <a:rPr lang="en-US" altLang="de-DE" dirty="0">
                <a:latin typeface="Calibri" panose="020F0502020204030204" pitchFamily="34" charset="0"/>
                <a:ea typeface="ＭＳ Ｐゴシック" charset="-128"/>
              </a:rPr>
              <a:t>thin foil </a:t>
            </a:r>
            <a:r>
              <a:rPr lang="en-US" altLang="de-DE" dirty="0">
                <a:latin typeface="Calibri" panose="020F0502020204030204" pitchFamily="34" charset="0"/>
                <a:ea typeface="ＭＳ Ｐゴシック" charset="-128"/>
                <a:sym typeface="Symbol" pitchFamily="18" charset="2"/>
              </a:rPr>
              <a:t> </a:t>
            </a:r>
            <a:r>
              <a:rPr lang="en-US" altLang="de-DE" dirty="0">
                <a:latin typeface="Calibri" panose="020F0502020204030204" pitchFamily="34" charset="0"/>
                <a:ea typeface="ＭＳ Ｐゴシック" charset="-128"/>
              </a:rPr>
              <a:t>low heating &amp; straggling</a:t>
            </a:r>
          </a:p>
          <a:p>
            <a:pPr>
              <a:lnSpc>
                <a:spcPct val="40000"/>
              </a:lnSpc>
            </a:pPr>
            <a:r>
              <a:rPr lang="en-US" altLang="de-DE" dirty="0">
                <a:latin typeface="Calibri" panose="020F0502020204030204" pitchFamily="34" charset="0"/>
                <a:ea typeface="ＭＳ Ｐゴシック" charset="-128"/>
              </a:rPr>
              <a:t>     	     2-dim image visible</a:t>
            </a:r>
          </a:p>
          <a:p>
            <a:endParaRPr lang="en-US" altLang="de-DE" dirty="0">
              <a:latin typeface="Calibri" panose="020F0502020204030204" pitchFamily="34" charset="0"/>
              <a:ea typeface="ＭＳ Ｐゴシック" charset="-128"/>
              <a:sym typeface="Symbol" pitchFamily="18" charset="2"/>
            </a:endParaRPr>
          </a:p>
        </p:txBody>
      </p:sp>
      <p:sp>
        <p:nvSpPr>
          <p:cNvPr id="41989" name="Text Box 4"/>
          <p:cNvSpPr txBox="1">
            <a:spLocks noChangeArrowheads="1"/>
          </p:cNvSpPr>
          <p:nvPr/>
        </p:nvSpPr>
        <p:spPr bwMode="auto">
          <a:xfrm>
            <a:off x="5305133" y="6107113"/>
            <a:ext cx="36020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1400" dirty="0" smtClean="0">
                <a:latin typeface="Calibri" panose="020F0502020204030204" pitchFamily="34" charset="0"/>
                <a:ea typeface="ＭＳ Ｐゴシック" charset="-128"/>
                <a:cs typeface="Times New Roman" panose="02020603050405020304" pitchFamily="18" charset="0"/>
              </a:rPr>
              <a:t>Courtesy V.E</a:t>
            </a:r>
            <a:r>
              <a:rPr lang="en-US" altLang="de-DE" sz="1400" dirty="0">
                <a:latin typeface="Calibri" panose="020F0502020204030204" pitchFamily="34" charset="0"/>
                <a:ea typeface="ＭＳ Ｐゴシック" charset="-128"/>
                <a:cs typeface="Times New Roman" panose="02020603050405020304" pitchFamily="18" charset="0"/>
              </a:rPr>
              <a:t>. </a:t>
            </a:r>
            <a:r>
              <a:rPr lang="en-US" altLang="de-DE" sz="1400" dirty="0" err="1">
                <a:latin typeface="Calibri" panose="020F0502020204030204" pitchFamily="34" charset="0"/>
                <a:ea typeface="ＭＳ Ｐゴシック" charset="-128"/>
                <a:cs typeface="Times New Roman" panose="02020603050405020304" pitchFamily="18" charset="0"/>
              </a:rPr>
              <a:t>Scarpine</a:t>
            </a:r>
            <a:r>
              <a:rPr lang="en-US" altLang="de-DE" sz="1400" dirty="0">
                <a:latin typeface="Calibri" panose="020F0502020204030204" pitchFamily="34" charset="0"/>
                <a:ea typeface="ＭＳ Ｐゴシック" charset="-128"/>
                <a:cs typeface="Times New Roman" panose="02020603050405020304" pitchFamily="18" charset="0"/>
              </a:rPr>
              <a:t> (FNAL) et al., BIW’06 </a:t>
            </a:r>
          </a:p>
        </p:txBody>
      </p:sp>
      <p:grpSp>
        <p:nvGrpSpPr>
          <p:cNvPr id="41991" name="Group 21"/>
          <p:cNvGrpSpPr>
            <a:grpSpLocks/>
          </p:cNvGrpSpPr>
          <p:nvPr/>
        </p:nvGrpSpPr>
        <p:grpSpPr bwMode="auto">
          <a:xfrm>
            <a:off x="4638383" y="2185988"/>
            <a:ext cx="4570412" cy="3910012"/>
            <a:chOff x="1820" y="619"/>
            <a:chExt cx="3351" cy="2648"/>
          </a:xfrm>
        </p:grpSpPr>
        <p:pic>
          <p:nvPicPr>
            <p:cNvPr id="41993"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587" y="1623"/>
              <a:ext cx="1784" cy="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4"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 y="702"/>
              <a:ext cx="2291" cy="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5"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2" y="1578"/>
              <a:ext cx="2127" cy="1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6" name="Picture 2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41" y="1542"/>
              <a:ext cx="130" cy="1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7" name="Picture 2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44" y="619"/>
              <a:ext cx="1920" cy="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98" name="Rectangle 27"/>
            <p:cNvSpPr>
              <a:spLocks noChangeArrowheads="1"/>
            </p:cNvSpPr>
            <p:nvPr/>
          </p:nvSpPr>
          <p:spPr bwMode="auto">
            <a:xfrm>
              <a:off x="3626" y="742"/>
              <a:ext cx="135" cy="250"/>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1999" name="Rectangle 28"/>
            <p:cNvSpPr>
              <a:spLocks noChangeArrowheads="1"/>
            </p:cNvSpPr>
            <p:nvPr/>
          </p:nvSpPr>
          <p:spPr bwMode="auto">
            <a:xfrm>
              <a:off x="4647" y="2702"/>
              <a:ext cx="275" cy="250"/>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2000" name="Rectangle 29"/>
            <p:cNvSpPr>
              <a:spLocks noChangeArrowheads="1"/>
            </p:cNvSpPr>
            <p:nvPr/>
          </p:nvSpPr>
          <p:spPr bwMode="auto">
            <a:xfrm>
              <a:off x="4734" y="1801"/>
              <a:ext cx="200" cy="250"/>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2001" name="Text Box 30"/>
            <p:cNvSpPr txBox="1">
              <a:spLocks noChangeArrowheads="1"/>
            </p:cNvSpPr>
            <p:nvPr/>
          </p:nvSpPr>
          <p:spPr bwMode="auto">
            <a:xfrm>
              <a:off x="4173" y="1635"/>
              <a:ext cx="75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r>
                <a:rPr lang="en-US" altLang="de-DE" sz="1200" b="1">
                  <a:latin typeface="Calibri" panose="020F0502020204030204" pitchFamily="34" charset="0"/>
                  <a:ea typeface="ＭＳ Ｐゴシック" charset="-128"/>
                  <a:sym typeface="Symbol" pitchFamily="18" charset="2"/>
                </a:rPr>
                <a:t></a:t>
              </a:r>
              <a:r>
                <a:rPr lang="en-US" altLang="de-DE" sz="1200">
                  <a:latin typeface="Calibri" panose="020F0502020204030204" pitchFamily="34" charset="0"/>
                  <a:ea typeface="ＭＳ Ｐゴシック" charset="-128"/>
                  <a:sym typeface="Symbol" pitchFamily="18" charset="2"/>
                </a:rPr>
                <a:t> = 0.66 mm</a:t>
              </a:r>
            </a:p>
          </p:txBody>
        </p:sp>
        <p:sp>
          <p:nvSpPr>
            <p:cNvPr id="42002" name="Text Box 31"/>
            <p:cNvSpPr txBox="1">
              <a:spLocks noChangeArrowheads="1"/>
            </p:cNvSpPr>
            <p:nvPr/>
          </p:nvSpPr>
          <p:spPr bwMode="auto">
            <a:xfrm>
              <a:off x="2247" y="770"/>
              <a:ext cx="730" cy="186"/>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200" b="1">
                  <a:latin typeface="Calibri" panose="020F0502020204030204" pitchFamily="34" charset="0"/>
                  <a:ea typeface="ＭＳ Ｐゴシック" charset="-128"/>
                  <a:sym typeface="Symbol" pitchFamily="18" charset="2"/>
                </a:rPr>
                <a:t></a:t>
              </a:r>
              <a:r>
                <a:rPr lang="en-US" altLang="de-DE" sz="1200">
                  <a:latin typeface="Calibri" panose="020F0502020204030204" pitchFamily="34" charset="0"/>
                  <a:ea typeface="ＭＳ Ｐゴシック" charset="-128"/>
                  <a:sym typeface="Symbol" pitchFamily="18" charset="2"/>
                </a:rPr>
                <a:t> = 1.03 mm</a:t>
              </a:r>
            </a:p>
          </p:txBody>
        </p:sp>
      </p:grpSp>
      <p:grpSp>
        <p:nvGrpSpPr>
          <p:cNvPr id="41990" name="Group 20"/>
          <p:cNvGrpSpPr>
            <a:grpSpLocks/>
          </p:cNvGrpSpPr>
          <p:nvPr/>
        </p:nvGrpSpPr>
        <p:grpSpPr bwMode="auto">
          <a:xfrm>
            <a:off x="564469" y="2288678"/>
            <a:ext cx="3765164" cy="3829050"/>
            <a:chOff x="3020" y="1129"/>
            <a:chExt cx="2654" cy="2650"/>
          </a:xfrm>
        </p:grpSpPr>
        <p:sp>
          <p:nvSpPr>
            <p:cNvPr id="42003" name="Freeform 5"/>
            <p:cNvSpPr>
              <a:spLocks/>
            </p:cNvSpPr>
            <p:nvPr/>
          </p:nvSpPr>
          <p:spPr bwMode="auto">
            <a:xfrm>
              <a:off x="3958" y="2580"/>
              <a:ext cx="1693" cy="1011"/>
            </a:xfrm>
            <a:custGeom>
              <a:avLst/>
              <a:gdLst>
                <a:gd name="T0" fmla="*/ 0 w 2087"/>
                <a:gd name="T1" fmla="*/ 333 h 1315"/>
                <a:gd name="T2" fmla="*/ 747 w 2087"/>
                <a:gd name="T3" fmla="*/ 0 h 1315"/>
                <a:gd name="T4" fmla="*/ 904 w 2087"/>
                <a:gd name="T5" fmla="*/ 127 h 1315"/>
                <a:gd name="T6" fmla="*/ 157 w 2087"/>
                <a:gd name="T7" fmla="*/ 459 h 1315"/>
                <a:gd name="T8" fmla="*/ 0 w 2087"/>
                <a:gd name="T9" fmla="*/ 333 h 13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7" h="1315">
                  <a:moveTo>
                    <a:pt x="0" y="952"/>
                  </a:moveTo>
                  <a:lnTo>
                    <a:pt x="1724" y="0"/>
                  </a:lnTo>
                  <a:lnTo>
                    <a:pt x="2087" y="362"/>
                  </a:lnTo>
                  <a:lnTo>
                    <a:pt x="363" y="1315"/>
                  </a:lnTo>
                  <a:lnTo>
                    <a:pt x="0" y="952"/>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pic>
          <p:nvPicPr>
            <p:cNvPr id="42004" name="Picture 6"/>
            <p:cNvPicPr>
              <a:picLocks noChangeAspect="1" noChangeArrowheads="1"/>
            </p:cNvPicPr>
            <p:nvPr/>
          </p:nvPicPr>
          <p:blipFill rotWithShape="1">
            <a:blip r:embed="rId7">
              <a:lum bright="6000" contrast="24000"/>
              <a:extLst>
                <a:ext uri="{28A0092B-C50C-407E-A947-70E740481C1C}">
                  <a14:useLocalDpi xmlns:a14="http://schemas.microsoft.com/office/drawing/2010/main" val="0"/>
                </a:ext>
              </a:extLst>
            </a:blip>
            <a:srcRect r="36810"/>
            <a:stretch/>
          </p:blipFill>
          <p:spPr bwMode="auto">
            <a:xfrm>
              <a:off x="3020" y="1129"/>
              <a:ext cx="1842" cy="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005" name="Rectangle 7"/>
            <p:cNvSpPr>
              <a:spLocks noChangeArrowheads="1"/>
            </p:cNvSpPr>
            <p:nvPr/>
          </p:nvSpPr>
          <p:spPr bwMode="auto">
            <a:xfrm>
              <a:off x="4879" y="2321"/>
              <a:ext cx="130" cy="256"/>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2006" name="Text Box 8"/>
            <p:cNvSpPr txBox="1">
              <a:spLocks noChangeArrowheads="1"/>
            </p:cNvSpPr>
            <p:nvPr/>
          </p:nvSpPr>
          <p:spPr bwMode="auto">
            <a:xfrm>
              <a:off x="4890" y="1161"/>
              <a:ext cx="780" cy="367"/>
            </a:xfrm>
            <a:prstGeom prst="rect">
              <a:avLst/>
            </a:prstGeom>
            <a:noFill/>
            <a:ln w="22225"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Calibri" panose="020F0502020204030204" pitchFamily="34" charset="0"/>
                  <a:ea typeface="ＭＳ Ｐゴシック" charset="-128"/>
                </a:rPr>
                <a:t>rad-hard</a:t>
              </a:r>
            </a:p>
            <a:p>
              <a:pPr>
                <a:lnSpc>
                  <a:spcPct val="20000"/>
                </a:lnSpc>
              </a:pPr>
              <a:r>
                <a:rPr lang="en-US" altLang="de-DE" sz="1600">
                  <a:latin typeface="Calibri" panose="020F0502020204030204" pitchFamily="34" charset="0"/>
                  <a:ea typeface="ＭＳ Ｐゴシック" charset="-128"/>
                </a:rPr>
                <a:t>camera</a:t>
              </a:r>
            </a:p>
          </p:txBody>
        </p:sp>
        <p:sp>
          <p:nvSpPr>
            <p:cNvPr id="42007" name="Text Box 9"/>
            <p:cNvSpPr txBox="1">
              <a:spLocks noChangeArrowheads="1"/>
            </p:cNvSpPr>
            <p:nvPr/>
          </p:nvSpPr>
          <p:spPr bwMode="auto">
            <a:xfrm>
              <a:off x="4873" y="2890"/>
              <a:ext cx="801" cy="234"/>
            </a:xfrm>
            <a:prstGeom prst="rect">
              <a:avLst/>
            </a:prstGeom>
            <a:noFill/>
            <a:ln w="22225"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Calibri" panose="020F0502020204030204" pitchFamily="34" charset="0"/>
                  <a:ea typeface="ＭＳ Ｐゴシック" charset="-128"/>
                </a:rPr>
                <a:t>Beam pipe</a:t>
              </a:r>
            </a:p>
          </p:txBody>
        </p:sp>
        <p:sp>
          <p:nvSpPr>
            <p:cNvPr id="42008" name="Text Box 10"/>
            <p:cNvSpPr txBox="1">
              <a:spLocks noChangeArrowheads="1"/>
            </p:cNvSpPr>
            <p:nvPr/>
          </p:nvSpPr>
          <p:spPr bwMode="auto">
            <a:xfrm>
              <a:off x="4862" y="2492"/>
              <a:ext cx="811" cy="234"/>
            </a:xfrm>
            <a:prstGeom prst="rect">
              <a:avLst/>
            </a:prstGeom>
            <a:noFill/>
            <a:ln w="22225"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Calibri" panose="020F0502020204030204" pitchFamily="34" charset="0"/>
                  <a:ea typeface="ＭＳ Ｐゴシック" charset="-128"/>
                </a:rPr>
                <a:t>Window</a:t>
              </a:r>
            </a:p>
          </p:txBody>
        </p:sp>
        <p:sp>
          <p:nvSpPr>
            <p:cNvPr id="42009" name="Text Box 11"/>
            <p:cNvSpPr txBox="1">
              <a:spLocks noChangeArrowheads="1"/>
            </p:cNvSpPr>
            <p:nvPr/>
          </p:nvSpPr>
          <p:spPr bwMode="auto">
            <a:xfrm>
              <a:off x="4873" y="1962"/>
              <a:ext cx="795" cy="417"/>
            </a:xfrm>
            <a:prstGeom prst="rect">
              <a:avLst/>
            </a:prstGeom>
            <a:noFill/>
            <a:ln w="22225"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Calibri" panose="020F0502020204030204" pitchFamily="34" charset="0"/>
                  <a:ea typeface="ＭＳ Ｐゴシック" charset="-128"/>
                </a:rPr>
                <a:t>Filter wheel</a:t>
              </a:r>
            </a:p>
          </p:txBody>
        </p:sp>
        <p:sp>
          <p:nvSpPr>
            <p:cNvPr id="42010" name="Text Box 12"/>
            <p:cNvSpPr txBox="1">
              <a:spLocks noChangeArrowheads="1"/>
            </p:cNvSpPr>
            <p:nvPr/>
          </p:nvSpPr>
          <p:spPr bwMode="auto">
            <a:xfrm>
              <a:off x="4884" y="1639"/>
              <a:ext cx="790" cy="234"/>
            </a:xfrm>
            <a:prstGeom prst="rect">
              <a:avLst/>
            </a:prstGeom>
            <a:noFill/>
            <a:ln w="22225"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Calibri" panose="020F0502020204030204" pitchFamily="34" charset="0"/>
                  <a:ea typeface="ＭＳ Ｐゴシック" charset="-128"/>
                </a:rPr>
                <a:t>Lens</a:t>
              </a:r>
            </a:p>
          </p:txBody>
        </p:sp>
        <p:sp>
          <p:nvSpPr>
            <p:cNvPr id="42011" name="Line 13"/>
            <p:cNvSpPr>
              <a:spLocks noChangeShapeType="1"/>
            </p:cNvSpPr>
            <p:nvPr/>
          </p:nvSpPr>
          <p:spPr bwMode="auto">
            <a:xfrm flipH="1">
              <a:off x="4076" y="1760"/>
              <a:ext cx="803" cy="196"/>
            </a:xfrm>
            <a:prstGeom prst="line">
              <a:avLst/>
            </a:prstGeom>
            <a:noFill/>
            <a:ln w="349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2012" name="Line 14"/>
            <p:cNvSpPr>
              <a:spLocks noChangeShapeType="1"/>
            </p:cNvSpPr>
            <p:nvPr/>
          </p:nvSpPr>
          <p:spPr bwMode="auto">
            <a:xfrm flipH="1">
              <a:off x="4110" y="1441"/>
              <a:ext cx="773" cy="135"/>
            </a:xfrm>
            <a:prstGeom prst="line">
              <a:avLst/>
            </a:prstGeom>
            <a:noFill/>
            <a:ln w="349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2013" name="Line 15"/>
            <p:cNvSpPr>
              <a:spLocks noChangeShapeType="1"/>
            </p:cNvSpPr>
            <p:nvPr/>
          </p:nvSpPr>
          <p:spPr bwMode="auto">
            <a:xfrm flipH="1">
              <a:off x="4255" y="3001"/>
              <a:ext cx="608" cy="129"/>
            </a:xfrm>
            <a:prstGeom prst="line">
              <a:avLst/>
            </a:prstGeom>
            <a:noFill/>
            <a:ln w="349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2014" name="Line 16"/>
            <p:cNvSpPr>
              <a:spLocks noChangeShapeType="1"/>
            </p:cNvSpPr>
            <p:nvPr/>
          </p:nvSpPr>
          <p:spPr bwMode="auto">
            <a:xfrm flipH="1">
              <a:off x="4427" y="2079"/>
              <a:ext cx="457" cy="114"/>
            </a:xfrm>
            <a:prstGeom prst="line">
              <a:avLst/>
            </a:prstGeom>
            <a:noFill/>
            <a:ln w="349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2015" name="Line 17"/>
            <p:cNvSpPr>
              <a:spLocks noChangeShapeType="1"/>
            </p:cNvSpPr>
            <p:nvPr/>
          </p:nvSpPr>
          <p:spPr bwMode="auto">
            <a:xfrm flipH="1">
              <a:off x="4081" y="2618"/>
              <a:ext cx="786" cy="308"/>
            </a:xfrm>
            <a:prstGeom prst="line">
              <a:avLst/>
            </a:prstGeom>
            <a:noFill/>
            <a:ln w="349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grpSp>
      <p:sp>
        <p:nvSpPr>
          <p:cNvPr id="41992" name="Text Box 32"/>
          <p:cNvSpPr txBox="1">
            <a:spLocks noChangeArrowheads="1"/>
          </p:cNvSpPr>
          <p:nvPr/>
        </p:nvSpPr>
        <p:spPr bwMode="auto">
          <a:xfrm>
            <a:off x="4582323" y="822918"/>
            <a:ext cx="4892748" cy="951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ea typeface="ＭＳ Ｐゴシック" charset="-128"/>
              </a:rPr>
              <a:t>Results at FNAL-TEVATRON synchrotron </a:t>
            </a:r>
          </a:p>
          <a:p>
            <a:pPr>
              <a:lnSpc>
                <a:spcPct val="70000"/>
              </a:lnSpc>
            </a:pPr>
            <a:r>
              <a:rPr lang="en-US" altLang="de-DE" dirty="0">
                <a:latin typeface="Calibri" panose="020F0502020204030204" pitchFamily="34" charset="0"/>
                <a:ea typeface="ＭＳ Ｐゴシック" charset="-128"/>
              </a:rPr>
              <a:t>with 150 GeV proton </a:t>
            </a:r>
          </a:p>
          <a:p>
            <a:pPr>
              <a:lnSpc>
                <a:spcPct val="40000"/>
              </a:lnSpc>
            </a:pPr>
            <a:r>
              <a:rPr lang="en-US" altLang="de-DE" dirty="0">
                <a:latin typeface="Calibri" panose="020F0502020204030204" pitchFamily="34" charset="0"/>
                <a:ea typeface="ＭＳ Ｐゴシック" charset="-128"/>
              </a:rPr>
              <a:t>Using fast camera: Turn-by-turn measurement</a:t>
            </a:r>
          </a:p>
        </p:txBody>
      </p:sp>
    </p:spTree>
    <p:extLst>
      <p:ext uri="{BB962C8B-B14F-4D97-AF65-F5344CB8AC3E}">
        <p14:creationId xmlns:p14="http://schemas.microsoft.com/office/powerpoint/2010/main" val="3711093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764" y="1281049"/>
            <a:ext cx="3939868" cy="4257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227" name="Text Box 2"/>
          <p:cNvSpPr txBox="1">
            <a:spLocks noChangeArrowheads="1"/>
          </p:cNvSpPr>
          <p:nvPr/>
        </p:nvSpPr>
        <p:spPr bwMode="auto">
          <a:xfrm>
            <a:off x="252000" y="180000"/>
            <a:ext cx="8114690"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sz="2000" b="1" dirty="0">
                <a:solidFill>
                  <a:srgbClr val="000000"/>
                </a:solidFill>
                <a:latin typeface="Arial" panose="020B0604020202020204" pitchFamily="34" charset="0"/>
                <a:cs typeface="Arial" panose="020B0604020202020204" pitchFamily="34" charset="0"/>
              </a:rPr>
              <a:t>Optical Transition </a:t>
            </a:r>
            <a:r>
              <a:rPr lang="en-US" altLang="de-DE" sz="2000" b="1" dirty="0" smtClean="0">
                <a:solidFill>
                  <a:srgbClr val="000000"/>
                </a:solidFill>
                <a:latin typeface="Arial" panose="020B0604020202020204" pitchFamily="34" charset="0"/>
                <a:cs typeface="Arial" panose="020B0604020202020204" pitchFamily="34" charset="0"/>
              </a:rPr>
              <a:t>Radiation compared to Scintillation Screen</a:t>
            </a:r>
            <a:endParaRPr lang="en-US" altLang="de-DE" sz="2000" b="1" dirty="0">
              <a:solidFill>
                <a:srgbClr val="000000"/>
              </a:solidFill>
              <a:latin typeface="Arial" panose="020B0604020202020204" pitchFamily="34" charset="0"/>
              <a:cs typeface="Arial" panose="020B0604020202020204" pitchFamily="34" charset="0"/>
            </a:endParaRPr>
          </a:p>
        </p:txBody>
      </p:sp>
      <p:sp>
        <p:nvSpPr>
          <p:cNvPr id="52231" name="Text Box 7"/>
          <p:cNvSpPr txBox="1">
            <a:spLocks noChangeArrowheads="1"/>
          </p:cNvSpPr>
          <p:nvPr/>
        </p:nvSpPr>
        <p:spPr bwMode="auto">
          <a:xfrm>
            <a:off x="173037" y="710370"/>
            <a:ext cx="69364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ts val="400"/>
              </a:spcBef>
              <a:spcAft>
                <a:spcPct val="0"/>
              </a:spcAft>
            </a:pPr>
            <a:r>
              <a:rPr lang="en-US" altLang="de-DE" sz="2000" b="1" dirty="0" smtClean="0">
                <a:solidFill>
                  <a:srgbClr val="0000FF"/>
                </a:solidFill>
                <a:latin typeface="Calibri" panose="020F0502020204030204" pitchFamily="34" charset="0"/>
              </a:rPr>
              <a:t>Installation of OTR and scintillation screens on same drive: </a:t>
            </a:r>
            <a:endParaRPr lang="en-US" altLang="de-DE" sz="2000" dirty="0">
              <a:solidFill>
                <a:srgbClr val="0000FF"/>
              </a:solidFill>
              <a:latin typeface="Calibri" panose="020F0502020204030204" pitchFamily="34" charset="0"/>
              <a:sym typeface="Symbol" pitchFamily="18" charset="2"/>
            </a:endParaRPr>
          </a:p>
        </p:txBody>
      </p:sp>
      <p:sp>
        <p:nvSpPr>
          <p:cNvPr id="52232" name="Rectangle 8"/>
          <p:cNvSpPr>
            <a:spLocks noChangeArrowheads="1"/>
          </p:cNvSpPr>
          <p:nvPr/>
        </p:nvSpPr>
        <p:spPr bwMode="auto">
          <a:xfrm>
            <a:off x="312738" y="2581275"/>
            <a:ext cx="3633787"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endParaRPr lang="de-DE" altLang="de-DE">
              <a:solidFill>
                <a:srgbClr val="000000"/>
              </a:solidFill>
            </a:endParaRPr>
          </a:p>
        </p:txBody>
      </p:sp>
      <p:sp>
        <p:nvSpPr>
          <p:cNvPr id="9" name="Text Box 7"/>
          <p:cNvSpPr txBox="1">
            <a:spLocks noChangeArrowheads="1"/>
          </p:cNvSpPr>
          <p:nvPr/>
        </p:nvSpPr>
        <p:spPr bwMode="auto">
          <a:xfrm>
            <a:off x="264863" y="6228471"/>
            <a:ext cx="33631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sz="1400" dirty="0" smtClean="0">
                <a:solidFill>
                  <a:srgbClr val="000000"/>
                </a:solidFill>
              </a:rPr>
              <a:t>Courtesy of U. </a:t>
            </a:r>
            <a:r>
              <a:rPr lang="en-US" altLang="de-DE" sz="1400" dirty="0" err="1" smtClean="0">
                <a:solidFill>
                  <a:srgbClr val="000000"/>
                </a:solidFill>
              </a:rPr>
              <a:t>Iriso</a:t>
            </a:r>
            <a:r>
              <a:rPr lang="en-US" altLang="de-DE" sz="1400" dirty="0" smtClean="0">
                <a:solidFill>
                  <a:srgbClr val="000000"/>
                </a:solidFill>
              </a:rPr>
              <a:t> et al., DIPAC’09 </a:t>
            </a:r>
            <a:endParaRPr lang="en-US" altLang="de-DE" sz="1400" dirty="0">
              <a:solidFill>
                <a:srgbClr val="000000"/>
              </a:solidFill>
            </a:endParaRPr>
          </a:p>
        </p:txBody>
      </p:sp>
      <p:sp>
        <p:nvSpPr>
          <p:cNvPr id="14" name="Text Box 7"/>
          <p:cNvSpPr txBox="1">
            <a:spLocks noChangeArrowheads="1"/>
          </p:cNvSpPr>
          <p:nvPr/>
        </p:nvSpPr>
        <p:spPr bwMode="auto">
          <a:xfrm>
            <a:off x="5336722" y="922265"/>
            <a:ext cx="354589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0" fontAlgn="base" hangingPunct="0">
              <a:spcBef>
                <a:spcPct val="50000"/>
              </a:spcBef>
              <a:spcAft>
                <a:spcPct val="0"/>
              </a:spcAft>
            </a:pPr>
            <a:r>
              <a:rPr lang="en-US" altLang="de-DE" i="1" dirty="0" smtClean="0">
                <a:solidFill>
                  <a:srgbClr val="000000"/>
                </a:solidFill>
                <a:latin typeface="Calibri" panose="020F0502020204030204" pitchFamily="34" charset="0"/>
              </a:rPr>
              <a:t>Example: ALBA  LINAC 100 MeV</a:t>
            </a:r>
            <a:endParaRPr lang="en-US" altLang="de-DE" i="1" dirty="0">
              <a:solidFill>
                <a:srgbClr val="000000"/>
              </a:solidFill>
              <a:latin typeface="Calibri" panose="020F0502020204030204" pitchFamily="34" charset="0"/>
            </a:endParaRPr>
          </a:p>
        </p:txBody>
      </p:sp>
      <p:sp>
        <p:nvSpPr>
          <p:cNvPr id="3" name="Textfeld 2"/>
          <p:cNvSpPr txBox="1"/>
          <p:nvPr/>
        </p:nvSpPr>
        <p:spPr>
          <a:xfrm>
            <a:off x="186161" y="4020826"/>
            <a:ext cx="3612630" cy="1985159"/>
          </a:xfrm>
          <a:prstGeom prst="rect">
            <a:avLst/>
          </a:prstGeom>
          <a:noFill/>
        </p:spPr>
        <p:txBody>
          <a:bodyPr wrap="square" rtlCol="0">
            <a:spAutoFit/>
          </a:bodyPr>
          <a:lstStyle/>
          <a:p>
            <a:pPr eaLnBrk="0" fontAlgn="base" hangingPunct="0">
              <a:spcBef>
                <a:spcPct val="50000"/>
              </a:spcBef>
              <a:spcAft>
                <a:spcPct val="0"/>
              </a:spcAft>
            </a:pPr>
            <a:r>
              <a:rPr lang="en-US" b="1" dirty="0" smtClean="0">
                <a:solidFill>
                  <a:srgbClr val="0000FF"/>
                </a:solidFill>
                <a:latin typeface="Calibri" panose="020F0502020204030204" pitchFamily="34" charset="0"/>
              </a:rPr>
              <a:t>Results:</a:t>
            </a:r>
          </a:p>
          <a:p>
            <a:pPr marL="285750" indent="-285750" eaLnBrk="0" fontAlgn="base" hangingPunct="0">
              <a:spcBef>
                <a:spcPts val="200"/>
              </a:spcBef>
              <a:spcAft>
                <a:spcPts val="200"/>
              </a:spcAft>
              <a:buFont typeface="Wingdings" panose="05000000000000000000" pitchFamily="2" charset="2"/>
              <a:buChar char="Ø"/>
            </a:pPr>
            <a:r>
              <a:rPr lang="en-US" dirty="0" smtClean="0">
                <a:solidFill>
                  <a:srgbClr val="000000"/>
                </a:solidFill>
                <a:latin typeface="Calibri" panose="020F0502020204030204" pitchFamily="34" charset="0"/>
              </a:rPr>
              <a:t>Much more light from </a:t>
            </a:r>
            <a:r>
              <a:rPr lang="en-US" dirty="0" err="1" smtClean="0">
                <a:solidFill>
                  <a:srgbClr val="000000"/>
                </a:solidFill>
                <a:latin typeface="Calibri" panose="020F0502020204030204" pitchFamily="34" charset="0"/>
              </a:rPr>
              <a:t>YAG:Ce</a:t>
            </a:r>
            <a:endParaRPr lang="en-US" dirty="0" smtClean="0">
              <a:solidFill>
                <a:srgbClr val="000000"/>
              </a:solidFill>
              <a:latin typeface="Calibri" panose="020F0502020204030204" pitchFamily="34" charset="0"/>
            </a:endParaRPr>
          </a:p>
          <a:p>
            <a:pPr eaLnBrk="0" fontAlgn="base" hangingPunct="0">
              <a:spcBef>
                <a:spcPts val="200"/>
              </a:spcBef>
              <a:spcAft>
                <a:spcPts val="200"/>
              </a:spcAft>
            </a:pP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    for 100 MeV (</a:t>
            </a:r>
            <a:r>
              <a:rPr lang="en-US" b="1" i="1" dirty="0" smtClean="0">
                <a:solidFill>
                  <a:srgbClr val="000000"/>
                </a:solidFill>
                <a:latin typeface="Calibri" panose="020F0502020204030204" pitchFamily="34" charset="0"/>
                <a:sym typeface="Symbol"/>
              </a:rPr>
              <a:t> </a:t>
            </a:r>
            <a:r>
              <a:rPr lang="en-US" dirty="0" smtClean="0">
                <a:solidFill>
                  <a:srgbClr val="000000"/>
                </a:solidFill>
                <a:latin typeface="Calibri" panose="020F0502020204030204" pitchFamily="34" charset="0"/>
                <a:sym typeface="Symbol"/>
              </a:rPr>
              <a:t>=200) </a:t>
            </a:r>
            <a:r>
              <a:rPr lang="en-US" dirty="0" smtClean="0">
                <a:solidFill>
                  <a:srgbClr val="000000"/>
                </a:solidFill>
                <a:latin typeface="Calibri" panose="020F0502020204030204" pitchFamily="34" charset="0"/>
              </a:rPr>
              <a:t>electrons</a:t>
            </a:r>
          </a:p>
          <a:p>
            <a:pPr eaLnBrk="0" fontAlgn="base" hangingPunct="0">
              <a:spcBef>
                <a:spcPts val="200"/>
              </a:spcBef>
              <a:spcAft>
                <a:spcPts val="200"/>
              </a:spcAft>
            </a:pP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    light output </a:t>
            </a:r>
            <a:r>
              <a:rPr lang="en-US" b="1" i="1" dirty="0" smtClean="0">
                <a:solidFill>
                  <a:srgbClr val="000000"/>
                </a:solidFill>
                <a:latin typeface="Calibri" panose="020F0502020204030204" pitchFamily="34" charset="0"/>
              </a:rPr>
              <a:t>I</a:t>
            </a:r>
            <a:r>
              <a:rPr lang="en-US" b="1" i="1" baseline="-25000" dirty="0" smtClean="0">
                <a:solidFill>
                  <a:srgbClr val="000000"/>
                </a:solidFill>
                <a:latin typeface="Calibri" panose="020F0502020204030204" pitchFamily="34" charset="0"/>
              </a:rPr>
              <a:t>YAG</a:t>
            </a:r>
            <a:r>
              <a:rPr lang="en-US" b="1" i="1" dirty="0" smtClean="0">
                <a:solidFill>
                  <a:srgbClr val="000000"/>
                </a:solidFill>
                <a:latin typeface="Calibri" panose="020F0502020204030204" pitchFamily="34" charset="0"/>
              </a:rPr>
              <a:t> </a:t>
            </a:r>
            <a:r>
              <a:rPr lang="en-US" b="1" i="1" dirty="0" smtClean="0">
                <a:solidFill>
                  <a:srgbClr val="000000"/>
                </a:solidFill>
                <a:latin typeface="Calibri" panose="020F0502020204030204" pitchFamily="34" charset="0"/>
                <a:sym typeface="Symbol"/>
              </a:rPr>
              <a:t> 10 </a:t>
            </a:r>
            <a:r>
              <a:rPr lang="en-US" b="1" i="1" baseline="30000" dirty="0" smtClean="0">
                <a:solidFill>
                  <a:srgbClr val="000000"/>
                </a:solidFill>
                <a:latin typeface="Calibri" panose="020F0502020204030204" pitchFamily="34" charset="0"/>
                <a:sym typeface="Symbol"/>
              </a:rPr>
              <a:t>5</a:t>
            </a:r>
            <a:r>
              <a:rPr lang="en-US" b="1" i="1" dirty="0" smtClean="0">
                <a:solidFill>
                  <a:srgbClr val="000000"/>
                </a:solidFill>
                <a:latin typeface="Calibri" panose="020F0502020204030204" pitchFamily="34" charset="0"/>
                <a:sym typeface="Symbol"/>
              </a:rPr>
              <a:t> I</a:t>
            </a:r>
            <a:r>
              <a:rPr lang="en-US" b="1" i="1" baseline="-25000" dirty="0" smtClean="0">
                <a:solidFill>
                  <a:srgbClr val="000000"/>
                </a:solidFill>
                <a:latin typeface="Calibri" panose="020F0502020204030204" pitchFamily="34" charset="0"/>
                <a:sym typeface="Symbol"/>
              </a:rPr>
              <a:t>OTR</a:t>
            </a:r>
            <a:endParaRPr lang="en-US" b="1" i="1" baseline="-25000" dirty="0" smtClean="0">
              <a:solidFill>
                <a:srgbClr val="000000"/>
              </a:solidFill>
              <a:latin typeface="Calibri" panose="020F0502020204030204" pitchFamily="34" charset="0"/>
            </a:endParaRPr>
          </a:p>
          <a:p>
            <a:pPr marL="285750" indent="-285750" eaLnBrk="0" fontAlgn="base" hangingPunct="0">
              <a:spcBef>
                <a:spcPts val="200"/>
              </a:spcBef>
              <a:spcAft>
                <a:spcPts val="200"/>
              </a:spcAft>
              <a:buFont typeface="Wingdings" panose="05000000000000000000" pitchFamily="2" charset="2"/>
              <a:buChar char="Ø"/>
            </a:pPr>
            <a:r>
              <a:rPr lang="en-US" dirty="0">
                <a:solidFill>
                  <a:srgbClr val="000000"/>
                </a:solidFill>
                <a:latin typeface="Calibri" panose="020F0502020204030204" pitchFamily="34" charset="0"/>
              </a:rPr>
              <a:t>B</a:t>
            </a:r>
            <a:r>
              <a:rPr lang="en-US" dirty="0" smtClean="0">
                <a:solidFill>
                  <a:srgbClr val="000000"/>
                </a:solidFill>
                <a:latin typeface="Calibri" panose="020F0502020204030204" pitchFamily="34" charset="0"/>
              </a:rPr>
              <a:t>roader image from </a:t>
            </a:r>
            <a:r>
              <a:rPr lang="en-US" dirty="0" err="1" smtClean="0">
                <a:solidFill>
                  <a:srgbClr val="000000"/>
                </a:solidFill>
                <a:latin typeface="Calibri" panose="020F0502020204030204" pitchFamily="34" charset="0"/>
              </a:rPr>
              <a:t>YAG:Ce</a:t>
            </a:r>
            <a:r>
              <a:rPr lang="en-US" dirty="0" smtClean="0">
                <a:solidFill>
                  <a:srgbClr val="000000"/>
                </a:solidFill>
                <a:latin typeface="Calibri" panose="020F0502020204030204" pitchFamily="34" charset="0"/>
              </a:rPr>
              <a:t> </a:t>
            </a:r>
          </a:p>
          <a:p>
            <a:pPr eaLnBrk="0" fontAlgn="base" hangingPunct="0">
              <a:spcBef>
                <a:spcPts val="200"/>
              </a:spcBef>
              <a:spcAft>
                <a:spcPts val="200"/>
              </a:spcAft>
            </a:pPr>
            <a:r>
              <a:rPr lang="en-US" dirty="0" smtClean="0">
                <a:solidFill>
                  <a:srgbClr val="000000"/>
                </a:solidFill>
                <a:latin typeface="Calibri" panose="020F0502020204030204" pitchFamily="34" charset="0"/>
              </a:rPr>
              <a:t>     due to finite </a:t>
            </a:r>
            <a:r>
              <a:rPr lang="en-US" dirty="0" err="1" smtClean="0">
                <a:solidFill>
                  <a:srgbClr val="000000"/>
                </a:solidFill>
                <a:latin typeface="Calibri" panose="020F0502020204030204" pitchFamily="34" charset="0"/>
              </a:rPr>
              <a:t>YAG:Ce</a:t>
            </a:r>
            <a:r>
              <a:rPr lang="en-US" dirty="0" smtClean="0">
                <a:solidFill>
                  <a:srgbClr val="000000"/>
                </a:solidFill>
                <a:latin typeface="Calibri" panose="020F0502020204030204" pitchFamily="34" charset="0"/>
              </a:rPr>
              <a:t> thickness </a:t>
            </a:r>
          </a:p>
        </p:txBody>
      </p:sp>
      <p:sp>
        <p:nvSpPr>
          <p:cNvPr id="2" name="Textfeld 1"/>
          <p:cNvSpPr txBox="1"/>
          <p:nvPr/>
        </p:nvSpPr>
        <p:spPr>
          <a:xfrm>
            <a:off x="7792959" y="1262544"/>
            <a:ext cx="1243537" cy="523220"/>
          </a:xfrm>
          <a:prstGeom prst="rect">
            <a:avLst/>
          </a:prstGeom>
          <a:noFill/>
        </p:spPr>
        <p:txBody>
          <a:bodyPr wrap="square" rtlCol="0">
            <a:spAutoFit/>
          </a:bodyPr>
          <a:lstStyle/>
          <a:p>
            <a:pPr eaLnBrk="0" fontAlgn="base" hangingPunct="0">
              <a:spcBef>
                <a:spcPct val="50000"/>
              </a:spcBef>
              <a:spcAft>
                <a:spcPct val="0"/>
              </a:spcAft>
            </a:pPr>
            <a:r>
              <a:rPr lang="en-US" sz="2800" b="1" dirty="0" smtClean="0">
                <a:solidFill>
                  <a:srgbClr val="FF0000"/>
                </a:solidFill>
                <a:latin typeface="Times New Roman" pitchFamily="18" charset="0"/>
              </a:rPr>
              <a:t>OTR</a:t>
            </a:r>
            <a:endParaRPr lang="en-US" sz="2800" b="1" dirty="0">
              <a:solidFill>
                <a:srgbClr val="FF0000"/>
              </a:solidFill>
              <a:latin typeface="Times New Roman" pitchFamily="18" charset="0"/>
            </a:endParaRPr>
          </a:p>
        </p:txBody>
      </p:sp>
      <p:pic>
        <p:nvPicPr>
          <p:cNvPr id="931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427" y="3882358"/>
            <a:ext cx="3779638" cy="2653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uppieren 3"/>
          <p:cNvGrpSpPr/>
          <p:nvPr/>
        </p:nvGrpSpPr>
        <p:grpSpPr>
          <a:xfrm>
            <a:off x="116741" y="922939"/>
            <a:ext cx="4496198" cy="3097569"/>
            <a:chOff x="6545834" y="2438810"/>
            <a:chExt cx="4198924" cy="3424957"/>
          </a:xfrm>
        </p:grpSpPr>
        <p:pic>
          <p:nvPicPr>
            <p:cNvPr id="93187"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5834" y="2438810"/>
              <a:ext cx="4198924" cy="3424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6789323" y="2497408"/>
              <a:ext cx="1577367" cy="523220"/>
            </a:xfrm>
            <a:prstGeom prst="rect">
              <a:avLst/>
            </a:prstGeom>
            <a:noFill/>
          </p:spPr>
          <p:txBody>
            <a:bodyPr wrap="square" rtlCol="0">
              <a:spAutoFit/>
            </a:bodyPr>
            <a:lstStyle/>
            <a:p>
              <a:pPr eaLnBrk="0" fontAlgn="base" hangingPunct="0">
                <a:spcBef>
                  <a:spcPct val="50000"/>
                </a:spcBef>
                <a:spcAft>
                  <a:spcPct val="0"/>
                </a:spcAft>
              </a:pPr>
              <a:r>
                <a:rPr lang="en-US" sz="2800" b="1" dirty="0" err="1" smtClean="0">
                  <a:solidFill>
                    <a:srgbClr val="FF0000"/>
                  </a:solidFill>
                  <a:latin typeface="Calibri" panose="020F0502020204030204" pitchFamily="34" charset="0"/>
                </a:rPr>
                <a:t>YAG:Ce</a:t>
              </a:r>
              <a:endParaRPr lang="en-US" sz="2800" b="1" dirty="0">
                <a:solidFill>
                  <a:srgbClr val="FF0000"/>
                </a:solidFill>
                <a:latin typeface="Calibri" panose="020F0502020204030204" pitchFamily="34" charset="0"/>
              </a:endParaRPr>
            </a:p>
          </p:txBody>
        </p:sp>
        <p:sp>
          <p:nvSpPr>
            <p:cNvPr id="16" name="Textfeld 15"/>
            <p:cNvSpPr txBox="1"/>
            <p:nvPr/>
          </p:nvSpPr>
          <p:spPr>
            <a:xfrm>
              <a:off x="6861615" y="4209926"/>
              <a:ext cx="1243537" cy="523220"/>
            </a:xfrm>
            <a:prstGeom prst="rect">
              <a:avLst/>
            </a:prstGeom>
            <a:noFill/>
          </p:spPr>
          <p:txBody>
            <a:bodyPr wrap="square" rtlCol="0">
              <a:spAutoFit/>
            </a:bodyPr>
            <a:lstStyle/>
            <a:p>
              <a:pPr eaLnBrk="0" fontAlgn="base" hangingPunct="0">
                <a:spcBef>
                  <a:spcPct val="50000"/>
                </a:spcBef>
                <a:spcAft>
                  <a:spcPct val="0"/>
                </a:spcAft>
              </a:pPr>
              <a:r>
                <a:rPr lang="en-US" sz="2800" b="1" dirty="0" smtClean="0">
                  <a:solidFill>
                    <a:srgbClr val="FF0000"/>
                  </a:solidFill>
                  <a:latin typeface="Calibri" panose="020F0502020204030204" pitchFamily="34" charset="0"/>
                </a:rPr>
                <a:t>OTR</a:t>
              </a:r>
              <a:endParaRPr lang="en-US" sz="2800" b="1" dirty="0">
                <a:solidFill>
                  <a:srgbClr val="FF0000"/>
                </a:solidFill>
                <a:latin typeface="Calibri" panose="020F0502020204030204" pitchFamily="34" charset="0"/>
              </a:endParaRPr>
            </a:p>
          </p:txBody>
        </p:sp>
        <p:sp>
          <p:nvSpPr>
            <p:cNvPr id="18" name="Textfeld 17"/>
            <p:cNvSpPr txBox="1"/>
            <p:nvPr/>
          </p:nvSpPr>
          <p:spPr>
            <a:xfrm>
              <a:off x="8855321" y="2497408"/>
              <a:ext cx="1230376" cy="553998"/>
            </a:xfrm>
            <a:prstGeom prst="rect">
              <a:avLst/>
            </a:prstGeom>
            <a:noFill/>
          </p:spPr>
          <p:txBody>
            <a:bodyPr wrap="square" rtlCol="0">
              <a:spAutoFit/>
            </a:bodyPr>
            <a:lstStyle/>
            <a:p>
              <a:pPr eaLnBrk="0" fontAlgn="base" hangingPunct="0">
                <a:spcBef>
                  <a:spcPct val="50000"/>
                </a:spcBef>
                <a:spcAft>
                  <a:spcPct val="0"/>
                </a:spcAft>
              </a:pPr>
              <a:r>
                <a:rPr lang="en-US" sz="1500" dirty="0" err="1" smtClean="0">
                  <a:latin typeface="Calibri" panose="020F0502020204030204" pitchFamily="34" charset="0"/>
                </a:rPr>
                <a:t>YAG:Ce</a:t>
              </a:r>
              <a:endParaRPr lang="en-US" sz="1500" dirty="0" smtClean="0">
                <a:latin typeface="Calibri" panose="020F0502020204030204" pitchFamily="34" charset="0"/>
              </a:endParaRPr>
            </a:p>
            <a:p>
              <a:pPr eaLnBrk="0" fontAlgn="base" hangingPunct="0">
                <a:spcBef>
                  <a:spcPts val="0"/>
                </a:spcBef>
                <a:spcAft>
                  <a:spcPct val="0"/>
                </a:spcAft>
              </a:pPr>
              <a:r>
                <a:rPr lang="en-US" sz="1500" dirty="0" smtClean="0">
                  <a:latin typeface="Calibri" panose="020F0502020204030204" pitchFamily="34" charset="0"/>
                </a:rPr>
                <a:t>projection</a:t>
              </a:r>
              <a:endParaRPr lang="en-US" sz="1500" dirty="0">
                <a:latin typeface="Calibri" panose="020F0502020204030204" pitchFamily="34" charset="0"/>
              </a:endParaRPr>
            </a:p>
          </p:txBody>
        </p:sp>
        <p:sp>
          <p:nvSpPr>
            <p:cNvPr id="19" name="Textfeld 18"/>
            <p:cNvSpPr txBox="1"/>
            <p:nvPr/>
          </p:nvSpPr>
          <p:spPr>
            <a:xfrm>
              <a:off x="8882615" y="4209926"/>
              <a:ext cx="1571569" cy="323165"/>
            </a:xfrm>
            <a:prstGeom prst="rect">
              <a:avLst/>
            </a:prstGeom>
            <a:noFill/>
          </p:spPr>
          <p:txBody>
            <a:bodyPr wrap="square" rtlCol="0">
              <a:spAutoFit/>
            </a:bodyPr>
            <a:lstStyle/>
            <a:p>
              <a:pPr eaLnBrk="0" fontAlgn="base" hangingPunct="0">
                <a:spcBef>
                  <a:spcPct val="50000"/>
                </a:spcBef>
                <a:spcAft>
                  <a:spcPct val="0"/>
                </a:spcAft>
              </a:pPr>
              <a:r>
                <a:rPr lang="en-US" sz="1500" dirty="0" smtClean="0">
                  <a:latin typeface="Calibri" panose="020F0502020204030204" pitchFamily="34" charset="0"/>
                </a:rPr>
                <a:t>OTR projection</a:t>
              </a:r>
              <a:endParaRPr lang="en-US" sz="1500" dirty="0">
                <a:latin typeface="Calibri" panose="020F0502020204030204" pitchFamily="34" charset="0"/>
              </a:endParaRPr>
            </a:p>
          </p:txBody>
        </p:sp>
      </p:grpSp>
    </p:spTree>
    <p:extLst>
      <p:ext uri="{BB962C8B-B14F-4D97-AF65-F5344CB8AC3E}">
        <p14:creationId xmlns:p14="http://schemas.microsoft.com/office/powerpoint/2010/main" val="6218268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Comparison between Scintillation Screens and OTR</a:t>
            </a:r>
          </a:p>
        </p:txBody>
      </p:sp>
      <p:sp>
        <p:nvSpPr>
          <p:cNvPr id="43012" name="Text Box 3"/>
          <p:cNvSpPr txBox="1">
            <a:spLocks noChangeArrowheads="1"/>
          </p:cNvSpPr>
          <p:nvPr/>
        </p:nvSpPr>
        <p:spPr bwMode="auto">
          <a:xfrm>
            <a:off x="125413" y="11525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43013" name="Text Box 4"/>
          <p:cNvSpPr txBox="1">
            <a:spLocks noChangeArrowheads="1"/>
          </p:cNvSpPr>
          <p:nvPr/>
        </p:nvSpPr>
        <p:spPr bwMode="auto">
          <a:xfrm>
            <a:off x="107760" y="816436"/>
            <a:ext cx="9170352" cy="4165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800"/>
              </a:spcBef>
            </a:pPr>
            <a:r>
              <a:rPr lang="en-US" altLang="de-DE" b="1" dirty="0">
                <a:solidFill>
                  <a:srgbClr val="0000FF"/>
                </a:solidFill>
                <a:latin typeface="Calibri" panose="020F0502020204030204" pitchFamily="34" charset="0"/>
              </a:rPr>
              <a:t>OTR:</a:t>
            </a:r>
            <a:r>
              <a:rPr lang="en-US" altLang="de-DE" dirty="0">
                <a:solidFill>
                  <a:srgbClr val="0033CC"/>
                </a:solidFill>
                <a:latin typeface="Calibri" panose="020F0502020204030204" pitchFamily="34" charset="0"/>
              </a:rPr>
              <a:t> </a:t>
            </a:r>
            <a:r>
              <a:rPr lang="en-US" altLang="de-DE" dirty="0">
                <a:latin typeface="Calibri" panose="020F0502020204030204" pitchFamily="34" charset="0"/>
              </a:rPr>
              <a:t>electrodynamic process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beam intensity linear to # </a:t>
            </a:r>
            <a:r>
              <a:rPr lang="en-US" altLang="de-DE" dirty="0" smtClean="0">
                <a:latin typeface="Calibri" panose="020F0502020204030204" pitchFamily="34" charset="0"/>
              </a:rPr>
              <a:t>photons, high radiation hardness</a:t>
            </a:r>
            <a:endParaRPr lang="en-US" altLang="de-DE" dirty="0">
              <a:latin typeface="Calibri" panose="020F0502020204030204" pitchFamily="34" charset="0"/>
            </a:endParaRPr>
          </a:p>
          <a:p>
            <a:pPr>
              <a:spcBef>
                <a:spcPts val="800"/>
              </a:spcBef>
            </a:pPr>
            <a:r>
              <a:rPr lang="en-US" altLang="de-DE" b="1" dirty="0" err="1">
                <a:solidFill>
                  <a:srgbClr val="FF0000"/>
                </a:solidFill>
                <a:latin typeface="Calibri" panose="020F0502020204030204" pitchFamily="34" charset="0"/>
              </a:rPr>
              <a:t>Scint</a:t>
            </a:r>
            <a:r>
              <a:rPr lang="en-US" altLang="de-DE" b="1" dirty="0">
                <a:solidFill>
                  <a:srgbClr val="FF0000"/>
                </a:solidFill>
                <a:latin typeface="Calibri" panose="020F0502020204030204" pitchFamily="34" charset="0"/>
              </a:rPr>
              <a:t>. Screen:</a:t>
            </a:r>
            <a:r>
              <a:rPr lang="en-US" altLang="de-DE" dirty="0">
                <a:latin typeface="Calibri" panose="020F0502020204030204" pitchFamily="34" charset="0"/>
              </a:rPr>
              <a:t>  complex atomic process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saturation </a:t>
            </a:r>
            <a:r>
              <a:rPr lang="en-US" altLang="de-DE" dirty="0" smtClean="0">
                <a:latin typeface="Calibri" panose="020F0502020204030204" pitchFamily="34" charset="0"/>
              </a:rPr>
              <a:t>possible, for some low radiation hardness</a:t>
            </a:r>
            <a:endParaRPr lang="en-US" altLang="de-DE" dirty="0">
              <a:latin typeface="Calibri" panose="020F0502020204030204" pitchFamily="34" charset="0"/>
            </a:endParaRPr>
          </a:p>
          <a:p>
            <a:pPr>
              <a:spcBef>
                <a:spcPts val="800"/>
              </a:spcBef>
            </a:pPr>
            <a:r>
              <a:rPr lang="en-US" altLang="de-DE" b="1" dirty="0">
                <a:solidFill>
                  <a:srgbClr val="0000FF"/>
                </a:solidFill>
                <a:latin typeface="Calibri" panose="020F0502020204030204" pitchFamily="34" charset="0"/>
              </a:rPr>
              <a:t>OTR:</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thin foil Al or Al on Mylar, down to 0.25 </a:t>
            </a:r>
            <a:r>
              <a:rPr lang="en-US" altLang="de-DE" dirty="0" err="1">
                <a:latin typeface="Calibri" panose="020F0502020204030204" pitchFamily="34" charset="0"/>
              </a:rPr>
              <a:t>μm</a:t>
            </a:r>
            <a:r>
              <a:rPr lang="en-US" altLang="de-DE" dirty="0">
                <a:latin typeface="Calibri" panose="020F0502020204030204" pitchFamily="34" charset="0"/>
              </a:rPr>
              <a:t> thickness</a:t>
            </a:r>
          </a:p>
          <a:p>
            <a:pPr>
              <a:spcBef>
                <a:spcPts val="800"/>
              </a:spcBef>
            </a:pPr>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minimization of beam scattering (Al is low </a:t>
            </a:r>
            <a:r>
              <a:rPr lang="en-US" altLang="de-DE" dirty="0" smtClean="0">
                <a:latin typeface="Calibri" panose="020F0502020204030204" pitchFamily="34" charset="0"/>
              </a:rPr>
              <a:t>Z-material e.g. plastics like Mylar)</a:t>
            </a:r>
            <a:endParaRPr lang="en-US" altLang="de-DE" dirty="0">
              <a:latin typeface="Calibri" panose="020F0502020204030204" pitchFamily="34" charset="0"/>
            </a:endParaRPr>
          </a:p>
          <a:p>
            <a:pPr>
              <a:spcBef>
                <a:spcPts val="800"/>
              </a:spcBef>
            </a:pPr>
            <a:r>
              <a:rPr lang="en-US" altLang="de-DE" b="1" dirty="0" err="1">
                <a:solidFill>
                  <a:srgbClr val="FF0000"/>
                </a:solidFill>
                <a:latin typeface="Calibri" panose="020F0502020204030204" pitchFamily="34" charset="0"/>
              </a:rPr>
              <a:t>Scint</a:t>
            </a:r>
            <a:r>
              <a:rPr lang="en-US" altLang="de-DE" b="1" dirty="0">
                <a:solidFill>
                  <a:srgbClr val="FF0000"/>
                </a:solidFill>
                <a:latin typeface="Calibri" panose="020F0502020204030204" pitchFamily="34" charset="0"/>
              </a:rPr>
              <a:t>. Screen:</a:t>
            </a:r>
            <a:r>
              <a:rPr lang="en-US" altLang="de-DE" dirty="0">
                <a:latin typeface="Calibri" panose="020F0502020204030204" pitchFamily="34" charset="0"/>
              </a:rPr>
              <a:t> thickness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 mm inorganic, fragile material, not </a:t>
            </a:r>
            <a:r>
              <a:rPr lang="en-US" altLang="de-DE" dirty="0" smtClean="0">
                <a:latin typeface="Calibri" panose="020F0502020204030204" pitchFamily="34" charset="0"/>
              </a:rPr>
              <a:t>always radiation </a:t>
            </a:r>
            <a:r>
              <a:rPr lang="en-US" altLang="de-DE" dirty="0">
                <a:latin typeface="Calibri" panose="020F0502020204030204" pitchFamily="34" charset="0"/>
              </a:rPr>
              <a:t>hard</a:t>
            </a:r>
          </a:p>
          <a:p>
            <a:pPr>
              <a:spcBef>
                <a:spcPts val="800"/>
              </a:spcBef>
            </a:pPr>
            <a:r>
              <a:rPr lang="en-US" altLang="de-DE" b="1" dirty="0">
                <a:solidFill>
                  <a:srgbClr val="0000FF"/>
                </a:solidFill>
                <a:latin typeface="Calibri" panose="020F0502020204030204" pitchFamily="34" charset="0"/>
              </a:rPr>
              <a:t>OTR:</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low number of photons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expensive image intensified CCD</a:t>
            </a:r>
          </a:p>
          <a:p>
            <a:pPr>
              <a:spcBef>
                <a:spcPts val="800"/>
              </a:spcBef>
            </a:pPr>
            <a:r>
              <a:rPr lang="en-US" altLang="de-DE" b="1" dirty="0" err="1">
                <a:solidFill>
                  <a:srgbClr val="FF0000"/>
                </a:solidFill>
                <a:latin typeface="Calibri" panose="020F0502020204030204" pitchFamily="34" charset="0"/>
              </a:rPr>
              <a:t>Scint</a:t>
            </a:r>
            <a:r>
              <a:rPr lang="en-US" altLang="de-DE" b="1" dirty="0">
                <a:solidFill>
                  <a:srgbClr val="FF0000"/>
                </a:solidFill>
                <a:latin typeface="Calibri" panose="020F0502020204030204" pitchFamily="34" charset="0"/>
              </a:rPr>
              <a:t>. Screen:</a:t>
            </a:r>
            <a:r>
              <a:rPr lang="en-US" altLang="de-DE" dirty="0">
                <a:latin typeface="Calibri" panose="020F0502020204030204" pitchFamily="34" charset="0"/>
              </a:rPr>
              <a:t> large number of photons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simple CCD sufficient</a:t>
            </a:r>
          </a:p>
          <a:p>
            <a:pPr>
              <a:spcBef>
                <a:spcPts val="800"/>
              </a:spcBef>
            </a:pPr>
            <a:r>
              <a:rPr lang="en-US" altLang="de-DE" b="1" dirty="0">
                <a:solidFill>
                  <a:srgbClr val="0000FF"/>
                </a:solidFill>
                <a:latin typeface="Calibri" panose="020F0502020204030204" pitchFamily="34" charset="0"/>
              </a:rPr>
              <a:t>OTR:</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complex angular photon distribution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resolution limited</a:t>
            </a:r>
          </a:p>
          <a:p>
            <a:pPr>
              <a:spcBef>
                <a:spcPts val="800"/>
              </a:spcBef>
            </a:pPr>
            <a:r>
              <a:rPr lang="en-US" altLang="de-DE" b="1" dirty="0" err="1">
                <a:solidFill>
                  <a:srgbClr val="FF0000"/>
                </a:solidFill>
                <a:latin typeface="Calibri" panose="020F0502020204030204" pitchFamily="34" charset="0"/>
              </a:rPr>
              <a:t>Scint</a:t>
            </a:r>
            <a:r>
              <a:rPr lang="en-US" altLang="de-DE" b="1" dirty="0">
                <a:solidFill>
                  <a:srgbClr val="FF0000"/>
                </a:solidFill>
                <a:latin typeface="Calibri" panose="020F0502020204030204" pitchFamily="34" charset="0"/>
              </a:rPr>
              <a:t>. Screen:</a:t>
            </a:r>
            <a:r>
              <a:rPr lang="en-US" altLang="de-DE" dirty="0">
                <a:latin typeface="Calibri" panose="020F0502020204030204" pitchFamily="34" charset="0"/>
              </a:rPr>
              <a:t> isotropic photon distribution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simple interpretation</a:t>
            </a:r>
          </a:p>
          <a:p>
            <a:pPr>
              <a:spcBef>
                <a:spcPts val="800"/>
              </a:spcBef>
            </a:pPr>
            <a:r>
              <a:rPr lang="en-US" altLang="de-DE" b="1" dirty="0" smtClean="0">
                <a:solidFill>
                  <a:srgbClr val="0000FF"/>
                </a:solidFill>
                <a:latin typeface="Calibri" panose="020F0502020204030204" pitchFamily="34" charset="0"/>
              </a:rPr>
              <a:t>OTR</a:t>
            </a:r>
            <a:r>
              <a:rPr lang="en-US" altLang="de-DE" b="1" dirty="0">
                <a:solidFill>
                  <a:srgbClr val="0000FF"/>
                </a:solidFill>
                <a:latin typeface="Calibri" panose="020F0502020204030204" pitchFamily="34" charset="0"/>
              </a:rPr>
              <a:t>:</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large γ needed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e</a:t>
            </a:r>
            <a:r>
              <a:rPr lang="en-US" altLang="de-DE" sz="2200" baseline="30000" dirty="0">
                <a:latin typeface="Calibri" panose="020F0502020204030204" pitchFamily="34" charset="0"/>
              </a:rPr>
              <a:t>−</a:t>
            </a:r>
            <a:r>
              <a:rPr lang="en-US" altLang="de-DE" dirty="0">
                <a:latin typeface="Calibri" panose="020F0502020204030204" pitchFamily="34" charset="0"/>
              </a:rPr>
              <a:t>-beam with </a:t>
            </a:r>
            <a:r>
              <a:rPr lang="en-US" altLang="de-DE" i="1" dirty="0" err="1">
                <a:latin typeface="Calibri" panose="020F0502020204030204" pitchFamily="34" charset="0"/>
              </a:rPr>
              <a:t>E</a:t>
            </a:r>
            <a:r>
              <a:rPr lang="en-US" altLang="de-DE" sz="2200" i="1" baseline="-25000" dirty="0" err="1">
                <a:latin typeface="Calibri" panose="020F0502020204030204" pitchFamily="34" charset="0"/>
              </a:rPr>
              <a:t>kin</a:t>
            </a:r>
            <a:r>
              <a:rPr lang="en-US" altLang="de-DE" sz="2200" baseline="-25000" dirty="0">
                <a:latin typeface="Calibri" panose="020F0502020204030204" pitchFamily="34" charset="0"/>
              </a:rPr>
              <a:t> </a:t>
            </a:r>
            <a:r>
              <a:rPr lang="en-US" altLang="de-DE" dirty="0">
                <a:latin typeface="Calibri" panose="020F0502020204030204" pitchFamily="34" charset="0"/>
              </a:rPr>
              <a:t>&gt; 100 MeV, proton-beam with </a:t>
            </a:r>
            <a:r>
              <a:rPr lang="en-US" altLang="de-DE" i="1" dirty="0" err="1">
                <a:latin typeface="Calibri" panose="020F0502020204030204" pitchFamily="34" charset="0"/>
              </a:rPr>
              <a:t>E</a:t>
            </a:r>
            <a:r>
              <a:rPr lang="en-US" altLang="de-DE" sz="2200" i="1" baseline="-25000" dirty="0" err="1">
                <a:latin typeface="Calibri" panose="020F0502020204030204" pitchFamily="34" charset="0"/>
              </a:rPr>
              <a:t>kin</a:t>
            </a:r>
            <a:r>
              <a:rPr lang="en-US" altLang="de-DE" dirty="0">
                <a:latin typeface="Calibri" panose="020F0502020204030204" pitchFamily="34" charset="0"/>
              </a:rPr>
              <a:t> &gt; 100 GeV</a:t>
            </a:r>
          </a:p>
          <a:p>
            <a:pPr>
              <a:spcBef>
                <a:spcPts val="800"/>
              </a:spcBef>
            </a:pPr>
            <a:r>
              <a:rPr lang="en-US" altLang="de-DE" b="1" dirty="0" err="1">
                <a:solidFill>
                  <a:srgbClr val="FF0000"/>
                </a:solidFill>
                <a:latin typeface="Calibri" panose="020F0502020204030204" pitchFamily="34" charset="0"/>
              </a:rPr>
              <a:t>Scint</a:t>
            </a:r>
            <a:r>
              <a:rPr lang="en-US" altLang="de-DE" b="1" dirty="0">
                <a:solidFill>
                  <a:srgbClr val="FF0000"/>
                </a:solidFill>
                <a:latin typeface="Calibri" panose="020F0502020204030204" pitchFamily="34" charset="0"/>
              </a:rPr>
              <a:t>. Screen:</a:t>
            </a:r>
            <a:r>
              <a:rPr lang="en-US" altLang="de-DE" dirty="0">
                <a:latin typeface="Calibri" panose="020F0502020204030204" pitchFamily="34" charset="0"/>
              </a:rPr>
              <a:t> for all </a:t>
            </a:r>
            <a:r>
              <a:rPr lang="en-US" altLang="de-DE" dirty="0" smtClean="0">
                <a:latin typeface="Calibri" panose="020F0502020204030204" pitchFamily="34" charset="0"/>
              </a:rPr>
              <a:t>beams</a:t>
            </a:r>
          </a:p>
        </p:txBody>
      </p:sp>
      <p:sp>
        <p:nvSpPr>
          <p:cNvPr id="43014" name="Line 5"/>
          <p:cNvSpPr>
            <a:spLocks noChangeShapeType="1"/>
          </p:cNvSpPr>
          <p:nvPr/>
        </p:nvSpPr>
        <p:spPr bwMode="auto">
          <a:xfrm>
            <a:off x="312738" y="1536446"/>
            <a:ext cx="8299450" cy="9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3015" name="Line 6"/>
          <p:cNvSpPr>
            <a:spLocks noChangeShapeType="1"/>
          </p:cNvSpPr>
          <p:nvPr/>
        </p:nvSpPr>
        <p:spPr bwMode="auto">
          <a:xfrm>
            <a:off x="320675" y="2682936"/>
            <a:ext cx="8299450" cy="9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3016" name="Line 7"/>
          <p:cNvSpPr>
            <a:spLocks noChangeShapeType="1"/>
          </p:cNvSpPr>
          <p:nvPr/>
        </p:nvSpPr>
        <p:spPr bwMode="auto">
          <a:xfrm>
            <a:off x="361950" y="3468033"/>
            <a:ext cx="8299450" cy="9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43017" name="Line 8"/>
          <p:cNvSpPr>
            <a:spLocks noChangeShapeType="1"/>
          </p:cNvSpPr>
          <p:nvPr/>
        </p:nvSpPr>
        <p:spPr bwMode="auto">
          <a:xfrm>
            <a:off x="312738" y="4204997"/>
            <a:ext cx="8299450" cy="9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9" name="Text Box 4"/>
          <p:cNvSpPr txBox="1">
            <a:spLocks noChangeArrowheads="1"/>
          </p:cNvSpPr>
          <p:nvPr/>
        </p:nvSpPr>
        <p:spPr bwMode="auto">
          <a:xfrm>
            <a:off x="107761" y="4984399"/>
            <a:ext cx="8929913" cy="131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600"/>
              </a:spcBef>
            </a:pPr>
            <a:r>
              <a:rPr lang="en-US" altLang="de-DE" b="1" dirty="0" smtClean="0">
                <a:solidFill>
                  <a:srgbClr val="0000FF"/>
                </a:solidFill>
                <a:latin typeface="Calibri" panose="020F0502020204030204" pitchFamily="34" charset="0"/>
              </a:rPr>
              <a:t>Remark: </a:t>
            </a:r>
          </a:p>
          <a:p>
            <a:pPr>
              <a:spcBef>
                <a:spcPts val="100"/>
              </a:spcBef>
            </a:pPr>
            <a:r>
              <a:rPr lang="en-US" altLang="de-DE" b="1" dirty="0" smtClean="0">
                <a:solidFill>
                  <a:srgbClr val="0000FF"/>
                </a:solidFill>
                <a:latin typeface="Calibri" panose="020F0502020204030204" pitchFamily="34" charset="0"/>
              </a:rPr>
              <a:t>1. </a:t>
            </a:r>
            <a:r>
              <a:rPr lang="en-US" altLang="de-DE" b="1" dirty="0">
                <a:solidFill>
                  <a:srgbClr val="0000FF"/>
                </a:solidFill>
                <a:latin typeface="Calibri" panose="020F0502020204030204" pitchFamily="34" charset="0"/>
                <a:cs typeface="Calibri" panose="020F0502020204030204" pitchFamily="34" charset="0"/>
              </a:rPr>
              <a:t>OTR:</a:t>
            </a:r>
            <a:r>
              <a:rPr lang="en-US" altLang="de-DE" dirty="0">
                <a:solidFill>
                  <a:srgbClr val="0000FF"/>
                </a:solidFill>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rPr>
              <a:t>beam </a:t>
            </a:r>
            <a:r>
              <a:rPr lang="en-US" altLang="de-DE" dirty="0">
                <a:latin typeface="Calibri" panose="020F0502020204030204" pitchFamily="34" charset="0"/>
                <a:cs typeface="Calibri" panose="020F0502020204030204" pitchFamily="34" charset="0"/>
              </a:rPr>
              <a:t>angular distribution measurable</a:t>
            </a:r>
            <a:r>
              <a:rPr lang="en-US" altLang="de-DE" dirty="0">
                <a:latin typeface="Calibri" panose="020F0502020204030204" pitchFamily="34" charset="0"/>
                <a:cs typeface="Calibri" panose="020F0502020204030204" pitchFamily="34" charset="0"/>
                <a:sym typeface="Symbol" panose="05050102010706020507" pitchFamily="18" charset="2"/>
              </a:rPr>
              <a:t> </a:t>
            </a:r>
            <a:r>
              <a:rPr lang="en-US" altLang="de-DE" dirty="0">
                <a:latin typeface="Calibri" panose="020F0502020204030204" pitchFamily="34" charset="0"/>
                <a:cs typeface="Calibri" panose="020F0502020204030204" pitchFamily="34" charset="0"/>
              </a:rPr>
              <a:t> beam emittance</a:t>
            </a:r>
          </a:p>
          <a:p>
            <a:pPr>
              <a:spcBef>
                <a:spcPts val="600"/>
              </a:spcBef>
            </a:pPr>
            <a:r>
              <a:rPr lang="en-US" altLang="de-DE" b="1" dirty="0" smtClean="0">
                <a:solidFill>
                  <a:srgbClr val="0000FF"/>
                </a:solidFill>
                <a:latin typeface="Calibri" panose="020F0502020204030204" pitchFamily="34" charset="0"/>
              </a:rPr>
              <a:t>2</a:t>
            </a:r>
            <a:r>
              <a:rPr lang="en-US" altLang="de-DE" dirty="0" smtClean="0">
                <a:solidFill>
                  <a:srgbClr val="0000FF"/>
                </a:solidFill>
                <a:latin typeface="Calibri" panose="020F0502020204030204" pitchFamily="34" charset="0"/>
              </a:rPr>
              <a:t>. </a:t>
            </a:r>
            <a:r>
              <a:rPr lang="en-US" altLang="de-DE" b="1" dirty="0" smtClean="0">
                <a:solidFill>
                  <a:srgbClr val="0000FF"/>
                </a:solidFill>
                <a:latin typeface="Calibri" panose="020F0502020204030204" pitchFamily="34" charset="0"/>
              </a:rPr>
              <a:t>OTR </a:t>
            </a:r>
            <a:r>
              <a:rPr lang="en-US" altLang="de-DE" b="1" dirty="0" smtClean="0">
                <a:latin typeface="Calibri" panose="020F0502020204030204" pitchFamily="34" charset="0"/>
              </a:rPr>
              <a:t>not</a:t>
            </a:r>
            <a:r>
              <a:rPr lang="en-US" altLang="de-DE" dirty="0" smtClean="0">
                <a:latin typeface="Calibri" panose="020F0502020204030204" pitchFamily="34" charset="0"/>
              </a:rPr>
              <a:t> suited for LINAC-FEL due to </a:t>
            </a:r>
            <a:r>
              <a:rPr lang="en-US" altLang="de-DE" b="1" dirty="0" smtClean="0">
                <a:latin typeface="Calibri" panose="020F0502020204030204" pitchFamily="34" charset="0"/>
              </a:rPr>
              <a:t>coherent</a:t>
            </a:r>
            <a:r>
              <a:rPr lang="en-US" altLang="de-DE" dirty="0" smtClean="0">
                <a:latin typeface="Calibri" panose="020F0502020204030204" pitchFamily="34" charset="0"/>
              </a:rPr>
              <a:t> light emission (not covered here)</a:t>
            </a:r>
          </a:p>
          <a:p>
            <a:pPr>
              <a:spcBef>
                <a:spcPts val="200"/>
              </a:spcBef>
            </a:pPr>
            <a:r>
              <a:rPr lang="en-US" altLang="de-DE" dirty="0">
                <a:latin typeface="Calibri" panose="020F0502020204030204" pitchFamily="34" charset="0"/>
              </a:rPr>
              <a:t>	</a:t>
            </a:r>
            <a:r>
              <a:rPr lang="en-US" altLang="de-DE" dirty="0" smtClean="0">
                <a:latin typeface="Calibri" panose="020F0502020204030204" pitchFamily="34" charset="0"/>
              </a:rPr>
              <a:t>but scintillation screens can be used.</a:t>
            </a:r>
            <a:endParaRPr lang="en-US" altLang="de-DE" dirty="0">
              <a:latin typeface="Calibri" panose="020F0502020204030204" pitchFamily="34" charset="0"/>
            </a:endParaRPr>
          </a:p>
        </p:txBody>
      </p:sp>
    </p:spTree>
    <p:extLst>
      <p:ext uri="{BB962C8B-B14F-4D97-AF65-F5344CB8AC3E}">
        <p14:creationId xmlns:p14="http://schemas.microsoft.com/office/powerpoint/2010/main" val="9861603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01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30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01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01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0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01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01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30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301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3013">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
                                            <p:txEl>
                                              <p:pRg st="2" end="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4" grpId="0" animBg="1"/>
      <p:bldP spid="43015" grpId="0" animBg="1"/>
      <p:bldP spid="43016" grpId="0" animBg="1"/>
      <p:bldP spid="430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4315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Scintillation screens: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light, universal  usage, limited dynamic range </a:t>
            </a: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Optical Transition </a:t>
            </a:r>
            <a:r>
              <a:rPr lang="en-US" altLang="de-DE" sz="2000" b="1" dirty="0" smtClean="0">
                <a:solidFill>
                  <a:schemeClr val="tx1">
                    <a:lumMod val="50000"/>
                    <a:lumOff val="50000"/>
                  </a:schemeClr>
                </a:solidFill>
                <a:latin typeface="Calibri" panose="020F0502020204030204" pitchFamily="34" charset="0"/>
              </a:rPr>
              <a:t>Radiation:  </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light emission due to </a:t>
            </a:r>
            <a:r>
              <a:rPr lang="en-GB" altLang="de-DE" sz="2000" b="1" dirty="0" smtClean="0">
                <a:solidFill>
                  <a:schemeClr val="tx1">
                    <a:lumMod val="50000"/>
                    <a:lumOff val="50000"/>
                  </a:schemeClr>
                </a:solidFill>
                <a:latin typeface="Calibri" panose="020F0502020204030204" pitchFamily="34" charset="0"/>
              </a:rPr>
              <a:t>crossing </a:t>
            </a:r>
            <a:r>
              <a:rPr lang="en-GB" altLang="de-DE" sz="2000" b="1" dirty="0">
                <a:solidFill>
                  <a:schemeClr val="tx1">
                    <a:lumMod val="50000"/>
                    <a:lumOff val="50000"/>
                  </a:schemeClr>
                </a:solidFill>
                <a:latin typeface="Calibri" panose="020F0502020204030204" pitchFamily="34" charset="0"/>
              </a:rPr>
              <a:t>material boundary, </a:t>
            </a:r>
            <a:r>
              <a:rPr lang="en-GB" altLang="de-DE" sz="2000" b="1" dirty="0" smtClean="0">
                <a:solidFill>
                  <a:schemeClr val="tx1">
                    <a:lumMod val="50000"/>
                    <a:lumOff val="50000"/>
                  </a:schemeClr>
                </a:solidFill>
                <a:latin typeface="Calibri" panose="020F0502020204030204" pitchFamily="34" charset="0"/>
              </a:rPr>
              <a:t>mainly for </a:t>
            </a:r>
            <a:r>
              <a:rPr lang="en-GB" altLang="de-DE" sz="2000" b="1" dirty="0">
                <a:solidFill>
                  <a:schemeClr val="tx1">
                    <a:lumMod val="50000"/>
                    <a:lumOff val="50000"/>
                  </a:schemeClr>
                </a:solidFill>
                <a:latin typeface="Calibri" panose="020F0502020204030204" pitchFamily="34" charset="0"/>
              </a:rPr>
              <a:t>relativistic </a:t>
            </a:r>
            <a:r>
              <a:rPr lang="en-GB" altLang="de-DE" sz="2000" b="1" dirty="0" smtClean="0">
                <a:solidFill>
                  <a:schemeClr val="tx1">
                    <a:lumMod val="50000"/>
                    <a:lumOff val="50000"/>
                  </a:schemeClr>
                </a:solidFill>
                <a:latin typeface="Calibri" panose="020F0502020204030204" pitchFamily="34" charset="0"/>
              </a:rPr>
              <a:t>beams    </a:t>
            </a:r>
            <a:endParaRPr lang="en-US" altLang="de-DE" sz="2000" b="1" dirty="0">
              <a:solidFill>
                <a:srgbClr val="0000FF"/>
              </a:solidFill>
              <a:latin typeface="Calibri" panose="020F0502020204030204" pitchFamily="34" charset="0"/>
            </a:endParaRPr>
          </a:p>
          <a:p>
            <a:pPr>
              <a:lnSpc>
                <a:spcPct val="80000"/>
              </a:lnSpc>
              <a:buFont typeface="Wingdings" pitchFamily="2" charset="2"/>
              <a:buChar char="Ø"/>
            </a:pPr>
            <a:r>
              <a:rPr lang="en-US" altLang="de-DE" sz="2000" b="1" dirty="0">
                <a:solidFill>
                  <a:srgbClr val="0000FF"/>
                </a:solidFill>
                <a:latin typeface="Calibri" panose="020F0502020204030204" pitchFamily="34" charset="0"/>
              </a:rPr>
              <a:t> SEM-Grid: </a:t>
            </a:r>
            <a:endParaRPr lang="en-US" altLang="de-DE" sz="2000" b="1" dirty="0" smtClean="0">
              <a:solidFill>
                <a:srgbClr val="0000FF"/>
              </a:solidFill>
              <a:latin typeface="Calibri" panose="020F0502020204030204" pitchFamily="34" charset="0"/>
            </a:endParaRPr>
          </a:p>
          <a:p>
            <a:pPr>
              <a:lnSpc>
                <a:spcPct val="80000"/>
              </a:lnSpc>
            </a:pPr>
            <a:r>
              <a:rPr lang="en-US" altLang="de-DE" sz="2000" b="1" dirty="0">
                <a:latin typeface="Calibri" panose="020F0502020204030204" pitchFamily="34" charset="0"/>
              </a:rPr>
              <a:t> </a:t>
            </a:r>
            <a:r>
              <a:rPr lang="en-US" altLang="de-DE" sz="2000" b="1" dirty="0" smtClean="0">
                <a:latin typeface="Calibri" panose="020F0502020204030204" pitchFamily="34" charset="0"/>
              </a:rPr>
              <a:t>    </a:t>
            </a:r>
            <a:r>
              <a:rPr lang="en-US" altLang="de-DE" sz="2000" b="1" dirty="0" smtClean="0">
                <a:solidFill>
                  <a:srgbClr val="008000"/>
                </a:solidFill>
                <a:latin typeface="Calibri" panose="020F0502020204030204" pitchFamily="34" charset="0"/>
              </a:rPr>
              <a:t>emission </a:t>
            </a:r>
            <a:r>
              <a:rPr lang="en-US" altLang="de-DE" sz="2000" b="1" dirty="0">
                <a:solidFill>
                  <a:srgbClr val="008000"/>
                </a:solidFill>
                <a:latin typeface="Calibri" panose="020F0502020204030204" pitchFamily="34" charset="0"/>
              </a:rPr>
              <a:t>of electrons, workhorse, limited resolution  </a:t>
            </a:r>
            <a:endParaRPr lang="en-US" altLang="de-DE" sz="2000" b="1" dirty="0" smtClean="0">
              <a:solidFill>
                <a:srgbClr val="008000"/>
              </a:solidFill>
              <a:latin typeface="Calibri" panose="020F0502020204030204" pitchFamily="34" charset="0"/>
            </a:endParaRPr>
          </a:p>
          <a:p>
            <a:pPr>
              <a:lnSpc>
                <a:spcPct val="80000"/>
              </a:lnSpc>
              <a:buFont typeface="Wingdings" pitchFamily="2" charset="2"/>
              <a:buChar char="Ø"/>
            </a:pPr>
            <a:r>
              <a:rPr lang="en-US" altLang="de-DE" sz="2000" b="1" dirty="0" smtClean="0">
                <a:latin typeface="Calibri" panose="020F0502020204030204" pitchFamily="34" charset="0"/>
              </a:rPr>
              <a:t> Wire scanner</a:t>
            </a:r>
          </a:p>
          <a:p>
            <a:pPr>
              <a:lnSpc>
                <a:spcPct val="80000"/>
              </a:lnSpc>
              <a:buFont typeface="Wingdings" pitchFamily="2" charset="2"/>
              <a:buChar char="Ø"/>
            </a:pPr>
            <a:r>
              <a:rPr lang="en-US" altLang="de-DE" sz="2000" b="1" dirty="0" smtClean="0">
                <a:latin typeface="Calibri" panose="020F0502020204030204" pitchFamily="34" charset="0"/>
              </a:rPr>
              <a:t> Ionization Profile Monitor </a:t>
            </a:r>
          </a:p>
          <a:p>
            <a:pPr>
              <a:lnSpc>
                <a:spcPct val="80000"/>
              </a:lnSpc>
              <a:buFont typeface="Wingdings" pitchFamily="2" charset="2"/>
              <a:buChar char="Ø"/>
            </a:pPr>
            <a:r>
              <a:rPr lang="en-US" altLang="de-DE" sz="2000" b="1" dirty="0" smtClean="0">
                <a:latin typeface="Calibri" panose="020F0502020204030204" pitchFamily="34" charset="0"/>
              </a:rPr>
              <a:t> Synchrotron </a:t>
            </a:r>
            <a:r>
              <a:rPr lang="en-US" altLang="de-DE" sz="2000" b="1" dirty="0">
                <a:latin typeface="Calibri" panose="020F0502020204030204" pitchFamily="34" charset="0"/>
              </a:rPr>
              <a:t>Light Monitors    </a:t>
            </a: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217109829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noGrp="1"/>
          </p:cNvSpPr>
          <p:nvPr/>
        </p:nvSpPr>
        <p:spPr>
          <a:xfrm>
            <a:off x="6553200" y="6356350"/>
            <a:ext cx="2133600" cy="365125"/>
          </a:xfrm>
          <a:prstGeom prst="rect">
            <a:avLst/>
          </a:prstGeom>
          <a:noFill/>
        </p:spPr>
        <p:txBody>
          <a:bodyPr anchor="ctr"/>
          <a:lstStyle/>
          <a:p>
            <a:pPr algn="r" defTabSz="457200" eaLnBrk="1" fontAlgn="auto" hangingPunct="1">
              <a:spcBef>
                <a:spcPts val="0"/>
              </a:spcBef>
              <a:spcAft>
                <a:spcPts val="0"/>
              </a:spcAft>
              <a:defRPr/>
            </a:pPr>
            <a:fld id="{0483D77A-9B5F-43C2-9E0D-2273EC87BFB0}" type="slidenum">
              <a:rPr lang="en-US" sz="1200">
                <a:solidFill>
                  <a:schemeClr val="tx1">
                    <a:tint val="75000"/>
                  </a:schemeClr>
                </a:solidFill>
                <a:latin typeface="+mn-lt"/>
              </a:rPr>
              <a:pPr algn="r" defTabSz="457200" eaLnBrk="1" fontAlgn="auto" hangingPunct="1">
                <a:spcBef>
                  <a:spcPts val="0"/>
                </a:spcBef>
                <a:spcAft>
                  <a:spcPts val="0"/>
                </a:spcAft>
                <a:defRPr/>
              </a:pPr>
              <a:t>17</a:t>
            </a:fld>
            <a:endParaRPr lang="en-US" sz="1200">
              <a:solidFill>
                <a:schemeClr val="tx1">
                  <a:tint val="75000"/>
                </a:schemeClr>
              </a:solidFill>
              <a:latin typeface="+mn-lt"/>
            </a:endParaRPr>
          </a:p>
        </p:txBody>
      </p:sp>
      <p:sp>
        <p:nvSpPr>
          <p:cNvPr id="24580"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Secondary </a:t>
            </a:r>
            <a:r>
              <a:rPr lang="en-US" altLang="de-DE" sz="2100" b="1" dirty="0">
                <a:solidFill>
                  <a:srgbClr val="000000"/>
                </a:solidFill>
                <a:latin typeface="Arial" panose="020B0604020202020204" pitchFamily="34" charset="0"/>
                <a:cs typeface="Arial" panose="020B0604020202020204" pitchFamily="34" charset="0"/>
              </a:rPr>
              <a:t>Electron Emission by Ion Impact </a:t>
            </a:r>
          </a:p>
        </p:txBody>
      </p:sp>
      <p:sp>
        <p:nvSpPr>
          <p:cNvPr id="24581" name="Rectangle 4"/>
          <p:cNvSpPr>
            <a:spLocks noChangeArrowheads="1"/>
          </p:cNvSpPr>
          <p:nvPr/>
        </p:nvSpPr>
        <p:spPr bwMode="auto">
          <a:xfrm>
            <a:off x="25400" y="692696"/>
            <a:ext cx="9118600" cy="2499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Energy loss of ions in metals close to a surface:</a:t>
            </a:r>
          </a:p>
          <a:p>
            <a:pPr algn="l">
              <a:lnSpc>
                <a:spcPct val="60000"/>
              </a:lnSpc>
            </a:pPr>
            <a:r>
              <a:rPr lang="en-US" altLang="de-DE" sz="2000" dirty="0">
                <a:solidFill>
                  <a:srgbClr val="0000FF"/>
                </a:solidFill>
                <a:latin typeface="Calibri" panose="020F0502020204030204" pitchFamily="34" charset="0"/>
                <a:sym typeface="Symbol" pitchFamily="18" charset="2"/>
              </a:rPr>
              <a:t>Closed </a:t>
            </a:r>
            <a:r>
              <a:rPr lang="en-US" altLang="de-DE" sz="2000" dirty="0" smtClean="0">
                <a:solidFill>
                  <a:srgbClr val="0000FF"/>
                </a:solidFill>
                <a:latin typeface="Calibri" panose="020F0502020204030204" pitchFamily="34" charset="0"/>
                <a:sym typeface="Symbol" pitchFamily="18" charset="2"/>
              </a:rPr>
              <a:t>collision with large energy transfer: </a:t>
            </a:r>
            <a:r>
              <a:rPr lang="en-US" altLang="de-DE" sz="2000" dirty="0">
                <a:latin typeface="Calibri" panose="020F0502020204030204" pitchFamily="34" charset="0"/>
                <a:sym typeface="Symbol" pitchFamily="18" charset="2"/>
              </a:rPr>
              <a:t> fast e</a:t>
            </a:r>
            <a:r>
              <a:rPr lang="en-US" altLang="de-DE" sz="2800" b="1" baseline="30000" dirty="0">
                <a:latin typeface="Calibri" panose="020F0502020204030204" pitchFamily="34" charset="0"/>
                <a:sym typeface="Symbol" pitchFamily="18" charset="2"/>
              </a:rPr>
              <a:t>-</a:t>
            </a:r>
            <a:r>
              <a:rPr lang="en-US" altLang="de-DE" sz="20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with </a:t>
            </a:r>
            <a:r>
              <a:rPr lang="en-US" altLang="de-DE" sz="2000" dirty="0" smtClean="0">
                <a:latin typeface="Calibri" panose="020F0502020204030204" pitchFamily="34" charset="0"/>
                <a:sym typeface="Symbol" pitchFamily="18" charset="2"/>
              </a:rPr>
              <a:t>  </a:t>
            </a:r>
            <a:r>
              <a:rPr lang="en-US" altLang="de-DE" sz="2000" b="1" i="1" dirty="0" err="1" smtClean="0">
                <a:latin typeface="Calibri" panose="020F0502020204030204" pitchFamily="34" charset="0"/>
                <a:sym typeface="Symbol" pitchFamily="18" charset="2"/>
              </a:rPr>
              <a:t>E</a:t>
            </a:r>
            <a:r>
              <a:rPr lang="en-US" altLang="de-DE" sz="2000" b="1" i="1" baseline="-25000" dirty="0" err="1" smtClean="0">
                <a:latin typeface="Calibri" panose="020F0502020204030204" pitchFamily="34" charset="0"/>
                <a:sym typeface="Symbol" pitchFamily="18" charset="2"/>
              </a:rPr>
              <a:t>kin</a:t>
            </a:r>
            <a:r>
              <a:rPr lang="en-US" altLang="de-DE" sz="2000" b="1" i="1" baseline="-25000" dirty="0" smtClean="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&gt;&gt; </a:t>
            </a:r>
            <a:r>
              <a:rPr lang="en-US" altLang="de-DE" sz="2000" dirty="0">
                <a:latin typeface="Calibri" panose="020F0502020204030204" pitchFamily="34" charset="0"/>
                <a:sym typeface="Symbol" pitchFamily="18" charset="2"/>
              </a:rPr>
              <a:t>100 eV </a:t>
            </a:r>
            <a:r>
              <a:rPr lang="en-US" altLang="de-DE" sz="2000" dirty="0" smtClean="0">
                <a:latin typeface="Calibri" panose="020F0502020204030204" pitchFamily="34" charset="0"/>
                <a:sym typeface="Symbol" pitchFamily="18" charset="2"/>
              </a:rPr>
              <a:t> </a:t>
            </a:r>
          </a:p>
          <a:p>
            <a:pPr algn="l">
              <a:lnSpc>
                <a:spcPct val="60000"/>
              </a:lnSpc>
            </a:pPr>
            <a:r>
              <a:rPr lang="en-US" altLang="de-DE" sz="2000" dirty="0" smtClean="0">
                <a:solidFill>
                  <a:srgbClr val="0000FF"/>
                </a:solidFill>
                <a:latin typeface="Calibri" panose="020F0502020204030204" pitchFamily="34" charset="0"/>
              </a:rPr>
              <a:t>Distant collision with low energy transfer :  </a:t>
            </a:r>
            <a:r>
              <a:rPr lang="en-US" altLang="de-DE" sz="2000" dirty="0" smtClean="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slow e</a:t>
            </a:r>
            <a:r>
              <a:rPr lang="en-US" altLang="de-DE" sz="2000" baseline="30000" dirty="0">
                <a:latin typeface="Calibri" panose="020F0502020204030204" pitchFamily="34" charset="0"/>
                <a:sym typeface="Symbol" pitchFamily="18" charset="2"/>
              </a:rPr>
              <a:t>-</a:t>
            </a:r>
            <a:r>
              <a:rPr lang="en-US" altLang="de-DE" sz="2000" dirty="0">
                <a:latin typeface="Calibri" panose="020F0502020204030204" pitchFamily="34" charset="0"/>
                <a:sym typeface="Symbol" pitchFamily="18" charset="2"/>
              </a:rPr>
              <a:t> with </a:t>
            </a:r>
            <a:r>
              <a:rPr lang="en-US" altLang="de-DE" sz="2000" b="1" i="1" dirty="0" err="1" smtClean="0">
                <a:latin typeface="Calibri" panose="020F0502020204030204" pitchFamily="34" charset="0"/>
                <a:sym typeface="Symbol" pitchFamily="18" charset="2"/>
              </a:rPr>
              <a:t>E</a:t>
            </a:r>
            <a:r>
              <a:rPr lang="en-US" altLang="de-DE" sz="2000" b="1" i="1" baseline="-25000" dirty="0" err="1" smtClean="0">
                <a:latin typeface="Calibri" panose="020F0502020204030204" pitchFamily="34" charset="0"/>
                <a:sym typeface="Symbol" pitchFamily="18" charset="2"/>
              </a:rPr>
              <a:t>kin</a:t>
            </a:r>
            <a:r>
              <a:rPr lang="en-US" altLang="de-DE" sz="2000" b="1" i="1" baseline="-25000" dirty="0" smtClean="0">
                <a:latin typeface="Calibri" panose="020F0502020204030204" pitchFamily="34" charset="0"/>
                <a:sym typeface="Symbol" pitchFamily="18" charset="2"/>
              </a:rPr>
              <a:t>  </a:t>
            </a:r>
            <a:r>
              <a:rPr lang="en-US" altLang="de-DE" sz="2000" b="1" dirty="0" smtClean="0">
                <a:latin typeface="Calibri" panose="020F0502020204030204" pitchFamily="34" charset="0"/>
                <a:sym typeface="Symbol" pitchFamily="18" charset="2"/>
              </a:rPr>
              <a:t></a:t>
            </a:r>
            <a:r>
              <a:rPr lang="en-US" altLang="de-DE" sz="2000" dirty="0" smtClean="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10 eV </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‘diffusion’ &amp; scattering </a:t>
            </a:r>
            <a:r>
              <a:rPr lang="en-US" altLang="de-DE" sz="2000" dirty="0" smtClean="0">
                <a:latin typeface="Calibri" panose="020F0502020204030204" pitchFamily="34" charset="0"/>
                <a:sym typeface="Symbol" pitchFamily="18" charset="2"/>
              </a:rPr>
              <a:t>with </a:t>
            </a:r>
            <a:r>
              <a:rPr lang="en-US" altLang="de-DE" sz="2000" dirty="0">
                <a:latin typeface="Calibri" panose="020F0502020204030204" pitchFamily="34" charset="0"/>
                <a:sym typeface="Symbol" pitchFamily="18" charset="2"/>
              </a:rPr>
              <a:t>other e</a:t>
            </a:r>
            <a:r>
              <a:rPr lang="en-US" altLang="de-DE" sz="2400" baseline="30000" dirty="0">
                <a:latin typeface="Calibri" panose="020F0502020204030204" pitchFamily="34" charset="0"/>
                <a:sym typeface="Symbol" pitchFamily="18" charset="2"/>
              </a:rPr>
              <a:t>-</a:t>
            </a:r>
            <a:r>
              <a:rPr lang="en-US" altLang="de-DE" dirty="0">
                <a:latin typeface="Calibri" panose="020F0502020204030204" pitchFamily="34" charset="0"/>
                <a:sym typeface="Symbol" pitchFamily="18" charset="2"/>
              </a:rPr>
              <a:t>:</a:t>
            </a:r>
            <a:r>
              <a:rPr lang="en-US" altLang="de-DE" sz="24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scattering length </a:t>
            </a:r>
            <a:r>
              <a:rPr lang="en-US" altLang="de-DE" sz="2000" dirty="0" smtClean="0">
                <a:latin typeface="Calibri" panose="020F0502020204030204" pitchFamily="34" charset="0"/>
                <a:sym typeface="Symbol" pitchFamily="18" charset="2"/>
              </a:rPr>
              <a:t> </a:t>
            </a:r>
            <a:r>
              <a:rPr lang="en-US" altLang="de-DE" sz="2000" b="1" i="1" dirty="0" smtClean="0">
                <a:latin typeface="Calibri" panose="020F0502020204030204" pitchFamily="34" charset="0"/>
                <a:sym typeface="Symbol" pitchFamily="18" charset="2"/>
              </a:rPr>
              <a:t>L</a:t>
            </a:r>
            <a:r>
              <a:rPr lang="en-US" altLang="de-DE" sz="2000" b="1" i="1" baseline="-25000" dirty="0" smtClean="0">
                <a:latin typeface="Calibri" panose="020F0502020204030204" pitchFamily="34" charset="0"/>
                <a:sym typeface="Symbol" pitchFamily="18" charset="2"/>
              </a:rPr>
              <a:t>s  </a:t>
            </a:r>
            <a:r>
              <a:rPr lang="en-US" altLang="de-DE" sz="2000" b="1" i="1" dirty="0" smtClean="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1 </a:t>
            </a:r>
            <a:r>
              <a:rPr lang="en-US" altLang="de-DE" sz="2000" dirty="0">
                <a:latin typeface="Calibri" panose="020F0502020204030204" pitchFamily="34" charset="0"/>
                <a:sym typeface="Symbol" pitchFamily="18" charset="2"/>
              </a:rPr>
              <a:t>- 10 nm</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at surface  90 % probability for escape</a:t>
            </a:r>
          </a:p>
          <a:p>
            <a:pPr algn="l">
              <a:lnSpc>
                <a:spcPct val="60000"/>
              </a:lnSpc>
              <a:buFont typeface="Symbol" pitchFamily="18" charset="2"/>
              <a:buNone/>
            </a:pPr>
            <a:r>
              <a:rPr lang="en-US" altLang="de-DE" sz="2000" dirty="0" smtClean="0">
                <a:latin typeface="Calibri" panose="020F0502020204030204" pitchFamily="34" charset="0"/>
                <a:sym typeface="Symbol" pitchFamily="18" charset="2"/>
              </a:rPr>
              <a:t>Secondary </a:t>
            </a:r>
            <a:r>
              <a:rPr lang="en-US" altLang="de-DE" sz="2000" b="1" dirty="0">
                <a:latin typeface="Calibri" panose="020F0502020204030204" pitchFamily="34" charset="0"/>
                <a:sym typeface="Symbol" pitchFamily="18" charset="2"/>
              </a:rPr>
              <a:t>electron yield</a:t>
            </a:r>
            <a:r>
              <a:rPr lang="en-US" altLang="de-DE" sz="2000" dirty="0">
                <a:latin typeface="Calibri" panose="020F0502020204030204" pitchFamily="34" charset="0"/>
                <a:sym typeface="Symbol" pitchFamily="18" charset="2"/>
              </a:rPr>
              <a:t> and  energy distribution comparable for all metals!</a:t>
            </a:r>
            <a:r>
              <a:rPr lang="en-US" altLang="de-DE" dirty="0">
                <a:latin typeface="Calibri" panose="020F0502020204030204" pitchFamily="34" charset="0"/>
                <a:sym typeface="Symbol" pitchFamily="18" charset="2"/>
              </a:rPr>
              <a:t> </a:t>
            </a:r>
          </a:p>
          <a:p>
            <a:pPr algn="l">
              <a:lnSpc>
                <a:spcPct val="60000"/>
              </a:lnSpc>
              <a:buFont typeface="Symbol" pitchFamily="18" charset="2"/>
              <a:buNone/>
            </a:pPr>
            <a:r>
              <a:rPr lang="en-US" altLang="de-DE" sz="2400" dirty="0">
                <a:latin typeface="Calibri" panose="020F0502020204030204" pitchFamily="34" charset="0"/>
                <a:sym typeface="Symbol" pitchFamily="18" charset="2"/>
              </a:rPr>
              <a:t>       </a:t>
            </a:r>
            <a:r>
              <a:rPr lang="en-US" altLang="de-DE" sz="2400" b="1" i="1" dirty="0">
                <a:latin typeface="Calibri" panose="020F0502020204030204" pitchFamily="34" charset="0"/>
                <a:sym typeface="Symbol" pitchFamily="18" charset="2"/>
              </a:rPr>
              <a:t>Y = const. * </a:t>
            </a:r>
            <a:r>
              <a:rPr lang="en-US" altLang="de-DE" sz="2400" b="1" i="1" dirty="0" err="1">
                <a:latin typeface="Calibri" panose="020F0502020204030204" pitchFamily="34" charset="0"/>
                <a:sym typeface="Symbol" pitchFamily="18" charset="2"/>
              </a:rPr>
              <a:t>dE</a:t>
            </a:r>
            <a:r>
              <a:rPr lang="en-US" altLang="de-DE" sz="2400" b="1" i="1" dirty="0">
                <a:latin typeface="Calibri" panose="020F0502020204030204" pitchFamily="34" charset="0"/>
                <a:sym typeface="Symbol" pitchFamily="18" charset="2"/>
              </a:rPr>
              <a:t>/dx</a:t>
            </a:r>
            <a:r>
              <a:rPr lang="en-US" altLang="de-DE" sz="24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a:t>
            </a:r>
            <a:r>
              <a:rPr lang="en-US" altLang="de-DE" sz="2000" dirty="0" err="1">
                <a:latin typeface="Calibri" panose="020F0502020204030204" pitchFamily="34" charset="0"/>
                <a:sym typeface="Symbol" pitchFamily="18" charset="2"/>
              </a:rPr>
              <a:t>Sternglass</a:t>
            </a:r>
            <a:r>
              <a:rPr lang="en-US" altLang="de-DE" sz="2000" dirty="0">
                <a:latin typeface="Calibri" panose="020F0502020204030204" pitchFamily="34" charset="0"/>
                <a:sym typeface="Symbol" pitchFamily="18" charset="2"/>
              </a:rPr>
              <a:t> formula)</a:t>
            </a:r>
          </a:p>
        </p:txBody>
      </p:sp>
      <p:grpSp>
        <p:nvGrpSpPr>
          <p:cNvPr id="24582" name="Group 5"/>
          <p:cNvGrpSpPr>
            <a:grpSpLocks/>
          </p:cNvGrpSpPr>
          <p:nvPr/>
        </p:nvGrpSpPr>
        <p:grpSpPr bwMode="auto">
          <a:xfrm>
            <a:off x="323850" y="3789363"/>
            <a:ext cx="3455988" cy="1981200"/>
            <a:chOff x="204" y="2387"/>
            <a:chExt cx="2177" cy="1248"/>
          </a:xfrm>
        </p:grpSpPr>
        <p:sp>
          <p:nvSpPr>
            <p:cNvPr id="24589" name="Rectangle 6"/>
            <p:cNvSpPr>
              <a:spLocks noChangeArrowheads="1"/>
            </p:cNvSpPr>
            <p:nvPr/>
          </p:nvSpPr>
          <p:spPr bwMode="auto">
            <a:xfrm>
              <a:off x="1156" y="2724"/>
              <a:ext cx="1044" cy="233"/>
            </a:xfrm>
            <a:prstGeom prst="rect">
              <a:avLst/>
            </a:prstGeom>
            <a:solidFill>
              <a:srgbClr val="EAEAEA"/>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24590" name="Line 7"/>
            <p:cNvSpPr>
              <a:spLocks noChangeShapeType="1"/>
            </p:cNvSpPr>
            <p:nvPr/>
          </p:nvSpPr>
          <p:spPr bwMode="auto">
            <a:xfrm>
              <a:off x="208" y="2839"/>
              <a:ext cx="78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1" name="Line 8"/>
            <p:cNvSpPr>
              <a:spLocks noChangeShapeType="1"/>
            </p:cNvSpPr>
            <p:nvPr/>
          </p:nvSpPr>
          <p:spPr bwMode="auto">
            <a:xfrm flipV="1">
              <a:off x="1144" y="2389"/>
              <a:ext cx="0" cy="918"/>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2" name="Line 9"/>
            <p:cNvSpPr>
              <a:spLocks noChangeShapeType="1"/>
            </p:cNvSpPr>
            <p:nvPr/>
          </p:nvSpPr>
          <p:spPr bwMode="auto">
            <a:xfrm>
              <a:off x="1157" y="2840"/>
              <a:ext cx="78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3" name="Line 10"/>
            <p:cNvSpPr>
              <a:spLocks noChangeShapeType="1"/>
            </p:cNvSpPr>
            <p:nvPr/>
          </p:nvSpPr>
          <p:spPr bwMode="auto">
            <a:xfrm flipV="1">
              <a:off x="1157" y="3294"/>
              <a:ext cx="1043" cy="6"/>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4" name="Line 11"/>
            <p:cNvSpPr>
              <a:spLocks noChangeShapeType="1"/>
            </p:cNvSpPr>
            <p:nvPr/>
          </p:nvSpPr>
          <p:spPr bwMode="auto">
            <a:xfrm flipV="1">
              <a:off x="1202" y="2755"/>
              <a:ext cx="91"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5" name="Line 12"/>
            <p:cNvSpPr>
              <a:spLocks noChangeShapeType="1"/>
            </p:cNvSpPr>
            <p:nvPr/>
          </p:nvSpPr>
          <p:spPr bwMode="auto">
            <a:xfrm flipH="1" flipV="1">
              <a:off x="1202" y="2665"/>
              <a:ext cx="91" cy="90"/>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6" name="Line 13"/>
            <p:cNvSpPr>
              <a:spLocks noChangeShapeType="1"/>
            </p:cNvSpPr>
            <p:nvPr/>
          </p:nvSpPr>
          <p:spPr bwMode="auto">
            <a:xfrm flipH="1" flipV="1">
              <a:off x="1157" y="2574"/>
              <a:ext cx="45" cy="91"/>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7" name="Line 14"/>
            <p:cNvSpPr>
              <a:spLocks noChangeShapeType="1"/>
            </p:cNvSpPr>
            <p:nvPr/>
          </p:nvSpPr>
          <p:spPr bwMode="auto">
            <a:xfrm flipV="1">
              <a:off x="1293" y="2846"/>
              <a:ext cx="91"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8" name="Line 15"/>
            <p:cNvSpPr>
              <a:spLocks noChangeShapeType="1"/>
            </p:cNvSpPr>
            <p:nvPr/>
          </p:nvSpPr>
          <p:spPr bwMode="auto">
            <a:xfrm flipV="1">
              <a:off x="1157" y="2937"/>
              <a:ext cx="136"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599" name="Line 16"/>
            <p:cNvSpPr>
              <a:spLocks noChangeShapeType="1"/>
            </p:cNvSpPr>
            <p:nvPr/>
          </p:nvSpPr>
          <p:spPr bwMode="auto">
            <a:xfrm flipV="1">
              <a:off x="1519" y="2710"/>
              <a:ext cx="227" cy="136"/>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0" name="Line 17"/>
            <p:cNvSpPr>
              <a:spLocks noChangeShapeType="1"/>
            </p:cNvSpPr>
            <p:nvPr/>
          </p:nvSpPr>
          <p:spPr bwMode="auto">
            <a:xfrm flipV="1">
              <a:off x="1837" y="2438"/>
              <a:ext cx="91" cy="91"/>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1" name="Line 18"/>
            <p:cNvSpPr>
              <a:spLocks noChangeShapeType="1"/>
            </p:cNvSpPr>
            <p:nvPr/>
          </p:nvSpPr>
          <p:spPr bwMode="auto">
            <a:xfrm flipV="1">
              <a:off x="1746" y="2529"/>
              <a:ext cx="91" cy="181"/>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2" name="Line 19"/>
            <p:cNvSpPr>
              <a:spLocks noChangeShapeType="1"/>
            </p:cNvSpPr>
            <p:nvPr/>
          </p:nvSpPr>
          <p:spPr bwMode="auto">
            <a:xfrm flipH="1" flipV="1">
              <a:off x="884" y="2438"/>
              <a:ext cx="273" cy="136"/>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3" name="Line 20"/>
            <p:cNvSpPr>
              <a:spLocks noChangeShapeType="1"/>
            </p:cNvSpPr>
            <p:nvPr/>
          </p:nvSpPr>
          <p:spPr bwMode="auto">
            <a:xfrm flipH="1">
              <a:off x="884" y="3028"/>
              <a:ext cx="273" cy="9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4" name="Line 21"/>
            <p:cNvSpPr>
              <a:spLocks noChangeShapeType="1"/>
            </p:cNvSpPr>
            <p:nvPr/>
          </p:nvSpPr>
          <p:spPr bwMode="auto">
            <a:xfrm>
              <a:off x="1474" y="2574"/>
              <a:ext cx="271" cy="136"/>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5" name="Line 22"/>
            <p:cNvSpPr>
              <a:spLocks noChangeShapeType="1"/>
            </p:cNvSpPr>
            <p:nvPr/>
          </p:nvSpPr>
          <p:spPr bwMode="auto">
            <a:xfrm flipV="1">
              <a:off x="1293" y="2574"/>
              <a:ext cx="180"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6" name="Line 23"/>
            <p:cNvSpPr>
              <a:spLocks noChangeShapeType="1"/>
            </p:cNvSpPr>
            <p:nvPr/>
          </p:nvSpPr>
          <p:spPr bwMode="auto">
            <a:xfrm flipV="1">
              <a:off x="1157" y="2665"/>
              <a:ext cx="134" cy="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7" name="Line 24"/>
            <p:cNvSpPr>
              <a:spLocks noChangeShapeType="1"/>
            </p:cNvSpPr>
            <p:nvPr/>
          </p:nvSpPr>
          <p:spPr bwMode="auto">
            <a:xfrm flipH="1" flipV="1">
              <a:off x="884" y="2665"/>
              <a:ext cx="273" cy="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8" name="Line 25"/>
            <p:cNvSpPr>
              <a:spLocks noChangeShapeType="1"/>
            </p:cNvSpPr>
            <p:nvPr/>
          </p:nvSpPr>
          <p:spPr bwMode="auto">
            <a:xfrm flipV="1">
              <a:off x="1474" y="2846"/>
              <a:ext cx="0"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09" name="Line 26"/>
            <p:cNvSpPr>
              <a:spLocks noChangeShapeType="1"/>
            </p:cNvSpPr>
            <p:nvPr/>
          </p:nvSpPr>
          <p:spPr bwMode="auto">
            <a:xfrm flipH="1" flipV="1">
              <a:off x="1474" y="2937"/>
              <a:ext cx="91" cy="4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0" name="Line 27"/>
            <p:cNvSpPr>
              <a:spLocks noChangeShapeType="1"/>
            </p:cNvSpPr>
            <p:nvPr/>
          </p:nvSpPr>
          <p:spPr bwMode="auto">
            <a:xfrm flipV="1">
              <a:off x="1474" y="2982"/>
              <a:ext cx="91"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1" name="Line 28"/>
            <p:cNvSpPr>
              <a:spLocks noChangeShapeType="1"/>
            </p:cNvSpPr>
            <p:nvPr/>
          </p:nvSpPr>
          <p:spPr bwMode="auto">
            <a:xfrm flipH="1" flipV="1">
              <a:off x="1474" y="3073"/>
              <a:ext cx="182" cy="4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2" name="Line 29"/>
            <p:cNvSpPr>
              <a:spLocks noChangeShapeType="1"/>
            </p:cNvSpPr>
            <p:nvPr/>
          </p:nvSpPr>
          <p:spPr bwMode="auto">
            <a:xfrm flipH="1">
              <a:off x="1701" y="2528"/>
              <a:ext cx="137" cy="46"/>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3" name="Line 30"/>
            <p:cNvSpPr>
              <a:spLocks noChangeShapeType="1"/>
            </p:cNvSpPr>
            <p:nvPr/>
          </p:nvSpPr>
          <p:spPr bwMode="auto">
            <a:xfrm flipV="1">
              <a:off x="1701" y="2483"/>
              <a:ext cx="45"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4" name="Line 31"/>
            <p:cNvSpPr>
              <a:spLocks noChangeShapeType="1"/>
            </p:cNvSpPr>
            <p:nvPr/>
          </p:nvSpPr>
          <p:spPr bwMode="auto">
            <a:xfrm flipV="1">
              <a:off x="1293" y="2755"/>
              <a:ext cx="91" cy="91"/>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5" name="Line 32"/>
            <p:cNvSpPr>
              <a:spLocks noChangeShapeType="1"/>
            </p:cNvSpPr>
            <p:nvPr/>
          </p:nvSpPr>
          <p:spPr bwMode="auto">
            <a:xfrm flipV="1">
              <a:off x="1383" y="2710"/>
              <a:ext cx="91" cy="46"/>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16" name="Text Box 33"/>
            <p:cNvSpPr txBox="1">
              <a:spLocks noChangeArrowheads="1"/>
            </p:cNvSpPr>
            <p:nvPr/>
          </p:nvSpPr>
          <p:spPr bwMode="auto">
            <a:xfrm>
              <a:off x="204" y="2596"/>
              <a:ext cx="6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a:solidFill>
                    <a:srgbClr val="FF0000"/>
                  </a:solidFill>
                  <a:latin typeface="Calibri" panose="020F0502020204030204" pitchFamily="34" charset="0"/>
                </a:rPr>
                <a:t>beam</a:t>
              </a:r>
            </a:p>
          </p:txBody>
        </p:sp>
        <p:sp>
          <p:nvSpPr>
            <p:cNvPr id="24617" name="Text Box 34"/>
            <p:cNvSpPr txBox="1">
              <a:spLocks noChangeArrowheads="1"/>
            </p:cNvSpPr>
            <p:nvPr/>
          </p:nvSpPr>
          <p:spPr bwMode="auto">
            <a:xfrm>
              <a:off x="1111" y="3385"/>
              <a:ext cx="95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a:latin typeface="Calibri" panose="020F0502020204030204" pitchFamily="34" charset="0"/>
                </a:rPr>
                <a:t>L</a:t>
              </a:r>
              <a:r>
                <a:rPr lang="en-US" altLang="de-DE" sz="2000" b="1" i="1" baseline="-25000">
                  <a:latin typeface="Calibri" panose="020F0502020204030204" pitchFamily="34" charset="0"/>
                </a:rPr>
                <a:t>s </a:t>
              </a:r>
              <a:r>
                <a:rPr lang="en-US" altLang="de-DE" sz="2000" b="1">
                  <a:latin typeface="Calibri" panose="020F0502020204030204" pitchFamily="34" charset="0"/>
                  <a:sym typeface="Symbol" pitchFamily="18" charset="2"/>
                </a:rPr>
                <a:t> </a:t>
              </a:r>
              <a:r>
                <a:rPr lang="en-US" altLang="de-DE" sz="2000">
                  <a:latin typeface="Calibri" panose="020F0502020204030204" pitchFamily="34" charset="0"/>
                  <a:sym typeface="Symbol" pitchFamily="18" charset="2"/>
                </a:rPr>
                <a:t>10 nm</a:t>
              </a:r>
              <a:endParaRPr lang="en-US" altLang="de-DE" sz="2000" baseline="-25000">
                <a:latin typeface="Calibri" panose="020F0502020204030204" pitchFamily="34" charset="0"/>
                <a:sym typeface="Symbol" pitchFamily="18" charset="2"/>
              </a:endParaRPr>
            </a:p>
          </p:txBody>
        </p:sp>
        <p:sp>
          <p:nvSpPr>
            <p:cNvPr id="24618" name="Text Box 35"/>
            <p:cNvSpPr txBox="1">
              <a:spLocks noChangeArrowheads="1"/>
            </p:cNvSpPr>
            <p:nvPr/>
          </p:nvSpPr>
          <p:spPr bwMode="auto">
            <a:xfrm>
              <a:off x="658" y="2393"/>
              <a:ext cx="3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33CC"/>
                  </a:solidFill>
                  <a:latin typeface="Calibri" panose="020F0502020204030204" pitchFamily="34" charset="0"/>
                </a:rPr>
                <a:t>e</a:t>
              </a:r>
              <a:r>
                <a:rPr lang="en-US" altLang="de-DE" sz="3000" b="1" baseline="30000">
                  <a:solidFill>
                    <a:srgbClr val="0033CC"/>
                  </a:solidFill>
                  <a:latin typeface="Calibri" panose="020F0502020204030204" pitchFamily="34" charset="0"/>
                </a:rPr>
                <a:t>-</a:t>
              </a:r>
            </a:p>
          </p:txBody>
        </p:sp>
        <p:sp>
          <p:nvSpPr>
            <p:cNvPr id="24619" name="Text Box 36"/>
            <p:cNvSpPr txBox="1">
              <a:spLocks noChangeArrowheads="1"/>
            </p:cNvSpPr>
            <p:nvPr/>
          </p:nvSpPr>
          <p:spPr bwMode="auto">
            <a:xfrm>
              <a:off x="658" y="2937"/>
              <a:ext cx="3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33CC"/>
                  </a:solidFill>
                  <a:latin typeface="Calibri" panose="020F0502020204030204" pitchFamily="34" charset="0"/>
                </a:rPr>
                <a:t>e</a:t>
              </a:r>
              <a:r>
                <a:rPr lang="en-US" altLang="de-DE" sz="3000" b="1" baseline="30000">
                  <a:solidFill>
                    <a:srgbClr val="0033CC"/>
                  </a:solidFill>
                  <a:latin typeface="Calibri" panose="020F0502020204030204" pitchFamily="34" charset="0"/>
                </a:rPr>
                <a:t>-</a:t>
              </a:r>
            </a:p>
          </p:txBody>
        </p:sp>
        <p:sp>
          <p:nvSpPr>
            <p:cNvPr id="24620" name="Text Box 37"/>
            <p:cNvSpPr txBox="1">
              <a:spLocks noChangeArrowheads="1"/>
            </p:cNvSpPr>
            <p:nvPr/>
          </p:nvSpPr>
          <p:spPr bwMode="auto">
            <a:xfrm>
              <a:off x="1746" y="2574"/>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de-DE" altLang="de-DE" b="1">
                  <a:solidFill>
                    <a:srgbClr val="0033CC"/>
                  </a:solidFill>
                  <a:latin typeface="Calibri" panose="020F0502020204030204" pitchFamily="34" charset="0"/>
                  <a:cs typeface="Times New Roman" pitchFamily="18" charset="0"/>
                </a:rPr>
                <a:t> </a:t>
              </a:r>
              <a:r>
                <a:rPr lang="el-GR" altLang="de-DE" b="1">
                  <a:solidFill>
                    <a:srgbClr val="0033CC"/>
                  </a:solidFill>
                  <a:latin typeface="Calibri" panose="020F0502020204030204" pitchFamily="34" charset="0"/>
                  <a:cs typeface="Times New Roman" pitchFamily="18" charset="0"/>
                </a:rPr>
                <a:t>δ</a:t>
              </a:r>
              <a:r>
                <a:rPr lang="de-DE" altLang="de-DE" b="1">
                  <a:solidFill>
                    <a:srgbClr val="0033CC"/>
                  </a:solidFill>
                  <a:latin typeface="Calibri" panose="020F0502020204030204" pitchFamily="34" charset="0"/>
                  <a:cs typeface="Times New Roman" pitchFamily="18" charset="0"/>
                </a:rPr>
                <a:t>-</a:t>
              </a:r>
              <a:r>
                <a:rPr lang="en-US" altLang="de-DE" b="1">
                  <a:solidFill>
                    <a:srgbClr val="0033CC"/>
                  </a:solidFill>
                  <a:latin typeface="Calibri" panose="020F0502020204030204" pitchFamily="34" charset="0"/>
                </a:rPr>
                <a:t>ray</a:t>
              </a:r>
              <a:endParaRPr lang="en-US" altLang="de-DE" b="1" baseline="30000">
                <a:solidFill>
                  <a:srgbClr val="0033CC"/>
                </a:solidFill>
                <a:latin typeface="Calibri" panose="020F0502020204030204" pitchFamily="34" charset="0"/>
              </a:endParaRPr>
            </a:p>
          </p:txBody>
        </p:sp>
        <p:sp>
          <p:nvSpPr>
            <p:cNvPr id="24621" name="Line 38"/>
            <p:cNvSpPr>
              <a:spLocks noChangeShapeType="1"/>
            </p:cNvSpPr>
            <p:nvPr/>
          </p:nvSpPr>
          <p:spPr bwMode="auto">
            <a:xfrm>
              <a:off x="1157" y="3391"/>
              <a:ext cx="589" cy="0"/>
            </a:xfrm>
            <a:prstGeom prst="line">
              <a:avLst/>
            </a:prstGeom>
            <a:noFill/>
            <a:ln w="22225">
              <a:solidFill>
                <a:schemeClr val="tx1"/>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sp>
          <p:nvSpPr>
            <p:cNvPr id="24622" name="Line 39"/>
            <p:cNvSpPr>
              <a:spLocks noChangeShapeType="1"/>
            </p:cNvSpPr>
            <p:nvPr/>
          </p:nvSpPr>
          <p:spPr bwMode="auto">
            <a:xfrm flipV="1">
              <a:off x="1156" y="2387"/>
              <a:ext cx="1044"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grpSp>
      <p:grpSp>
        <p:nvGrpSpPr>
          <p:cNvPr id="24583" name="Group 40"/>
          <p:cNvGrpSpPr>
            <a:grpSpLocks/>
          </p:cNvGrpSpPr>
          <p:nvPr/>
        </p:nvGrpSpPr>
        <p:grpSpPr bwMode="auto">
          <a:xfrm>
            <a:off x="4090988" y="3213100"/>
            <a:ext cx="4730750" cy="3187700"/>
            <a:chOff x="2577" y="2024"/>
            <a:chExt cx="2980" cy="2008"/>
          </a:xfrm>
        </p:grpSpPr>
        <p:pic>
          <p:nvPicPr>
            <p:cNvPr id="24585"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 y="2115"/>
              <a:ext cx="2767" cy="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6" name="Text Box 42"/>
            <p:cNvSpPr txBox="1">
              <a:spLocks noChangeArrowheads="1"/>
            </p:cNvSpPr>
            <p:nvPr/>
          </p:nvSpPr>
          <p:spPr bwMode="auto">
            <a:xfrm rot="-5400000">
              <a:off x="2071" y="2804"/>
              <a:ext cx="1223" cy="21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a:t>Electrons per ion</a:t>
              </a:r>
            </a:p>
          </p:txBody>
        </p:sp>
        <p:sp>
          <p:nvSpPr>
            <p:cNvPr id="24587" name="Rectangle 43"/>
            <p:cNvSpPr>
              <a:spLocks noChangeArrowheads="1"/>
            </p:cNvSpPr>
            <p:nvPr/>
          </p:nvSpPr>
          <p:spPr bwMode="auto">
            <a:xfrm>
              <a:off x="2744" y="2976"/>
              <a:ext cx="136" cy="18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4588" name="Text Box 44"/>
            <p:cNvSpPr txBox="1">
              <a:spLocks noChangeArrowheads="1"/>
            </p:cNvSpPr>
            <p:nvPr/>
          </p:nvSpPr>
          <p:spPr bwMode="auto">
            <a:xfrm>
              <a:off x="4241" y="2024"/>
              <a:ext cx="13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rPr>
                <a:t>Different targets:</a:t>
              </a:r>
            </a:p>
          </p:txBody>
        </p:sp>
      </p:grpSp>
      <p:sp>
        <p:nvSpPr>
          <p:cNvPr id="24584" name="Text Box 45"/>
          <p:cNvSpPr txBox="1">
            <a:spLocks noChangeArrowheads="1"/>
          </p:cNvSpPr>
          <p:nvPr/>
        </p:nvSpPr>
        <p:spPr bwMode="auto">
          <a:xfrm>
            <a:off x="344488" y="6116638"/>
            <a:ext cx="4732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rPr>
              <a:t>From E.J. </a:t>
            </a:r>
            <a:r>
              <a:rPr lang="en-US" altLang="de-DE" sz="1600" dirty="0" err="1">
                <a:latin typeface="Calibri" panose="020F0502020204030204" pitchFamily="34" charset="0"/>
              </a:rPr>
              <a:t>Sternglass</a:t>
            </a:r>
            <a:r>
              <a:rPr lang="en-US" altLang="de-DE" sz="1600" dirty="0">
                <a:latin typeface="Calibri" panose="020F0502020204030204" pitchFamily="34" charset="0"/>
              </a:rPr>
              <a:t>, Phys. Rev. 108, 1 (1957)</a:t>
            </a:r>
          </a:p>
        </p:txBody>
      </p:sp>
    </p:spTree>
    <p:extLst>
      <p:ext uri="{BB962C8B-B14F-4D97-AF65-F5344CB8AC3E}">
        <p14:creationId xmlns:p14="http://schemas.microsoft.com/office/powerpoint/2010/main" val="73273185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Secondary Electron Emission Grids = SEM-Grid</a:t>
            </a:r>
          </a:p>
        </p:txBody>
      </p:sp>
      <p:sp>
        <p:nvSpPr>
          <p:cNvPr id="13319" name="Rectangle 6"/>
          <p:cNvSpPr>
            <a:spLocks noChangeArrowheads="1"/>
          </p:cNvSpPr>
          <p:nvPr/>
        </p:nvSpPr>
        <p:spPr bwMode="auto">
          <a:xfrm>
            <a:off x="46038" y="761510"/>
            <a:ext cx="7951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rgbClr val="0000FF"/>
                </a:solidFill>
                <a:latin typeface="Calibri" panose="020F0502020204030204" pitchFamily="34" charset="0"/>
              </a:rPr>
              <a:t>Beam surface interaction</a:t>
            </a:r>
            <a:r>
              <a:rPr lang="en-US" altLang="de-DE" sz="2000" dirty="0">
                <a:solidFill>
                  <a:srgbClr val="0000FF"/>
                </a:solidFill>
                <a:latin typeface="Calibri" panose="020F0502020204030204" pitchFamily="34" charset="0"/>
              </a:rPr>
              <a:t>: e</a:t>
            </a:r>
            <a:r>
              <a:rPr lang="en-US" altLang="de-DE" sz="2000" baseline="30000" dirty="0">
                <a:solidFill>
                  <a:srgbClr val="0000FF"/>
                </a:solidFill>
                <a:latin typeface="Calibri" panose="020F0502020204030204" pitchFamily="34" charset="0"/>
              </a:rPr>
              <a:t>−</a:t>
            </a:r>
            <a:r>
              <a:rPr lang="en-US" altLang="de-DE" sz="2000" dirty="0">
                <a:solidFill>
                  <a:srgbClr val="0000FF"/>
                </a:solidFill>
                <a:latin typeface="Calibri" panose="020F0502020204030204" pitchFamily="34" charset="0"/>
              </a:rPr>
              <a:t> emission </a:t>
            </a:r>
            <a:r>
              <a:rPr lang="en-US" altLang="de-DE" sz="2000" dirty="0" smtClean="0">
                <a:solidFill>
                  <a:srgbClr val="0000FF"/>
                </a:solidFill>
                <a:latin typeface="Calibri" panose="020F0502020204030204" pitchFamily="34" charset="0"/>
                <a:sym typeface="Symbol" panose="05050102010706020507" pitchFamily="18" charset="2"/>
              </a:rPr>
              <a:t></a:t>
            </a:r>
            <a:r>
              <a:rPr lang="en-US" altLang="de-DE" sz="2000" dirty="0" smtClean="0">
                <a:solidFill>
                  <a:srgbClr val="0000FF"/>
                </a:solidFill>
                <a:latin typeface="Calibri" panose="020F0502020204030204" pitchFamily="34" charset="0"/>
              </a:rPr>
              <a:t> </a:t>
            </a:r>
            <a:r>
              <a:rPr lang="en-US" altLang="de-DE" sz="2000" dirty="0">
                <a:solidFill>
                  <a:srgbClr val="0000FF"/>
                </a:solidFill>
                <a:latin typeface="Calibri" panose="020F0502020204030204" pitchFamily="34" charset="0"/>
              </a:rPr>
              <a:t>measurement of current.</a:t>
            </a:r>
          </a:p>
        </p:txBody>
      </p:sp>
      <p:sp>
        <p:nvSpPr>
          <p:cNvPr id="13320" name="Rectangle 7"/>
          <p:cNvSpPr>
            <a:spLocks noChangeArrowheads="1"/>
          </p:cNvSpPr>
          <p:nvPr/>
        </p:nvSpPr>
        <p:spPr bwMode="auto">
          <a:xfrm>
            <a:off x="2198688" y="5246198"/>
            <a:ext cx="266700"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3321" name="Rectangle 8"/>
          <p:cNvSpPr>
            <a:spLocks noChangeArrowheads="1"/>
          </p:cNvSpPr>
          <p:nvPr/>
        </p:nvSpPr>
        <p:spPr bwMode="auto">
          <a:xfrm>
            <a:off x="2247900" y="5001723"/>
            <a:ext cx="184150" cy="105251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6" name="Text Box 11"/>
          <p:cNvSpPr txBox="1">
            <a:spLocks noChangeArrowheads="1"/>
          </p:cNvSpPr>
          <p:nvPr/>
        </p:nvSpPr>
        <p:spPr bwMode="auto">
          <a:xfrm>
            <a:off x="228600" y="1124378"/>
            <a:ext cx="3865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rPr>
              <a:t>Example: 15 wire spaced by 1.5 mm:</a:t>
            </a:r>
          </a:p>
        </p:txBody>
      </p:sp>
      <p:grpSp>
        <p:nvGrpSpPr>
          <p:cNvPr id="19" name="Gruppieren 18"/>
          <p:cNvGrpSpPr/>
          <p:nvPr/>
        </p:nvGrpSpPr>
        <p:grpSpPr>
          <a:xfrm>
            <a:off x="39688" y="1462019"/>
            <a:ext cx="4465638" cy="3406775"/>
            <a:chOff x="0" y="1750417"/>
            <a:chExt cx="4465638" cy="3406775"/>
          </a:xfrm>
        </p:grpSpPr>
        <p:pic>
          <p:nvPicPr>
            <p:cNvPr id="2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1972667"/>
              <a:ext cx="2330450" cy="317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8"/>
            <p:cNvPicPr>
              <a:picLocks noChangeAspect="1" noChangeArrowheads="1"/>
            </p:cNvPicPr>
            <p:nvPr/>
          </p:nvPicPr>
          <p:blipFill>
            <a:blip r:embed="rId4">
              <a:clrChange>
                <a:clrFrom>
                  <a:srgbClr val="FFFFFF"/>
                </a:clrFrom>
                <a:clrTo>
                  <a:srgbClr val="FFFFFF">
                    <a:alpha val="0"/>
                  </a:srgbClr>
                </a:clrTo>
              </a:clrChange>
              <a:lum/>
              <a:extLst>
                <a:ext uri="{28A0092B-C50C-407E-A947-70E740481C1C}">
                  <a14:useLocalDpi xmlns:a14="http://schemas.microsoft.com/office/drawing/2010/main" val="0"/>
                </a:ext>
              </a:extLst>
            </a:blip>
            <a:srcRect/>
            <a:stretch>
              <a:fillRect/>
            </a:stretch>
          </p:blipFill>
          <p:spPr bwMode="auto">
            <a:xfrm>
              <a:off x="0" y="1750417"/>
              <a:ext cx="2217738" cy="340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2" name="Tabelle 1"/>
          <p:cNvGraphicFramePr>
            <a:graphicFrameLocks noGrp="1"/>
          </p:cNvGraphicFramePr>
          <p:nvPr>
            <p:extLst>
              <p:ext uri="{D42A27DB-BD31-4B8C-83A1-F6EECF244321}">
                <p14:modId xmlns:p14="http://schemas.microsoft.com/office/powerpoint/2010/main" val="3469359081"/>
              </p:ext>
            </p:extLst>
          </p:nvPr>
        </p:nvGraphicFramePr>
        <p:xfrm>
          <a:off x="4930616" y="3713440"/>
          <a:ext cx="3437573" cy="2595880"/>
        </p:xfrm>
        <a:graphic>
          <a:graphicData uri="http://schemas.openxmlformats.org/drawingml/2006/table">
            <a:tbl>
              <a:tblPr firstRow="1" bandRow="1">
                <a:tableStyleId>{5C22544A-7EE6-4342-B048-85BDC9FD1C3A}</a:tableStyleId>
              </a:tblPr>
              <a:tblGrid>
                <a:gridCol w="1751330">
                  <a:extLst>
                    <a:ext uri="{9D8B030D-6E8A-4147-A177-3AD203B41FA5}">
                      <a16:colId xmlns:a16="http://schemas.microsoft.com/office/drawing/2014/main" val="20000"/>
                    </a:ext>
                  </a:extLst>
                </a:gridCol>
                <a:gridCol w="1686243">
                  <a:extLst>
                    <a:ext uri="{9D8B030D-6E8A-4147-A177-3AD203B41FA5}">
                      <a16:colId xmlns:a16="http://schemas.microsoft.com/office/drawing/2014/main" val="20001"/>
                    </a:ext>
                  </a:extLst>
                </a:gridCol>
              </a:tblGrid>
              <a:tr h="370840">
                <a:tc>
                  <a:txBody>
                    <a:bodyPr/>
                    <a:lstStyle/>
                    <a:p>
                      <a:r>
                        <a:rPr lang="en-US" sz="1500" dirty="0" smtClean="0"/>
                        <a:t>Parameter</a:t>
                      </a:r>
                      <a:endParaRPr lang="en-US" sz="1500" dirty="0">
                        <a:latin typeface="Arial" panose="020B0604020202020204" pitchFamily="34" charset="0"/>
                        <a:cs typeface="Arial" panose="020B0604020202020204" pitchFamily="34" charset="0"/>
                      </a:endParaRPr>
                    </a:p>
                  </a:txBody>
                  <a:tcPr/>
                </a:tc>
                <a:tc>
                  <a:txBody>
                    <a:bodyPr/>
                    <a:lstStyle/>
                    <a:p>
                      <a:r>
                        <a:rPr lang="en-US" sz="1500" dirty="0" smtClean="0"/>
                        <a:t>Typ. value</a:t>
                      </a:r>
                      <a:endParaRPr lang="en-US"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en-US" sz="1500" dirty="0" smtClean="0"/>
                        <a:t># wires per plane</a:t>
                      </a:r>
                      <a:endParaRPr lang="en-US" sz="1500" dirty="0">
                        <a:latin typeface="Arial" panose="020B0604020202020204" pitchFamily="34" charset="0"/>
                        <a:cs typeface="Arial" panose="020B0604020202020204" pitchFamily="34" charset="0"/>
                      </a:endParaRPr>
                    </a:p>
                  </a:txBody>
                  <a:tcPr/>
                </a:tc>
                <a:tc>
                  <a:txBody>
                    <a:bodyPr/>
                    <a:lstStyle/>
                    <a:p>
                      <a:r>
                        <a:rPr lang="en-US" sz="1500" baseline="0" dirty="0" smtClean="0">
                          <a:sym typeface="Symbol"/>
                        </a:rPr>
                        <a:t>10 ...100</a:t>
                      </a:r>
                      <a:endParaRPr lang="en-US" sz="1500" baseline="0" dirty="0" smtClean="0">
                        <a:latin typeface="Arial" panose="020B0604020202020204" pitchFamily="34" charset="0"/>
                        <a:cs typeface="Arial" panose="020B0604020202020204" pitchFamily="34" charset="0"/>
                        <a:sym typeface="Symbol"/>
                      </a:endParaRPr>
                    </a:p>
                  </a:txBody>
                  <a:tcPr/>
                </a:tc>
                <a:extLst>
                  <a:ext uri="{0D108BD9-81ED-4DB2-BD59-A6C34878D82A}">
                    <a16:rowId xmlns:a16="http://schemas.microsoft.com/office/drawing/2014/main" val="10001"/>
                  </a:ext>
                </a:extLst>
              </a:tr>
              <a:tr h="370840">
                <a:tc>
                  <a:txBody>
                    <a:bodyPr/>
                    <a:lstStyle/>
                    <a:p>
                      <a:r>
                        <a:rPr lang="en-US" sz="1500" dirty="0" smtClean="0"/>
                        <a:t>Active area</a:t>
                      </a:r>
                      <a:endParaRPr lang="en-US" sz="1500" dirty="0">
                        <a:latin typeface="Arial" panose="020B0604020202020204" pitchFamily="34" charset="0"/>
                        <a:cs typeface="Arial" panose="020B0604020202020204" pitchFamily="34" charset="0"/>
                      </a:endParaRPr>
                    </a:p>
                  </a:txBody>
                  <a:tcPr/>
                </a:tc>
                <a:tc>
                  <a:txBody>
                    <a:bodyPr/>
                    <a:lstStyle/>
                    <a:p>
                      <a:r>
                        <a:rPr lang="en-US" sz="1500" baseline="0" dirty="0" smtClean="0">
                          <a:sym typeface="Symbol"/>
                        </a:rPr>
                        <a:t>(5...20 cm) </a:t>
                      </a:r>
                      <a:r>
                        <a:rPr lang="en-US" sz="1500" baseline="30000" dirty="0" smtClean="0">
                          <a:sym typeface="Symbol"/>
                        </a:rPr>
                        <a:t>2</a:t>
                      </a:r>
                      <a:endParaRPr lang="en-US" sz="1500" baseline="0" dirty="0" smtClean="0">
                        <a:latin typeface="Arial" panose="020B0604020202020204" pitchFamily="34" charset="0"/>
                        <a:cs typeface="Arial" panose="020B0604020202020204" pitchFamily="34" charset="0"/>
                        <a:sym typeface="Symbol"/>
                      </a:endParaRPr>
                    </a:p>
                  </a:txBody>
                  <a:tcPr/>
                </a:tc>
                <a:extLst>
                  <a:ext uri="{0D108BD9-81ED-4DB2-BD59-A6C34878D82A}">
                    <a16:rowId xmlns:a16="http://schemas.microsoft.com/office/drawing/2014/main" val="10002"/>
                  </a:ext>
                </a:extLst>
              </a:tr>
              <a:tr h="370840">
                <a:tc>
                  <a:txBody>
                    <a:bodyPr/>
                    <a:lstStyle/>
                    <a:p>
                      <a:r>
                        <a:rPr lang="en-US" sz="1500" dirty="0" smtClean="0">
                          <a:sym typeface="Symbol"/>
                        </a:rPr>
                        <a:t>Wire  </a:t>
                      </a:r>
                      <a:endParaRPr lang="en-US" sz="1500" dirty="0">
                        <a:latin typeface="Arial" panose="020B0604020202020204" pitchFamily="34" charset="0"/>
                        <a:cs typeface="Arial" panose="020B0604020202020204" pitchFamily="34" charset="0"/>
                      </a:endParaRPr>
                    </a:p>
                  </a:txBody>
                  <a:tcPr/>
                </a:tc>
                <a:tc>
                  <a:txBody>
                    <a:bodyPr/>
                    <a:lstStyle/>
                    <a:p>
                      <a:r>
                        <a:rPr lang="en-US" sz="1500" dirty="0" smtClean="0"/>
                        <a:t>25....100</a:t>
                      </a:r>
                      <a:r>
                        <a:rPr lang="en-US" sz="1500" baseline="0" dirty="0" smtClean="0"/>
                        <a:t> </a:t>
                      </a:r>
                      <a:r>
                        <a:rPr lang="en-US" sz="1500" baseline="0" dirty="0" smtClean="0">
                          <a:sym typeface="Symbol"/>
                        </a:rPr>
                        <a:t>m</a:t>
                      </a:r>
                      <a:endParaRPr lang="en-US" sz="1500" baseline="0" dirty="0" smtClean="0">
                        <a:latin typeface="Arial" panose="020B0604020202020204" pitchFamily="34" charset="0"/>
                        <a:cs typeface="Arial" panose="020B0604020202020204" pitchFamily="34" charset="0"/>
                        <a:sym typeface="Symbol"/>
                      </a:endParaRPr>
                    </a:p>
                  </a:txBody>
                  <a:tcPr/>
                </a:tc>
                <a:extLst>
                  <a:ext uri="{0D108BD9-81ED-4DB2-BD59-A6C34878D82A}">
                    <a16:rowId xmlns:a16="http://schemas.microsoft.com/office/drawing/2014/main" val="10003"/>
                  </a:ext>
                </a:extLst>
              </a:tr>
              <a:tr h="370840">
                <a:tc>
                  <a:txBody>
                    <a:bodyPr/>
                    <a:lstStyle/>
                    <a:p>
                      <a:r>
                        <a:rPr lang="en-US" sz="1500" dirty="0" smtClean="0"/>
                        <a:t>Spacing</a:t>
                      </a:r>
                      <a:endParaRPr lang="en-US" sz="1500" dirty="0">
                        <a:latin typeface="Arial" panose="020B0604020202020204" pitchFamily="34" charset="0"/>
                        <a:cs typeface="Arial" panose="020B0604020202020204" pitchFamily="34" charset="0"/>
                      </a:endParaRPr>
                    </a:p>
                  </a:txBody>
                  <a:tcPr/>
                </a:tc>
                <a:tc>
                  <a:txBody>
                    <a:bodyPr/>
                    <a:lstStyle/>
                    <a:p>
                      <a:r>
                        <a:rPr lang="en-US" sz="1500" dirty="0" smtClean="0"/>
                        <a:t>0.3...2 mm</a:t>
                      </a:r>
                      <a:endParaRPr lang="en-US"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r>
                        <a:rPr lang="en-US" sz="1500" dirty="0" smtClean="0"/>
                        <a:t>Material</a:t>
                      </a:r>
                      <a:endParaRPr lang="en-US" sz="1500" dirty="0">
                        <a:latin typeface="Arial" panose="020B0604020202020204" pitchFamily="34" charset="0"/>
                        <a:cs typeface="Arial" panose="020B0604020202020204" pitchFamily="34" charset="0"/>
                      </a:endParaRPr>
                    </a:p>
                  </a:txBody>
                  <a:tcPr/>
                </a:tc>
                <a:tc>
                  <a:txBody>
                    <a:bodyPr/>
                    <a:lstStyle/>
                    <a:p>
                      <a:r>
                        <a:rPr lang="en-US" sz="1500" dirty="0" smtClean="0"/>
                        <a:t>e.g. W or Carbon</a:t>
                      </a:r>
                      <a:endParaRPr lang="en-US" sz="15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370840">
                <a:tc>
                  <a:txBody>
                    <a:bodyPr/>
                    <a:lstStyle/>
                    <a:p>
                      <a:r>
                        <a:rPr lang="en-US" sz="1500" dirty="0" smtClean="0"/>
                        <a:t>Max. beam power</a:t>
                      </a:r>
                      <a:endParaRPr lang="en-US" sz="1500" dirty="0">
                        <a:latin typeface="Arial" panose="020B0604020202020204" pitchFamily="34" charset="0"/>
                        <a:cs typeface="Arial" panose="020B0604020202020204" pitchFamily="34" charset="0"/>
                      </a:endParaRPr>
                    </a:p>
                  </a:txBody>
                  <a:tcPr/>
                </a:tc>
                <a:tc>
                  <a:txBody>
                    <a:bodyPr/>
                    <a:lstStyle/>
                    <a:p>
                      <a:r>
                        <a:rPr lang="en-US" sz="1500" dirty="0" smtClean="0"/>
                        <a:t>1 W/mm</a:t>
                      </a:r>
                      <a:endParaRPr lang="en-US" sz="15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bl>
          </a:graphicData>
        </a:graphic>
      </p:graphicFrame>
      <p:cxnSp>
        <p:nvCxnSpPr>
          <p:cNvPr id="4" name="Gerade Verbindung mit Pfeil 3"/>
          <p:cNvCxnSpPr/>
          <p:nvPr/>
        </p:nvCxnSpPr>
        <p:spPr bwMode="auto">
          <a:xfrm>
            <a:off x="611560" y="4868794"/>
            <a:ext cx="1008112" cy="0"/>
          </a:xfrm>
          <a:prstGeom prst="straightConnector1">
            <a:avLst/>
          </a:prstGeom>
          <a:noFill/>
          <a:ln w="25400" cap="flat" cmpd="sng" algn="ctr">
            <a:solidFill>
              <a:srgbClr val="000000"/>
            </a:solidFill>
            <a:prstDash val="solid"/>
            <a:round/>
            <a:headEnd type="stealth" w="lg" len="lg"/>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feld 4"/>
          <p:cNvSpPr txBox="1"/>
          <p:nvPr/>
        </p:nvSpPr>
        <p:spPr>
          <a:xfrm>
            <a:off x="791580" y="4857682"/>
            <a:ext cx="6840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5</a:t>
            </a:r>
            <a:r>
              <a:rPr lang="en-US" dirty="0" smtClean="0">
                <a:latin typeface="Arial" panose="020B0604020202020204" pitchFamily="34" charset="0"/>
                <a:cs typeface="Arial" panose="020B0604020202020204" pitchFamily="34" charset="0"/>
              </a:rPr>
              <a:t> cm</a:t>
            </a:r>
            <a:endParaRPr lang="en-US" dirty="0">
              <a:latin typeface="Arial" panose="020B0604020202020204" pitchFamily="34" charset="0"/>
              <a:cs typeface="Arial" panose="020B0604020202020204" pitchFamily="34" charset="0"/>
            </a:endParaRPr>
          </a:p>
        </p:txBody>
      </p:sp>
      <p:grpSp>
        <p:nvGrpSpPr>
          <p:cNvPr id="3" name="Gruppieren 2"/>
          <p:cNvGrpSpPr/>
          <p:nvPr/>
        </p:nvGrpSpPr>
        <p:grpSpPr>
          <a:xfrm>
            <a:off x="4433318" y="1222744"/>
            <a:ext cx="4464942" cy="2588278"/>
            <a:chOff x="4433318" y="1222744"/>
            <a:chExt cx="4464942" cy="2588278"/>
          </a:xfrm>
        </p:grpSpPr>
        <p:pic>
          <p:nvPicPr>
            <p:cNvPr id="1332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5326" y="1491091"/>
              <a:ext cx="4392934" cy="231993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4" name="Text Box 11"/>
            <p:cNvSpPr txBox="1">
              <a:spLocks noChangeArrowheads="1"/>
            </p:cNvSpPr>
            <p:nvPr/>
          </p:nvSpPr>
          <p:spPr bwMode="auto">
            <a:xfrm>
              <a:off x="4636645" y="1222744"/>
              <a:ext cx="4028890" cy="239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lnSpc>
                  <a:spcPct val="50000"/>
                </a:lnSpc>
              </a:pPr>
              <a:r>
                <a:rPr lang="en-US" altLang="de-DE" i="1" dirty="0">
                  <a:latin typeface="Calibri" panose="020F0502020204030204" pitchFamily="34" charset="0"/>
                </a:rPr>
                <a:t>SEM-Grid </a:t>
              </a:r>
              <a:r>
                <a:rPr lang="en-US" altLang="de-DE" i="1" dirty="0" smtClean="0">
                  <a:latin typeface="Calibri" panose="020F0502020204030204" pitchFamily="34" charset="0"/>
                </a:rPr>
                <a:t>drive </a:t>
              </a:r>
              <a:r>
                <a:rPr lang="en-US" altLang="de-DE" i="1" dirty="0">
                  <a:latin typeface="Calibri" panose="020F0502020204030204" pitchFamily="34" charset="0"/>
                </a:rPr>
                <a:t>on </a:t>
              </a:r>
              <a:r>
                <a:rPr lang="en-US" altLang="de-DE" i="1" dirty="0" smtClean="0">
                  <a:latin typeface="Calibri" panose="020F0502020204030204" pitchFamily="34" charset="0"/>
                  <a:sym typeface="Symbol" panose="05050102010706020507" pitchFamily="18" charset="2"/>
                </a:rPr>
                <a:t> </a:t>
              </a:r>
              <a:r>
                <a:rPr lang="en-US" altLang="de-DE" i="1" dirty="0" smtClean="0">
                  <a:latin typeface="Calibri" panose="020F0502020204030204" pitchFamily="34" charset="0"/>
                </a:rPr>
                <a:t>200 mm flange:</a:t>
              </a:r>
              <a:endParaRPr lang="de-DE" altLang="de-DE" i="1" dirty="0">
                <a:latin typeface="Calibri" panose="020F0502020204030204" pitchFamily="34" charset="0"/>
              </a:endParaRPr>
            </a:p>
          </p:txBody>
        </p:sp>
        <p:sp>
          <p:nvSpPr>
            <p:cNvPr id="15" name="Textfeld 14"/>
            <p:cNvSpPr txBox="1"/>
            <p:nvPr/>
          </p:nvSpPr>
          <p:spPr>
            <a:xfrm>
              <a:off x="7596336" y="3212976"/>
              <a:ext cx="922502" cy="369332"/>
            </a:xfrm>
            <a:prstGeom prst="rect">
              <a:avLst/>
            </a:prstGeom>
            <a:noFill/>
          </p:spPr>
          <p:txBody>
            <a:bodyPr wrap="square" rtlCol="0">
              <a:spAutoFit/>
            </a:bodyPr>
            <a:lstStyle/>
            <a:p>
              <a:pPr algn="ctr"/>
              <a:r>
                <a:rPr lang="en-US" b="1" dirty="0" smtClean="0">
                  <a:solidFill>
                    <a:schemeClr val="bg1"/>
                  </a:solidFill>
                  <a:latin typeface="Arial" panose="020B0604020202020204" pitchFamily="34" charset="0"/>
                  <a:cs typeface="Arial" panose="020B0604020202020204" pitchFamily="34" charset="0"/>
                  <a:sym typeface="Symbol"/>
                </a:rPr>
                <a:t> 1 m</a:t>
              </a:r>
              <a:endParaRPr lang="en-US" b="1" dirty="0">
                <a:solidFill>
                  <a:schemeClr val="bg1"/>
                </a:solidFill>
                <a:latin typeface="Arial" panose="020B0604020202020204" pitchFamily="34" charset="0"/>
                <a:cs typeface="Arial" panose="020B0604020202020204" pitchFamily="34" charset="0"/>
              </a:endParaRPr>
            </a:p>
          </p:txBody>
        </p:sp>
        <p:cxnSp>
          <p:nvCxnSpPr>
            <p:cNvPr id="17" name="Gerade Verbindung mit Pfeil 16"/>
            <p:cNvCxnSpPr/>
            <p:nvPr/>
          </p:nvCxnSpPr>
          <p:spPr bwMode="auto">
            <a:xfrm flipV="1">
              <a:off x="6588224" y="2852936"/>
              <a:ext cx="2160240" cy="787371"/>
            </a:xfrm>
            <a:prstGeom prst="straightConnector1">
              <a:avLst/>
            </a:prstGeom>
            <a:noFill/>
            <a:ln w="25400" cap="flat" cmpd="sng" algn="ctr">
              <a:solidFill>
                <a:schemeClr val="bg1"/>
              </a:solidFill>
              <a:prstDash val="solid"/>
              <a:round/>
              <a:headEnd type="stealth" w="lg" len="lg"/>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4860032" y="3329761"/>
              <a:ext cx="1578362" cy="369332"/>
            </a:xfrm>
            <a:prstGeom prst="rect">
              <a:avLst/>
            </a:prstGeom>
            <a:noFill/>
          </p:spPr>
          <p:txBody>
            <a:bodyPr wrap="square" rtlCol="0">
              <a:spAutoFit/>
            </a:bodyPr>
            <a:lstStyle/>
            <a:p>
              <a:pPr algn="ctr"/>
              <a:r>
                <a:rPr lang="en-US" b="1" dirty="0" smtClean="0">
                  <a:solidFill>
                    <a:srgbClr val="FFFF00"/>
                  </a:solidFill>
                  <a:latin typeface="Arial" panose="020B0604020202020204" pitchFamily="34" charset="0"/>
                  <a:cs typeface="Arial" panose="020B0604020202020204" pitchFamily="34" charset="0"/>
                  <a:sym typeface="Symbol"/>
                </a:rPr>
                <a:t>SEM-Grid</a:t>
              </a:r>
              <a:endParaRPr lang="en-US" b="1" dirty="0">
                <a:solidFill>
                  <a:srgbClr val="FFFF00"/>
                </a:solidFill>
                <a:latin typeface="Arial" panose="020B0604020202020204" pitchFamily="34" charset="0"/>
                <a:cs typeface="Arial" panose="020B0604020202020204" pitchFamily="34" charset="0"/>
              </a:endParaRPr>
            </a:p>
          </p:txBody>
        </p:sp>
        <p:sp>
          <p:nvSpPr>
            <p:cNvPr id="22" name="Textfeld 21"/>
            <p:cNvSpPr txBox="1"/>
            <p:nvPr/>
          </p:nvSpPr>
          <p:spPr>
            <a:xfrm>
              <a:off x="6017974" y="1499603"/>
              <a:ext cx="1578362" cy="646331"/>
            </a:xfrm>
            <a:prstGeom prst="rect">
              <a:avLst/>
            </a:prstGeom>
            <a:noFill/>
          </p:spPr>
          <p:txBody>
            <a:bodyPr wrap="square" rtlCol="0">
              <a:spAutoFit/>
            </a:bodyPr>
            <a:lstStyle/>
            <a:p>
              <a:pPr>
                <a:spcBef>
                  <a:spcPts val="0"/>
                </a:spcBef>
              </a:pPr>
              <a:r>
                <a:rPr lang="en-US" b="1" dirty="0" smtClean="0">
                  <a:solidFill>
                    <a:srgbClr val="FFFF00"/>
                  </a:solidFill>
                  <a:latin typeface="Arial" panose="020B0604020202020204" pitchFamily="34" charset="0"/>
                  <a:cs typeface="Arial" panose="020B0604020202020204" pitchFamily="34" charset="0"/>
                  <a:sym typeface="Symbol"/>
                </a:rPr>
                <a:t>wire</a:t>
              </a:r>
            </a:p>
            <a:p>
              <a:pPr>
                <a:spcBef>
                  <a:spcPts val="0"/>
                </a:spcBef>
              </a:pPr>
              <a:r>
                <a:rPr lang="en-US" b="1" dirty="0" smtClean="0">
                  <a:solidFill>
                    <a:srgbClr val="FFFF00"/>
                  </a:solidFill>
                  <a:latin typeface="Arial" panose="020B0604020202020204" pitchFamily="34" charset="0"/>
                  <a:cs typeface="Arial" panose="020B0604020202020204" pitchFamily="34" charset="0"/>
                  <a:sym typeface="Symbol"/>
                </a:rPr>
                <a:t>feedthrough</a:t>
              </a:r>
              <a:endParaRPr lang="en-US" b="1" dirty="0">
                <a:solidFill>
                  <a:srgbClr val="FFFF00"/>
                </a:solidFill>
                <a:latin typeface="Arial" panose="020B0604020202020204" pitchFamily="34" charset="0"/>
                <a:cs typeface="Arial" panose="020B0604020202020204" pitchFamily="34" charset="0"/>
              </a:endParaRPr>
            </a:p>
          </p:txBody>
        </p:sp>
        <p:cxnSp>
          <p:nvCxnSpPr>
            <p:cNvPr id="23" name="Gerade Verbindung mit Pfeil 22"/>
            <p:cNvCxnSpPr>
              <a:stCxn id="24" idx="2"/>
            </p:cNvCxnSpPr>
            <p:nvPr/>
          </p:nvCxnSpPr>
          <p:spPr bwMode="auto">
            <a:xfrm>
              <a:off x="4934707" y="2451666"/>
              <a:ext cx="159657" cy="617294"/>
            </a:xfrm>
            <a:prstGeom prst="straightConnector1">
              <a:avLst/>
            </a:prstGeom>
            <a:noFill/>
            <a:ln w="25400" cap="flat" cmpd="sng" algn="ctr">
              <a:solidFill>
                <a:srgbClr val="FF0000"/>
              </a:solidFill>
              <a:prstDash val="solid"/>
              <a:round/>
              <a:headEnd type="none" w="lg" len="lg"/>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433318" y="2051556"/>
              <a:ext cx="1002778" cy="400110"/>
            </a:xfrm>
            <a:prstGeom prst="rect">
              <a:avLst/>
            </a:prstGeom>
            <a:noFill/>
          </p:spPr>
          <p:txBody>
            <a:bodyPr wrap="square" rtlCol="0">
              <a:spAutoFit/>
            </a:bodyPr>
            <a:lstStyle/>
            <a:p>
              <a:pPr algn="ctr"/>
              <a:r>
                <a:rPr lang="en-US" sz="2000" b="1" dirty="0" smtClean="0">
                  <a:solidFill>
                    <a:srgbClr val="FF0000"/>
                  </a:solidFill>
                  <a:latin typeface="Arial" panose="020B0604020202020204" pitchFamily="34" charset="0"/>
                  <a:cs typeface="Arial" panose="020B0604020202020204" pitchFamily="34" charset="0"/>
                  <a:sym typeface="Symbol"/>
                </a:rPr>
                <a:t>beam</a:t>
              </a:r>
              <a:endParaRPr lang="en-US" sz="2000" b="1" dirty="0">
                <a:solidFill>
                  <a:srgbClr val="FF0000"/>
                </a:solidFill>
                <a:latin typeface="Arial" panose="020B0604020202020204" pitchFamily="34" charset="0"/>
                <a:cs typeface="Arial" panose="020B0604020202020204" pitchFamily="34" charset="0"/>
              </a:endParaRP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6"/>
          <p:cNvPicPr>
            <a:picLocks noChangeAspect="1" noChangeArrowheads="1"/>
          </p:cNvPicPr>
          <p:nvPr/>
        </p:nvPicPr>
        <p:blipFill>
          <a:blip r:embed="rId3">
            <a:lum bright="-18000" contrast="36000"/>
            <a:extLst>
              <a:ext uri="{28A0092B-C50C-407E-A947-70E740481C1C}">
                <a14:useLocalDpi xmlns:a14="http://schemas.microsoft.com/office/drawing/2010/main" val="0"/>
              </a:ext>
            </a:extLst>
          </a:blip>
          <a:srcRect/>
          <a:stretch>
            <a:fillRect/>
          </a:stretch>
        </p:blipFill>
        <p:spPr bwMode="auto">
          <a:xfrm>
            <a:off x="4211960" y="1196752"/>
            <a:ext cx="4802187" cy="426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2"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Secondary Electron Emission Grids = SEM-Grid</a:t>
            </a:r>
          </a:p>
        </p:txBody>
      </p:sp>
      <p:sp>
        <p:nvSpPr>
          <p:cNvPr id="14345" name="Rectangle 9"/>
          <p:cNvSpPr>
            <a:spLocks noChangeArrowheads="1"/>
          </p:cNvSpPr>
          <p:nvPr/>
        </p:nvSpPr>
        <p:spPr bwMode="auto">
          <a:xfrm>
            <a:off x="2198688" y="5462588"/>
            <a:ext cx="266700"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4346" name="Rectangle 10"/>
          <p:cNvSpPr>
            <a:spLocks noChangeArrowheads="1"/>
          </p:cNvSpPr>
          <p:nvPr/>
        </p:nvSpPr>
        <p:spPr bwMode="auto">
          <a:xfrm>
            <a:off x="2247900" y="5218113"/>
            <a:ext cx="184150" cy="105251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4348" name="Rectangle 12"/>
          <p:cNvSpPr>
            <a:spLocks noChangeArrowheads="1"/>
          </p:cNvSpPr>
          <p:nvPr/>
        </p:nvSpPr>
        <p:spPr bwMode="auto">
          <a:xfrm>
            <a:off x="192088" y="5301208"/>
            <a:ext cx="4814887" cy="96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dirty="0">
                <a:latin typeface="Calibri" panose="020F0502020204030204" pitchFamily="34" charset="0"/>
              </a:rPr>
              <a:t>Each wire is equipped with one I/U converter </a:t>
            </a:r>
          </a:p>
          <a:p>
            <a:pPr>
              <a:lnSpc>
                <a:spcPct val="70000"/>
              </a:lnSpc>
            </a:pPr>
            <a:r>
              <a:rPr lang="en-US" altLang="de-DE" dirty="0">
                <a:latin typeface="Calibri" panose="020F0502020204030204" pitchFamily="34" charset="0"/>
              </a:rPr>
              <a:t> different ranges settings by </a:t>
            </a:r>
            <a:r>
              <a:rPr lang="en-US" altLang="de-DE" b="1" i="1" dirty="0" err="1">
                <a:latin typeface="Calibri" panose="020F0502020204030204" pitchFamily="34" charset="0"/>
              </a:rPr>
              <a:t>R</a:t>
            </a:r>
            <a:r>
              <a:rPr lang="en-US" altLang="de-DE" sz="2200" b="1" i="1" baseline="-25000" dirty="0" err="1">
                <a:latin typeface="Calibri" panose="020F0502020204030204" pitchFamily="34" charset="0"/>
              </a:rPr>
              <a:t>i</a:t>
            </a:r>
            <a:endParaRPr lang="en-US" altLang="de-DE" sz="2200" b="1" i="1" baseline="-25000" dirty="0">
              <a:latin typeface="Calibri" panose="020F0502020204030204" pitchFamily="34" charset="0"/>
            </a:endParaRPr>
          </a:p>
          <a:p>
            <a:pPr>
              <a:lnSpc>
                <a:spcPct val="70000"/>
              </a:lnSpc>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very large dynamic range up to 10</a:t>
            </a:r>
            <a:r>
              <a:rPr lang="en-US" altLang="de-DE" sz="2200" baseline="30000" dirty="0">
                <a:latin typeface="Calibri" panose="020F0502020204030204" pitchFamily="34" charset="0"/>
              </a:rPr>
              <a:t>6</a:t>
            </a:r>
            <a:r>
              <a:rPr lang="en-US" altLang="de-DE" dirty="0">
                <a:latin typeface="Calibri" panose="020F0502020204030204" pitchFamily="34" charset="0"/>
              </a:rPr>
              <a:t>.</a:t>
            </a:r>
          </a:p>
        </p:txBody>
      </p:sp>
      <p:sp>
        <p:nvSpPr>
          <p:cNvPr id="12" name="Text Box 11"/>
          <p:cNvSpPr txBox="1">
            <a:spLocks noChangeArrowheads="1"/>
          </p:cNvSpPr>
          <p:nvPr/>
        </p:nvSpPr>
        <p:spPr bwMode="auto">
          <a:xfrm>
            <a:off x="228600" y="1124378"/>
            <a:ext cx="3865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rPr>
              <a:t>Example: 15 wire spaced by 1.5 mm:</a:t>
            </a:r>
          </a:p>
        </p:txBody>
      </p:sp>
      <p:grpSp>
        <p:nvGrpSpPr>
          <p:cNvPr id="16" name="Gruppieren 15"/>
          <p:cNvGrpSpPr/>
          <p:nvPr/>
        </p:nvGrpSpPr>
        <p:grpSpPr>
          <a:xfrm>
            <a:off x="39688" y="1462019"/>
            <a:ext cx="4465638" cy="3406775"/>
            <a:chOff x="0" y="1750417"/>
            <a:chExt cx="4465638" cy="3406775"/>
          </a:xfrm>
        </p:grpSpPr>
        <p:pic>
          <p:nvPicPr>
            <p:cNvPr id="17"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35188" y="1972667"/>
              <a:ext cx="2330450" cy="317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8"/>
            <p:cNvPicPr>
              <a:picLocks noChangeAspect="1" noChangeArrowheads="1"/>
            </p:cNvPicPr>
            <p:nvPr/>
          </p:nvPicPr>
          <p:blipFill>
            <a:blip r:embed="rId5">
              <a:clrChange>
                <a:clrFrom>
                  <a:srgbClr val="FFFFFF"/>
                </a:clrFrom>
                <a:clrTo>
                  <a:srgbClr val="FFFFFF">
                    <a:alpha val="0"/>
                  </a:srgbClr>
                </a:clrTo>
              </a:clrChange>
              <a:lum/>
              <a:extLst>
                <a:ext uri="{28A0092B-C50C-407E-A947-70E740481C1C}">
                  <a14:useLocalDpi xmlns:a14="http://schemas.microsoft.com/office/drawing/2010/main" val="0"/>
                </a:ext>
              </a:extLst>
            </a:blip>
            <a:srcRect/>
            <a:stretch>
              <a:fillRect/>
            </a:stretch>
          </p:blipFill>
          <p:spPr bwMode="auto">
            <a:xfrm>
              <a:off x="0" y="1750417"/>
              <a:ext cx="2217738" cy="340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19" name="Gerade Verbindung mit Pfeil 18"/>
          <p:cNvCxnSpPr/>
          <p:nvPr/>
        </p:nvCxnSpPr>
        <p:spPr bwMode="auto">
          <a:xfrm>
            <a:off x="611560" y="4868794"/>
            <a:ext cx="1008112" cy="0"/>
          </a:xfrm>
          <a:prstGeom prst="straightConnector1">
            <a:avLst/>
          </a:prstGeom>
          <a:noFill/>
          <a:ln w="25400" cap="flat" cmpd="sng" algn="ctr">
            <a:solidFill>
              <a:srgbClr val="000000"/>
            </a:solidFill>
            <a:prstDash val="solid"/>
            <a:round/>
            <a:headEnd type="stealth" w="lg" len="lg"/>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791580" y="4857682"/>
            <a:ext cx="6840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5</a:t>
            </a:r>
            <a:r>
              <a:rPr lang="en-US" dirty="0" smtClean="0">
                <a:latin typeface="Arial" panose="020B0604020202020204" pitchFamily="34" charset="0"/>
                <a:cs typeface="Arial" panose="020B0604020202020204" pitchFamily="34" charset="0"/>
              </a:rPr>
              <a:t> cm</a:t>
            </a:r>
            <a:endParaRPr lang="en-US" dirty="0">
              <a:latin typeface="Arial" panose="020B0604020202020204" pitchFamily="34" charset="0"/>
              <a:cs typeface="Arial" panose="020B0604020202020204" pitchFamily="34" charset="0"/>
            </a:endParaRPr>
          </a:p>
        </p:txBody>
      </p:sp>
      <p:sp>
        <p:nvSpPr>
          <p:cNvPr id="22" name="Rectangle 6"/>
          <p:cNvSpPr>
            <a:spLocks noChangeArrowheads="1"/>
          </p:cNvSpPr>
          <p:nvPr/>
        </p:nvSpPr>
        <p:spPr bwMode="auto">
          <a:xfrm>
            <a:off x="46038" y="761510"/>
            <a:ext cx="7951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rgbClr val="0000FF"/>
                </a:solidFill>
                <a:latin typeface="Calibri" panose="020F0502020204030204" pitchFamily="34" charset="0"/>
              </a:rPr>
              <a:t>Beam surface interaction</a:t>
            </a:r>
            <a:r>
              <a:rPr lang="en-US" altLang="de-DE" sz="2000" dirty="0">
                <a:solidFill>
                  <a:srgbClr val="0000FF"/>
                </a:solidFill>
                <a:latin typeface="Calibri" panose="020F0502020204030204" pitchFamily="34" charset="0"/>
              </a:rPr>
              <a:t>: e</a:t>
            </a:r>
            <a:r>
              <a:rPr lang="en-US" altLang="de-DE" sz="2000" baseline="30000" dirty="0">
                <a:solidFill>
                  <a:srgbClr val="0000FF"/>
                </a:solidFill>
                <a:latin typeface="Calibri" panose="020F0502020204030204" pitchFamily="34" charset="0"/>
              </a:rPr>
              <a:t>−</a:t>
            </a:r>
            <a:r>
              <a:rPr lang="en-US" altLang="de-DE" sz="2000" dirty="0">
                <a:solidFill>
                  <a:srgbClr val="0000FF"/>
                </a:solidFill>
                <a:latin typeface="Calibri" panose="020F0502020204030204" pitchFamily="34" charset="0"/>
              </a:rPr>
              <a:t> emission </a:t>
            </a:r>
            <a:r>
              <a:rPr lang="en-US" altLang="de-DE" sz="2000" dirty="0">
                <a:solidFill>
                  <a:srgbClr val="0000FF"/>
                </a:solidFill>
                <a:latin typeface="Calibri" panose="020F0502020204030204" pitchFamily="34" charset="0"/>
                <a:sym typeface="Symbol" panose="05050102010706020507" pitchFamily="18" charset="2"/>
              </a:rPr>
              <a:t></a:t>
            </a:r>
            <a:r>
              <a:rPr lang="en-US" altLang="de-DE" sz="2000" dirty="0" smtClean="0">
                <a:solidFill>
                  <a:srgbClr val="0000FF"/>
                </a:solidFill>
                <a:latin typeface="Calibri" panose="020F0502020204030204" pitchFamily="34" charset="0"/>
              </a:rPr>
              <a:t> </a:t>
            </a:r>
            <a:r>
              <a:rPr lang="en-US" altLang="de-DE" sz="2000" dirty="0">
                <a:solidFill>
                  <a:srgbClr val="0000FF"/>
                </a:solidFill>
                <a:latin typeface="Calibri" panose="020F0502020204030204" pitchFamily="34" charset="0"/>
              </a:rPr>
              <a:t>measurement of current.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456" y="1916832"/>
            <a:ext cx="7869088" cy="3693319"/>
          </a:xfrm>
          <a:prstGeom prst="rect">
            <a:avLst/>
          </a:prstGeom>
        </p:spPr>
        <p:txBody>
          <a:bodyPr wrap="square">
            <a:spAutoFit/>
          </a:bodyPr>
          <a:lstStyle/>
          <a:p>
            <a:pPr lvl="0" algn="just"/>
            <a:r>
              <a:rPr lang="en-US" dirty="0">
                <a:latin typeface="Calibri" panose="020F0502020204030204" pitchFamily="34" charset="0"/>
                <a:cs typeface="Calibri" panose="020F0502020204030204" pitchFamily="34" charset="0"/>
              </a:rPr>
              <a:t>The author consents to the photographic, audio and video recording of this lecture at the CERN Accelerator School. The term “lecture” includes any material incorporated therein including but not limited to text, images and references. </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author hereby grants CERN a royalty-free license to use his image and name as well as the recordings mentioned above, in order to post them on the CAS website</a:t>
            </a:r>
            <a:r>
              <a:rPr lang="en-US" dirty="0" smtClean="0">
                <a:latin typeface="Calibri" panose="020F0502020204030204" pitchFamily="34" charset="0"/>
                <a:cs typeface="Calibri" panose="020F0502020204030204" pitchFamily="34" charset="0"/>
              </a:rPr>
              <a:t>.</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latin typeface="Calibri" panose="020F0502020204030204" pitchFamily="34" charset="0"/>
              <a:cs typeface="Calibri" panose="020F0502020204030204" pitchFamily="34" charset="0"/>
            </a:endParaRPr>
          </a:p>
        </p:txBody>
      </p:sp>
      <p:sp>
        <p:nvSpPr>
          <p:cNvPr id="5" name="TextBox 4"/>
          <p:cNvSpPr txBox="1"/>
          <p:nvPr/>
        </p:nvSpPr>
        <p:spPr>
          <a:xfrm>
            <a:off x="1475656" y="1340768"/>
            <a:ext cx="6192688" cy="369332"/>
          </a:xfrm>
          <a:prstGeom prst="rect">
            <a:avLst/>
          </a:prstGeom>
          <a:noFill/>
        </p:spPr>
        <p:txBody>
          <a:bodyPr wrap="square" rtlCol="0">
            <a:spAutoFit/>
          </a:bodyPr>
          <a:lstStyle/>
          <a:p>
            <a:r>
              <a:rPr lang="en-GB" b="1" dirty="0">
                <a:latin typeface="Calibri" panose="020F0502020204030204" pitchFamily="34" charset="0"/>
                <a:cs typeface="Calibri" panose="020F0502020204030204" pitchFamily="34" charset="0"/>
              </a:rPr>
              <a:t>Copyright statement and speaker’s release for video publishing</a:t>
            </a:r>
          </a:p>
        </p:txBody>
      </p:sp>
    </p:spTree>
    <p:extLst>
      <p:ext uri="{BB962C8B-B14F-4D97-AF65-F5344CB8AC3E}">
        <p14:creationId xmlns:p14="http://schemas.microsoft.com/office/powerpoint/2010/main" val="395820702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Example of Profile </a:t>
            </a:r>
            <a:r>
              <a:rPr lang="en-US" altLang="de-DE" sz="2100" b="1" dirty="0" smtClean="0">
                <a:solidFill>
                  <a:srgbClr val="000000"/>
                </a:solidFill>
                <a:latin typeface="Arial" panose="020B0604020202020204" pitchFamily="34" charset="0"/>
                <a:cs typeface="Arial" panose="020B0604020202020204" pitchFamily="34" charset="0"/>
              </a:rPr>
              <a:t>Measurement </a:t>
            </a:r>
            <a:r>
              <a:rPr lang="en-US" altLang="de-DE" sz="2100" b="1" dirty="0">
                <a:solidFill>
                  <a:srgbClr val="000000"/>
                </a:solidFill>
                <a:latin typeface="Arial" panose="020B0604020202020204" pitchFamily="34" charset="0"/>
                <a:cs typeface="Arial" panose="020B0604020202020204" pitchFamily="34" charset="0"/>
              </a:rPr>
              <a:t>with SEM-Grids</a:t>
            </a:r>
          </a:p>
        </p:txBody>
      </p:sp>
      <p:sp>
        <p:nvSpPr>
          <p:cNvPr id="36869" name="Text Box 4"/>
          <p:cNvSpPr txBox="1">
            <a:spLocks noChangeArrowheads="1"/>
          </p:cNvSpPr>
          <p:nvPr/>
        </p:nvSpPr>
        <p:spPr bwMode="auto">
          <a:xfrm>
            <a:off x="0" y="764704"/>
            <a:ext cx="9066212"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dirty="0">
                <a:solidFill>
                  <a:srgbClr val="0000FF"/>
                </a:solidFill>
                <a:latin typeface="Calibri" panose="020F0502020204030204" pitchFamily="34" charset="0"/>
              </a:rPr>
              <a:t>Even for low energies, several SEM-Grid can be used due to the </a:t>
            </a:r>
            <a:r>
              <a:rPr lang="en-US" altLang="de-DE" sz="2000" dirty="0" smtClean="0">
                <a:solidFill>
                  <a:srgbClr val="0000FF"/>
                </a:solidFill>
                <a:latin typeface="Calibri" panose="020F0502020204030204" pitchFamily="34" charset="0"/>
                <a:sym typeface="Symbol" pitchFamily="18" charset="2"/>
              </a:rPr>
              <a:t> 80 </a:t>
            </a:r>
            <a:r>
              <a:rPr lang="en-US" altLang="de-DE" sz="2000" dirty="0">
                <a:solidFill>
                  <a:srgbClr val="0000FF"/>
                </a:solidFill>
                <a:latin typeface="Calibri" panose="020F0502020204030204" pitchFamily="34" charset="0"/>
                <a:sym typeface="Symbol" pitchFamily="18" charset="2"/>
              </a:rPr>
              <a:t>% transmission</a:t>
            </a:r>
          </a:p>
          <a:p>
            <a:pPr>
              <a:lnSpc>
                <a:spcPct val="60000"/>
              </a:lnSpc>
            </a:pPr>
            <a:r>
              <a:rPr lang="en-US" altLang="de-DE" sz="2000" dirty="0">
                <a:solidFill>
                  <a:srgbClr val="0000FF"/>
                </a:solidFill>
                <a:latin typeface="Calibri" panose="020F0502020204030204" pitchFamily="34" charset="0"/>
                <a:sym typeface="Symbol" pitchFamily="18" charset="2"/>
              </a:rPr>
              <a:t> frequently used instrument beam optimization: setting of quadrupoles, energy…</a:t>
            </a:r>
            <a:r>
              <a:rPr lang="en-US" altLang="de-DE" sz="2000" dirty="0">
                <a:solidFill>
                  <a:srgbClr val="0000FF"/>
                </a:solidFill>
                <a:latin typeface="Calibri" panose="020F0502020204030204" pitchFamily="34" charset="0"/>
              </a:rPr>
              <a:t>.</a:t>
            </a:r>
          </a:p>
        </p:txBody>
      </p:sp>
      <p:sp>
        <p:nvSpPr>
          <p:cNvPr id="36871" name="Text Box 7"/>
          <p:cNvSpPr txBox="1">
            <a:spLocks noChangeArrowheads="1"/>
          </p:cNvSpPr>
          <p:nvPr/>
        </p:nvSpPr>
        <p:spPr bwMode="auto">
          <a:xfrm>
            <a:off x="683568" y="1556792"/>
            <a:ext cx="7350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rPr>
              <a:t>Example: C</a:t>
            </a:r>
            <a:r>
              <a:rPr lang="en-US" altLang="de-DE" sz="2200" i="1" baseline="30000" dirty="0">
                <a:latin typeface="Calibri" panose="020F0502020204030204" pitchFamily="34" charset="0"/>
              </a:rPr>
              <a:t>6+</a:t>
            </a:r>
            <a:r>
              <a:rPr lang="en-US" altLang="de-DE" i="1" dirty="0">
                <a:latin typeface="Calibri" panose="020F0502020204030204" pitchFamily="34" charset="0"/>
              </a:rPr>
              <a:t> beam of 11.4 MeV/u at different </a:t>
            </a:r>
            <a:r>
              <a:rPr lang="en-US" altLang="de-DE" i="1" dirty="0" smtClean="0">
                <a:latin typeface="Calibri" panose="020F0502020204030204" pitchFamily="34" charset="0"/>
              </a:rPr>
              <a:t>locations at </a:t>
            </a:r>
            <a:r>
              <a:rPr lang="en-US" altLang="de-DE" i="1" dirty="0">
                <a:latin typeface="Calibri" panose="020F0502020204030204" pitchFamily="34" charset="0"/>
              </a:rPr>
              <a:t>GSI-LINAC</a:t>
            </a:r>
          </a:p>
        </p:txBody>
      </p:sp>
      <p:grpSp>
        <p:nvGrpSpPr>
          <p:cNvPr id="3" name="Gruppieren 2"/>
          <p:cNvGrpSpPr/>
          <p:nvPr/>
        </p:nvGrpSpPr>
        <p:grpSpPr>
          <a:xfrm>
            <a:off x="6012299" y="2779500"/>
            <a:ext cx="2697695" cy="1873636"/>
            <a:chOff x="6333139" y="3858262"/>
            <a:chExt cx="2697695" cy="1873636"/>
          </a:xfrm>
        </p:grpSpPr>
        <p:cxnSp>
          <p:nvCxnSpPr>
            <p:cNvPr id="12" name="Gerade Verbindung 11"/>
            <p:cNvCxnSpPr/>
            <p:nvPr/>
          </p:nvCxnSpPr>
          <p:spPr bwMode="auto">
            <a:xfrm flipH="1">
              <a:off x="7012591" y="458126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12"/>
            <p:cNvCxnSpPr/>
            <p:nvPr/>
          </p:nvCxnSpPr>
          <p:spPr bwMode="auto">
            <a:xfrm>
              <a:off x="8746200" y="458126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mit Pfeil 13"/>
            <p:cNvCxnSpPr/>
            <p:nvPr/>
          </p:nvCxnSpPr>
          <p:spPr bwMode="auto">
            <a:xfrm flipV="1">
              <a:off x="7012591" y="5105672"/>
              <a:ext cx="104653" cy="52441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064918" y="5327246"/>
              <a:ext cx="1058950" cy="323165"/>
            </a:xfrm>
            <a:prstGeom prst="rect">
              <a:avLst/>
            </a:prstGeom>
            <a:noFill/>
            <a:ln w="38100">
              <a:noFill/>
            </a:ln>
          </p:spPr>
          <p:txBody>
            <a:bodyPr wrap="square" rtlCol="0">
              <a:spAutoFit/>
            </a:bodyPr>
            <a:lstStyle/>
            <a:p>
              <a:pPr algn="l"/>
              <a:r>
                <a:rPr lang="en-US" sz="1500" dirty="0" smtClean="0">
                  <a:latin typeface="Calibri" panose="020F0502020204030204" pitchFamily="34" charset="0"/>
                </a:rPr>
                <a:t>injection</a:t>
              </a:r>
              <a:endParaRPr lang="en-US" sz="1500" dirty="0">
                <a:latin typeface="Calibri" panose="020F0502020204030204" pitchFamily="34" charset="0"/>
              </a:endParaRPr>
            </a:p>
          </p:txBody>
        </p:sp>
        <p:sp>
          <p:nvSpPr>
            <p:cNvPr id="16" name="Textfeld 15"/>
            <p:cNvSpPr txBox="1"/>
            <p:nvPr/>
          </p:nvSpPr>
          <p:spPr>
            <a:xfrm>
              <a:off x="7917176" y="5329860"/>
              <a:ext cx="1113658" cy="323165"/>
            </a:xfrm>
            <a:prstGeom prst="rect">
              <a:avLst/>
            </a:prstGeom>
            <a:noFill/>
            <a:ln w="38100">
              <a:noFill/>
            </a:ln>
          </p:spPr>
          <p:txBody>
            <a:bodyPr wrap="square" rtlCol="0">
              <a:spAutoFit/>
            </a:bodyPr>
            <a:lstStyle/>
            <a:p>
              <a:pPr algn="l"/>
              <a:r>
                <a:rPr lang="en-US" sz="1500" dirty="0" smtClean="0">
                  <a:latin typeface="Calibri" panose="020F0502020204030204" pitchFamily="34" charset="0"/>
                </a:rPr>
                <a:t>extraction</a:t>
              </a:r>
              <a:endParaRPr lang="en-US" sz="1500" dirty="0">
                <a:latin typeface="Calibri" panose="020F0502020204030204" pitchFamily="34" charset="0"/>
              </a:endParaRPr>
            </a:p>
          </p:txBody>
        </p:sp>
        <p:sp>
          <p:nvSpPr>
            <p:cNvPr id="18" name="Abgerundetes Rechteck 17"/>
            <p:cNvSpPr/>
            <p:nvPr/>
          </p:nvSpPr>
          <p:spPr bwMode="auto">
            <a:xfrm>
              <a:off x="7221898" y="3858262"/>
              <a:ext cx="1524301" cy="1482395"/>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 name="Rechteck 19"/>
            <p:cNvSpPr/>
            <p:nvPr/>
          </p:nvSpPr>
          <p:spPr bwMode="auto">
            <a:xfrm rot="684265">
              <a:off x="7031573" y="4941576"/>
              <a:ext cx="193534" cy="124074"/>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21" name="Gerade Verbindung 20"/>
            <p:cNvCxnSpPr/>
            <p:nvPr/>
          </p:nvCxnSpPr>
          <p:spPr bwMode="auto">
            <a:xfrm flipH="1" flipV="1">
              <a:off x="6662849" y="5630676"/>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 Box 4"/>
            <p:cNvSpPr txBox="1">
              <a:spLocks noChangeArrowheads="1"/>
            </p:cNvSpPr>
            <p:nvPr/>
          </p:nvSpPr>
          <p:spPr bwMode="auto">
            <a:xfrm>
              <a:off x="6333139" y="4852922"/>
              <a:ext cx="81535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SEM-Grids</a:t>
              </a:r>
              <a:endParaRPr lang="en-US" altLang="de-DE" sz="1700" b="1" dirty="0">
                <a:solidFill>
                  <a:srgbClr val="0000FF"/>
                </a:solidFill>
                <a:latin typeface="Calibri" panose="020F0502020204030204" pitchFamily="34" charset="0"/>
              </a:endParaRPr>
            </a:p>
          </p:txBody>
        </p:sp>
        <p:sp>
          <p:nvSpPr>
            <p:cNvPr id="23" name="Textfeld 22"/>
            <p:cNvSpPr txBox="1"/>
            <p:nvPr/>
          </p:nvSpPr>
          <p:spPr>
            <a:xfrm>
              <a:off x="7270006" y="4477540"/>
              <a:ext cx="1511266" cy="353943"/>
            </a:xfrm>
            <a:prstGeom prst="rect">
              <a:avLst/>
            </a:prstGeom>
            <a:noFill/>
          </p:spPr>
          <p:txBody>
            <a:bodyPr wrap="square" rtlCol="0">
              <a:spAutoFit/>
            </a:bodyPr>
            <a:lstStyle/>
            <a:p>
              <a:pPr algn="ctr"/>
              <a:r>
                <a:rPr lang="en-US" sz="1700" b="1" dirty="0" smtClean="0">
                  <a:solidFill>
                    <a:srgbClr val="C00000"/>
                  </a:solidFill>
                  <a:latin typeface="Calibri" panose="020F0502020204030204" pitchFamily="34" charset="0"/>
                </a:rPr>
                <a:t>synchrotron</a:t>
              </a:r>
              <a:endParaRPr lang="en-US" sz="1700" b="1" dirty="0">
                <a:solidFill>
                  <a:srgbClr val="C00000"/>
                </a:solidFill>
                <a:latin typeface="Calibri" panose="020F0502020204030204" pitchFamily="34" charset="0"/>
              </a:endParaRPr>
            </a:p>
          </p:txBody>
        </p:sp>
        <p:sp>
          <p:nvSpPr>
            <p:cNvPr id="24" name="Rechteck 23"/>
            <p:cNvSpPr/>
            <p:nvPr/>
          </p:nvSpPr>
          <p:spPr bwMode="auto">
            <a:xfrm rot="684265">
              <a:off x="6985575" y="5275122"/>
              <a:ext cx="193534" cy="124074"/>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5" name="Rechteck 24"/>
            <p:cNvSpPr/>
            <p:nvPr/>
          </p:nvSpPr>
          <p:spPr bwMode="auto">
            <a:xfrm>
              <a:off x="6815319" y="5517065"/>
              <a:ext cx="117549" cy="214833"/>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2" name="Gruppieren 1"/>
          <p:cNvGrpSpPr/>
          <p:nvPr/>
        </p:nvGrpSpPr>
        <p:grpSpPr>
          <a:xfrm>
            <a:off x="895712" y="1916832"/>
            <a:ext cx="5044440" cy="4038600"/>
            <a:chOff x="769613" y="2270720"/>
            <a:chExt cx="5044440" cy="4038600"/>
          </a:xfrm>
        </p:grpSpPr>
        <p:pic>
          <p:nvPicPr>
            <p:cNvPr id="99330"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6000"/>
                      </a14:imgEffect>
                    </a14:imgLayer>
                  </a14:imgProps>
                </a:ext>
                <a:ext uri="{28A0092B-C50C-407E-A947-70E740481C1C}">
                  <a14:useLocalDpi xmlns:a14="http://schemas.microsoft.com/office/drawing/2010/main" val="0"/>
                </a:ext>
              </a:extLst>
            </a:blip>
            <a:srcRect/>
            <a:stretch>
              <a:fillRect/>
            </a:stretch>
          </p:blipFill>
          <p:spPr bwMode="auto">
            <a:xfrm>
              <a:off x="769613" y="2270720"/>
              <a:ext cx="504444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 Box 8"/>
            <p:cNvSpPr txBox="1">
              <a:spLocks noChangeArrowheads="1"/>
            </p:cNvSpPr>
            <p:nvPr/>
          </p:nvSpPr>
          <p:spPr bwMode="auto">
            <a:xfrm>
              <a:off x="1402754" y="2834733"/>
              <a:ext cx="1284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33CC"/>
                  </a:solidFill>
                  <a:latin typeface="Calibri" panose="020F0502020204030204" pitchFamily="34" charset="0"/>
                </a:rPr>
                <a:t>horizontal</a:t>
              </a:r>
            </a:p>
          </p:txBody>
        </p:sp>
        <p:sp>
          <p:nvSpPr>
            <p:cNvPr id="27" name="Text Box 9"/>
            <p:cNvSpPr txBox="1">
              <a:spLocks noChangeArrowheads="1"/>
            </p:cNvSpPr>
            <p:nvPr/>
          </p:nvSpPr>
          <p:spPr bwMode="auto">
            <a:xfrm>
              <a:off x="3430545" y="2778479"/>
              <a:ext cx="12842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33CC"/>
                  </a:solidFill>
                  <a:latin typeface="Calibri" panose="020F0502020204030204" pitchFamily="34" charset="0"/>
                </a:rPr>
                <a:t>vertical</a:t>
              </a:r>
            </a:p>
          </p:txBody>
        </p:sp>
      </p:grpSp>
      <p:grpSp>
        <p:nvGrpSpPr>
          <p:cNvPr id="7" name="Gruppieren 6"/>
          <p:cNvGrpSpPr/>
          <p:nvPr/>
        </p:nvGrpSpPr>
        <p:grpSpPr>
          <a:xfrm>
            <a:off x="107504" y="2527784"/>
            <a:ext cx="720080" cy="3349488"/>
            <a:chOff x="107504" y="2311760"/>
            <a:chExt cx="720080" cy="3349488"/>
          </a:xfrm>
        </p:grpSpPr>
        <p:sp>
          <p:nvSpPr>
            <p:cNvPr id="28" name="Textfeld 27"/>
            <p:cNvSpPr txBox="1"/>
            <p:nvPr/>
          </p:nvSpPr>
          <p:spPr>
            <a:xfrm>
              <a:off x="107504" y="3844905"/>
              <a:ext cx="720080" cy="353943"/>
            </a:xfrm>
            <a:prstGeom prst="rect">
              <a:avLst/>
            </a:prstGeom>
            <a:noFill/>
            <a:ln w="15875">
              <a:solidFill>
                <a:srgbClr val="FF0000"/>
              </a:solidFill>
            </a:ln>
          </p:spPr>
          <p:txBody>
            <a:bodyPr wrap="square" rtlCol="0">
              <a:spAutoFit/>
            </a:bodyPr>
            <a:lstStyle/>
            <a:p>
              <a:pPr algn="l"/>
              <a:r>
                <a:rPr lang="en-US" sz="1700" b="1" dirty="0" smtClean="0">
                  <a:solidFill>
                    <a:srgbClr val="FF0000"/>
                  </a:solidFill>
                  <a:latin typeface="Calibri" panose="020F0502020204030204" pitchFamily="34" charset="0"/>
                </a:rPr>
                <a:t>beam</a:t>
              </a:r>
              <a:endParaRPr lang="en-US" sz="1700" b="1" dirty="0">
                <a:solidFill>
                  <a:srgbClr val="FF0000"/>
                </a:solidFill>
                <a:latin typeface="Calibri" panose="020F0502020204030204" pitchFamily="34" charset="0"/>
              </a:endParaRPr>
            </a:p>
          </p:txBody>
        </p:sp>
        <p:cxnSp>
          <p:nvCxnSpPr>
            <p:cNvPr id="5" name="Gerade Verbindung mit Pfeil 4"/>
            <p:cNvCxnSpPr>
              <a:endCxn id="28" idx="2"/>
            </p:cNvCxnSpPr>
            <p:nvPr/>
          </p:nvCxnSpPr>
          <p:spPr>
            <a:xfrm flipV="1">
              <a:off x="467544" y="4198848"/>
              <a:ext cx="0" cy="1462400"/>
            </a:xfrm>
            <a:prstGeom prst="straightConnector1">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9" name="Gerade Verbindung mit Pfeil 28"/>
            <p:cNvCxnSpPr>
              <a:stCxn id="28" idx="0"/>
            </p:cNvCxnSpPr>
            <p:nvPr/>
          </p:nvCxnSpPr>
          <p:spPr>
            <a:xfrm flipH="1" flipV="1">
              <a:off x="459335" y="2311760"/>
              <a:ext cx="8209" cy="1533145"/>
            </a:xfrm>
            <a:prstGeom prst="straightConnector1">
              <a:avLst/>
            </a:prstGeom>
            <a:ln>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80984068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Artist view of a SEM-Grid = Harp</a:t>
            </a: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pic>
        <p:nvPicPr>
          <p:cNvPr id="1536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250" y="1133475"/>
            <a:ext cx="6426200"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776955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471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Scintillation screens: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light, universal  usage, limited dynamic range </a:t>
            </a: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Optical Transition </a:t>
            </a:r>
            <a:r>
              <a:rPr lang="en-US" altLang="de-DE" sz="2000" b="1" dirty="0" smtClean="0">
                <a:solidFill>
                  <a:schemeClr val="tx1">
                    <a:lumMod val="50000"/>
                    <a:lumOff val="50000"/>
                  </a:schemeClr>
                </a:solidFill>
                <a:latin typeface="Calibri" panose="020F0502020204030204" pitchFamily="34" charset="0"/>
              </a:rPr>
              <a:t>Radiation:  </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light emission due to </a:t>
            </a:r>
            <a:r>
              <a:rPr lang="en-GB" altLang="de-DE" sz="2000" b="1" dirty="0" smtClean="0">
                <a:solidFill>
                  <a:schemeClr val="tx1">
                    <a:lumMod val="50000"/>
                    <a:lumOff val="50000"/>
                  </a:schemeClr>
                </a:solidFill>
                <a:latin typeface="Calibri" panose="020F0502020204030204" pitchFamily="34" charset="0"/>
              </a:rPr>
              <a:t>crossing </a:t>
            </a:r>
            <a:r>
              <a:rPr lang="en-GB" altLang="de-DE" sz="2000" b="1" dirty="0">
                <a:solidFill>
                  <a:schemeClr val="tx1">
                    <a:lumMod val="50000"/>
                    <a:lumOff val="50000"/>
                  </a:schemeClr>
                </a:solidFill>
                <a:latin typeface="Calibri" panose="020F0502020204030204" pitchFamily="34" charset="0"/>
              </a:rPr>
              <a:t>material boundary, </a:t>
            </a:r>
            <a:r>
              <a:rPr lang="en-GB" altLang="de-DE" sz="2000" b="1" dirty="0" smtClean="0">
                <a:solidFill>
                  <a:schemeClr val="tx1">
                    <a:lumMod val="50000"/>
                    <a:lumOff val="50000"/>
                  </a:schemeClr>
                </a:solidFill>
                <a:latin typeface="Calibri" panose="020F0502020204030204" pitchFamily="34" charset="0"/>
              </a:rPr>
              <a:t>mainly for </a:t>
            </a:r>
            <a:r>
              <a:rPr lang="en-GB" altLang="de-DE" sz="2000" b="1" dirty="0">
                <a:solidFill>
                  <a:schemeClr val="tx1">
                    <a:lumMod val="50000"/>
                    <a:lumOff val="50000"/>
                  </a:schemeClr>
                </a:solidFill>
                <a:latin typeface="Calibri" panose="020F0502020204030204" pitchFamily="34" charset="0"/>
              </a:rPr>
              <a:t>relativistic </a:t>
            </a:r>
            <a:r>
              <a:rPr lang="en-GB" altLang="de-DE" sz="2000" b="1" dirty="0" smtClean="0">
                <a:solidFill>
                  <a:schemeClr val="tx1">
                    <a:lumMod val="50000"/>
                    <a:lumOff val="50000"/>
                  </a:schemeClr>
                </a:solidFill>
                <a:latin typeface="Calibri" panose="020F0502020204030204" pitchFamily="34" charset="0"/>
              </a:rPr>
              <a:t>beams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SEM-Grid: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electrons, workhorse, limited resolution  </a:t>
            </a:r>
            <a:endParaRPr lang="en-US" altLang="de-DE" sz="2000" b="1" dirty="0" smtClean="0">
              <a:solidFill>
                <a:srgbClr val="0000FF"/>
              </a:solidFill>
              <a:latin typeface="Calibri" panose="020F0502020204030204" pitchFamily="34" charset="0"/>
            </a:endParaRPr>
          </a:p>
          <a:p>
            <a:pPr>
              <a:lnSpc>
                <a:spcPct val="80000"/>
              </a:lnSpc>
              <a:buFont typeface="Wingdings" pitchFamily="2" charset="2"/>
              <a:buChar char="Ø"/>
            </a:pPr>
            <a:r>
              <a:rPr lang="en-US" altLang="de-DE" sz="2000" b="1" dirty="0" smtClean="0">
                <a:solidFill>
                  <a:srgbClr val="0000FF"/>
                </a:solidFill>
                <a:latin typeface="Calibri" panose="020F0502020204030204" pitchFamily="34" charset="0"/>
              </a:rPr>
              <a:t> Wire scanner:</a:t>
            </a:r>
          </a:p>
          <a:p>
            <a:pPr>
              <a:lnSpc>
                <a:spcPct val="80000"/>
              </a:lnSpc>
            </a:pPr>
            <a:r>
              <a:rPr lang="en-US" altLang="de-DE" sz="2000" b="1" dirty="0">
                <a:solidFill>
                  <a:srgbClr val="008000"/>
                </a:solidFill>
                <a:latin typeface="Calibri" panose="020F0502020204030204" pitchFamily="34" charset="0"/>
              </a:rPr>
              <a:t> </a:t>
            </a:r>
            <a:r>
              <a:rPr lang="en-US" altLang="de-DE" sz="2000" b="1" dirty="0" smtClean="0">
                <a:solidFill>
                  <a:srgbClr val="008000"/>
                </a:solidFill>
                <a:latin typeface="Calibri" panose="020F0502020204030204" pitchFamily="34" charset="0"/>
              </a:rPr>
              <a:t>   </a:t>
            </a:r>
            <a:r>
              <a:rPr lang="en-GB" altLang="de-DE" sz="2000" b="1" dirty="0">
                <a:solidFill>
                  <a:srgbClr val="008000"/>
                </a:solidFill>
                <a:latin typeface="Calibri" panose="020F0502020204030204" pitchFamily="34" charset="0"/>
              </a:rPr>
              <a:t>emission of electrons, workhorse, scanning method </a:t>
            </a:r>
            <a:endParaRPr lang="en-US" altLang="de-DE" sz="2000" b="1" dirty="0">
              <a:solidFill>
                <a:srgbClr val="008000"/>
              </a:solidFill>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Ionization Profile Monitor </a:t>
            </a:r>
            <a:endParaRPr lang="en-US" altLang="de-DE" sz="2000" b="1" dirty="0" smtClean="0">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Synchrotron </a:t>
            </a:r>
            <a:r>
              <a:rPr lang="en-US" altLang="de-DE" sz="2000" b="1" dirty="0">
                <a:latin typeface="Calibri" panose="020F0502020204030204" pitchFamily="34" charset="0"/>
              </a:rPr>
              <a:t>Light Monitors    </a:t>
            </a: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61150816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p:cNvGrpSpPr/>
          <p:nvPr/>
        </p:nvGrpSpPr>
        <p:grpSpPr>
          <a:xfrm>
            <a:off x="5124557" y="1570343"/>
            <a:ext cx="4018934" cy="5385362"/>
            <a:chOff x="8814516" y="3432572"/>
            <a:chExt cx="2476583" cy="3318616"/>
          </a:xfrm>
        </p:grpSpPr>
        <p:pic>
          <p:nvPicPr>
            <p:cNvPr id="11" name="Espace réservé du contenu 7" descr="DSCN0021.jpg"/>
            <p:cNvPicPr>
              <a:picLocks noChangeAspect="1"/>
            </p:cNvPicPr>
            <p:nvPr/>
          </p:nvPicPr>
          <p:blipFill rotWithShape="1">
            <a:blip r:embed="rId3" cstate="print"/>
            <a:srcRect l="-4089" t="-2" r="9956" b="-2203"/>
            <a:stretch/>
          </p:blipFill>
          <p:spPr>
            <a:xfrm rot="13756005">
              <a:off x="8961753" y="4216807"/>
              <a:ext cx="2471017" cy="2012098"/>
            </a:xfrm>
            <a:prstGeom prst="rect">
              <a:avLst/>
            </a:prstGeom>
          </p:spPr>
        </p:pic>
        <p:sp>
          <p:nvSpPr>
            <p:cNvPr id="2" name="Rechtwinkliges Dreieck 1"/>
            <p:cNvSpPr/>
            <p:nvPr/>
          </p:nvSpPr>
          <p:spPr bwMode="auto">
            <a:xfrm>
              <a:off x="8814516" y="3887788"/>
              <a:ext cx="1504291" cy="1209549"/>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 name="Rechtwinkliges Dreieck 5"/>
            <p:cNvSpPr/>
            <p:nvPr/>
          </p:nvSpPr>
          <p:spPr bwMode="auto">
            <a:xfrm rot="3000000">
              <a:off x="8773828" y="4435692"/>
              <a:ext cx="1544396" cy="1333676"/>
            </a:xfrm>
            <a:prstGeom prst="rtTriangle">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 name="Rechtwinkliges Dreieck 15"/>
            <p:cNvSpPr/>
            <p:nvPr/>
          </p:nvSpPr>
          <p:spPr bwMode="auto">
            <a:xfrm rot="13800000">
              <a:off x="9546280" y="4477310"/>
              <a:ext cx="1935324" cy="1554314"/>
            </a:xfrm>
            <a:prstGeom prst="rtTriangle">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7" name="Rechteck 6"/>
            <p:cNvSpPr/>
            <p:nvPr/>
          </p:nvSpPr>
          <p:spPr bwMode="auto">
            <a:xfrm>
              <a:off x="9582969" y="6295972"/>
              <a:ext cx="1098518" cy="455216"/>
            </a:xfrm>
            <a:prstGeom prst="rect">
              <a:avLst/>
            </a:prstGeom>
            <a:solidFill>
              <a:schemeClr val="bg1"/>
            </a:solidFill>
            <a:ln>
              <a:no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8" name="Rechteck 17"/>
            <p:cNvSpPr/>
            <p:nvPr/>
          </p:nvSpPr>
          <p:spPr bwMode="auto">
            <a:xfrm>
              <a:off x="9582969" y="3432572"/>
              <a:ext cx="930973" cy="455216"/>
            </a:xfrm>
            <a:prstGeom prst="rect">
              <a:avLst/>
            </a:prstGeom>
            <a:solidFill>
              <a:schemeClr val="bg1"/>
            </a:solidFill>
            <a:ln>
              <a:no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2253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Slow, linear Wire Scanner</a:t>
            </a:r>
          </a:p>
        </p:txBody>
      </p:sp>
      <p:sp>
        <p:nvSpPr>
          <p:cNvPr id="22532" name="Text Box 3"/>
          <p:cNvSpPr txBox="1">
            <a:spLocks noChangeArrowheads="1"/>
          </p:cNvSpPr>
          <p:nvPr/>
        </p:nvSpPr>
        <p:spPr bwMode="auto">
          <a:xfrm>
            <a:off x="125413" y="1186057"/>
            <a:ext cx="6219706"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pic>
        <p:nvPicPr>
          <p:cNvPr id="22535" name="Picture 7" descr="dtl_iso_thk_wire"/>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66583" y="3024928"/>
            <a:ext cx="3673475"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
          <p:cNvSpPr>
            <a:spLocks noChangeArrowheads="1"/>
          </p:cNvSpPr>
          <p:nvPr/>
        </p:nvSpPr>
        <p:spPr bwMode="auto">
          <a:xfrm>
            <a:off x="166227" y="676312"/>
            <a:ext cx="6350461" cy="2639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0000FF"/>
                </a:solidFill>
                <a:latin typeface="Calibri" panose="020F0502020204030204" pitchFamily="34" charset="0"/>
              </a:rPr>
              <a:t>Idea: One wire is scanned through the beam!</a:t>
            </a:r>
          </a:p>
          <a:p>
            <a:pPr>
              <a:spcBef>
                <a:spcPts val="200"/>
              </a:spcBef>
            </a:pPr>
            <a:r>
              <a:rPr lang="en-US" altLang="de-DE" sz="2000" dirty="0" smtClean="0">
                <a:latin typeface="Calibri" panose="020F0502020204030204" pitchFamily="34" charset="0"/>
              </a:rPr>
              <a:t>Wire diameter 100 µm &lt; </a:t>
            </a:r>
            <a:r>
              <a:rPr lang="en-US" altLang="de-DE" sz="2000" b="1" i="1" dirty="0" err="1" smtClean="0">
                <a:latin typeface="Calibri" panose="020F0502020204030204" pitchFamily="34" charset="0"/>
              </a:rPr>
              <a:t>d</a:t>
            </a:r>
            <a:r>
              <a:rPr lang="en-US" altLang="de-DE" sz="2000" b="1" i="1" baseline="-25000" dirty="0" err="1" smtClean="0">
                <a:latin typeface="Calibri" panose="020F0502020204030204" pitchFamily="34" charset="0"/>
              </a:rPr>
              <a:t>wire</a:t>
            </a:r>
            <a:r>
              <a:rPr lang="en-US" altLang="de-DE" sz="2000" dirty="0" smtClean="0">
                <a:latin typeface="Calibri" panose="020F0502020204030204" pitchFamily="34" charset="0"/>
              </a:rPr>
              <a:t> &lt; 10 µm</a:t>
            </a:r>
          </a:p>
          <a:p>
            <a:pPr>
              <a:spcBef>
                <a:spcPts val="400"/>
              </a:spcBef>
            </a:pPr>
            <a:r>
              <a:rPr lang="en-US" altLang="de-DE" sz="2000" b="1" dirty="0" smtClean="0">
                <a:solidFill>
                  <a:srgbClr val="0000FF"/>
                </a:solidFill>
                <a:latin typeface="Calibri" panose="020F0502020204030204" pitchFamily="34" charset="0"/>
              </a:rPr>
              <a:t>Slow</a:t>
            </a:r>
            <a:r>
              <a:rPr lang="en-US" altLang="de-DE" sz="2000" b="1" dirty="0">
                <a:solidFill>
                  <a:srgbClr val="0000FF"/>
                </a:solidFill>
                <a:latin typeface="Calibri" panose="020F0502020204030204" pitchFamily="34" charset="0"/>
              </a:rPr>
              <a:t>, linear scanner are used for:</a:t>
            </a:r>
          </a:p>
          <a:p>
            <a:pPr>
              <a:spcBef>
                <a:spcPts val="200"/>
              </a:spcBef>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Low </a:t>
            </a:r>
            <a:r>
              <a:rPr lang="en-US" altLang="de-DE" dirty="0">
                <a:latin typeface="Calibri" panose="020F0502020204030204" pitchFamily="34" charset="0"/>
              </a:rPr>
              <a:t>energy protons </a:t>
            </a:r>
            <a:endParaRPr lang="en-US" altLang="de-DE" dirty="0" smtClean="0">
              <a:latin typeface="Calibri" panose="020F0502020204030204" pitchFamily="34" charset="0"/>
            </a:endParaRPr>
          </a:p>
          <a:p>
            <a:pPr>
              <a:lnSpc>
                <a:spcPct val="70000"/>
              </a:lnSpc>
              <a:buFont typeface="Wingdings" pitchFamily="2" charset="2"/>
              <a:buChar char="Ø"/>
            </a:pPr>
            <a:r>
              <a:rPr lang="en-US" altLang="de-DE" dirty="0">
                <a:latin typeface="Calibri" panose="020F0502020204030204" pitchFamily="34" charset="0"/>
              </a:rPr>
              <a:t> H</a:t>
            </a:r>
            <a:r>
              <a:rPr lang="en-US" altLang="de-DE" dirty="0" smtClean="0">
                <a:latin typeface="Calibri" panose="020F0502020204030204" pitchFamily="34" charset="0"/>
              </a:rPr>
              <a:t>igh </a:t>
            </a:r>
            <a:r>
              <a:rPr lang="en-US" altLang="de-DE" dirty="0">
                <a:latin typeface="Calibri" panose="020F0502020204030204" pitchFamily="34" charset="0"/>
              </a:rPr>
              <a:t>resolution measurements </a:t>
            </a:r>
            <a:r>
              <a:rPr lang="en-US" altLang="de-DE" dirty="0" smtClean="0">
                <a:latin typeface="Calibri" panose="020F0502020204030204" pitchFamily="34" charset="0"/>
              </a:rPr>
              <a:t>for e</a:t>
            </a:r>
            <a:r>
              <a:rPr lang="en-US" altLang="de-DE" sz="2200" baseline="30000" dirty="0">
                <a:latin typeface="Calibri" panose="020F0502020204030204" pitchFamily="34" charset="0"/>
              </a:rPr>
              <a:t>−</a:t>
            </a:r>
            <a:r>
              <a:rPr lang="en-US" altLang="de-DE" dirty="0">
                <a:latin typeface="Calibri" panose="020F0502020204030204" pitchFamily="34" charset="0"/>
              </a:rPr>
              <a:t> </a:t>
            </a:r>
            <a:r>
              <a:rPr lang="en-US" altLang="de-DE" dirty="0" smtClean="0">
                <a:latin typeface="Calibri" panose="020F0502020204030204" pitchFamily="34" charset="0"/>
              </a:rPr>
              <a:t>beam </a:t>
            </a:r>
            <a:endParaRPr lang="en-US" altLang="de-DE" dirty="0">
              <a:latin typeface="Calibri" panose="020F0502020204030204" pitchFamily="34" charset="0"/>
            </a:endParaRPr>
          </a:p>
          <a:p>
            <a:pPr>
              <a:spcBef>
                <a:spcPts val="200"/>
              </a:spcBef>
            </a:pPr>
            <a:r>
              <a:rPr lang="en-US" altLang="de-DE" dirty="0">
                <a:latin typeface="Calibri" panose="020F0502020204030204" pitchFamily="34" charset="0"/>
              </a:rPr>
              <a:t>    by de-convolution </a:t>
            </a:r>
            <a:r>
              <a:rPr lang="en-US" altLang="de-DE" i="1" dirty="0">
                <a:latin typeface="Calibri" panose="020F0502020204030204" pitchFamily="34" charset="0"/>
              </a:rPr>
              <a:t>σ</a:t>
            </a:r>
            <a:r>
              <a:rPr lang="en-US" altLang="de-DE" i="1" baseline="30000" dirty="0">
                <a:latin typeface="Calibri" panose="020F0502020204030204" pitchFamily="34" charset="0"/>
              </a:rPr>
              <a:t>2</a:t>
            </a:r>
            <a:r>
              <a:rPr lang="en-US" altLang="de-DE" sz="2200" i="1" baseline="-25000" dirty="0">
                <a:latin typeface="Calibri" panose="020F0502020204030204" pitchFamily="34" charset="0"/>
              </a:rPr>
              <a:t>beam</a:t>
            </a:r>
            <a:r>
              <a:rPr lang="en-US" altLang="de-DE" i="1" dirty="0">
                <a:latin typeface="Calibri" panose="020F0502020204030204" pitchFamily="34" charset="0"/>
              </a:rPr>
              <a:t>=σ</a:t>
            </a:r>
            <a:r>
              <a:rPr lang="en-US" altLang="de-DE" sz="2200" i="1" baseline="30000" dirty="0">
                <a:latin typeface="Calibri" panose="020F0502020204030204" pitchFamily="34" charset="0"/>
              </a:rPr>
              <a:t>2</a:t>
            </a:r>
            <a:r>
              <a:rPr lang="en-US" altLang="de-DE" sz="2200" i="1" baseline="-25000" dirty="0">
                <a:latin typeface="Calibri" panose="020F0502020204030204" pitchFamily="34" charset="0"/>
              </a:rPr>
              <a:t>meas</a:t>
            </a:r>
            <a:r>
              <a:rPr lang="en-US" altLang="de-DE" i="1" dirty="0">
                <a:latin typeface="Calibri" panose="020F0502020204030204" pitchFamily="34" charset="0"/>
              </a:rPr>
              <a:t>−d</a:t>
            </a:r>
            <a:r>
              <a:rPr lang="en-US" altLang="de-DE" sz="2200" i="1" baseline="30000" dirty="0">
                <a:latin typeface="Calibri" panose="020F0502020204030204" pitchFamily="34" charset="0"/>
              </a:rPr>
              <a:t>2</a:t>
            </a:r>
            <a:r>
              <a:rPr lang="en-US" altLang="de-DE" sz="2200" i="1" baseline="-25000" dirty="0">
                <a:latin typeface="Calibri" panose="020F0502020204030204" pitchFamily="34" charset="0"/>
              </a:rPr>
              <a:t>wire</a:t>
            </a:r>
          </a:p>
          <a:p>
            <a:pPr>
              <a:spcBef>
                <a:spcPts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resolution down to </a:t>
            </a:r>
            <a:r>
              <a:rPr lang="en-US" altLang="de-DE" dirty="0" smtClean="0">
                <a:latin typeface="Calibri" panose="020F0502020204030204" pitchFamily="34" charset="0"/>
              </a:rPr>
              <a:t> 1 </a:t>
            </a:r>
            <a:r>
              <a:rPr lang="en-US" altLang="de-DE" dirty="0" err="1" smtClean="0">
                <a:latin typeface="Calibri" panose="020F0502020204030204" pitchFamily="34" charset="0"/>
              </a:rPr>
              <a:t>μm</a:t>
            </a:r>
            <a:r>
              <a:rPr lang="en-US" altLang="de-DE" dirty="0" smtClean="0">
                <a:latin typeface="Calibri" panose="020F0502020204030204" pitchFamily="34" charset="0"/>
              </a:rPr>
              <a:t> range can </a:t>
            </a:r>
            <a:r>
              <a:rPr lang="en-US" altLang="de-DE" dirty="0">
                <a:latin typeface="Calibri" panose="020F0502020204030204" pitchFamily="34" charset="0"/>
              </a:rPr>
              <a:t>be reached</a:t>
            </a:r>
          </a:p>
          <a:p>
            <a:pPr>
              <a:lnSpc>
                <a:spcPct val="70000"/>
              </a:lnSpc>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Detection </a:t>
            </a:r>
            <a:r>
              <a:rPr lang="en-US" altLang="de-DE" dirty="0">
                <a:latin typeface="Calibri" panose="020F0502020204030204" pitchFamily="34" charset="0"/>
              </a:rPr>
              <a:t>of beam </a:t>
            </a:r>
            <a:r>
              <a:rPr lang="en-US" altLang="de-DE" dirty="0" smtClean="0">
                <a:latin typeface="Calibri" panose="020F0502020204030204" pitchFamily="34" charset="0"/>
              </a:rPr>
              <a:t>halo</a:t>
            </a:r>
            <a:endParaRPr lang="en-US" altLang="de-DE" dirty="0">
              <a:latin typeface="Calibri" panose="020F0502020204030204" pitchFamily="34" charset="0"/>
            </a:endParaRPr>
          </a:p>
        </p:txBody>
      </p:sp>
      <p:pic>
        <p:nvPicPr>
          <p:cNvPr id="10" name="Espace réservé du contenu 5" descr="DSCN0019.jpg"/>
          <p:cNvPicPr>
            <a:picLocks noChangeAspect="1"/>
          </p:cNvPicPr>
          <p:nvPr/>
        </p:nvPicPr>
        <p:blipFill rotWithShape="1">
          <a:blip r:embed="rId5" cstate="print"/>
          <a:srcRect l="18279" t="23519" r="16740" b="18347"/>
          <a:stretch/>
        </p:blipFill>
        <p:spPr>
          <a:xfrm rot="16200000">
            <a:off x="7148081" y="1620148"/>
            <a:ext cx="2388325" cy="1602495"/>
          </a:xfrm>
          <a:prstGeom prst="rect">
            <a:avLst/>
          </a:prstGeom>
        </p:spPr>
      </p:pic>
      <p:sp>
        <p:nvSpPr>
          <p:cNvPr id="3" name="Rechtwinkliges Dreieck 2"/>
          <p:cNvSpPr/>
          <p:nvPr/>
        </p:nvSpPr>
        <p:spPr bwMode="auto">
          <a:xfrm>
            <a:off x="6847554" y="4424990"/>
            <a:ext cx="1731927" cy="1335185"/>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 name="Rechtwinkliges Dreieck 3"/>
          <p:cNvSpPr/>
          <p:nvPr/>
        </p:nvSpPr>
        <p:spPr bwMode="auto">
          <a:xfrm>
            <a:off x="-56644" y="4269375"/>
            <a:ext cx="1003412"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Calibri" panose="020F0502020204030204" pitchFamily="34" charset="0"/>
            </a:endParaRPr>
          </a:p>
        </p:txBody>
      </p:sp>
      <p:sp>
        <p:nvSpPr>
          <p:cNvPr id="5" name="Träne 4"/>
          <p:cNvSpPr/>
          <p:nvPr/>
        </p:nvSpPr>
        <p:spPr bwMode="auto">
          <a:xfrm>
            <a:off x="550258" y="692696"/>
            <a:ext cx="2031101" cy="519351"/>
          </a:xfrm>
          <a:prstGeom prst="teardrop">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Calibri" panose="020F0502020204030204" pitchFamily="34" charset="0"/>
            </a:endParaRPr>
          </a:p>
        </p:txBody>
      </p:sp>
      <p:pic>
        <p:nvPicPr>
          <p:cNvPr id="98306" name="Picture 2"/>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2000"/>
                    </a14:imgEffect>
                  </a14:imgLayer>
                </a14:imgProps>
              </a:ext>
              <a:ext uri="{28A0092B-C50C-407E-A947-70E740481C1C}">
                <a14:useLocalDpi xmlns:a14="http://schemas.microsoft.com/office/drawing/2010/main" val="0"/>
              </a:ext>
            </a:extLst>
          </a:blip>
          <a:srcRect/>
          <a:stretch>
            <a:fillRect/>
          </a:stretch>
        </p:blipFill>
        <p:spPr bwMode="auto">
          <a:xfrm>
            <a:off x="-72410" y="3043019"/>
            <a:ext cx="4193710" cy="3621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feld 18"/>
          <p:cNvSpPr txBox="1"/>
          <p:nvPr/>
        </p:nvSpPr>
        <p:spPr>
          <a:xfrm rot="19535334">
            <a:off x="5416114" y="5197076"/>
            <a:ext cx="1002778" cy="400110"/>
          </a:xfrm>
          <a:prstGeom prst="rect">
            <a:avLst/>
          </a:prstGeom>
          <a:noFill/>
        </p:spPr>
        <p:txBody>
          <a:bodyPr wrap="square" rtlCol="0">
            <a:spAutoFit/>
          </a:bodyPr>
          <a:lstStyle/>
          <a:p>
            <a:pPr algn="ctr"/>
            <a:r>
              <a:rPr lang="en-US" sz="2000" dirty="0" smtClean="0">
                <a:latin typeface="Arial" panose="020B0604020202020204" pitchFamily="34" charset="0"/>
                <a:cs typeface="Arial" panose="020B0604020202020204" pitchFamily="34" charset="0"/>
                <a:sym typeface="Symbol"/>
              </a:rPr>
              <a:t>5 cm</a:t>
            </a:r>
            <a:endParaRPr lang="en-US" sz="2000" dirty="0">
              <a:latin typeface="Arial" panose="020B0604020202020204" pitchFamily="34" charset="0"/>
              <a:cs typeface="Arial" panose="020B0604020202020204" pitchFamily="34" charset="0"/>
            </a:endParaRPr>
          </a:p>
        </p:txBody>
      </p:sp>
      <p:cxnSp>
        <p:nvCxnSpPr>
          <p:cNvPr id="13" name="Gerade Verbindung mit Pfeil 12"/>
          <p:cNvCxnSpPr/>
          <p:nvPr/>
        </p:nvCxnSpPr>
        <p:spPr>
          <a:xfrm flipV="1">
            <a:off x="5550092" y="4980529"/>
            <a:ext cx="724817" cy="481072"/>
          </a:xfrm>
          <a:prstGeom prst="straightConnector1">
            <a:avLst/>
          </a:prstGeom>
          <a:ln>
            <a:solidFill>
              <a:schemeClr val="tx1"/>
            </a:solidFill>
            <a:prstDash val="sysDash"/>
            <a:headEnd type="stealth" w="lg" len="med"/>
            <a:tailEnd type="stealth" w="lg" len="med"/>
          </a:ln>
          <a:effectLst/>
        </p:spPr>
        <p:style>
          <a:lnRef idx="2">
            <a:schemeClr val="accent1"/>
          </a:lnRef>
          <a:fillRef idx="0">
            <a:schemeClr val="accent1"/>
          </a:fillRef>
          <a:effectRef idx="1">
            <a:schemeClr val="accent1"/>
          </a:effectRef>
          <a:fontRef idx="minor">
            <a:schemeClr val="tx1"/>
          </a:fontRef>
        </p:style>
      </p:cxnSp>
      <p:sp>
        <p:nvSpPr>
          <p:cNvPr id="20" name="Rectangle 9"/>
          <p:cNvSpPr>
            <a:spLocks noChangeArrowheads="1"/>
          </p:cNvSpPr>
          <p:nvPr/>
        </p:nvSpPr>
        <p:spPr bwMode="auto">
          <a:xfrm>
            <a:off x="5134793" y="864120"/>
            <a:ext cx="41451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i="1" dirty="0" smtClean="0">
                <a:latin typeface="Calibri" panose="020F0502020204030204" pitchFamily="34" charset="0"/>
              </a:rPr>
              <a:t>Example: </a:t>
            </a:r>
            <a:r>
              <a:rPr lang="en-US" altLang="de-DE" dirty="0" smtClean="0">
                <a:latin typeface="Calibri" panose="020F0502020204030204" pitchFamily="34" charset="0"/>
              </a:rPr>
              <a:t>Wires scanner at CERB LINAC4 </a:t>
            </a:r>
            <a:endParaRPr lang="en-US" altLang="de-DE" dirty="0">
              <a:latin typeface="Calibri" panose="020F0502020204030204" pitchFamily="34" charset="0"/>
            </a:endParaRPr>
          </a:p>
        </p:txBody>
      </p:sp>
    </p:spTree>
    <p:extLst>
      <p:ext uri="{BB962C8B-B14F-4D97-AF65-F5344CB8AC3E}">
        <p14:creationId xmlns:p14="http://schemas.microsoft.com/office/powerpoint/2010/main" val="1447941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Artist view of a </a:t>
            </a:r>
            <a:r>
              <a:rPr lang="en-US" altLang="de-DE" sz="2100" b="1" dirty="0" smtClean="0">
                <a:solidFill>
                  <a:srgbClr val="000000"/>
                </a:solidFill>
                <a:latin typeface="Arial" panose="020B0604020202020204" pitchFamily="34" charset="0"/>
                <a:cs typeface="Arial" panose="020B0604020202020204" pitchFamily="34" charset="0"/>
              </a:rPr>
              <a:t>Beam Scraper or Scanner</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pic>
        <p:nvPicPr>
          <p:cNvPr id="68610" name="Picture 2" descr="H:\JUAS 2017\droppedImage.jpg"/>
          <p:cNvPicPr>
            <a:picLocks noChangeAspect="1" noChangeArrowheads="1"/>
          </p:cNvPicPr>
          <p:nvPr/>
        </p:nvPicPr>
        <p:blipFill rotWithShape="1">
          <a:blip r:embed="rId3">
            <a:extLst>
              <a:ext uri="{28A0092B-C50C-407E-A947-70E740481C1C}">
                <a14:useLocalDpi xmlns:a14="http://schemas.microsoft.com/office/drawing/2010/main" val="0"/>
              </a:ext>
            </a:extLst>
          </a:blip>
          <a:srcRect t="42095" b="25120"/>
          <a:stretch/>
        </p:blipFill>
        <p:spPr bwMode="auto">
          <a:xfrm>
            <a:off x="1271715" y="1485899"/>
            <a:ext cx="6437058" cy="2983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49563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Fast, Flying Wire </a:t>
            </a:r>
            <a:r>
              <a:rPr lang="en-US" altLang="de-DE" sz="2100" b="1" dirty="0">
                <a:solidFill>
                  <a:srgbClr val="000000"/>
                </a:solidFill>
                <a:latin typeface="Arial" panose="020B0604020202020204" pitchFamily="34" charset="0"/>
                <a:cs typeface="Arial" panose="020B0604020202020204" pitchFamily="34" charset="0"/>
              </a:rPr>
              <a:t>Scanner</a:t>
            </a:r>
          </a:p>
        </p:txBody>
      </p:sp>
      <p:sp>
        <p:nvSpPr>
          <p:cNvPr id="19460" name="Text Box 3"/>
          <p:cNvSpPr txBox="1">
            <a:spLocks noChangeArrowheads="1"/>
          </p:cNvSpPr>
          <p:nvPr/>
        </p:nvSpPr>
        <p:spPr bwMode="auto">
          <a:xfrm>
            <a:off x="125413" y="112474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19461" name="Text Box 4"/>
          <p:cNvSpPr txBox="1">
            <a:spLocks noChangeArrowheads="1"/>
          </p:cNvSpPr>
          <p:nvPr/>
        </p:nvSpPr>
        <p:spPr bwMode="auto">
          <a:xfrm>
            <a:off x="271578" y="727869"/>
            <a:ext cx="838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smtClean="0">
                <a:solidFill>
                  <a:srgbClr val="0000FF"/>
                </a:solidFill>
                <a:latin typeface="Calibri" panose="020F0502020204030204" pitchFamily="34" charset="0"/>
              </a:rPr>
              <a:t>In a synchrotron </a:t>
            </a:r>
            <a:r>
              <a:rPr lang="en-US" altLang="de-DE" sz="2000" b="1" i="1" u="sng" dirty="0">
                <a:solidFill>
                  <a:srgbClr val="0000FF"/>
                </a:solidFill>
                <a:latin typeface="Calibri" panose="020F0502020204030204" pitchFamily="34" charset="0"/>
              </a:rPr>
              <a:t>one</a:t>
            </a:r>
            <a:r>
              <a:rPr lang="en-US" altLang="de-DE" sz="2000" dirty="0">
                <a:solidFill>
                  <a:srgbClr val="0000FF"/>
                </a:solidFill>
                <a:latin typeface="Calibri" panose="020F0502020204030204" pitchFamily="34" charset="0"/>
              </a:rPr>
              <a:t> wire is scanned though the </a:t>
            </a:r>
            <a:r>
              <a:rPr lang="en-US" altLang="de-DE" sz="2000" dirty="0" smtClean="0">
                <a:solidFill>
                  <a:srgbClr val="0000FF"/>
                </a:solidFill>
                <a:latin typeface="Calibri" panose="020F0502020204030204" pitchFamily="34" charset="0"/>
              </a:rPr>
              <a:t>beam as fast as possible.</a:t>
            </a:r>
            <a:endParaRPr lang="en-US" altLang="de-DE" sz="2000" dirty="0">
              <a:solidFill>
                <a:srgbClr val="0000FF"/>
              </a:solidFill>
              <a:latin typeface="Calibri" panose="020F0502020204030204" pitchFamily="34" charset="0"/>
            </a:endParaRPr>
          </a:p>
        </p:txBody>
      </p:sp>
      <p:pic>
        <p:nvPicPr>
          <p:cNvPr id="1946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9025" y="1654250"/>
            <a:ext cx="3931114" cy="282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3" name="Rectangle 6"/>
          <p:cNvSpPr>
            <a:spLocks noChangeArrowheads="1"/>
          </p:cNvSpPr>
          <p:nvPr/>
        </p:nvSpPr>
        <p:spPr bwMode="auto">
          <a:xfrm>
            <a:off x="300038" y="1124744"/>
            <a:ext cx="732617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rPr>
              <a:t>Fast pendulum scanner for synchrotrons; sometimes it is called </a:t>
            </a:r>
            <a:r>
              <a:rPr lang="en-US" altLang="de-DE" b="1" i="1" dirty="0">
                <a:latin typeface="Calibri" panose="020F0502020204030204" pitchFamily="34" charset="0"/>
              </a:rPr>
              <a:t>’flying wire</a:t>
            </a:r>
            <a:r>
              <a:rPr lang="en-US" altLang="de-DE" b="1" dirty="0">
                <a:latin typeface="Calibri" panose="020F0502020204030204" pitchFamily="34" charset="0"/>
              </a:rPr>
              <a:t>’</a:t>
            </a:r>
            <a:r>
              <a:rPr lang="en-US" altLang="de-DE" dirty="0">
                <a:latin typeface="Calibri" panose="020F0502020204030204" pitchFamily="34" charset="0"/>
              </a:rPr>
              <a:t>:</a:t>
            </a:r>
          </a:p>
        </p:txBody>
      </p:sp>
      <p:pic>
        <p:nvPicPr>
          <p:cNvPr id="90114" name="Picture 2" descr="https://twiki.cern.ch/twiki/pub/BWSUpgrade/Project/Ope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75394"/>
            <a:ext cx="4910483" cy="2974714"/>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5919928" y="5660376"/>
            <a:ext cx="2813962" cy="523220"/>
          </a:xfrm>
          <a:prstGeom prst="rect">
            <a:avLst/>
          </a:prstGeom>
        </p:spPr>
        <p:txBody>
          <a:bodyPr wrap="square">
            <a:spAutoFit/>
          </a:bodyPr>
          <a:lstStyle/>
          <a:p>
            <a:r>
              <a:rPr lang="de-DE" sz="1400" dirty="0" err="1" smtClean="0">
                <a:latin typeface="Calibri" panose="020F0502020204030204" pitchFamily="34" charset="0"/>
              </a:rPr>
              <a:t>From</a:t>
            </a:r>
            <a:r>
              <a:rPr lang="de-DE" sz="1400" dirty="0" smtClean="0">
                <a:latin typeface="Calibri" panose="020F0502020204030204" pitchFamily="34" charset="0"/>
              </a:rPr>
              <a:t> </a:t>
            </a:r>
            <a:r>
              <a:rPr lang="de-DE" sz="1400" dirty="0" smtClean="0">
                <a:solidFill>
                  <a:srgbClr val="0033CC"/>
                </a:solidFill>
                <a:latin typeface="Calibri" panose="020F0502020204030204" pitchFamily="34" charset="0"/>
                <a:hlinkClick r:id="rId5"/>
              </a:rPr>
              <a:t>https</a:t>
            </a:r>
            <a:r>
              <a:rPr lang="de-DE" sz="1400" dirty="0">
                <a:solidFill>
                  <a:srgbClr val="0033CC"/>
                </a:solidFill>
                <a:latin typeface="Calibri" panose="020F0502020204030204" pitchFamily="34" charset="0"/>
                <a:hlinkClick r:id="rId5"/>
              </a:rPr>
              <a:t>://twiki.cern.ch/twiki</a:t>
            </a:r>
            <a:r>
              <a:rPr lang="de-DE" sz="1400" dirty="0" smtClean="0">
                <a:latin typeface="Calibri" panose="020F0502020204030204" pitchFamily="34" charset="0"/>
                <a:hlinkClick r:id="rId5"/>
              </a:rPr>
              <a:t>/</a:t>
            </a:r>
            <a:endParaRPr lang="de-DE" sz="1400" dirty="0" smtClean="0">
              <a:latin typeface="Calibri" panose="020F0502020204030204" pitchFamily="34" charset="0"/>
            </a:endParaRPr>
          </a:p>
          <a:p>
            <a:pPr>
              <a:spcBef>
                <a:spcPts val="0"/>
              </a:spcBef>
            </a:pPr>
            <a:r>
              <a:rPr lang="de-DE" sz="1400" dirty="0" smtClean="0">
                <a:latin typeface="Calibri" panose="020F0502020204030204" pitchFamily="34" charset="0"/>
              </a:rPr>
              <a:t>bin/</a:t>
            </a:r>
            <a:r>
              <a:rPr lang="de-DE" sz="1400" dirty="0" err="1" smtClean="0">
                <a:latin typeface="Calibri" panose="020F0502020204030204" pitchFamily="34" charset="0"/>
              </a:rPr>
              <a:t>viewauth</a:t>
            </a:r>
            <a:r>
              <a:rPr lang="de-DE" sz="1400" dirty="0" smtClean="0">
                <a:latin typeface="Calibri" panose="020F0502020204030204" pitchFamily="34" charset="0"/>
              </a:rPr>
              <a:t>/</a:t>
            </a:r>
            <a:r>
              <a:rPr lang="de-DE" sz="1400" dirty="0" err="1" smtClean="0">
                <a:latin typeface="Calibri" panose="020F0502020204030204" pitchFamily="34" charset="0"/>
              </a:rPr>
              <a:t>BWSUpgrade</a:t>
            </a:r>
            <a:r>
              <a:rPr lang="de-DE" sz="1400" dirty="0">
                <a:latin typeface="Calibri" panose="020F0502020204030204" pitchFamily="34" charset="0"/>
              </a:rPr>
              <a:t>/</a:t>
            </a:r>
          </a:p>
        </p:txBody>
      </p:sp>
      <p:pic>
        <p:nvPicPr>
          <p:cNvPr id="12" name="Picture 2"/>
          <p:cNvPicPr>
            <a:picLocks noChangeAspect="1" noChangeArrowheads="1"/>
          </p:cNvPicPr>
          <p:nvPr/>
        </p:nvPicPr>
        <p:blipFill rotWithShape="1">
          <a:blip r:embed="rId6">
            <a:extLst>
              <a:ext uri="{BEBA8EAE-BF5A-486C-A8C5-ECC9F3942E4B}">
                <a14:imgProps xmlns:a14="http://schemas.microsoft.com/office/drawing/2010/main">
                  <a14:imgLayer r:embed="rId7">
                    <a14:imgEffect>
                      <a14:sharpenSoften amount="80000"/>
                    </a14:imgEffect>
                  </a14:imgLayer>
                </a14:imgProps>
              </a:ext>
              <a:ext uri="{28A0092B-C50C-407E-A947-70E740481C1C}">
                <a14:useLocalDpi xmlns:a14="http://schemas.microsoft.com/office/drawing/2010/main" val="0"/>
              </a:ext>
            </a:extLst>
          </a:blip>
          <a:srcRect l="57901" t="25465" r="1337" b="14740"/>
          <a:stretch/>
        </p:blipFill>
        <p:spPr bwMode="auto">
          <a:xfrm>
            <a:off x="3248777" y="4287676"/>
            <a:ext cx="2454599" cy="2023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uppieren 9"/>
          <p:cNvGrpSpPr/>
          <p:nvPr/>
        </p:nvGrpSpPr>
        <p:grpSpPr>
          <a:xfrm>
            <a:off x="436998" y="4253607"/>
            <a:ext cx="2899786" cy="2118371"/>
            <a:chOff x="7012591" y="3566150"/>
            <a:chExt cx="2899786" cy="2118371"/>
          </a:xfrm>
        </p:grpSpPr>
        <p:cxnSp>
          <p:nvCxnSpPr>
            <p:cNvPr id="11" name="Gerade Verbindung 10"/>
            <p:cNvCxnSpPr/>
            <p:nvPr/>
          </p:nvCxnSpPr>
          <p:spPr bwMode="auto">
            <a:xfrm flipH="1">
              <a:off x="7012591" y="458126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12"/>
            <p:cNvCxnSpPr/>
            <p:nvPr/>
          </p:nvCxnSpPr>
          <p:spPr bwMode="auto">
            <a:xfrm>
              <a:off x="8746200" y="458126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mit Pfeil 13"/>
            <p:cNvCxnSpPr/>
            <p:nvPr/>
          </p:nvCxnSpPr>
          <p:spPr bwMode="auto">
            <a:xfrm flipV="1">
              <a:off x="7012591" y="5105672"/>
              <a:ext cx="104653" cy="52441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064918" y="5327246"/>
              <a:ext cx="1058950" cy="323165"/>
            </a:xfrm>
            <a:prstGeom prst="rect">
              <a:avLst/>
            </a:prstGeom>
            <a:noFill/>
            <a:ln w="38100">
              <a:noFill/>
            </a:ln>
          </p:spPr>
          <p:txBody>
            <a:bodyPr wrap="square" rtlCol="0">
              <a:spAutoFit/>
            </a:bodyPr>
            <a:lstStyle/>
            <a:p>
              <a:pPr algn="l"/>
              <a:r>
                <a:rPr lang="en-US" sz="1500" dirty="0" smtClean="0">
                  <a:latin typeface="Calibri" panose="020F0502020204030204" pitchFamily="34" charset="0"/>
                </a:rPr>
                <a:t>injection</a:t>
              </a:r>
              <a:endParaRPr lang="en-US" sz="1500" dirty="0">
                <a:latin typeface="Calibri" panose="020F0502020204030204" pitchFamily="34" charset="0"/>
              </a:endParaRPr>
            </a:p>
          </p:txBody>
        </p:sp>
        <p:sp>
          <p:nvSpPr>
            <p:cNvPr id="16" name="Textfeld 15"/>
            <p:cNvSpPr txBox="1"/>
            <p:nvPr/>
          </p:nvSpPr>
          <p:spPr>
            <a:xfrm>
              <a:off x="7917176" y="5329860"/>
              <a:ext cx="1113658" cy="323165"/>
            </a:xfrm>
            <a:prstGeom prst="rect">
              <a:avLst/>
            </a:prstGeom>
            <a:noFill/>
            <a:ln w="38100">
              <a:noFill/>
            </a:ln>
          </p:spPr>
          <p:txBody>
            <a:bodyPr wrap="square" rtlCol="0">
              <a:spAutoFit/>
            </a:bodyPr>
            <a:lstStyle/>
            <a:p>
              <a:pPr algn="l"/>
              <a:r>
                <a:rPr lang="en-US" sz="1500" dirty="0" smtClean="0">
                  <a:latin typeface="Calibri" panose="020F0502020204030204" pitchFamily="34" charset="0"/>
                </a:rPr>
                <a:t>extraction</a:t>
              </a:r>
              <a:endParaRPr lang="en-US" sz="1500" dirty="0">
                <a:latin typeface="Calibri" panose="020F0502020204030204" pitchFamily="34" charset="0"/>
              </a:endParaRPr>
            </a:p>
          </p:txBody>
        </p:sp>
        <p:sp>
          <p:nvSpPr>
            <p:cNvPr id="17" name="Abgerundetes Rechteck 16"/>
            <p:cNvSpPr/>
            <p:nvPr/>
          </p:nvSpPr>
          <p:spPr bwMode="auto">
            <a:xfrm>
              <a:off x="7221898" y="3858262"/>
              <a:ext cx="1524301" cy="1482395"/>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8" name="Rechteck 17"/>
            <p:cNvSpPr/>
            <p:nvPr/>
          </p:nvSpPr>
          <p:spPr bwMode="auto">
            <a:xfrm rot="5400000">
              <a:off x="7990909" y="3784385"/>
              <a:ext cx="193534" cy="124074"/>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 name="Text Box 4"/>
            <p:cNvSpPr txBox="1">
              <a:spLocks noChangeArrowheads="1"/>
            </p:cNvSpPr>
            <p:nvPr/>
          </p:nvSpPr>
          <p:spPr bwMode="auto">
            <a:xfrm>
              <a:off x="8627313" y="3566150"/>
              <a:ext cx="128506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8000"/>
                  </a:solidFill>
                  <a:latin typeface="Calibri" panose="020F0502020204030204" pitchFamily="34" charset="0"/>
                </a:rPr>
                <a:t>particle</a:t>
              </a:r>
            </a:p>
            <a:p>
              <a:pPr>
                <a:spcBef>
                  <a:spcPts val="0"/>
                </a:spcBef>
              </a:pPr>
              <a:r>
                <a:rPr lang="en-US" altLang="de-DE" sz="1700" b="1" dirty="0" smtClean="0">
                  <a:solidFill>
                    <a:srgbClr val="008000"/>
                  </a:solidFill>
                  <a:latin typeface="Calibri" panose="020F0502020204030204" pitchFamily="34" charset="0"/>
                </a:rPr>
                <a:t>detector</a:t>
              </a:r>
              <a:endParaRPr lang="en-US" altLang="de-DE" sz="1700" b="1" dirty="0">
                <a:solidFill>
                  <a:srgbClr val="008000"/>
                </a:solidFill>
                <a:latin typeface="Calibri" panose="020F0502020204030204" pitchFamily="34" charset="0"/>
              </a:endParaRPr>
            </a:p>
          </p:txBody>
        </p:sp>
        <p:sp>
          <p:nvSpPr>
            <p:cNvPr id="21" name="Textfeld 20"/>
            <p:cNvSpPr txBox="1"/>
            <p:nvPr/>
          </p:nvSpPr>
          <p:spPr>
            <a:xfrm>
              <a:off x="7270006" y="4477540"/>
              <a:ext cx="1511266" cy="353943"/>
            </a:xfrm>
            <a:prstGeom prst="rect">
              <a:avLst/>
            </a:prstGeom>
            <a:noFill/>
          </p:spPr>
          <p:txBody>
            <a:bodyPr wrap="square" rtlCol="0">
              <a:spAutoFit/>
            </a:bodyPr>
            <a:lstStyle/>
            <a:p>
              <a:pPr algn="ctr"/>
              <a:r>
                <a:rPr lang="en-US" sz="1700" b="1" dirty="0" smtClean="0">
                  <a:solidFill>
                    <a:srgbClr val="C00000"/>
                  </a:solidFill>
                  <a:latin typeface="Calibri" panose="020F0502020204030204" pitchFamily="34" charset="0"/>
                </a:rPr>
                <a:t>synchrotron</a:t>
              </a:r>
              <a:endParaRPr lang="en-US" sz="1700" b="1" dirty="0">
                <a:solidFill>
                  <a:srgbClr val="C00000"/>
                </a:solidFill>
                <a:latin typeface="Calibri" panose="020F0502020204030204" pitchFamily="34" charset="0"/>
              </a:endParaRPr>
            </a:p>
          </p:txBody>
        </p:sp>
      </p:grpSp>
      <p:sp>
        <p:nvSpPr>
          <p:cNvPr id="24" name="Rechteck 23"/>
          <p:cNvSpPr/>
          <p:nvPr/>
        </p:nvSpPr>
        <p:spPr bwMode="auto">
          <a:xfrm rot="5400000">
            <a:off x="1861827" y="4430708"/>
            <a:ext cx="193534" cy="124074"/>
          </a:xfrm>
          <a:prstGeom prst="rect">
            <a:avLst/>
          </a:prstGeom>
          <a:noFill/>
          <a:ln w="444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88726380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83000"/>
                    </a14:imgEffect>
                  </a14:imgLayer>
                </a14:imgProps>
              </a:ext>
              <a:ext uri="{28A0092B-C50C-407E-A947-70E740481C1C}">
                <a14:useLocalDpi xmlns:a14="http://schemas.microsoft.com/office/drawing/2010/main" val="0"/>
              </a:ext>
            </a:extLst>
          </a:blip>
          <a:srcRect/>
          <a:stretch>
            <a:fillRect/>
          </a:stretch>
        </p:blipFill>
        <p:spPr bwMode="auto">
          <a:xfrm>
            <a:off x="4776857" y="2460605"/>
            <a:ext cx="4283586" cy="2912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3"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Usage of </a:t>
            </a:r>
            <a:r>
              <a:rPr lang="en-US" altLang="de-DE" sz="2100" b="1" dirty="0" smtClean="0">
                <a:solidFill>
                  <a:srgbClr val="000000"/>
                </a:solidFill>
                <a:latin typeface="Arial" panose="020B0604020202020204" pitchFamily="34" charset="0"/>
                <a:cs typeface="Arial" panose="020B0604020202020204" pitchFamily="34" charset="0"/>
              </a:rPr>
              <a:t>Flying Wire </a:t>
            </a:r>
            <a:r>
              <a:rPr lang="en-US" altLang="de-DE" sz="2100" b="1" dirty="0">
                <a:solidFill>
                  <a:srgbClr val="000000"/>
                </a:solidFill>
                <a:latin typeface="Arial" panose="020B0604020202020204" pitchFamily="34" charset="0"/>
                <a:cs typeface="Arial" panose="020B0604020202020204" pitchFamily="34" charset="0"/>
              </a:rPr>
              <a:t>Scanners</a:t>
            </a:r>
          </a:p>
        </p:txBody>
      </p:sp>
      <p:sp>
        <p:nvSpPr>
          <p:cNvPr id="20484" name="Text Box 3"/>
          <p:cNvSpPr txBox="1">
            <a:spLocks noChangeArrowheads="1"/>
          </p:cNvSpPr>
          <p:nvPr/>
        </p:nvSpPr>
        <p:spPr bwMode="auto">
          <a:xfrm>
            <a:off x="86543" y="112030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20485" name="Text Box 4"/>
          <p:cNvSpPr txBox="1">
            <a:spLocks noChangeArrowheads="1"/>
          </p:cNvSpPr>
          <p:nvPr/>
        </p:nvSpPr>
        <p:spPr bwMode="auto">
          <a:xfrm>
            <a:off x="210367" y="764704"/>
            <a:ext cx="8850075" cy="10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solidFill>
                  <a:srgbClr val="0000FF"/>
                </a:solidFill>
                <a:latin typeface="Calibri" panose="020F0502020204030204" pitchFamily="34" charset="0"/>
              </a:rPr>
              <a:t>Material:</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carbon or </a:t>
            </a:r>
            <a:r>
              <a:rPr lang="en-US" altLang="de-DE" dirty="0" err="1">
                <a:latin typeface="Calibri" panose="020F0502020204030204" pitchFamily="34" charset="0"/>
              </a:rPr>
              <a:t>SiC</a:t>
            </a:r>
            <a:r>
              <a:rPr lang="en-US" altLang="de-DE" dirty="0">
                <a:latin typeface="Calibri" panose="020F0502020204030204" pitchFamily="34" charset="0"/>
              </a:rPr>
              <a:t> → low Z-material for low energy loss and high temperature.</a:t>
            </a:r>
          </a:p>
          <a:p>
            <a:pPr>
              <a:lnSpc>
                <a:spcPct val="70000"/>
              </a:lnSpc>
            </a:pPr>
            <a:r>
              <a:rPr lang="en-US" altLang="de-DE" b="1" i="1" dirty="0">
                <a:solidFill>
                  <a:srgbClr val="0000FF"/>
                </a:solidFill>
                <a:latin typeface="Calibri" panose="020F0502020204030204" pitchFamily="34" charset="0"/>
              </a:rPr>
              <a:t>Thickness</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down to 10 </a:t>
            </a:r>
            <a:r>
              <a:rPr lang="en-US" altLang="de-DE" dirty="0" err="1">
                <a:latin typeface="Calibri" panose="020F0502020204030204" pitchFamily="34" charset="0"/>
              </a:rPr>
              <a:t>μm</a:t>
            </a:r>
            <a:r>
              <a:rPr lang="en-US" altLang="de-DE" dirty="0">
                <a:latin typeface="Calibri" panose="020F0502020204030204" pitchFamily="34" charset="0"/>
              </a:rPr>
              <a:t> → high resolution.</a:t>
            </a:r>
          </a:p>
          <a:p>
            <a:pPr>
              <a:lnSpc>
                <a:spcPct val="70000"/>
              </a:lnSpc>
            </a:pPr>
            <a:r>
              <a:rPr lang="en-US" altLang="de-DE" b="1" i="1" dirty="0">
                <a:solidFill>
                  <a:srgbClr val="0000FF"/>
                </a:solidFill>
                <a:latin typeface="Calibri" panose="020F0502020204030204" pitchFamily="34" charset="0"/>
              </a:rPr>
              <a:t>Detection:</a:t>
            </a:r>
            <a:r>
              <a:rPr lang="en-US" altLang="de-DE" dirty="0">
                <a:solidFill>
                  <a:srgbClr val="0000FF"/>
                </a:solidFill>
                <a:latin typeface="Calibri" panose="020F0502020204030204" pitchFamily="34" charset="0"/>
              </a:rPr>
              <a:t> </a:t>
            </a:r>
            <a:r>
              <a:rPr lang="en-US" altLang="de-DE" dirty="0" smtClean="0">
                <a:latin typeface="Calibri" panose="020F0502020204030204" pitchFamily="34" charset="0"/>
              </a:rPr>
              <a:t>High </a:t>
            </a:r>
            <a:r>
              <a:rPr lang="en-US" altLang="de-DE" dirty="0">
                <a:latin typeface="Calibri" panose="020F0502020204030204" pitchFamily="34" charset="0"/>
              </a:rPr>
              <a:t>energy </a:t>
            </a:r>
            <a:r>
              <a:rPr lang="en-US" altLang="de-DE" b="1" dirty="0">
                <a:latin typeface="Calibri" panose="020F0502020204030204" pitchFamily="34" charset="0"/>
              </a:rPr>
              <a:t>secondary particles </a:t>
            </a:r>
            <a:r>
              <a:rPr lang="en-US" altLang="de-DE" dirty="0" smtClean="0">
                <a:latin typeface="Calibri" panose="020F0502020204030204" pitchFamily="34" charset="0"/>
              </a:rPr>
              <a:t>with a detector like a </a:t>
            </a:r>
            <a:r>
              <a:rPr lang="en-US" altLang="de-DE" dirty="0">
                <a:latin typeface="Calibri" panose="020F0502020204030204" pitchFamily="34" charset="0"/>
              </a:rPr>
              <a:t>beam loss </a:t>
            </a:r>
            <a:r>
              <a:rPr lang="en-US" altLang="de-DE" dirty="0" smtClean="0">
                <a:latin typeface="Calibri" panose="020F0502020204030204" pitchFamily="34" charset="0"/>
              </a:rPr>
              <a:t>monitor</a:t>
            </a:r>
            <a:endParaRPr lang="en-US" altLang="de-DE" dirty="0">
              <a:latin typeface="Calibri" panose="020F0502020204030204" pitchFamily="34" charset="0"/>
            </a:endParaRPr>
          </a:p>
        </p:txBody>
      </p:sp>
      <p:pic>
        <p:nvPicPr>
          <p:cNvPr id="20486" name="Picture 5"/>
          <p:cNvPicPr>
            <a:picLocks noChangeAspect="1" noChangeArrowheads="1"/>
          </p:cNvPicPr>
          <p:nvPr/>
        </p:nvPicPr>
        <p:blipFill>
          <a:blip r:embed="rId5" cstate="print">
            <a:lum bright="-18000" contrast="48000"/>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4168" y="2780928"/>
            <a:ext cx="4384675"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4919" name="Rectangle 7"/>
          <p:cNvSpPr>
            <a:spLocks noChangeArrowheads="1"/>
          </p:cNvSpPr>
          <p:nvPr/>
        </p:nvSpPr>
        <p:spPr bwMode="auto">
          <a:xfrm>
            <a:off x="5112568" y="1810593"/>
            <a:ext cx="4572000" cy="610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rPr>
              <a:t>Proton impact on</a:t>
            </a:r>
          </a:p>
          <a:p>
            <a:pPr>
              <a:lnSpc>
                <a:spcPct val="20000"/>
              </a:lnSpc>
            </a:pPr>
            <a:r>
              <a:rPr lang="en-US" altLang="de-DE" i="1" dirty="0">
                <a:latin typeface="Calibri" panose="020F0502020204030204" pitchFamily="34" charset="0"/>
              </a:rPr>
              <a:t>scanner at CERN-PS Booster:</a:t>
            </a:r>
          </a:p>
        </p:txBody>
      </p:sp>
      <p:sp>
        <p:nvSpPr>
          <p:cNvPr id="20489" name="Rectangle 8"/>
          <p:cNvSpPr>
            <a:spLocks noChangeArrowheads="1"/>
          </p:cNvSpPr>
          <p:nvPr/>
        </p:nvSpPr>
        <p:spPr bwMode="auto">
          <a:xfrm>
            <a:off x="173855" y="1798833"/>
            <a:ext cx="5842000" cy="949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solidFill>
                  <a:srgbClr val="0000FF"/>
                </a:solidFill>
                <a:latin typeface="Calibri" panose="020F0502020204030204" pitchFamily="34" charset="0"/>
              </a:rPr>
              <a:t>Secondary particles:</a:t>
            </a:r>
            <a:r>
              <a:rPr lang="en-US" altLang="de-DE" dirty="0">
                <a:solidFill>
                  <a:srgbClr val="0000FF"/>
                </a:solidFill>
                <a:latin typeface="Calibri" panose="020F0502020204030204" pitchFamily="34" charset="0"/>
              </a:rPr>
              <a:t> </a:t>
            </a:r>
          </a:p>
          <a:p>
            <a:pPr>
              <a:lnSpc>
                <a:spcPct val="50000"/>
              </a:lnSpc>
            </a:pPr>
            <a:r>
              <a:rPr lang="en-US" altLang="de-DE" b="1" i="1" dirty="0">
                <a:latin typeface="Calibri" panose="020F0502020204030204" pitchFamily="34" charset="0"/>
              </a:rPr>
              <a:t>Proton beam </a:t>
            </a:r>
            <a:r>
              <a:rPr lang="en-US" altLang="de-DE" dirty="0">
                <a:latin typeface="Calibri" panose="020F0502020204030204" pitchFamily="34" charset="0"/>
              </a:rPr>
              <a:t>→ hadrons shower (π, n, p...) </a:t>
            </a:r>
          </a:p>
          <a:p>
            <a:pPr>
              <a:lnSpc>
                <a:spcPct val="50000"/>
              </a:lnSpc>
            </a:pPr>
            <a:r>
              <a:rPr lang="en-US" altLang="de-DE" b="1" i="1" dirty="0">
                <a:latin typeface="Calibri" panose="020F0502020204030204" pitchFamily="34" charset="0"/>
              </a:rPr>
              <a:t>Electron beam </a:t>
            </a:r>
            <a:r>
              <a:rPr lang="en-US" altLang="de-DE" dirty="0">
                <a:latin typeface="Calibri" panose="020F0502020204030204" pitchFamily="34" charset="0"/>
              </a:rPr>
              <a:t>→ Bremsstrahlung photons.</a:t>
            </a:r>
          </a:p>
        </p:txBody>
      </p:sp>
      <p:sp>
        <p:nvSpPr>
          <p:cNvPr id="11" name="Textfeld 10"/>
          <p:cNvSpPr txBox="1"/>
          <p:nvPr/>
        </p:nvSpPr>
        <p:spPr>
          <a:xfrm>
            <a:off x="6768329" y="3717032"/>
            <a:ext cx="2047875" cy="974626"/>
          </a:xfrm>
          <a:prstGeom prst="rect">
            <a:avLst/>
          </a:prstGeom>
          <a:noFill/>
        </p:spPr>
        <p:txBody>
          <a:bodyPr wrap="square" rtlCol="0">
            <a:spAutoFit/>
          </a:bodyPr>
          <a:lstStyle/>
          <a:p>
            <a:r>
              <a:rPr lang="en-US" sz="1600" dirty="0" smtClean="0">
                <a:latin typeface="Calibri" panose="020F0502020204030204" pitchFamily="34" charset="0"/>
              </a:rPr>
              <a:t>Rest mass: </a:t>
            </a:r>
          </a:p>
          <a:p>
            <a:pPr>
              <a:spcBef>
                <a:spcPts val="200"/>
              </a:spcBef>
            </a:pPr>
            <a:r>
              <a:rPr lang="en-US" b="1" i="1" dirty="0" smtClean="0">
                <a:latin typeface="Calibri" panose="020F0502020204030204" pitchFamily="34" charset="0"/>
              </a:rPr>
              <a:t>m</a:t>
            </a:r>
            <a:r>
              <a:rPr lang="en-US" baseline="-25000" dirty="0" smtClean="0">
                <a:latin typeface="Calibri" panose="020F0502020204030204" pitchFamily="34" charset="0"/>
                <a:sym typeface="Symbol"/>
              </a:rPr>
              <a:t>±</a:t>
            </a:r>
            <a:r>
              <a:rPr lang="en-US" dirty="0" smtClean="0">
                <a:latin typeface="Calibri" panose="020F0502020204030204" pitchFamily="34" charset="0"/>
                <a:sym typeface="Symbol"/>
              </a:rPr>
              <a:t> </a:t>
            </a:r>
            <a:r>
              <a:rPr lang="en-US" dirty="0">
                <a:latin typeface="Calibri" panose="020F0502020204030204" pitchFamily="34" charset="0"/>
                <a:sym typeface="Symbol"/>
              </a:rPr>
              <a:t>= </a:t>
            </a:r>
            <a:r>
              <a:rPr lang="en-US" dirty="0" smtClean="0">
                <a:latin typeface="Calibri" panose="020F0502020204030204" pitchFamily="34" charset="0"/>
                <a:sym typeface="Symbol"/>
              </a:rPr>
              <a:t>140 MeV/c</a:t>
            </a:r>
            <a:r>
              <a:rPr lang="en-US" baseline="30000" dirty="0" smtClean="0">
                <a:latin typeface="Calibri" panose="020F0502020204030204" pitchFamily="34" charset="0"/>
                <a:sym typeface="Symbol"/>
              </a:rPr>
              <a:t>2</a:t>
            </a:r>
            <a:endParaRPr lang="en-US" b="1" i="1" dirty="0" smtClean="0">
              <a:latin typeface="Calibri" panose="020F0502020204030204" pitchFamily="34" charset="0"/>
            </a:endParaRPr>
          </a:p>
          <a:p>
            <a:pPr>
              <a:spcBef>
                <a:spcPts val="200"/>
              </a:spcBef>
            </a:pPr>
            <a:r>
              <a:rPr lang="en-US" b="1" i="1" dirty="0" smtClean="0">
                <a:latin typeface="Calibri" panose="020F0502020204030204" pitchFamily="34" charset="0"/>
              </a:rPr>
              <a:t>m</a:t>
            </a:r>
            <a:r>
              <a:rPr lang="en-US" baseline="-25000" dirty="0" smtClean="0">
                <a:latin typeface="Calibri" panose="020F0502020204030204" pitchFamily="34" charset="0"/>
                <a:sym typeface="Symbol"/>
              </a:rPr>
              <a:t>0</a:t>
            </a:r>
            <a:r>
              <a:rPr lang="en-US" dirty="0" smtClean="0">
                <a:latin typeface="Calibri" panose="020F0502020204030204" pitchFamily="34" charset="0"/>
                <a:sym typeface="Symbol"/>
              </a:rPr>
              <a:t> = 135 MeV/c</a:t>
            </a:r>
            <a:r>
              <a:rPr lang="en-US" baseline="30000" dirty="0" smtClean="0">
                <a:latin typeface="Calibri" panose="020F0502020204030204" pitchFamily="34" charset="0"/>
                <a:sym typeface="Symbol"/>
              </a:rPr>
              <a:t>2</a:t>
            </a:r>
            <a:endParaRPr lang="en-US" baseline="30000" dirty="0">
              <a:latin typeface="Calibri" panose="020F0502020204030204" pitchFamily="34" charset="0"/>
            </a:endParaRPr>
          </a:p>
        </p:txBody>
      </p:sp>
      <p:sp>
        <p:nvSpPr>
          <p:cNvPr id="13" name="Textfeld 12"/>
          <p:cNvSpPr txBox="1">
            <a:spLocks noChangeArrowheads="1"/>
          </p:cNvSpPr>
          <p:nvPr/>
        </p:nvSpPr>
        <p:spPr bwMode="auto">
          <a:xfrm>
            <a:off x="107346" y="5011142"/>
            <a:ext cx="805180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00FF"/>
                </a:solidFill>
                <a:latin typeface="Calibri" panose="020F0502020204030204" pitchFamily="34" charset="0"/>
              </a:rPr>
              <a:t>Kinematics of flying wire: </a:t>
            </a:r>
          </a:p>
          <a:p>
            <a:pPr>
              <a:spcBef>
                <a:spcPts val="200"/>
              </a:spcBef>
            </a:pPr>
            <a:r>
              <a:rPr lang="en-US" altLang="de-DE" dirty="0">
                <a:latin typeface="Calibri" panose="020F0502020204030204" pitchFamily="34" charset="0"/>
              </a:rPr>
              <a:t>Velocity during passage typically 10 m/s = 36 km/h </a:t>
            </a:r>
            <a:r>
              <a:rPr lang="en-US" altLang="de-DE" dirty="0" smtClean="0">
                <a:latin typeface="Calibri" panose="020F0502020204030204" pitchFamily="34" charset="0"/>
              </a:rPr>
              <a:t>and</a:t>
            </a:r>
          </a:p>
          <a:p>
            <a:pPr>
              <a:spcBef>
                <a:spcPts val="200"/>
              </a:spcBef>
            </a:pPr>
            <a:r>
              <a:rPr lang="en-US" altLang="de-DE" dirty="0" smtClean="0">
                <a:latin typeface="Calibri" panose="020F0502020204030204" pitchFamily="34" charset="0"/>
              </a:rPr>
              <a:t>  </a:t>
            </a:r>
            <a:r>
              <a:rPr lang="en-US" altLang="de-DE" dirty="0">
                <a:latin typeface="Calibri" panose="020F0502020204030204" pitchFamily="34" charset="0"/>
              </a:rPr>
              <a:t>typical beam size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a:t>
            </a:r>
            <a:r>
              <a:rPr lang="en-US" altLang="de-DE" dirty="0" smtClean="0">
                <a:latin typeface="Calibri" panose="020F0502020204030204" pitchFamily="34" charset="0"/>
              </a:rPr>
              <a:t>mm </a:t>
            </a:r>
            <a:r>
              <a:rPr lang="en-US" altLang="de-DE" dirty="0" smtClean="0">
                <a:latin typeface="Calibri" panose="020F0502020204030204" pitchFamily="34" charset="0"/>
                <a:sym typeface="Symbol"/>
              </a:rPr>
              <a:t> </a:t>
            </a:r>
            <a:r>
              <a:rPr lang="en-US" altLang="de-DE" dirty="0" smtClean="0">
                <a:latin typeface="Calibri" panose="020F0502020204030204" pitchFamily="34" charset="0"/>
                <a:sym typeface="Symbol" pitchFamily="18" charset="2"/>
              </a:rPr>
              <a:t>time </a:t>
            </a:r>
            <a:r>
              <a:rPr lang="en-US" altLang="de-DE" dirty="0">
                <a:latin typeface="Calibri" panose="020F0502020204030204" pitchFamily="34" charset="0"/>
                <a:sym typeface="Symbol" pitchFamily="18" charset="2"/>
              </a:rPr>
              <a:t>for traversing the beam </a:t>
            </a:r>
            <a:r>
              <a:rPr lang="en-US" altLang="de-DE" b="1" i="1" dirty="0">
                <a:latin typeface="Calibri" panose="020F0502020204030204" pitchFamily="34" charset="0"/>
                <a:sym typeface="Symbol" pitchFamily="18" charset="2"/>
              </a:rPr>
              <a:t>t </a:t>
            </a:r>
            <a:r>
              <a:rPr lang="en-US" altLang="de-DE" dirty="0">
                <a:latin typeface="Calibri" panose="020F0502020204030204" pitchFamily="34" charset="0"/>
                <a:sym typeface="Symbol" pitchFamily="18" charset="2"/>
              </a:rPr>
              <a:t> 1 </a:t>
            </a:r>
            <a:r>
              <a:rPr lang="en-US" altLang="de-DE" dirty="0" err="1">
                <a:latin typeface="Calibri" panose="020F0502020204030204" pitchFamily="34" charset="0"/>
                <a:sym typeface="Symbol" pitchFamily="18" charset="2"/>
              </a:rPr>
              <a:t>ms</a:t>
            </a:r>
            <a:r>
              <a:rPr lang="en-US" altLang="de-DE" dirty="0">
                <a:latin typeface="Calibri" panose="020F0502020204030204" pitchFamily="34" charset="0"/>
                <a:sym typeface="Symbol" pitchFamily="18" charset="2"/>
              </a:rPr>
              <a:t> </a:t>
            </a:r>
            <a:endParaRPr lang="en-US" altLang="de-DE" dirty="0" smtClean="0">
              <a:latin typeface="Calibri" panose="020F0502020204030204" pitchFamily="34" charset="0"/>
              <a:sym typeface="Symbol" pitchFamily="18" charset="2"/>
            </a:endParaRPr>
          </a:p>
          <a:p>
            <a:pPr>
              <a:spcBef>
                <a:spcPts val="200"/>
              </a:spcBef>
            </a:pPr>
            <a:r>
              <a:rPr lang="en-US" altLang="de-DE" b="1" dirty="0" smtClean="0">
                <a:solidFill>
                  <a:srgbClr val="0000FF"/>
                </a:solidFill>
                <a:latin typeface="Calibri" panose="020F0502020204030204" pitchFamily="34" charset="0"/>
                <a:sym typeface="Symbol" pitchFamily="18" charset="2"/>
              </a:rPr>
              <a:t>Challenges: </a:t>
            </a:r>
            <a:r>
              <a:rPr lang="en-US" altLang="de-DE" dirty="0" smtClean="0">
                <a:latin typeface="Calibri" panose="020F0502020204030204" pitchFamily="34" charset="0"/>
                <a:sym typeface="Symbol" pitchFamily="18" charset="2"/>
              </a:rPr>
              <a:t>Wire stability for fast movement with high acceleration</a:t>
            </a:r>
            <a:r>
              <a:rPr lang="en-US" altLang="de-DE" sz="1600" dirty="0">
                <a:latin typeface="Calibri" panose="020F0502020204030204" pitchFamily="34" charset="0"/>
              </a:rPr>
              <a:t>	</a:t>
            </a:r>
            <a:r>
              <a:rPr lang="en-US" altLang="de-DE" sz="1600" dirty="0" smtClean="0">
                <a:latin typeface="Calibri" panose="020F0502020204030204" pitchFamily="34" charset="0"/>
              </a:rPr>
              <a:t>       </a:t>
            </a:r>
            <a:r>
              <a:rPr lang="en-US" altLang="de-DE" sz="1600" dirty="0">
                <a:latin typeface="Calibri" panose="020F0502020204030204" pitchFamily="34" charset="0"/>
              </a:rPr>
              <a:t>	 </a:t>
            </a:r>
          </a:p>
        </p:txBody>
      </p:sp>
      <p:sp>
        <p:nvSpPr>
          <p:cNvPr id="12" name="Rechteck 11"/>
          <p:cNvSpPr/>
          <p:nvPr/>
        </p:nvSpPr>
        <p:spPr>
          <a:xfrm>
            <a:off x="6768329" y="5373091"/>
            <a:ext cx="2499590" cy="307777"/>
          </a:xfrm>
          <a:prstGeom prst="rect">
            <a:avLst/>
          </a:prstGeom>
        </p:spPr>
        <p:txBody>
          <a:bodyPr wrap="square">
            <a:spAutoFit/>
          </a:bodyPr>
          <a:lstStyle/>
          <a:p>
            <a:r>
              <a:rPr lang="de-DE" sz="1400" dirty="0" smtClean="0">
                <a:latin typeface="Calibri" panose="020F0502020204030204" pitchFamily="34" charset="0"/>
              </a:rPr>
              <a:t>U. </a:t>
            </a:r>
            <a:r>
              <a:rPr lang="de-DE" sz="1400" dirty="0" err="1" smtClean="0">
                <a:latin typeface="Calibri" panose="020F0502020204030204" pitchFamily="34" charset="0"/>
              </a:rPr>
              <a:t>Raich</a:t>
            </a:r>
            <a:r>
              <a:rPr lang="de-DE" sz="1400" dirty="0" smtClean="0">
                <a:latin typeface="Calibri" panose="020F0502020204030204" pitchFamily="34" charset="0"/>
              </a:rPr>
              <a:t> et al., DIPAC 2005</a:t>
            </a:r>
            <a:endParaRPr lang="de-DE" sz="1400" dirty="0">
              <a:latin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49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72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9" grpId="0"/>
      <p:bldP spid="11" grpId="0"/>
      <p:bldP spid="13"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Artist View of a Wire Scanner</a:t>
            </a:r>
          </a:p>
        </p:txBody>
      </p:sp>
      <p:sp>
        <p:nvSpPr>
          <p:cNvPr id="2150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163" y="960438"/>
            <a:ext cx="5389562" cy="549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064323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2"/>
          <p:cNvSpPr txBox="1">
            <a:spLocks noChangeArrowheads="1"/>
          </p:cNvSpPr>
          <p:nvPr/>
        </p:nvSpPr>
        <p:spPr bwMode="auto">
          <a:xfrm>
            <a:off x="252000" y="144000"/>
            <a:ext cx="8328474"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50" b="1" dirty="0">
                <a:solidFill>
                  <a:srgbClr val="000000"/>
                </a:solidFill>
                <a:latin typeface="+mj-lt"/>
                <a:cs typeface="Calibri" panose="020F0502020204030204" pitchFamily="34" charset="0"/>
              </a:rPr>
              <a:t>Comparison between SEM-Grid and </a:t>
            </a:r>
            <a:r>
              <a:rPr lang="en-US" altLang="de-DE" sz="2050" b="1" u="sng" dirty="0" smtClean="0">
                <a:solidFill>
                  <a:srgbClr val="000000"/>
                </a:solidFill>
                <a:latin typeface="+mj-lt"/>
                <a:cs typeface="Calibri" panose="020F0502020204030204" pitchFamily="34" charset="0"/>
              </a:rPr>
              <a:t>slow linear</a:t>
            </a:r>
            <a:r>
              <a:rPr lang="en-US" altLang="de-DE" sz="2050" b="1" dirty="0" smtClean="0">
                <a:solidFill>
                  <a:srgbClr val="000000"/>
                </a:solidFill>
                <a:latin typeface="+mj-lt"/>
                <a:cs typeface="Calibri" panose="020F0502020204030204" pitchFamily="34" charset="0"/>
              </a:rPr>
              <a:t> Wire </a:t>
            </a:r>
            <a:r>
              <a:rPr lang="en-US" altLang="de-DE" sz="2050" b="1" dirty="0">
                <a:solidFill>
                  <a:srgbClr val="000000"/>
                </a:solidFill>
                <a:latin typeface="+mj-lt"/>
                <a:cs typeface="Calibri" panose="020F0502020204030204" pitchFamily="34" charset="0"/>
              </a:rPr>
              <a:t>Scanners</a:t>
            </a:r>
          </a:p>
        </p:txBody>
      </p:sp>
      <p:sp>
        <p:nvSpPr>
          <p:cNvPr id="24580" name="Text Box 3"/>
          <p:cNvSpPr txBox="1">
            <a:spLocks noChangeArrowheads="1"/>
          </p:cNvSpPr>
          <p:nvPr/>
        </p:nvSpPr>
        <p:spPr bwMode="auto">
          <a:xfrm>
            <a:off x="125413" y="110353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cs typeface="Calibri" panose="020F0502020204030204" pitchFamily="34" charset="0"/>
            </a:endParaRPr>
          </a:p>
          <a:p>
            <a:endParaRPr lang="en-US" altLang="de-DE" sz="1600">
              <a:solidFill>
                <a:srgbClr val="006600"/>
              </a:solidFill>
              <a:latin typeface="Calibri" panose="020F0502020204030204" pitchFamily="34" charset="0"/>
              <a:cs typeface="Calibri" panose="020F0502020204030204" pitchFamily="34" charset="0"/>
            </a:endParaRPr>
          </a:p>
          <a:p>
            <a:endParaRPr lang="en-US" altLang="de-DE" sz="1600">
              <a:solidFill>
                <a:srgbClr val="006600"/>
              </a:solidFill>
              <a:latin typeface="Calibri" panose="020F0502020204030204" pitchFamily="34" charset="0"/>
              <a:cs typeface="Calibri" panose="020F0502020204030204" pitchFamily="34" charset="0"/>
            </a:endParaRPr>
          </a:p>
          <a:p>
            <a:endParaRPr lang="en-US" altLang="de-DE" sz="1600">
              <a:solidFill>
                <a:srgbClr val="006600"/>
              </a:solidFill>
              <a:latin typeface="Calibri" panose="020F0502020204030204" pitchFamily="34" charset="0"/>
              <a:cs typeface="Calibri" panose="020F0502020204030204" pitchFamily="34" charset="0"/>
            </a:endParaRPr>
          </a:p>
          <a:p>
            <a:endParaRPr lang="en-US" altLang="de-DE" sz="1600">
              <a:solidFill>
                <a:srgbClr val="006600"/>
              </a:solidFill>
              <a:latin typeface="Calibri" panose="020F0502020204030204" pitchFamily="34" charset="0"/>
              <a:cs typeface="Calibri" panose="020F0502020204030204" pitchFamily="34" charset="0"/>
            </a:endParaRPr>
          </a:p>
        </p:txBody>
      </p:sp>
      <p:sp>
        <p:nvSpPr>
          <p:cNvPr id="24581" name="Text Box 6"/>
          <p:cNvSpPr txBox="1">
            <a:spLocks noChangeArrowheads="1"/>
          </p:cNvSpPr>
          <p:nvPr/>
        </p:nvSpPr>
        <p:spPr bwMode="auto">
          <a:xfrm>
            <a:off x="263575" y="1678101"/>
            <a:ext cx="8726488" cy="156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_______________________________________________________________________ </a:t>
            </a:r>
            <a:endParaRPr lang="en-US" altLang="de-DE" b="1" dirty="0" smtClean="0">
              <a:solidFill>
                <a:srgbClr val="0000FF"/>
              </a:solidFill>
              <a:latin typeface="Calibri" panose="020F0502020204030204" pitchFamily="34" charset="0"/>
              <a:cs typeface="Calibri" panose="020F0502020204030204" pitchFamily="34" charset="0"/>
            </a:endParaRPr>
          </a:p>
          <a:p>
            <a:r>
              <a:rPr lang="en-US" altLang="de-DE" b="1" dirty="0" smtClean="0">
                <a:solidFill>
                  <a:srgbClr val="0000FF"/>
                </a:solidFill>
                <a:latin typeface="Calibri" panose="020F0502020204030204" pitchFamily="34" charset="0"/>
                <a:cs typeface="Calibri" panose="020F0502020204030204" pitchFamily="34" charset="0"/>
              </a:rPr>
              <a:t>Grid:</a:t>
            </a:r>
            <a:r>
              <a:rPr lang="en-US" altLang="de-DE" b="1" dirty="0" smtClean="0">
                <a:solidFill>
                  <a:schemeClr val="accent2"/>
                </a:solidFill>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rPr>
              <a:t>Resolution of a grid is fixed by the wire distance (typically 1 mm)</a:t>
            </a:r>
          </a:p>
          <a:p>
            <a:pPr>
              <a:lnSpc>
                <a:spcPct val="90000"/>
              </a:lnSpc>
            </a:pPr>
            <a:r>
              <a:rPr lang="en-US" altLang="de-DE" b="1" dirty="0" smtClean="0">
                <a:solidFill>
                  <a:srgbClr val="FF0000"/>
                </a:solidFill>
                <a:latin typeface="Calibri" panose="020F0502020204030204" pitchFamily="34" charset="0"/>
                <a:cs typeface="Calibri" panose="020F0502020204030204" pitchFamily="34" charset="0"/>
              </a:rPr>
              <a:t>Scanner:</a:t>
            </a:r>
            <a:r>
              <a:rPr lang="en-US" altLang="de-DE" dirty="0" smtClean="0">
                <a:latin typeface="Calibri" panose="020F0502020204030204" pitchFamily="34" charset="0"/>
                <a:cs typeface="Calibri" panose="020F0502020204030204" pitchFamily="34" charset="0"/>
              </a:rPr>
              <a:t> For slow scanners the resolution is about the wire thickness (down to 10 </a:t>
            </a:r>
            <a:r>
              <a:rPr lang="en-US" altLang="de-DE" dirty="0" err="1" smtClean="0">
                <a:latin typeface="Calibri" panose="020F0502020204030204" pitchFamily="34" charset="0"/>
                <a:cs typeface="Calibri" panose="020F0502020204030204" pitchFamily="34" charset="0"/>
              </a:rPr>
              <a:t>μm</a:t>
            </a:r>
            <a:r>
              <a:rPr lang="en-US" altLang="de-DE" dirty="0" smtClean="0">
                <a:latin typeface="Calibri" panose="020F0502020204030204" pitchFamily="34" charset="0"/>
                <a:cs typeface="Calibri" panose="020F0502020204030204" pitchFamily="34" charset="0"/>
              </a:rPr>
              <a:t>)</a:t>
            </a:r>
          </a:p>
          <a:p>
            <a:pPr>
              <a:lnSpc>
                <a:spcPct val="90000"/>
              </a:lnSpc>
            </a:pPr>
            <a:r>
              <a:rPr lang="en-US" altLang="de-DE" dirty="0" smtClean="0">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sym typeface="Symbol" pitchFamily="18" charset="2"/>
              </a:rPr>
              <a:t> </a:t>
            </a:r>
            <a:r>
              <a:rPr lang="en-US" altLang="de-DE" dirty="0" smtClean="0">
                <a:latin typeface="Calibri" panose="020F0502020204030204" pitchFamily="34" charset="0"/>
                <a:cs typeface="Calibri" panose="020F0502020204030204" pitchFamily="34" charset="0"/>
              </a:rPr>
              <a:t>used for e−-beams having small sizes (down to 10 </a:t>
            </a:r>
            <a:r>
              <a:rPr lang="en-US" altLang="de-DE" dirty="0" err="1" smtClean="0">
                <a:latin typeface="Calibri" panose="020F0502020204030204" pitchFamily="34" charset="0"/>
                <a:cs typeface="Calibri" panose="020F0502020204030204" pitchFamily="34" charset="0"/>
              </a:rPr>
              <a:t>μm</a:t>
            </a:r>
            <a:r>
              <a:rPr lang="en-US" altLang="de-DE" dirty="0" smtClean="0">
                <a:latin typeface="Calibri" panose="020F0502020204030204" pitchFamily="34" charset="0"/>
                <a:cs typeface="Calibri" panose="020F0502020204030204" pitchFamily="34" charset="0"/>
              </a:rPr>
              <a:t>)</a:t>
            </a:r>
          </a:p>
        </p:txBody>
      </p:sp>
      <p:sp>
        <p:nvSpPr>
          <p:cNvPr id="5" name="Text Box 6"/>
          <p:cNvSpPr txBox="1">
            <a:spLocks noChangeArrowheads="1"/>
          </p:cNvSpPr>
          <p:nvPr/>
        </p:nvSpPr>
        <p:spPr bwMode="auto">
          <a:xfrm>
            <a:off x="233703" y="799077"/>
            <a:ext cx="8726488" cy="114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00FF"/>
                </a:solidFill>
                <a:latin typeface="Calibri" panose="020F0502020204030204" pitchFamily="34" charset="0"/>
                <a:cs typeface="Calibri" panose="020F0502020204030204" pitchFamily="34" charset="0"/>
              </a:rPr>
              <a:t>Grid:</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Measurement at a single moment in time</a:t>
            </a:r>
          </a:p>
          <a:p>
            <a:pPr>
              <a:lnSpc>
                <a:spcPct val="90000"/>
              </a:lnSpc>
            </a:pPr>
            <a:r>
              <a:rPr lang="en-US" altLang="de-DE" b="1" dirty="0">
                <a:solidFill>
                  <a:srgbClr val="FF0000"/>
                </a:solidFill>
                <a:latin typeface="Calibri" panose="020F0502020204030204" pitchFamily="34" charset="0"/>
                <a:cs typeface="Calibri" panose="020F0502020204030204" pitchFamily="34" charset="0"/>
              </a:rPr>
              <a:t>Scanner:</a:t>
            </a:r>
            <a:r>
              <a:rPr lang="en-US" altLang="de-DE" dirty="0">
                <a:latin typeface="Calibri" panose="020F0502020204030204" pitchFamily="34" charset="0"/>
                <a:cs typeface="Calibri" panose="020F0502020204030204" pitchFamily="34" charset="0"/>
              </a:rPr>
              <a:t> Fast variations can not be monitored </a:t>
            </a:r>
          </a:p>
          <a:p>
            <a:pPr>
              <a:lnSpc>
                <a:spcPct val="9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for pulsed LINACs precise synchronization is needed </a:t>
            </a:r>
          </a:p>
        </p:txBody>
      </p:sp>
      <p:sp>
        <p:nvSpPr>
          <p:cNvPr id="6" name="Text Box 6"/>
          <p:cNvSpPr txBox="1">
            <a:spLocks noChangeArrowheads="1"/>
          </p:cNvSpPr>
          <p:nvPr/>
        </p:nvSpPr>
        <p:spPr bwMode="auto">
          <a:xfrm>
            <a:off x="199200" y="4731550"/>
            <a:ext cx="8726488" cy="1313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0"/>
              </a:lnSpc>
            </a:pPr>
            <a:r>
              <a:rPr lang="en-US" altLang="de-DE" b="1" dirty="0" smtClean="0">
                <a:latin typeface="Calibri" panose="020F0502020204030204" pitchFamily="34" charset="0"/>
                <a:cs typeface="Calibri" panose="020F0502020204030204" pitchFamily="34" charset="0"/>
              </a:rPr>
              <a:t>__________________________________________________________________________</a:t>
            </a:r>
            <a:endParaRPr lang="en-US" altLang="de-DE" dirty="0">
              <a:latin typeface="Calibri" panose="020F0502020204030204" pitchFamily="34" charset="0"/>
              <a:cs typeface="Calibri" panose="020F0502020204030204" pitchFamily="34" charset="0"/>
            </a:endParaRPr>
          </a:p>
          <a:p>
            <a:r>
              <a:rPr lang="en-US" altLang="de-DE" b="1" u="sng" dirty="0" smtClean="0">
                <a:solidFill>
                  <a:srgbClr val="0000FF"/>
                </a:solidFill>
                <a:latin typeface="Calibri" panose="020F0502020204030204" pitchFamily="34" charset="0"/>
                <a:cs typeface="Calibri" panose="020F0502020204030204" pitchFamily="34" charset="0"/>
              </a:rPr>
              <a:t>Flying wire:</a:t>
            </a:r>
          </a:p>
          <a:p>
            <a:r>
              <a:rPr lang="en-US" altLang="de-DE" b="1" dirty="0" smtClean="0">
                <a:solidFill>
                  <a:srgbClr val="0000FF"/>
                </a:solidFill>
                <a:latin typeface="Calibri" panose="020F0502020204030204" pitchFamily="34" charset="0"/>
                <a:cs typeface="Calibri" panose="020F0502020204030204" pitchFamily="34" charset="0"/>
              </a:rPr>
              <a:t>Grid</a:t>
            </a:r>
            <a:r>
              <a:rPr lang="en-US" altLang="de-DE" b="1" dirty="0">
                <a:solidFill>
                  <a:srgbClr val="0000FF"/>
                </a:solidFill>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t>
            </a:r>
            <a:r>
              <a:rPr lang="en-US" altLang="de-DE" b="1" dirty="0">
                <a:latin typeface="Calibri" panose="020F0502020204030204" pitchFamily="34" charset="0"/>
                <a:cs typeface="Calibri" panose="020F0502020204030204" pitchFamily="34" charset="0"/>
              </a:rPr>
              <a:t>Not</a:t>
            </a:r>
            <a:r>
              <a:rPr lang="en-US" altLang="de-DE" dirty="0">
                <a:latin typeface="Calibri" panose="020F0502020204030204" pitchFamily="34" charset="0"/>
                <a:cs typeface="Calibri" panose="020F0502020204030204" pitchFamily="34" charset="0"/>
              </a:rPr>
              <a:t> adequate at synchrotrons for stored beam parameters</a:t>
            </a:r>
          </a:p>
          <a:p>
            <a:pPr>
              <a:lnSpc>
                <a:spcPct val="90000"/>
              </a:lnSpc>
            </a:pPr>
            <a:r>
              <a:rPr lang="en-US" altLang="de-DE" b="1" dirty="0">
                <a:solidFill>
                  <a:srgbClr val="FF0000"/>
                </a:solidFill>
                <a:latin typeface="Calibri" panose="020F0502020204030204" pitchFamily="34" charset="0"/>
                <a:cs typeface="Calibri" panose="020F0502020204030204" pitchFamily="34" charset="0"/>
              </a:rPr>
              <a:t>Scanner:</a:t>
            </a:r>
            <a:r>
              <a:rPr lang="en-US" altLang="de-DE" dirty="0">
                <a:latin typeface="Calibri" panose="020F0502020204030204" pitchFamily="34" charset="0"/>
                <a:cs typeface="Calibri" panose="020F0502020204030204" pitchFamily="34" charset="0"/>
              </a:rPr>
              <a:t> </a:t>
            </a:r>
            <a:r>
              <a:rPr lang="en-US" altLang="de-DE" b="1" dirty="0">
                <a:latin typeface="Calibri" panose="020F0502020204030204" pitchFamily="34" charset="0"/>
                <a:cs typeface="Calibri" panose="020F0502020204030204" pitchFamily="34" charset="0"/>
              </a:rPr>
              <a:t>At high energy </a:t>
            </a:r>
            <a:r>
              <a:rPr lang="en-US" altLang="de-DE" b="1" dirty="0" smtClean="0">
                <a:latin typeface="Calibri" panose="020F0502020204030204" pitchFamily="34" charset="0"/>
                <a:cs typeface="Calibri" panose="020F0502020204030204" pitchFamily="34" charset="0"/>
              </a:rPr>
              <a:t>synchrotrons: </a:t>
            </a:r>
            <a:r>
              <a:rPr lang="en-US" altLang="de-DE" dirty="0">
                <a:latin typeface="Calibri" panose="020F0502020204030204" pitchFamily="34" charset="0"/>
                <a:cs typeface="Calibri" panose="020F0502020204030204" pitchFamily="34" charset="0"/>
              </a:rPr>
              <a:t>flying wire scanners are nearly </a:t>
            </a:r>
            <a:r>
              <a:rPr lang="en-US" altLang="de-DE" dirty="0" smtClean="0">
                <a:latin typeface="Calibri" panose="020F0502020204030204" pitchFamily="34" charset="0"/>
                <a:cs typeface="Calibri" panose="020F0502020204030204" pitchFamily="34" charset="0"/>
              </a:rPr>
              <a:t>non-destructive</a:t>
            </a:r>
            <a:endParaRPr lang="en-US" altLang="de-DE" dirty="0">
              <a:latin typeface="Calibri" panose="020F0502020204030204" pitchFamily="34" charset="0"/>
              <a:cs typeface="Calibri" panose="020F0502020204030204" pitchFamily="34" charset="0"/>
            </a:endParaRPr>
          </a:p>
        </p:txBody>
      </p:sp>
      <p:sp>
        <p:nvSpPr>
          <p:cNvPr id="7" name="Text Box 6"/>
          <p:cNvSpPr txBox="1">
            <a:spLocks noChangeArrowheads="1"/>
          </p:cNvSpPr>
          <p:nvPr/>
        </p:nvSpPr>
        <p:spPr bwMode="auto">
          <a:xfrm>
            <a:off x="199200" y="3165231"/>
            <a:ext cx="8726488" cy="1673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0"/>
              </a:lnSpc>
            </a:pPr>
            <a:r>
              <a:rPr lang="en-US" altLang="de-DE" b="1" dirty="0" smtClean="0">
                <a:latin typeface="Calibri" panose="020F0502020204030204" pitchFamily="34" charset="0"/>
                <a:cs typeface="Calibri" panose="020F0502020204030204" pitchFamily="34" charset="0"/>
              </a:rPr>
              <a:t>__________________________________________________________________________</a:t>
            </a:r>
          </a:p>
          <a:p>
            <a:r>
              <a:rPr lang="en-US" altLang="de-DE" b="1" dirty="0" smtClean="0">
                <a:solidFill>
                  <a:srgbClr val="0000FF"/>
                </a:solidFill>
                <a:latin typeface="Calibri" panose="020F0502020204030204" pitchFamily="34" charset="0"/>
                <a:cs typeface="Calibri" panose="020F0502020204030204" pitchFamily="34" charset="0"/>
              </a:rPr>
              <a:t>Grid</a:t>
            </a:r>
            <a:r>
              <a:rPr lang="en-US" altLang="de-DE" b="1" dirty="0">
                <a:solidFill>
                  <a:srgbClr val="0000FF"/>
                </a:solidFill>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Needs one electronics channel per wire </a:t>
            </a:r>
          </a:p>
          <a:p>
            <a:pPr>
              <a:lnSpc>
                <a:spcPct val="9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expensive electronics and data acquisition</a:t>
            </a:r>
          </a:p>
          <a:p>
            <a:pPr>
              <a:lnSpc>
                <a:spcPct val="90000"/>
              </a:lnSpc>
            </a:pPr>
            <a:r>
              <a:rPr lang="en-US" altLang="de-DE" b="1" dirty="0">
                <a:solidFill>
                  <a:srgbClr val="FF0000"/>
                </a:solidFill>
                <a:latin typeface="Calibri" panose="020F0502020204030204" pitchFamily="34" charset="0"/>
                <a:cs typeface="Calibri" panose="020F0502020204030204" pitchFamily="34" charset="0"/>
              </a:rPr>
              <a:t>Scanner:</a:t>
            </a:r>
            <a:r>
              <a:rPr lang="en-US" altLang="de-DE" dirty="0">
                <a:latin typeface="Calibri" panose="020F0502020204030204" pitchFamily="34" charset="0"/>
                <a:cs typeface="Calibri" panose="020F0502020204030204" pitchFamily="34" charset="0"/>
              </a:rPr>
              <a:t>  Needs a precise movable feed-through </a:t>
            </a:r>
            <a:r>
              <a:rPr lang="en-US" altLang="de-DE" dirty="0">
                <a:latin typeface="Calibri" panose="020F0502020204030204" pitchFamily="34" charset="0"/>
                <a:cs typeface="Calibri" panose="020F0502020204030204" pitchFamily="34" charset="0"/>
                <a:sym typeface="Symbol" pitchFamily="18" charset="2"/>
              </a:rPr>
              <a:t></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expensive mechanics.</a:t>
            </a:r>
          </a:p>
          <a:p>
            <a:pPr>
              <a:lnSpc>
                <a:spcPct val="90000"/>
              </a:lnSpc>
            </a:pPr>
            <a:endParaRPr lang="en-US" alt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4383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511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Scintillation screens: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light, universal  usage, limited dynamic range </a:t>
            </a: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Optical Transition </a:t>
            </a:r>
            <a:r>
              <a:rPr lang="en-US" altLang="de-DE" sz="2000" b="1" dirty="0" smtClean="0">
                <a:solidFill>
                  <a:schemeClr val="tx1">
                    <a:lumMod val="50000"/>
                    <a:lumOff val="50000"/>
                  </a:schemeClr>
                </a:solidFill>
                <a:latin typeface="Calibri" panose="020F0502020204030204" pitchFamily="34" charset="0"/>
              </a:rPr>
              <a:t>Radiation:  </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light emission due to </a:t>
            </a:r>
            <a:r>
              <a:rPr lang="en-GB" altLang="de-DE" sz="2000" b="1" dirty="0" smtClean="0">
                <a:solidFill>
                  <a:schemeClr val="tx1">
                    <a:lumMod val="50000"/>
                    <a:lumOff val="50000"/>
                  </a:schemeClr>
                </a:solidFill>
                <a:latin typeface="Calibri" panose="020F0502020204030204" pitchFamily="34" charset="0"/>
              </a:rPr>
              <a:t>crossing </a:t>
            </a:r>
            <a:r>
              <a:rPr lang="en-GB" altLang="de-DE" sz="2000" b="1" dirty="0">
                <a:solidFill>
                  <a:schemeClr val="tx1">
                    <a:lumMod val="50000"/>
                    <a:lumOff val="50000"/>
                  </a:schemeClr>
                </a:solidFill>
                <a:latin typeface="Calibri" panose="020F0502020204030204" pitchFamily="34" charset="0"/>
              </a:rPr>
              <a:t>material boundary, </a:t>
            </a:r>
            <a:r>
              <a:rPr lang="en-GB" altLang="de-DE" sz="2000" b="1" dirty="0" smtClean="0">
                <a:solidFill>
                  <a:schemeClr val="tx1">
                    <a:lumMod val="50000"/>
                    <a:lumOff val="50000"/>
                  </a:schemeClr>
                </a:solidFill>
                <a:latin typeface="Calibri" panose="020F0502020204030204" pitchFamily="34" charset="0"/>
              </a:rPr>
              <a:t>mainly for </a:t>
            </a:r>
            <a:r>
              <a:rPr lang="en-GB" altLang="de-DE" sz="2000" b="1" dirty="0">
                <a:solidFill>
                  <a:schemeClr val="tx1">
                    <a:lumMod val="50000"/>
                    <a:lumOff val="50000"/>
                  </a:schemeClr>
                </a:solidFill>
                <a:latin typeface="Calibri" panose="020F0502020204030204" pitchFamily="34" charset="0"/>
              </a:rPr>
              <a:t>relativistic </a:t>
            </a:r>
            <a:r>
              <a:rPr lang="en-GB" altLang="de-DE" sz="2000" b="1" dirty="0" smtClean="0">
                <a:solidFill>
                  <a:schemeClr val="tx1">
                    <a:lumMod val="50000"/>
                    <a:lumOff val="50000"/>
                  </a:schemeClr>
                </a:solidFill>
                <a:latin typeface="Calibri" panose="020F0502020204030204" pitchFamily="34" charset="0"/>
              </a:rPr>
              <a:t>beams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SEM-Grid: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electrons, workhorse, limited resolution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smtClean="0">
                <a:solidFill>
                  <a:schemeClr val="tx1">
                    <a:lumMod val="50000"/>
                    <a:lumOff val="50000"/>
                  </a:schemeClr>
                </a:solidFill>
                <a:latin typeface="Calibri" panose="020F0502020204030204" pitchFamily="34" charset="0"/>
              </a:rPr>
              <a:t> Wire scanner:</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a:t>
            </a:r>
            <a:r>
              <a:rPr lang="en-GB" altLang="de-DE" sz="2000" b="1" dirty="0">
                <a:solidFill>
                  <a:schemeClr val="tx1">
                    <a:lumMod val="50000"/>
                    <a:lumOff val="50000"/>
                  </a:schemeClr>
                </a:solidFill>
                <a:latin typeface="Calibri" panose="020F0502020204030204" pitchFamily="34" charset="0"/>
              </a:rPr>
              <a:t>emission of electrons, workhorse, scanning method </a:t>
            </a:r>
            <a:endParaRPr lang="en-US" altLang="de-DE" sz="2000" b="1" dirty="0">
              <a:solidFill>
                <a:srgbClr val="0000FF"/>
              </a:solidFill>
              <a:latin typeface="Calibri" panose="020F0502020204030204" pitchFamily="34" charset="0"/>
            </a:endParaRPr>
          </a:p>
          <a:p>
            <a:pPr>
              <a:lnSpc>
                <a:spcPct val="80000"/>
              </a:lnSpc>
              <a:buFont typeface="Wingdings" pitchFamily="2" charset="2"/>
              <a:buChar char="Ø"/>
            </a:pPr>
            <a:r>
              <a:rPr lang="en-US" altLang="de-DE" sz="2000" b="1" dirty="0">
                <a:solidFill>
                  <a:srgbClr val="0000FF"/>
                </a:solidFill>
                <a:latin typeface="Calibri" panose="020F0502020204030204" pitchFamily="34" charset="0"/>
              </a:rPr>
              <a:t> Ionization Profile </a:t>
            </a:r>
            <a:r>
              <a:rPr lang="en-US" altLang="de-DE" sz="2000" b="1" dirty="0" smtClean="0">
                <a:solidFill>
                  <a:srgbClr val="0000FF"/>
                </a:solidFill>
                <a:latin typeface="Calibri" panose="020F0502020204030204" pitchFamily="34" charset="0"/>
              </a:rPr>
              <a:t>Monitor: </a:t>
            </a:r>
          </a:p>
          <a:p>
            <a:pPr>
              <a:lnSpc>
                <a:spcPct val="80000"/>
              </a:lnSpc>
            </a:pPr>
            <a:r>
              <a:rPr lang="en-US" altLang="de-DE" sz="2000" b="1" dirty="0">
                <a:solidFill>
                  <a:srgbClr val="0000FF"/>
                </a:solidFill>
                <a:latin typeface="Calibri" panose="020F0502020204030204" pitchFamily="34" charset="0"/>
              </a:rPr>
              <a:t> </a:t>
            </a:r>
            <a:r>
              <a:rPr lang="en-US" altLang="de-DE" sz="2000" b="1" dirty="0" smtClean="0">
                <a:solidFill>
                  <a:srgbClr val="0000FF"/>
                </a:solidFill>
                <a:latin typeface="Calibri" panose="020F0502020204030204" pitchFamily="34" charset="0"/>
              </a:rPr>
              <a:t>   </a:t>
            </a:r>
            <a:r>
              <a:rPr lang="en-US" altLang="de-DE" sz="2000" b="1" dirty="0" smtClean="0">
                <a:solidFill>
                  <a:srgbClr val="008000"/>
                </a:solidFill>
                <a:latin typeface="Calibri" panose="020F0502020204030204" pitchFamily="34" charset="0"/>
              </a:rPr>
              <a:t>secondary </a:t>
            </a:r>
            <a:r>
              <a:rPr lang="en-US" altLang="de-DE" sz="2000" b="1" dirty="0">
                <a:solidFill>
                  <a:srgbClr val="008000"/>
                </a:solidFill>
                <a:latin typeface="Calibri" panose="020F0502020204030204" pitchFamily="34" charset="0"/>
              </a:rPr>
              <a:t>particle detection from interaction beam-residual gas</a:t>
            </a:r>
            <a:endParaRPr lang="en-US" altLang="de-DE" sz="2000" b="1" dirty="0" smtClean="0">
              <a:solidFill>
                <a:srgbClr val="008000"/>
              </a:solidFill>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Synchrotron </a:t>
            </a:r>
            <a:r>
              <a:rPr lang="en-US" altLang="de-DE" sz="2000" b="1" dirty="0">
                <a:latin typeface="Calibri" panose="020F0502020204030204" pitchFamily="34" charset="0"/>
              </a:rPr>
              <a:t>Light Monitors    </a:t>
            </a: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210048733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mj-lt"/>
                <a:cs typeface="Times New Roman" panose="02020603050405020304" pitchFamily="18" charset="0"/>
              </a:rPr>
              <a:t>Measurem</a:t>
            </a:r>
            <a:r>
              <a:rPr lang="en-US" altLang="de-DE" sz="2100" b="1" dirty="0">
                <a:solidFill>
                  <a:srgbClr val="000000"/>
                </a:solidFill>
                <a:latin typeface="+mj-lt"/>
                <a:cs typeface="Arial" panose="020B0604020202020204" pitchFamily="34" charset="0"/>
              </a:rPr>
              <a:t>ent of Beam Profile</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2053" name="Text Box 4"/>
          <p:cNvSpPr txBox="1">
            <a:spLocks noChangeArrowheads="1"/>
          </p:cNvSpPr>
          <p:nvPr/>
        </p:nvSpPr>
        <p:spPr bwMode="auto">
          <a:xfrm>
            <a:off x="356857" y="764704"/>
            <a:ext cx="8382000" cy="268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solidFill>
                  <a:srgbClr val="0000FF"/>
                </a:solidFill>
                <a:latin typeface="Calibri" panose="020F0502020204030204" pitchFamily="34" charset="0"/>
              </a:rPr>
              <a:t>The beam width can be changed by focusing via quadruples.</a:t>
            </a:r>
          </a:p>
          <a:p>
            <a:pPr>
              <a:lnSpc>
                <a:spcPct val="60000"/>
              </a:lnSpc>
            </a:pPr>
            <a:r>
              <a:rPr lang="en-US" altLang="de-DE" sz="2000" dirty="0">
                <a:solidFill>
                  <a:srgbClr val="0000FF"/>
                </a:solidFill>
                <a:latin typeface="Calibri" panose="020F0502020204030204" pitchFamily="34" charset="0"/>
              </a:rPr>
              <a:t>Transverse matching between ascending accelerators is done by focusing.</a:t>
            </a:r>
          </a:p>
          <a:p>
            <a:pPr>
              <a:lnSpc>
                <a:spcPct val="60000"/>
              </a:lnSpc>
            </a:pPr>
            <a:r>
              <a:rPr lang="en-US" altLang="de-DE" sz="2000" dirty="0">
                <a:solidFill>
                  <a:srgbClr val="0000FF"/>
                </a:solidFill>
                <a:latin typeface="Calibri" panose="020F0502020204030204" pitchFamily="34" charset="0"/>
              </a:rPr>
              <a:t>→ Profiles have to be controlled at many locations.</a:t>
            </a:r>
          </a:p>
          <a:p>
            <a:pPr>
              <a:lnSpc>
                <a:spcPct val="60000"/>
              </a:lnSpc>
            </a:pPr>
            <a:r>
              <a:rPr lang="en-US" altLang="de-DE" b="1" i="1" dirty="0">
                <a:latin typeface="Calibri" panose="020F0502020204030204" pitchFamily="34" charset="0"/>
              </a:rPr>
              <a:t>Synchrotrons:</a:t>
            </a:r>
            <a:r>
              <a:rPr lang="en-US" altLang="de-DE" dirty="0">
                <a:latin typeface="Calibri" panose="020F0502020204030204" pitchFamily="34" charset="0"/>
              </a:rPr>
              <a:t> Lattice functions </a:t>
            </a:r>
            <a:r>
              <a:rPr lang="en-US" altLang="de-DE" b="1" i="1" dirty="0" smtClean="0">
                <a:latin typeface="Calibri" panose="020F0502020204030204" pitchFamily="34" charset="0"/>
                <a:sym typeface="Symbol" pitchFamily="18" charset="2"/>
              </a:rPr>
              <a:t> (</a:t>
            </a:r>
            <a:r>
              <a:rPr lang="en-US" altLang="de-DE" b="1" i="1" dirty="0">
                <a:latin typeface="Calibri" panose="020F0502020204030204" pitchFamily="34" charset="0"/>
                <a:sym typeface="Symbol" pitchFamily="18" charset="2"/>
              </a:rPr>
              <a:t>s)</a:t>
            </a:r>
            <a:r>
              <a:rPr lang="en-US" altLang="de-DE" dirty="0">
                <a:latin typeface="Calibri" panose="020F0502020204030204" pitchFamily="34" charset="0"/>
                <a:sym typeface="Symbol" pitchFamily="18" charset="2"/>
              </a:rPr>
              <a:t> and </a:t>
            </a:r>
            <a:r>
              <a:rPr lang="en-US" altLang="de-DE" b="1" i="1" dirty="0">
                <a:latin typeface="Calibri" panose="020F0502020204030204" pitchFamily="34" charset="0"/>
                <a:sym typeface="Symbol" pitchFamily="18" charset="2"/>
              </a:rPr>
              <a:t>D(s)</a:t>
            </a: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are fixed </a:t>
            </a:r>
            <a:r>
              <a:rPr lang="en-US" altLang="de-DE" dirty="0">
                <a:latin typeface="Calibri" panose="020F0502020204030204" pitchFamily="34" charset="0"/>
                <a:sym typeface="Symbol" pitchFamily="18" charset="2"/>
              </a:rPr>
              <a:t> width </a:t>
            </a:r>
            <a:r>
              <a:rPr lang="en-US" altLang="de-DE" b="1" i="1" dirty="0">
                <a:latin typeface="Calibri" panose="020F0502020204030204" pitchFamily="34" charset="0"/>
                <a:sym typeface="Symbol" pitchFamily="18" charset="2"/>
              </a:rPr>
              <a:t></a:t>
            </a:r>
            <a:r>
              <a:rPr lang="en-US" altLang="de-DE" dirty="0">
                <a:latin typeface="Calibri" panose="020F0502020204030204" pitchFamily="34" charset="0"/>
                <a:sym typeface="Symbol" pitchFamily="18" charset="2"/>
              </a:rPr>
              <a:t> and emittance </a:t>
            </a:r>
            <a:r>
              <a:rPr lang="en-US" altLang="de-DE" b="1" i="1" dirty="0">
                <a:latin typeface="Calibri" panose="020F0502020204030204" pitchFamily="34" charset="0"/>
                <a:sym typeface="Symbol" pitchFamily="18" charset="2"/>
              </a:rPr>
              <a:t></a:t>
            </a:r>
            <a:r>
              <a:rPr lang="en-US" altLang="de-DE" b="1"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are: </a:t>
            </a:r>
          </a:p>
          <a:p>
            <a:pPr>
              <a:lnSpc>
                <a:spcPct val="60000"/>
              </a:lnSpc>
            </a:pPr>
            <a:endParaRPr lang="en-US" altLang="de-DE" dirty="0">
              <a:latin typeface="Calibri" panose="020F0502020204030204" pitchFamily="34" charset="0"/>
              <a:sym typeface="Symbol" pitchFamily="18" charset="2"/>
            </a:endParaRPr>
          </a:p>
          <a:p>
            <a:pPr>
              <a:lnSpc>
                <a:spcPct val="60000"/>
              </a:lnSpc>
            </a:pPr>
            <a:endParaRPr lang="en-US" altLang="de-DE" sz="2000" dirty="0">
              <a:solidFill>
                <a:schemeClr val="accent2"/>
              </a:solidFill>
              <a:latin typeface="Calibri" panose="020F0502020204030204" pitchFamily="34" charset="0"/>
            </a:endParaRPr>
          </a:p>
          <a:p>
            <a:pPr>
              <a:lnSpc>
                <a:spcPct val="60000"/>
              </a:lnSpc>
            </a:pPr>
            <a:endParaRPr lang="en-US" altLang="de-DE" sz="2000" dirty="0">
              <a:solidFill>
                <a:schemeClr val="accent2"/>
              </a:solidFill>
              <a:latin typeface="Calibri" panose="020F0502020204030204" pitchFamily="34" charset="0"/>
            </a:endParaRPr>
          </a:p>
          <a:p>
            <a:pPr>
              <a:lnSpc>
                <a:spcPct val="60000"/>
              </a:lnSpc>
            </a:pPr>
            <a:r>
              <a:rPr lang="en-US" altLang="de-DE" b="1" i="1" dirty="0" smtClean="0">
                <a:latin typeface="Calibri" panose="020F0502020204030204" pitchFamily="34" charset="0"/>
              </a:rPr>
              <a:t>Transfer lines:</a:t>
            </a:r>
            <a:r>
              <a:rPr lang="en-US" altLang="de-DE" dirty="0" smtClean="0">
                <a:latin typeface="Calibri" panose="020F0502020204030204" pitchFamily="34" charset="0"/>
              </a:rPr>
              <a:t> </a:t>
            </a:r>
            <a:r>
              <a:rPr lang="en-US" altLang="de-DE" dirty="0">
                <a:latin typeface="Calibri" panose="020F0502020204030204" pitchFamily="34" charset="0"/>
              </a:rPr>
              <a:t>Lattice functions are ‘smoothly’ </a:t>
            </a:r>
            <a:r>
              <a:rPr lang="en-US" altLang="de-DE" dirty="0" smtClean="0">
                <a:latin typeface="Calibri" panose="020F0502020204030204" pitchFamily="34" charset="0"/>
              </a:rPr>
              <a:t>defined </a:t>
            </a:r>
            <a:r>
              <a:rPr lang="en-US" altLang="de-DE" dirty="0">
                <a:latin typeface="Calibri" panose="020F0502020204030204" pitchFamily="34" charset="0"/>
              </a:rPr>
              <a:t>due to variable input emittance.</a:t>
            </a:r>
          </a:p>
        </p:txBody>
      </p:sp>
      <p:graphicFrame>
        <p:nvGraphicFramePr>
          <p:cNvPr id="2054" name="Object 5"/>
          <p:cNvGraphicFramePr>
            <a:graphicFrameLocks noChangeAspect="1"/>
          </p:cNvGraphicFramePr>
          <p:nvPr>
            <p:extLst>
              <p:ext uri="{D42A27DB-BD31-4B8C-83A1-F6EECF244321}">
                <p14:modId xmlns:p14="http://schemas.microsoft.com/office/powerpoint/2010/main" val="1960434233"/>
              </p:ext>
            </p:extLst>
          </p:nvPr>
        </p:nvGraphicFramePr>
        <p:xfrm>
          <a:off x="320858" y="2127573"/>
          <a:ext cx="8697912" cy="941387"/>
        </p:xfrm>
        <a:graphic>
          <a:graphicData uri="http://schemas.openxmlformats.org/presentationml/2006/ole">
            <mc:AlternateContent xmlns:mc="http://schemas.openxmlformats.org/markup-compatibility/2006">
              <mc:Choice xmlns:v="urn:schemas-microsoft-com:vml" Requires="v">
                <p:oleObj spid="_x0000_s2455" name="Equation" r:id="rId4" imgW="5283000" imgH="571320" progId="Equation.3">
                  <p:embed/>
                </p:oleObj>
              </mc:Choice>
              <mc:Fallback>
                <p:oleObj name="Equation" r:id="rId4" imgW="5283000" imgH="571320" progId="Equation.3">
                  <p:embed/>
                  <p:pic>
                    <p:nvPicPr>
                      <p:cNvPr id="0" name="Object 5"/>
                      <p:cNvPicPr>
                        <a:picLocks noChangeAspect="1" noChangeArrowheads="1"/>
                      </p:cNvPicPr>
                      <p:nvPr/>
                    </p:nvPicPr>
                    <p:blipFill>
                      <a:blip r:embed="rId5"/>
                      <a:srcRect/>
                      <a:stretch>
                        <a:fillRect/>
                      </a:stretch>
                    </p:blipFill>
                    <p:spPr bwMode="auto">
                      <a:xfrm>
                        <a:off x="320858" y="2127573"/>
                        <a:ext cx="8697912" cy="941387"/>
                      </a:xfrm>
                      <a:prstGeom prst="rect">
                        <a:avLst/>
                      </a:prstGeom>
                      <a:noFill/>
                      <a:ln>
                        <a:noFill/>
                      </a:ln>
                      <a:effectLst/>
                      <a:extLst/>
                    </p:spPr>
                  </p:pic>
                </p:oleObj>
              </mc:Fallback>
            </mc:AlternateContent>
          </a:graphicData>
        </a:graphic>
      </p:graphicFrame>
      <p:sp>
        <p:nvSpPr>
          <p:cNvPr id="217094" name="Text Box 6"/>
          <p:cNvSpPr txBox="1">
            <a:spLocks noChangeArrowheads="1"/>
          </p:cNvSpPr>
          <p:nvPr/>
        </p:nvSpPr>
        <p:spPr bwMode="auto">
          <a:xfrm>
            <a:off x="378663" y="4363592"/>
            <a:ext cx="8785225" cy="1729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rgbClr val="0000FF"/>
                </a:solidFill>
                <a:latin typeface="Calibri" panose="020F0502020204030204" pitchFamily="34" charset="0"/>
              </a:rPr>
              <a:t>A great variety of devices are used:</a:t>
            </a:r>
          </a:p>
          <a:p>
            <a:pPr>
              <a:lnSpc>
                <a:spcPct val="80000"/>
              </a:lnSpc>
              <a:buFont typeface="Wingdings" pitchFamily="2" charset="2"/>
              <a:buChar char="Ø"/>
            </a:pPr>
            <a:r>
              <a:rPr lang="en-US" altLang="de-DE" b="1" i="1" dirty="0">
                <a:solidFill>
                  <a:srgbClr val="FF0000"/>
                </a:solidFill>
                <a:latin typeface="Calibri" panose="020F0502020204030204" pitchFamily="34" charset="0"/>
              </a:rPr>
              <a:t> Optical techniques</a:t>
            </a:r>
            <a:r>
              <a:rPr lang="en-US" altLang="de-DE" i="1" dirty="0">
                <a:latin typeface="Calibri" panose="020F0502020204030204" pitchFamily="34" charset="0"/>
              </a:rPr>
              <a:t>:</a:t>
            </a:r>
            <a:r>
              <a:rPr lang="en-US" altLang="de-DE" dirty="0">
                <a:latin typeface="Calibri" panose="020F0502020204030204" pitchFamily="34" charset="0"/>
              </a:rPr>
              <a:t> Scintillating screens (all beams),</a:t>
            </a:r>
          </a:p>
          <a:p>
            <a:pPr>
              <a:lnSpc>
                <a:spcPct val="70000"/>
              </a:lnSpc>
              <a:buFont typeface="Wingdings" pitchFamily="2" charset="2"/>
              <a:buNone/>
            </a:pPr>
            <a:r>
              <a:rPr lang="en-US" altLang="de-DE" dirty="0">
                <a:latin typeface="Calibri" panose="020F0502020204030204" pitchFamily="34" charset="0"/>
              </a:rPr>
              <a:t>               synchrotron light monitors (e</a:t>
            </a:r>
            <a:r>
              <a:rPr lang="en-US" altLang="de-DE" baseline="30000" dirty="0">
                <a:latin typeface="Calibri" panose="020F0502020204030204" pitchFamily="34" charset="0"/>
              </a:rPr>
              <a:t>−</a:t>
            </a:r>
            <a:r>
              <a:rPr lang="en-US" altLang="de-DE" dirty="0">
                <a:latin typeface="Calibri" panose="020F0502020204030204" pitchFamily="34" charset="0"/>
              </a:rPr>
              <a:t>), optical transition radiation (e</a:t>
            </a:r>
            <a:r>
              <a:rPr lang="en-US" altLang="de-DE" baseline="30000" dirty="0" smtClean="0">
                <a:latin typeface="Calibri" panose="020F0502020204030204" pitchFamily="34" charset="0"/>
              </a:rPr>
              <a:t>−</a:t>
            </a:r>
            <a:r>
              <a:rPr lang="en-US" altLang="de-DE" dirty="0" smtClean="0">
                <a:latin typeface="Calibri" panose="020F0502020204030204" pitchFamily="34" charset="0"/>
              </a:rPr>
              <a:t>, high-energetic p), </a:t>
            </a:r>
            <a:endParaRPr lang="en-US" altLang="de-DE" dirty="0">
              <a:latin typeface="Calibri" panose="020F0502020204030204" pitchFamily="34" charset="0"/>
            </a:endParaRPr>
          </a:p>
          <a:p>
            <a:pPr>
              <a:lnSpc>
                <a:spcPct val="50000"/>
              </a:lnSpc>
            </a:pPr>
            <a:r>
              <a:rPr lang="en-US" altLang="de-DE" dirty="0">
                <a:latin typeface="Calibri" panose="020F0502020204030204" pitchFamily="34" charset="0"/>
              </a:rPr>
              <a:t>	</a:t>
            </a:r>
            <a:r>
              <a:rPr lang="en-US" altLang="de-DE" dirty="0" smtClean="0">
                <a:latin typeface="Calibri" panose="020F0502020204030204" pitchFamily="34" charset="0"/>
              </a:rPr>
              <a:t>ionization profile </a:t>
            </a:r>
            <a:r>
              <a:rPr lang="en-US" altLang="de-DE" dirty="0">
                <a:latin typeface="Calibri" panose="020F0502020204030204" pitchFamily="34" charset="0"/>
              </a:rPr>
              <a:t>monitors (protons</a:t>
            </a:r>
            <a:r>
              <a:rPr lang="en-US" altLang="de-DE" dirty="0" smtClean="0">
                <a:latin typeface="Calibri" panose="020F0502020204030204" pitchFamily="34" charset="0"/>
              </a:rPr>
              <a:t>)</a:t>
            </a:r>
            <a:endParaRPr lang="en-US" altLang="de-DE" dirty="0">
              <a:latin typeface="Calibri" panose="020F0502020204030204" pitchFamily="34" charset="0"/>
            </a:endParaRPr>
          </a:p>
          <a:p>
            <a:pPr>
              <a:lnSpc>
                <a:spcPct val="80000"/>
              </a:lnSpc>
            </a:pPr>
            <a:r>
              <a:rPr lang="en-US" altLang="de-DE" dirty="0">
                <a:solidFill>
                  <a:srgbClr val="FF0000"/>
                </a:solidFill>
                <a:latin typeface="Calibri" panose="020F0502020204030204" pitchFamily="34" charset="0"/>
                <a:sym typeface="Wingdings" pitchFamily="2" charset="2"/>
              </a:rPr>
              <a:t></a:t>
            </a:r>
            <a:r>
              <a:rPr lang="en-US" altLang="de-DE" b="1" i="1" dirty="0">
                <a:solidFill>
                  <a:srgbClr val="FF0000"/>
                </a:solidFill>
                <a:latin typeface="Calibri" panose="020F0502020204030204" pitchFamily="34" charset="0"/>
              </a:rPr>
              <a:t> Electronics techniques:</a:t>
            </a:r>
            <a:r>
              <a:rPr lang="en-US" altLang="de-DE" dirty="0">
                <a:latin typeface="Calibri" panose="020F0502020204030204" pitchFamily="34" charset="0"/>
              </a:rPr>
              <a:t> Secondary electron emission </a:t>
            </a:r>
            <a:r>
              <a:rPr lang="en-US" altLang="de-DE" dirty="0" smtClean="0">
                <a:latin typeface="Calibri" panose="020F0502020204030204" pitchFamily="34" charset="0"/>
              </a:rPr>
              <a:t>SEM </a:t>
            </a:r>
            <a:r>
              <a:rPr lang="en-US" altLang="de-DE" dirty="0">
                <a:latin typeface="Calibri" panose="020F0502020204030204" pitchFamily="34" charset="0"/>
              </a:rPr>
              <a:t>grids, wire scanners (all</a:t>
            </a:r>
            <a:r>
              <a:rPr lang="en-US" altLang="de-DE" dirty="0" smtClean="0">
                <a:latin typeface="Calibri" panose="020F0502020204030204" pitchFamily="34" charset="0"/>
              </a:rPr>
              <a:t>) </a:t>
            </a:r>
            <a:r>
              <a:rPr lang="en-US" altLang="de-DE" dirty="0">
                <a:latin typeface="Calibri" panose="020F0502020204030204" pitchFamily="34" charset="0"/>
              </a:rPr>
              <a:t>	</a:t>
            </a:r>
          </a:p>
        </p:txBody>
      </p:sp>
      <p:sp>
        <p:nvSpPr>
          <p:cNvPr id="8" name="Textfeld 7"/>
          <p:cNvSpPr txBox="1"/>
          <p:nvPr/>
        </p:nvSpPr>
        <p:spPr>
          <a:xfrm>
            <a:off x="361410" y="3429000"/>
            <a:ext cx="7905493" cy="759182"/>
          </a:xfrm>
          <a:prstGeom prst="rect">
            <a:avLst/>
          </a:prstGeom>
          <a:noFill/>
        </p:spPr>
        <p:txBody>
          <a:bodyPr wrap="square" rtlCol="0">
            <a:spAutoFit/>
          </a:bodyPr>
          <a:lstStyle/>
          <a:p>
            <a:r>
              <a:rPr lang="en-US" sz="2000" b="1" i="1" dirty="0" smtClean="0">
                <a:solidFill>
                  <a:srgbClr val="0000FF"/>
                </a:solidFill>
                <a:latin typeface="Calibri" panose="020F0502020204030204" pitchFamily="34" charset="0"/>
              </a:rPr>
              <a:t>Typical beam </a:t>
            </a:r>
            <a:r>
              <a:rPr lang="en-US" sz="2000" b="1" i="1" dirty="0">
                <a:solidFill>
                  <a:srgbClr val="0000FF"/>
                </a:solidFill>
                <a:latin typeface="Calibri" panose="020F0502020204030204" pitchFamily="34" charset="0"/>
              </a:rPr>
              <a:t>s</a:t>
            </a:r>
            <a:r>
              <a:rPr lang="en-US" sz="2000" b="1" i="1" dirty="0" smtClean="0">
                <a:solidFill>
                  <a:srgbClr val="0000FF"/>
                </a:solidFill>
                <a:latin typeface="Calibri" panose="020F0502020204030204" pitchFamily="34" charset="0"/>
              </a:rPr>
              <a:t>izes:</a:t>
            </a:r>
            <a:endParaRPr lang="en-US" sz="2000" b="1" i="1" dirty="0">
              <a:solidFill>
                <a:srgbClr val="0000FF"/>
              </a:solidFill>
              <a:latin typeface="Calibri" panose="020F0502020204030204" pitchFamily="34" charset="0"/>
            </a:endParaRPr>
          </a:p>
          <a:p>
            <a:pPr>
              <a:spcBef>
                <a:spcPts val="400"/>
              </a:spcBef>
            </a:pPr>
            <a:r>
              <a:rPr lang="en-US" sz="2000" b="1" dirty="0">
                <a:solidFill>
                  <a:srgbClr val="CC0000"/>
                </a:solidFill>
                <a:latin typeface="Calibri" panose="020F0502020204030204" pitchFamily="34" charset="0"/>
              </a:rPr>
              <a:t>e</a:t>
            </a:r>
            <a:r>
              <a:rPr lang="en-US" sz="2000" b="1" baseline="30000" dirty="0">
                <a:solidFill>
                  <a:srgbClr val="CC0000"/>
                </a:solidFill>
                <a:latin typeface="Calibri" panose="020F0502020204030204" pitchFamily="34" charset="0"/>
              </a:rPr>
              <a:t>−</a:t>
            </a:r>
            <a:r>
              <a:rPr lang="en-US" sz="2000" b="1" dirty="0">
                <a:solidFill>
                  <a:srgbClr val="CC0000"/>
                </a:solidFill>
                <a:latin typeface="Calibri" panose="020F0502020204030204" pitchFamily="34" charset="0"/>
              </a:rPr>
              <a:t>-beam:</a:t>
            </a:r>
            <a:r>
              <a:rPr lang="en-US" sz="2000" dirty="0">
                <a:latin typeface="Calibri" panose="020F0502020204030204" pitchFamily="34" charset="0"/>
              </a:rPr>
              <a:t> typically Ø </a:t>
            </a:r>
            <a:r>
              <a:rPr lang="en-US" sz="2000" dirty="0" smtClean="0">
                <a:latin typeface="Calibri" panose="020F0502020204030204" pitchFamily="34" charset="0"/>
              </a:rPr>
              <a:t>0.01 </a:t>
            </a:r>
            <a:r>
              <a:rPr lang="en-US" sz="2000" dirty="0">
                <a:latin typeface="Calibri" panose="020F0502020204030204" pitchFamily="34" charset="0"/>
              </a:rPr>
              <a:t>to 3 mm,    </a:t>
            </a:r>
            <a:r>
              <a:rPr lang="en-US" sz="2000" b="1" dirty="0">
                <a:solidFill>
                  <a:srgbClr val="008000"/>
                </a:solidFill>
                <a:latin typeface="Calibri" panose="020F0502020204030204" pitchFamily="34" charset="0"/>
              </a:rPr>
              <a:t>protons:</a:t>
            </a:r>
            <a:r>
              <a:rPr lang="en-US" sz="2000" dirty="0">
                <a:latin typeface="Calibri" panose="020F0502020204030204" pitchFamily="34" charset="0"/>
              </a:rPr>
              <a:t> typically Ø </a:t>
            </a:r>
            <a:r>
              <a:rPr lang="en-US" sz="2000" dirty="0" smtClean="0">
                <a:latin typeface="Calibri" panose="020F0502020204030204" pitchFamily="34" charset="0"/>
              </a:rPr>
              <a:t>1 </a:t>
            </a:r>
            <a:r>
              <a:rPr lang="en-US" sz="2000" dirty="0">
                <a:latin typeface="Calibri" panose="020F0502020204030204" pitchFamily="34" charset="0"/>
              </a:rPr>
              <a:t>to 30 </a:t>
            </a:r>
            <a:r>
              <a:rPr lang="en-US" sz="2000" dirty="0" smtClean="0">
                <a:latin typeface="Calibri" panose="020F0502020204030204" pitchFamily="34" charset="0"/>
              </a:rPr>
              <a:t>mm</a:t>
            </a:r>
            <a:endParaRPr lang="en-US" sz="2000" dirty="0">
              <a:latin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7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4"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100" b="1" dirty="0">
                <a:solidFill>
                  <a:srgbClr val="000000"/>
                </a:solidFill>
                <a:latin typeface="Arial" panose="020B0604020202020204" pitchFamily="34" charset="0"/>
                <a:cs typeface="Arial" panose="020B0604020202020204" pitchFamily="34" charset="0"/>
              </a:rPr>
              <a:t>Ionization Profile </a:t>
            </a:r>
            <a:r>
              <a:rPr lang="en-US" sz="2100" b="1" dirty="0" smtClean="0">
                <a:solidFill>
                  <a:srgbClr val="000000"/>
                </a:solidFill>
                <a:latin typeface="Arial" panose="020B0604020202020204" pitchFamily="34" charset="0"/>
                <a:cs typeface="Arial" panose="020B0604020202020204" pitchFamily="34" charset="0"/>
              </a:rPr>
              <a:t>Monitor at GSI Synchrotron</a:t>
            </a:r>
            <a:endParaRPr lang="en-US" sz="2100" b="1" dirty="0">
              <a:solidFill>
                <a:srgbClr val="000000"/>
              </a:solidFill>
              <a:latin typeface="Arial" panose="020B0604020202020204" pitchFamily="34" charset="0"/>
              <a:cs typeface="Arial" panose="020B0604020202020204" pitchFamily="34" charset="0"/>
            </a:endParaRPr>
          </a:p>
        </p:txBody>
      </p:sp>
      <p:sp>
        <p:nvSpPr>
          <p:cNvPr id="26629"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sz="1600">
              <a:solidFill>
                <a:srgbClr val="006600"/>
              </a:solidFill>
              <a:latin typeface="Calibri" panose="020F0502020204030204" pitchFamily="34" charset="0"/>
            </a:endParaRPr>
          </a:p>
          <a:p>
            <a:endParaRPr lang="en-US" sz="1600">
              <a:solidFill>
                <a:srgbClr val="006600"/>
              </a:solidFill>
              <a:latin typeface="Calibri" panose="020F0502020204030204" pitchFamily="34" charset="0"/>
            </a:endParaRPr>
          </a:p>
          <a:p>
            <a:endParaRPr lang="en-US" sz="1600">
              <a:solidFill>
                <a:srgbClr val="006600"/>
              </a:solidFill>
              <a:latin typeface="Calibri" panose="020F0502020204030204" pitchFamily="34" charset="0"/>
            </a:endParaRPr>
          </a:p>
          <a:p>
            <a:endParaRPr lang="en-US" sz="1600">
              <a:solidFill>
                <a:srgbClr val="006600"/>
              </a:solidFill>
              <a:latin typeface="Calibri" panose="020F0502020204030204" pitchFamily="34" charset="0"/>
            </a:endParaRPr>
          </a:p>
          <a:p>
            <a:endParaRPr lang="en-US" sz="1600">
              <a:solidFill>
                <a:srgbClr val="006600"/>
              </a:solidFill>
              <a:latin typeface="Calibri" panose="020F0502020204030204" pitchFamily="34" charset="0"/>
            </a:endParaRPr>
          </a:p>
        </p:txBody>
      </p:sp>
      <p:sp>
        <p:nvSpPr>
          <p:cNvPr id="26630" name="Text Box 4"/>
          <p:cNvSpPr txBox="1">
            <a:spLocks noChangeArrowheads="1"/>
          </p:cNvSpPr>
          <p:nvPr/>
        </p:nvSpPr>
        <p:spPr bwMode="auto">
          <a:xfrm>
            <a:off x="0" y="764704"/>
            <a:ext cx="5468938" cy="135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b="1" dirty="0">
                <a:solidFill>
                  <a:srgbClr val="0000FF"/>
                </a:solidFill>
                <a:latin typeface="Calibri" panose="020F0502020204030204" pitchFamily="34" charset="0"/>
              </a:rPr>
              <a:t>Non-destructive</a:t>
            </a:r>
            <a:r>
              <a:rPr lang="en-US" dirty="0">
                <a:solidFill>
                  <a:srgbClr val="0000FF"/>
                </a:solidFill>
                <a:latin typeface="Calibri" panose="020F0502020204030204" pitchFamily="34" charset="0"/>
              </a:rPr>
              <a:t> device for proton synchrotron:</a:t>
            </a:r>
            <a:endParaRPr lang="en-US" dirty="0">
              <a:latin typeface="Calibri" panose="020F0502020204030204" pitchFamily="34" charset="0"/>
            </a:endParaRPr>
          </a:p>
          <a:p>
            <a:pPr>
              <a:lnSpc>
                <a:spcPct val="70000"/>
              </a:lnSpc>
              <a:buFont typeface="Wingdings" pitchFamily="2" charset="2"/>
              <a:buChar char="Ø"/>
            </a:pPr>
            <a:r>
              <a:rPr lang="en-US" dirty="0">
                <a:latin typeface="Calibri" panose="020F0502020204030204" pitchFamily="34" charset="0"/>
              </a:rPr>
              <a:t> </a:t>
            </a:r>
            <a:r>
              <a:rPr lang="en-US" dirty="0" smtClean="0">
                <a:latin typeface="Calibri" panose="020F0502020204030204" pitchFamily="34" charset="0"/>
              </a:rPr>
              <a:t>Beam </a:t>
            </a:r>
            <a:r>
              <a:rPr lang="en-US" dirty="0">
                <a:latin typeface="Calibri" panose="020F0502020204030204" pitchFamily="34" charset="0"/>
              </a:rPr>
              <a:t>ionizes the residual gas by electronic stopping</a:t>
            </a:r>
          </a:p>
          <a:p>
            <a:pPr>
              <a:lnSpc>
                <a:spcPct val="70000"/>
              </a:lnSpc>
              <a:buFont typeface="Wingdings" pitchFamily="2" charset="2"/>
              <a:buChar char="Ø"/>
            </a:pPr>
            <a:r>
              <a:rPr lang="en-US" dirty="0">
                <a:latin typeface="Calibri" panose="020F0502020204030204" pitchFamily="34" charset="0"/>
              </a:rPr>
              <a:t> </a:t>
            </a:r>
            <a:r>
              <a:rPr lang="en-US" dirty="0" smtClean="0">
                <a:latin typeface="Calibri" panose="020F0502020204030204" pitchFamily="34" charset="0"/>
              </a:rPr>
              <a:t>Gas </a:t>
            </a:r>
            <a:r>
              <a:rPr lang="en-US" dirty="0">
                <a:latin typeface="Calibri" panose="020F0502020204030204" pitchFamily="34" charset="0"/>
              </a:rPr>
              <a:t>ions or e</a:t>
            </a:r>
            <a:r>
              <a:rPr lang="en-US" sz="2200" baseline="30000" dirty="0">
                <a:latin typeface="Calibri" panose="020F0502020204030204" pitchFamily="34" charset="0"/>
              </a:rPr>
              <a:t>-</a:t>
            </a:r>
            <a:r>
              <a:rPr lang="en-US" dirty="0">
                <a:latin typeface="Calibri" panose="020F0502020204030204" pitchFamily="34" charset="0"/>
              </a:rPr>
              <a:t> accelerated by E -field </a:t>
            </a:r>
            <a:r>
              <a:rPr lang="en-US" dirty="0">
                <a:latin typeface="Calibri" panose="020F0502020204030204" pitchFamily="34" charset="0"/>
                <a:sym typeface="Symbol" pitchFamily="18" charset="2"/>
              </a:rPr>
              <a:t></a:t>
            </a:r>
            <a:r>
              <a:rPr lang="en-US" dirty="0">
                <a:latin typeface="Calibri" panose="020F0502020204030204" pitchFamily="34" charset="0"/>
              </a:rPr>
              <a:t>1 kV/cm</a:t>
            </a:r>
          </a:p>
          <a:p>
            <a:pPr>
              <a:lnSpc>
                <a:spcPct val="70000"/>
              </a:lnSpc>
              <a:buFont typeface="Wingdings" pitchFamily="2" charset="2"/>
              <a:buChar char="Ø"/>
            </a:pPr>
            <a:r>
              <a:rPr lang="en-US" dirty="0">
                <a:latin typeface="Calibri" panose="020F0502020204030204" pitchFamily="34" charset="0"/>
              </a:rPr>
              <a:t> </a:t>
            </a:r>
            <a:r>
              <a:rPr lang="en-US" dirty="0" smtClean="0">
                <a:latin typeface="Calibri" panose="020F0502020204030204" pitchFamily="34" charset="0"/>
              </a:rPr>
              <a:t>Spatial </a:t>
            </a:r>
            <a:r>
              <a:rPr lang="en-US" dirty="0">
                <a:latin typeface="Calibri" panose="020F0502020204030204" pitchFamily="34" charset="0"/>
              </a:rPr>
              <a:t>resolved single particle detection</a:t>
            </a:r>
          </a:p>
        </p:txBody>
      </p:sp>
      <p:sp>
        <p:nvSpPr>
          <p:cNvPr id="300042" name="Text Box 10"/>
          <p:cNvSpPr txBox="1">
            <a:spLocks noChangeArrowheads="1"/>
          </p:cNvSpPr>
          <p:nvPr/>
        </p:nvSpPr>
        <p:spPr bwMode="auto">
          <a:xfrm>
            <a:off x="5903993" y="764704"/>
            <a:ext cx="3011489"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1600" i="1" dirty="0">
                <a:latin typeface="Calibri" panose="020F0502020204030204" pitchFamily="34" charset="0"/>
              </a:rPr>
              <a:t>Realization at</a:t>
            </a:r>
            <a:r>
              <a:rPr lang="en-US" dirty="0">
                <a:latin typeface="Calibri" panose="020F0502020204030204" pitchFamily="34" charset="0"/>
              </a:rPr>
              <a:t> </a:t>
            </a:r>
            <a:r>
              <a:rPr lang="en-US" dirty="0" smtClean="0">
                <a:latin typeface="Calibri" panose="020F0502020204030204" pitchFamily="34" charset="0"/>
              </a:rPr>
              <a:t> </a:t>
            </a:r>
            <a:r>
              <a:rPr lang="en-US" sz="1600" i="1" dirty="0" smtClean="0">
                <a:latin typeface="Calibri" panose="020F0502020204030204" pitchFamily="34" charset="0"/>
              </a:rPr>
              <a:t>GSI </a:t>
            </a:r>
            <a:r>
              <a:rPr lang="en-US" sz="1600" i="1" dirty="0">
                <a:latin typeface="Calibri" panose="020F0502020204030204" pitchFamily="34" charset="0"/>
              </a:rPr>
              <a:t>synchrotron</a:t>
            </a:r>
            <a:r>
              <a:rPr lang="en-US" sz="1600" i="1" dirty="0" smtClean="0">
                <a:latin typeface="Calibri" panose="020F0502020204030204" pitchFamily="34" charset="0"/>
              </a:rPr>
              <a:t>:</a:t>
            </a:r>
          </a:p>
          <a:p>
            <a:pPr>
              <a:spcBef>
                <a:spcPts val="0"/>
              </a:spcBef>
            </a:pPr>
            <a:r>
              <a:rPr lang="en-US" sz="1600" i="1" dirty="0" smtClean="0">
                <a:latin typeface="Calibri" panose="020F0502020204030204" pitchFamily="34" charset="0"/>
              </a:rPr>
              <a:t>One monitor per plane</a:t>
            </a:r>
            <a:endParaRPr lang="en-US" sz="1600" i="1" dirty="0">
              <a:latin typeface="Calibri" panose="020F0502020204030204" pitchFamily="34" charset="0"/>
            </a:endParaRPr>
          </a:p>
        </p:txBody>
      </p:sp>
      <p:sp>
        <p:nvSpPr>
          <p:cNvPr id="11" name="Rectangle 8"/>
          <p:cNvSpPr>
            <a:spLocks noChangeArrowheads="1"/>
          </p:cNvSpPr>
          <p:nvPr/>
        </p:nvSpPr>
        <p:spPr bwMode="auto">
          <a:xfrm>
            <a:off x="92075" y="5373216"/>
            <a:ext cx="6064250" cy="97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solidFill>
                  <a:srgbClr val="0000FF"/>
                </a:solidFill>
                <a:latin typeface="Calibri" panose="020F0502020204030204" pitchFamily="34" charset="0"/>
              </a:rPr>
              <a:t>Typical</a:t>
            </a:r>
            <a:r>
              <a:rPr lang="en-US" dirty="0">
                <a:solidFill>
                  <a:srgbClr val="0000FF"/>
                </a:solidFill>
                <a:latin typeface="Calibri" panose="020F0502020204030204" pitchFamily="34" charset="0"/>
              </a:rPr>
              <a:t> vacuum pressure:</a:t>
            </a:r>
          </a:p>
          <a:p>
            <a:pPr>
              <a:lnSpc>
                <a:spcPct val="50000"/>
              </a:lnSpc>
            </a:pPr>
            <a:r>
              <a:rPr lang="en-US" dirty="0">
                <a:solidFill>
                  <a:srgbClr val="000000"/>
                </a:solidFill>
                <a:latin typeface="Calibri" panose="020F0502020204030204" pitchFamily="34" charset="0"/>
              </a:rPr>
              <a:t>Transfer line: N</a:t>
            </a:r>
            <a:r>
              <a:rPr lang="en-US" sz="2400" baseline="-25000" dirty="0">
                <a:solidFill>
                  <a:srgbClr val="000000"/>
                </a:solidFill>
                <a:latin typeface="Calibri" panose="020F0502020204030204" pitchFamily="34" charset="0"/>
              </a:rPr>
              <a:t>2</a:t>
            </a:r>
            <a:r>
              <a:rPr lang="en-US" dirty="0">
                <a:solidFill>
                  <a:srgbClr val="000000"/>
                </a:solidFill>
                <a:latin typeface="Calibri" panose="020F0502020204030204" pitchFamily="34" charset="0"/>
              </a:rPr>
              <a:t> 10</a:t>
            </a:r>
            <a:r>
              <a:rPr lang="en-US" sz="2200" baseline="30000" dirty="0">
                <a:solidFill>
                  <a:srgbClr val="000000"/>
                </a:solidFill>
                <a:latin typeface="Calibri" panose="020F0502020204030204" pitchFamily="34" charset="0"/>
              </a:rPr>
              <a:t>−8</a:t>
            </a:r>
            <a:r>
              <a:rPr lang="en-US" dirty="0">
                <a:solidFill>
                  <a:srgbClr val="000000"/>
                </a:solidFill>
                <a:latin typeface="Calibri" panose="020F0502020204030204" pitchFamily="34" charset="0"/>
              </a:rPr>
              <a:t>...10</a:t>
            </a:r>
            <a:r>
              <a:rPr lang="en-US" sz="2200" baseline="30000" dirty="0">
                <a:solidFill>
                  <a:srgbClr val="000000"/>
                </a:solidFill>
                <a:latin typeface="Calibri" panose="020F0502020204030204" pitchFamily="34" charset="0"/>
              </a:rPr>
              <a:t>−6 </a:t>
            </a:r>
            <a:r>
              <a:rPr lang="en-US" dirty="0">
                <a:solidFill>
                  <a:srgbClr val="000000"/>
                </a:solidFill>
                <a:latin typeface="Calibri" panose="020F0502020204030204" pitchFamily="34" charset="0"/>
              </a:rPr>
              <a:t>mbar </a:t>
            </a:r>
            <a:r>
              <a:rPr lang="en-US" dirty="0" smtClean="0">
                <a:solidFill>
                  <a:srgbClr val="000000"/>
                </a:solidFill>
                <a:latin typeface="Calibri" panose="020F0502020204030204" pitchFamily="34" charset="0"/>
              </a:rPr>
              <a:t>   </a:t>
            </a:r>
            <a:r>
              <a:rPr lang="en-US" dirty="0" smtClean="0">
                <a:solidFill>
                  <a:srgbClr val="000000"/>
                </a:solidFill>
                <a:latin typeface="Calibri" panose="020F0502020204030204" pitchFamily="34" charset="0"/>
                <a:sym typeface="Symbol" pitchFamily="18" charset="2"/>
              </a:rPr>
              <a:t></a:t>
            </a:r>
            <a:r>
              <a:rPr lang="en-US" dirty="0" smtClean="0">
                <a:solidFill>
                  <a:srgbClr val="000000"/>
                </a:solidFill>
                <a:latin typeface="Calibri" panose="020F0502020204030204" pitchFamily="34" charset="0"/>
              </a:rPr>
              <a:t>   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8</a:t>
            </a:r>
            <a:r>
              <a:rPr lang="en-US" dirty="0">
                <a:solidFill>
                  <a:srgbClr val="000000"/>
                </a:solidFill>
                <a:latin typeface="Calibri" panose="020F0502020204030204" pitchFamily="34" charset="0"/>
                <a:sym typeface="Symbol" pitchFamily="18" charset="2"/>
              </a:rPr>
              <a:t>...</a:t>
            </a:r>
            <a:r>
              <a:rPr lang="en-US" dirty="0">
                <a:solidFill>
                  <a:srgbClr val="000000"/>
                </a:solidFill>
                <a:latin typeface="Calibri" panose="020F0502020204030204" pitchFamily="34" charset="0"/>
              </a:rPr>
              <a:t>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10</a:t>
            </a:r>
            <a:r>
              <a:rPr lang="en-US" dirty="0">
                <a:solidFill>
                  <a:srgbClr val="000000"/>
                </a:solidFill>
                <a:latin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sym typeface="Symbol" pitchFamily="18" charset="2"/>
              </a:rPr>
              <a:t>-3</a:t>
            </a:r>
            <a:r>
              <a:rPr lang="en-US" dirty="0">
                <a:solidFill>
                  <a:srgbClr val="000000"/>
                </a:solidFill>
                <a:latin typeface="Calibri" panose="020F0502020204030204" pitchFamily="34" charset="0"/>
                <a:sym typeface="Symbol" pitchFamily="18" charset="2"/>
              </a:rPr>
              <a:t> </a:t>
            </a:r>
            <a:endParaRPr lang="en-US" dirty="0">
              <a:solidFill>
                <a:srgbClr val="000000"/>
              </a:solidFill>
              <a:latin typeface="Calibri" panose="020F0502020204030204" pitchFamily="34" charset="0"/>
            </a:endParaRPr>
          </a:p>
          <a:p>
            <a:pPr>
              <a:lnSpc>
                <a:spcPct val="70000"/>
              </a:lnSpc>
            </a:pPr>
            <a:r>
              <a:rPr lang="en-US" dirty="0">
                <a:solidFill>
                  <a:srgbClr val="000000"/>
                </a:solidFill>
                <a:latin typeface="Calibri" panose="020F0502020204030204" pitchFamily="34" charset="0"/>
              </a:rPr>
              <a:t>Synchrotron: H</a:t>
            </a:r>
            <a:r>
              <a:rPr lang="en-US" sz="2400" baseline="-25000" dirty="0">
                <a:solidFill>
                  <a:srgbClr val="000000"/>
                </a:solidFill>
                <a:latin typeface="Calibri" panose="020F0502020204030204" pitchFamily="34" charset="0"/>
              </a:rPr>
              <a:t>2</a:t>
            </a:r>
            <a:r>
              <a:rPr lang="en-US" dirty="0">
                <a:solidFill>
                  <a:srgbClr val="000000"/>
                </a:solidFill>
                <a:latin typeface="Calibri" panose="020F0502020204030204" pitchFamily="34" charset="0"/>
              </a:rPr>
              <a:t> 10</a:t>
            </a:r>
            <a:r>
              <a:rPr lang="en-US" sz="2200" baseline="30000" dirty="0">
                <a:solidFill>
                  <a:srgbClr val="000000"/>
                </a:solidFill>
                <a:latin typeface="Calibri" panose="020F0502020204030204" pitchFamily="34" charset="0"/>
              </a:rPr>
              <a:t>−11</a:t>
            </a:r>
            <a:r>
              <a:rPr lang="en-US" dirty="0">
                <a:solidFill>
                  <a:srgbClr val="000000"/>
                </a:solidFill>
                <a:latin typeface="Calibri" panose="020F0502020204030204" pitchFamily="34" charset="0"/>
              </a:rPr>
              <a:t>...10</a:t>
            </a:r>
            <a:r>
              <a:rPr lang="en-US" sz="2200" baseline="30000" dirty="0">
                <a:solidFill>
                  <a:srgbClr val="000000"/>
                </a:solidFill>
                <a:latin typeface="Calibri" panose="020F0502020204030204" pitchFamily="34" charset="0"/>
              </a:rPr>
              <a:t>−9</a:t>
            </a:r>
            <a:r>
              <a:rPr lang="en-US" dirty="0">
                <a:solidFill>
                  <a:srgbClr val="000000"/>
                </a:solidFill>
                <a:latin typeface="Calibri" panose="020F0502020204030204" pitchFamily="34" charset="0"/>
              </a:rPr>
              <a:t> mbar </a:t>
            </a:r>
            <a:r>
              <a:rPr lang="en-US" dirty="0" smtClean="0">
                <a:solidFill>
                  <a:srgbClr val="000000"/>
                </a:solidFill>
                <a:latin typeface="Calibri" panose="020F0502020204030204" pitchFamily="34" charset="0"/>
              </a:rPr>
              <a:t> </a:t>
            </a:r>
            <a:r>
              <a:rPr lang="en-US" dirty="0" smtClean="0">
                <a:solidFill>
                  <a:srgbClr val="000000"/>
                </a:solidFill>
                <a:latin typeface="Calibri" panose="020F0502020204030204" pitchFamily="34" charset="0"/>
                <a:sym typeface="Symbol" pitchFamily="18" charset="2"/>
              </a:rPr>
              <a:t></a:t>
            </a:r>
            <a:r>
              <a:rPr lang="en-US" dirty="0" smtClean="0">
                <a:solidFill>
                  <a:srgbClr val="000000"/>
                </a:solidFill>
                <a:latin typeface="Calibri" panose="020F0502020204030204" pitchFamily="34" charset="0"/>
              </a:rPr>
              <a:t>   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5</a:t>
            </a:r>
            <a:r>
              <a:rPr lang="en-US" dirty="0">
                <a:solidFill>
                  <a:srgbClr val="000000"/>
                </a:solidFill>
                <a:latin typeface="Calibri" panose="020F0502020204030204" pitchFamily="34" charset="0"/>
                <a:sym typeface="Symbol" pitchFamily="18" charset="2"/>
              </a:rPr>
              <a:t>...</a:t>
            </a:r>
            <a:r>
              <a:rPr lang="en-US" dirty="0">
                <a:solidFill>
                  <a:srgbClr val="000000"/>
                </a:solidFill>
                <a:latin typeface="Calibri" panose="020F0502020204030204" pitchFamily="34" charset="0"/>
              </a:rPr>
              <a:t>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7</a:t>
            </a:r>
            <a:r>
              <a:rPr lang="en-US" dirty="0">
                <a:solidFill>
                  <a:srgbClr val="000000"/>
                </a:solidFill>
                <a:latin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sym typeface="Symbol" pitchFamily="18" charset="2"/>
              </a:rPr>
              <a:t>-3</a:t>
            </a:r>
            <a:r>
              <a:rPr lang="en-US" dirty="0">
                <a:solidFill>
                  <a:srgbClr val="000000"/>
                </a:solidFill>
                <a:latin typeface="Calibri" panose="020F0502020204030204" pitchFamily="34" charset="0"/>
                <a:sym typeface="Symbol" pitchFamily="18" charset="2"/>
              </a:rPr>
              <a:t> </a:t>
            </a:r>
            <a:endParaRPr lang="en-US" dirty="0">
              <a:solidFill>
                <a:srgbClr val="000000"/>
              </a:solidFill>
              <a:latin typeface="Calibri" panose="020F0502020204030204" pitchFamily="34" charset="0"/>
            </a:endParaRPr>
          </a:p>
        </p:txBody>
      </p:sp>
      <p:pic>
        <p:nvPicPr>
          <p:cNvPr id="12" name="Picture 9" descr="foto-sis-rgm-schrif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9138" y="1412776"/>
            <a:ext cx="3344862"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 name="Gruppieren 86"/>
          <p:cNvGrpSpPr/>
          <p:nvPr/>
        </p:nvGrpSpPr>
        <p:grpSpPr>
          <a:xfrm>
            <a:off x="812546" y="2060848"/>
            <a:ext cx="3576075" cy="3177644"/>
            <a:chOff x="812546" y="2276872"/>
            <a:chExt cx="3576075" cy="3177644"/>
          </a:xfrm>
        </p:grpSpPr>
        <p:cxnSp>
          <p:nvCxnSpPr>
            <p:cNvPr id="88" name="Gerade Verbindung 87"/>
            <p:cNvCxnSpPr/>
            <p:nvPr/>
          </p:nvCxnSpPr>
          <p:spPr bwMode="auto">
            <a:xfrm flipV="1">
              <a:off x="836320" y="2591727"/>
              <a:ext cx="2771195" cy="18475"/>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9" name="Rechteck 88"/>
            <p:cNvSpPr/>
            <p:nvPr/>
          </p:nvSpPr>
          <p:spPr bwMode="auto">
            <a:xfrm>
              <a:off x="1341977" y="4756916"/>
              <a:ext cx="17012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90" name="Rechteck 89"/>
            <p:cNvSpPr/>
            <p:nvPr/>
          </p:nvSpPr>
          <p:spPr bwMode="auto">
            <a:xfrm>
              <a:off x="1331640" y="4806446"/>
              <a:ext cx="1736640" cy="135136"/>
            </a:xfrm>
            <a:prstGeom prst="rect">
              <a:avLst/>
            </a:prstGeom>
            <a:pattFill prst="wdDnDiag">
              <a:fgClr>
                <a:srgbClr val="3333CC"/>
              </a:fgClr>
              <a:bgClr>
                <a:schemeClr val="bg1"/>
              </a:bgClr>
            </a:pattFill>
            <a:ln>
              <a:solidFill>
                <a:srgbClr val="000000"/>
              </a:solid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168" name="Gerade Verbindung 167"/>
            <p:cNvCxnSpPr/>
            <p:nvPr/>
          </p:nvCxnSpPr>
          <p:spPr bwMode="auto">
            <a:xfrm>
              <a:off x="817786" y="4756916"/>
              <a:ext cx="488832"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9" name="Gerade Verbindung 168"/>
            <p:cNvCxnSpPr/>
            <p:nvPr/>
          </p:nvCxnSpPr>
          <p:spPr bwMode="auto">
            <a:xfrm flipV="1">
              <a:off x="1367262" y="5019218"/>
              <a:ext cx="1717034" cy="9237"/>
            </a:xfrm>
            <a:prstGeom prst="line">
              <a:avLst/>
            </a:prstGeom>
            <a:noFill/>
            <a:ln w="381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0" name="Gruppieren 169"/>
            <p:cNvGrpSpPr/>
            <p:nvPr/>
          </p:nvGrpSpPr>
          <p:grpSpPr>
            <a:xfrm>
              <a:off x="3136864" y="2600966"/>
              <a:ext cx="523749" cy="2207172"/>
              <a:chOff x="3353267" y="2686051"/>
              <a:chExt cx="540060" cy="2275911"/>
            </a:xfrm>
          </p:grpSpPr>
          <p:cxnSp>
            <p:nvCxnSpPr>
              <p:cNvPr id="221" name="Gerade Verbindung 220"/>
              <p:cNvCxnSpPr/>
              <p:nvPr/>
            </p:nvCxnSpPr>
            <p:spPr bwMode="auto">
              <a:xfrm>
                <a:off x="3353267" y="4892029"/>
                <a:ext cx="504056"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2" name="Gerade Verbindung 221"/>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3" name="Rechteck 222"/>
              <p:cNvSpPr/>
              <p:nvPr/>
            </p:nvSpPr>
            <p:spPr bwMode="auto">
              <a:xfrm>
                <a:off x="3815916" y="278092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24" name="Gerade Verbindung 223"/>
              <p:cNvCxnSpPr>
                <a:stCxn id="223" idx="2"/>
              </p:cNvCxnSpPr>
              <p:nvPr/>
            </p:nvCxnSpPr>
            <p:spPr bwMode="auto">
              <a:xfrm flipV="1">
                <a:off x="3851920" y="3140968"/>
                <a:ext cx="1266" cy="20794"/>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 name="Rechteck 224"/>
              <p:cNvSpPr/>
              <p:nvPr/>
            </p:nvSpPr>
            <p:spPr bwMode="auto">
              <a:xfrm>
                <a:off x="3815916" y="314096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26" name="Gerade Verbindung 225"/>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 name="Gerade Verbindung 226"/>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8" name="Rechteck 227"/>
              <p:cNvSpPr/>
              <p:nvPr/>
            </p:nvSpPr>
            <p:spPr bwMode="auto">
              <a:xfrm>
                <a:off x="3815916" y="350100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29" name="Rechteck 228"/>
              <p:cNvSpPr/>
              <p:nvPr/>
            </p:nvSpPr>
            <p:spPr bwMode="auto">
              <a:xfrm>
                <a:off x="3815916" y="386104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30" name="Rechteck 229"/>
              <p:cNvSpPr/>
              <p:nvPr/>
            </p:nvSpPr>
            <p:spPr bwMode="auto">
              <a:xfrm>
                <a:off x="3819539" y="4217504"/>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31" name="Gerade Verbindung 230"/>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2" name="Rechteck 231"/>
              <p:cNvSpPr/>
              <p:nvPr/>
            </p:nvSpPr>
            <p:spPr bwMode="auto">
              <a:xfrm>
                <a:off x="3821319" y="458112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33" name="Gerade Verbindung 232"/>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4" name="Gerade Verbindung 233"/>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Gerade Verbindung 234"/>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Gerade Verbindung 235"/>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Gerade Verbindung 236"/>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Gerade Verbindung 237"/>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Gerade Verbindung 238"/>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Gerade Verbindung 239"/>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Gerade Verbindung 240"/>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Gerade Verbindung 241"/>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Gerade Verbindung 242"/>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Gerade Verbindung 243"/>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71" name="Textfeld 170"/>
            <p:cNvSpPr txBox="1"/>
            <p:nvPr/>
          </p:nvSpPr>
          <p:spPr>
            <a:xfrm>
              <a:off x="3655373" y="2623144"/>
              <a:ext cx="384082" cy="323165"/>
            </a:xfrm>
            <a:prstGeom prst="rect">
              <a:avLst/>
            </a:prstGeom>
            <a:noFill/>
          </p:spPr>
          <p:txBody>
            <a:bodyPr wrap="square" rtlCol="0">
              <a:spAutoFit/>
            </a:bodyPr>
            <a:lstStyle/>
            <a:p>
              <a:r>
                <a:rPr lang="en-US" sz="1500" b="1" i="1" dirty="0" smtClean="0">
                  <a:solidFill>
                    <a:srgbClr val="3333CC"/>
                  </a:solidFill>
                  <a:latin typeface="Calibri" panose="020F0502020204030204" pitchFamily="34" charset="0"/>
                </a:rPr>
                <a:t>R</a:t>
              </a:r>
              <a:endParaRPr lang="en-US" sz="1500" b="1" i="1" dirty="0">
                <a:solidFill>
                  <a:srgbClr val="3333CC"/>
                </a:solidFill>
                <a:latin typeface="Calibri" panose="020F0502020204030204" pitchFamily="34" charset="0"/>
              </a:endParaRPr>
            </a:p>
          </p:txBody>
        </p:sp>
        <p:sp>
          <p:nvSpPr>
            <p:cNvPr id="172" name="Textfeld 171"/>
            <p:cNvSpPr txBox="1"/>
            <p:nvPr/>
          </p:nvSpPr>
          <p:spPr>
            <a:xfrm>
              <a:off x="2630573" y="2324663"/>
              <a:ext cx="1269216" cy="307777"/>
            </a:xfrm>
            <a:prstGeom prst="rect">
              <a:avLst/>
            </a:prstGeom>
            <a:noFill/>
          </p:spPr>
          <p:txBody>
            <a:bodyPr wrap="square" rtlCol="0">
              <a:spAutoFit/>
            </a:bodyPr>
            <a:lstStyle/>
            <a:p>
              <a:r>
                <a:rPr lang="en-US" sz="1400" dirty="0" smtClean="0">
                  <a:solidFill>
                    <a:srgbClr val="3333CC"/>
                  </a:solidFill>
                  <a:latin typeface="Calibri" panose="020F0502020204030204" pitchFamily="34" charset="0"/>
                </a:rPr>
                <a:t>voltage divider</a:t>
              </a:r>
              <a:endParaRPr lang="en-US" sz="1400" dirty="0">
                <a:solidFill>
                  <a:srgbClr val="3333CC"/>
                </a:solidFill>
                <a:latin typeface="Calibri" panose="020F0502020204030204" pitchFamily="34" charset="0"/>
              </a:endParaRPr>
            </a:p>
          </p:txBody>
        </p:sp>
        <p:sp>
          <p:nvSpPr>
            <p:cNvPr id="173" name="Textfeld 172"/>
            <p:cNvSpPr txBox="1"/>
            <p:nvPr/>
          </p:nvSpPr>
          <p:spPr>
            <a:xfrm>
              <a:off x="3637915" y="2413644"/>
              <a:ext cx="750706" cy="323165"/>
            </a:xfrm>
            <a:prstGeom prst="rect">
              <a:avLst/>
            </a:prstGeom>
            <a:noFill/>
          </p:spPr>
          <p:txBody>
            <a:bodyPr wrap="square" rtlCol="0">
              <a:spAutoFit/>
            </a:bodyPr>
            <a:lstStyle/>
            <a:p>
              <a:r>
                <a:rPr lang="en-US" sz="1500" dirty="0" smtClean="0">
                  <a:latin typeface="Calibri" panose="020F0502020204030204" pitchFamily="34" charset="0"/>
                </a:rPr>
                <a:t>+ 6</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4" name="Textfeld 173"/>
            <p:cNvSpPr txBox="1"/>
            <p:nvPr/>
          </p:nvSpPr>
          <p:spPr>
            <a:xfrm>
              <a:off x="3620456" y="2797727"/>
              <a:ext cx="750706" cy="323165"/>
            </a:xfrm>
            <a:prstGeom prst="rect">
              <a:avLst/>
            </a:prstGeom>
            <a:noFill/>
          </p:spPr>
          <p:txBody>
            <a:bodyPr wrap="square" rtlCol="0">
              <a:spAutoFit/>
            </a:bodyPr>
            <a:lstStyle/>
            <a:p>
              <a:r>
                <a:rPr lang="en-US" sz="1500" dirty="0" smtClean="0">
                  <a:latin typeface="Calibri" panose="020F0502020204030204" pitchFamily="34" charset="0"/>
                </a:rPr>
                <a:t>+ 5</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5" name="Textfeld 174"/>
            <p:cNvSpPr txBox="1"/>
            <p:nvPr/>
          </p:nvSpPr>
          <p:spPr>
            <a:xfrm>
              <a:off x="3620456" y="3147737"/>
              <a:ext cx="750706" cy="323165"/>
            </a:xfrm>
            <a:prstGeom prst="rect">
              <a:avLst/>
            </a:prstGeom>
            <a:noFill/>
          </p:spPr>
          <p:txBody>
            <a:bodyPr wrap="square" rtlCol="0">
              <a:spAutoFit/>
            </a:bodyPr>
            <a:lstStyle/>
            <a:p>
              <a:r>
                <a:rPr lang="en-US" sz="1500" dirty="0" smtClean="0">
                  <a:latin typeface="Calibri" panose="020F0502020204030204" pitchFamily="34" charset="0"/>
                </a:rPr>
                <a:t>+ 4</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6" name="Textfeld 175"/>
            <p:cNvSpPr txBox="1"/>
            <p:nvPr/>
          </p:nvSpPr>
          <p:spPr>
            <a:xfrm>
              <a:off x="3620456" y="3846069"/>
              <a:ext cx="750706" cy="323165"/>
            </a:xfrm>
            <a:prstGeom prst="rect">
              <a:avLst/>
            </a:prstGeom>
            <a:noFill/>
          </p:spPr>
          <p:txBody>
            <a:bodyPr wrap="square" rtlCol="0">
              <a:spAutoFit/>
            </a:bodyPr>
            <a:lstStyle/>
            <a:p>
              <a:r>
                <a:rPr lang="en-US" sz="1500" dirty="0" smtClean="0">
                  <a:latin typeface="Calibri" panose="020F0502020204030204" pitchFamily="34" charset="0"/>
                </a:rPr>
                <a:t>+ 2</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7" name="Textfeld 176"/>
            <p:cNvSpPr txBox="1"/>
            <p:nvPr/>
          </p:nvSpPr>
          <p:spPr>
            <a:xfrm>
              <a:off x="3620456" y="3508782"/>
              <a:ext cx="750706" cy="323165"/>
            </a:xfrm>
            <a:prstGeom prst="rect">
              <a:avLst/>
            </a:prstGeom>
            <a:noFill/>
          </p:spPr>
          <p:txBody>
            <a:bodyPr wrap="square" rtlCol="0">
              <a:spAutoFit/>
            </a:bodyPr>
            <a:lstStyle/>
            <a:p>
              <a:r>
                <a:rPr lang="en-US" sz="1500" dirty="0" smtClean="0">
                  <a:latin typeface="Calibri" panose="020F0502020204030204" pitchFamily="34" charset="0"/>
                </a:rPr>
                <a:t>+ 3</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8" name="Textfeld 177"/>
            <p:cNvSpPr txBox="1"/>
            <p:nvPr/>
          </p:nvSpPr>
          <p:spPr>
            <a:xfrm>
              <a:off x="3620456" y="4195234"/>
              <a:ext cx="750706" cy="323165"/>
            </a:xfrm>
            <a:prstGeom prst="rect">
              <a:avLst/>
            </a:prstGeom>
            <a:noFill/>
          </p:spPr>
          <p:txBody>
            <a:bodyPr wrap="square" rtlCol="0">
              <a:spAutoFit/>
            </a:bodyPr>
            <a:lstStyle/>
            <a:p>
              <a:r>
                <a:rPr lang="en-US" sz="1500" dirty="0" smtClean="0">
                  <a:latin typeface="Calibri" panose="020F0502020204030204" pitchFamily="34" charset="0"/>
                </a:rPr>
                <a:t>+ 1</a:t>
              </a:r>
              <a:r>
                <a:rPr lang="en-US" sz="1500" b="1" i="1" dirty="0" smtClean="0">
                  <a:latin typeface="Calibri" panose="020F0502020204030204" pitchFamily="34" charset="0"/>
                </a:rPr>
                <a:t> </a:t>
              </a:r>
              <a:r>
                <a:rPr lang="en-US" sz="1500" dirty="0" smtClean="0">
                  <a:latin typeface="Calibri" panose="020F0502020204030204" pitchFamily="34" charset="0"/>
                </a:rPr>
                <a:t>kV</a:t>
              </a:r>
              <a:endParaRPr lang="en-US" sz="1500" dirty="0">
                <a:latin typeface="Calibri" panose="020F0502020204030204" pitchFamily="34" charset="0"/>
              </a:endParaRPr>
            </a:p>
          </p:txBody>
        </p:sp>
        <p:sp>
          <p:nvSpPr>
            <p:cNvPr id="179" name="Textfeld 178"/>
            <p:cNvSpPr txBox="1"/>
            <p:nvPr/>
          </p:nvSpPr>
          <p:spPr>
            <a:xfrm>
              <a:off x="3620456" y="4564703"/>
              <a:ext cx="750706" cy="323165"/>
            </a:xfrm>
            <a:prstGeom prst="rect">
              <a:avLst/>
            </a:prstGeom>
            <a:noFill/>
          </p:spPr>
          <p:txBody>
            <a:bodyPr wrap="square" rtlCol="0">
              <a:spAutoFit/>
            </a:bodyPr>
            <a:lstStyle/>
            <a:p>
              <a:r>
                <a:rPr lang="en-US" sz="1500" dirty="0" smtClean="0">
                  <a:latin typeface="Calibri" panose="020F0502020204030204" pitchFamily="34" charset="0"/>
                </a:rPr>
                <a:t>   0 kV</a:t>
              </a:r>
              <a:endParaRPr lang="en-US" sz="1500" dirty="0">
                <a:latin typeface="Calibri" panose="020F0502020204030204" pitchFamily="34" charset="0"/>
              </a:endParaRPr>
            </a:p>
          </p:txBody>
        </p:sp>
        <p:grpSp>
          <p:nvGrpSpPr>
            <p:cNvPr id="180" name="Gruppieren 179"/>
            <p:cNvGrpSpPr/>
            <p:nvPr/>
          </p:nvGrpSpPr>
          <p:grpSpPr>
            <a:xfrm rot="10800000">
              <a:off x="812546" y="2635049"/>
              <a:ext cx="249656" cy="2139351"/>
              <a:chOff x="3635896" y="2686051"/>
              <a:chExt cx="257431" cy="2205978"/>
            </a:xfrm>
          </p:grpSpPr>
          <p:cxnSp>
            <p:nvCxnSpPr>
              <p:cNvPr id="198" name="Gerade Verbindung 197"/>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9" name="Rechteck 198"/>
              <p:cNvSpPr/>
              <p:nvPr/>
            </p:nvSpPr>
            <p:spPr bwMode="auto">
              <a:xfrm>
                <a:off x="3815916" y="2698523"/>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00" name="Gerade Verbindung 199"/>
              <p:cNvCxnSpPr>
                <a:stCxn id="199" idx="2"/>
              </p:cNvCxnSpPr>
              <p:nvPr/>
            </p:nvCxnSpPr>
            <p:spPr bwMode="auto">
              <a:xfrm rot="10800000" flipH="1" flipV="1">
                <a:off x="3851920" y="3079357"/>
                <a:ext cx="1265" cy="61611"/>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1" name="Rechteck 200"/>
              <p:cNvSpPr/>
              <p:nvPr/>
            </p:nvSpPr>
            <p:spPr bwMode="auto">
              <a:xfrm>
                <a:off x="3815916" y="3058563"/>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02" name="Gerade Verbindung 201"/>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 name="Gerade Verbindung 202"/>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 name="Rechteck 203"/>
              <p:cNvSpPr/>
              <p:nvPr/>
            </p:nvSpPr>
            <p:spPr bwMode="auto">
              <a:xfrm>
                <a:off x="3815916" y="3418602"/>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05" name="Rechteck 204"/>
              <p:cNvSpPr/>
              <p:nvPr/>
            </p:nvSpPr>
            <p:spPr bwMode="auto">
              <a:xfrm>
                <a:off x="3815916" y="3778642"/>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06" name="Rechteck 205"/>
              <p:cNvSpPr/>
              <p:nvPr/>
            </p:nvSpPr>
            <p:spPr bwMode="auto">
              <a:xfrm>
                <a:off x="3819539" y="4135098"/>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07" name="Gerade Verbindung 206"/>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 name="Rechteck 207"/>
              <p:cNvSpPr/>
              <p:nvPr/>
            </p:nvSpPr>
            <p:spPr bwMode="auto">
              <a:xfrm>
                <a:off x="3821319" y="4498723"/>
                <a:ext cx="72008" cy="38083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209" name="Gerade Verbindung 208"/>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Gerade Verbindung 209"/>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 name="Gerade Verbindung 210"/>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 name="Gerade Verbindung 211"/>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3" name="Gerade Verbindung 212"/>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 name="Gerade Verbindung 213"/>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 name="Gerade Verbindung 214"/>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Gerade Verbindung 215"/>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7" name="Gerade Verbindung 216"/>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8" name="Gerade Verbindung 217"/>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9" name="Gerade Verbindung 218"/>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0" name="Gerade Verbindung 219"/>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81" name="Gerade Verbindung 180"/>
            <p:cNvCxnSpPr/>
            <p:nvPr/>
          </p:nvCxnSpPr>
          <p:spPr bwMode="auto">
            <a:xfrm flipV="1">
              <a:off x="1269530" y="4740317"/>
              <a:ext cx="1867334" cy="16599"/>
            </a:xfrm>
            <a:prstGeom prst="line">
              <a:avLst/>
            </a:prstGeom>
            <a:noFill/>
            <a:ln w="635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2" name="Textfeld 181"/>
            <p:cNvSpPr txBox="1"/>
            <p:nvPr/>
          </p:nvSpPr>
          <p:spPr>
            <a:xfrm>
              <a:off x="3043258" y="4709127"/>
              <a:ext cx="750706" cy="369332"/>
            </a:xfrm>
            <a:prstGeom prst="rect">
              <a:avLst/>
            </a:prstGeom>
            <a:noFill/>
          </p:spPr>
          <p:txBody>
            <a:bodyPr wrap="square" rtlCol="0">
              <a:spAutoFit/>
            </a:bodyPr>
            <a:lstStyle/>
            <a:p>
              <a:r>
                <a:rPr lang="en-US" b="1" dirty="0" smtClean="0">
                  <a:solidFill>
                    <a:srgbClr val="3333CC"/>
                  </a:solidFill>
                  <a:latin typeface="Calibri" panose="020F0502020204030204" pitchFamily="34" charset="0"/>
                </a:rPr>
                <a:t>MCP</a:t>
              </a:r>
              <a:endParaRPr lang="en-US" b="1" dirty="0">
                <a:solidFill>
                  <a:srgbClr val="3333CC"/>
                </a:solidFill>
                <a:latin typeface="Calibri" panose="020F0502020204030204" pitchFamily="34" charset="0"/>
              </a:endParaRPr>
            </a:p>
          </p:txBody>
        </p:sp>
        <p:sp>
          <p:nvSpPr>
            <p:cNvPr id="183" name="Textfeld 182"/>
            <p:cNvSpPr txBox="1"/>
            <p:nvPr/>
          </p:nvSpPr>
          <p:spPr>
            <a:xfrm>
              <a:off x="1348197" y="5085184"/>
              <a:ext cx="805764" cy="369332"/>
            </a:xfrm>
            <a:prstGeom prst="rect">
              <a:avLst/>
            </a:prstGeom>
            <a:noFill/>
          </p:spPr>
          <p:txBody>
            <a:bodyPr wrap="square" rtlCol="0">
              <a:spAutoFit/>
            </a:bodyPr>
            <a:lstStyle/>
            <a:p>
              <a:r>
                <a:rPr lang="en-US" b="1" dirty="0" smtClean="0">
                  <a:solidFill>
                    <a:srgbClr val="3333CC"/>
                  </a:solidFill>
                  <a:latin typeface="Calibri" panose="020F0502020204030204" pitchFamily="34" charset="0"/>
                </a:rPr>
                <a:t>anode</a:t>
              </a:r>
              <a:endParaRPr lang="en-US" b="1" dirty="0">
                <a:solidFill>
                  <a:srgbClr val="3333CC"/>
                </a:solidFill>
                <a:latin typeface="Calibri" panose="020F0502020204030204" pitchFamily="34" charset="0"/>
              </a:endParaRPr>
            </a:p>
          </p:txBody>
        </p:sp>
        <p:cxnSp>
          <p:nvCxnSpPr>
            <p:cNvPr id="184" name="Gerade Verbindung 183"/>
            <p:cNvCxnSpPr/>
            <p:nvPr/>
          </p:nvCxnSpPr>
          <p:spPr bwMode="auto">
            <a:xfrm>
              <a:off x="2225779" y="5028455"/>
              <a:ext cx="0" cy="388015"/>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Gerade Verbindung 184"/>
            <p:cNvCxnSpPr/>
            <p:nvPr/>
          </p:nvCxnSpPr>
          <p:spPr bwMode="auto">
            <a:xfrm>
              <a:off x="2225779" y="5416470"/>
              <a:ext cx="1196772"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6" name="Textfeld 185"/>
            <p:cNvSpPr txBox="1"/>
            <p:nvPr/>
          </p:nvSpPr>
          <p:spPr>
            <a:xfrm>
              <a:off x="2361064" y="5013176"/>
              <a:ext cx="1850896" cy="369332"/>
            </a:xfrm>
            <a:prstGeom prst="rect">
              <a:avLst/>
            </a:prstGeom>
            <a:noFill/>
          </p:spPr>
          <p:txBody>
            <a:bodyPr wrap="square" rtlCol="0">
              <a:spAutoFit/>
            </a:bodyPr>
            <a:lstStyle/>
            <a:p>
              <a:r>
                <a:rPr lang="en-US" b="1" dirty="0" smtClean="0">
                  <a:solidFill>
                    <a:srgbClr val="3333CC"/>
                  </a:solidFill>
                  <a:latin typeface="Calibri" panose="020F0502020204030204" pitchFamily="34" charset="0"/>
                </a:rPr>
                <a:t>position readout</a:t>
              </a:r>
              <a:endParaRPr lang="en-US" b="1" dirty="0">
                <a:solidFill>
                  <a:srgbClr val="3333CC"/>
                </a:solidFill>
                <a:latin typeface="Calibri" panose="020F0502020204030204" pitchFamily="34" charset="0"/>
              </a:endParaRPr>
            </a:p>
          </p:txBody>
        </p:sp>
        <p:sp>
          <p:nvSpPr>
            <p:cNvPr id="187" name="Textfeld 186"/>
            <p:cNvSpPr txBox="1"/>
            <p:nvPr/>
          </p:nvSpPr>
          <p:spPr>
            <a:xfrm>
              <a:off x="1071229" y="2276872"/>
              <a:ext cx="1571564" cy="369332"/>
            </a:xfrm>
            <a:prstGeom prst="rect">
              <a:avLst/>
            </a:prstGeom>
            <a:noFill/>
          </p:spPr>
          <p:txBody>
            <a:bodyPr wrap="square" rtlCol="0">
              <a:spAutoFit/>
            </a:bodyPr>
            <a:lstStyle/>
            <a:p>
              <a:r>
                <a:rPr lang="en-US" b="1" dirty="0" smtClean="0">
                  <a:latin typeface="Calibri" panose="020F0502020204030204" pitchFamily="34" charset="0"/>
                </a:rPr>
                <a:t>HV electrode</a:t>
              </a:r>
              <a:endParaRPr lang="en-US" b="1" dirty="0">
                <a:latin typeface="Calibri" panose="020F0502020204030204" pitchFamily="34" charset="0"/>
              </a:endParaRPr>
            </a:p>
          </p:txBody>
        </p:sp>
        <p:cxnSp>
          <p:nvCxnSpPr>
            <p:cNvPr id="188" name="Gerade Verbindung mit Pfeil 187"/>
            <p:cNvCxnSpPr/>
            <p:nvPr/>
          </p:nvCxnSpPr>
          <p:spPr bwMode="auto">
            <a:xfrm>
              <a:off x="1269530" y="2954429"/>
              <a:ext cx="0" cy="1378795"/>
            </a:xfrm>
            <a:prstGeom prst="straightConnector1">
              <a:avLst/>
            </a:prstGeom>
            <a:noFill/>
            <a:ln w="31750" cap="flat" cmpd="sng" algn="ctr">
              <a:solidFill>
                <a:srgbClr val="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89" name="Textfeld 188"/>
                <p:cNvSpPr txBox="1"/>
                <p:nvPr/>
              </p:nvSpPr>
              <p:spPr>
                <a:xfrm>
                  <a:off x="1262247" y="3321475"/>
                  <a:ext cx="402882" cy="4720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200" b="1" i="1" smtClean="0">
                                <a:latin typeface="Cambria Math" panose="02040503050406030204" pitchFamily="18" charset="0"/>
                              </a:rPr>
                            </m:ctrlPr>
                          </m:accPr>
                          <m:e>
                            <m:r>
                              <a:rPr lang="de-DE" sz="2200" b="1" i="1" smtClean="0">
                                <a:latin typeface="Cambria Math"/>
                              </a:rPr>
                              <m:t>𝑬</m:t>
                            </m:r>
                          </m:e>
                        </m:acc>
                      </m:oMath>
                    </m:oMathPara>
                  </a14:m>
                  <a:endParaRPr lang="en-US" sz="2200" b="1" dirty="0">
                    <a:latin typeface="Calibri" panose="020F0502020204030204" pitchFamily="34" charset="0"/>
                  </a:endParaRPr>
                </a:p>
              </p:txBody>
            </p:sp>
          </mc:Choice>
          <mc:Fallback xmlns="">
            <p:sp>
              <p:nvSpPr>
                <p:cNvPr id="189" name="Textfeld 188"/>
                <p:cNvSpPr txBox="1">
                  <a:spLocks noRot="1" noChangeAspect="1" noMove="1" noResize="1" noEditPoints="1" noAdjustHandles="1" noChangeArrowheads="1" noChangeShapeType="1" noTextEdit="1"/>
                </p:cNvSpPr>
                <p:nvPr/>
              </p:nvSpPr>
              <p:spPr>
                <a:xfrm>
                  <a:off x="1262247" y="3321475"/>
                  <a:ext cx="402882" cy="457795"/>
                </a:xfrm>
                <a:prstGeom prst="rect">
                  <a:avLst/>
                </a:prstGeom>
                <a:blipFill rotWithShape="1">
                  <a:blip r:embed="rId4"/>
                  <a:stretch>
                    <a:fillRect/>
                  </a:stretch>
                </a:blipFill>
              </p:spPr>
              <p:txBody>
                <a:bodyPr/>
                <a:lstStyle/>
                <a:p>
                  <a:r>
                    <a:rPr lang="en-US">
                      <a:noFill/>
                    </a:rPr>
                    <a:t> </a:t>
                  </a:r>
                </a:p>
              </p:txBody>
            </p:sp>
          </mc:Fallback>
        </mc:AlternateContent>
        <p:sp>
          <p:nvSpPr>
            <p:cNvPr id="190" name="Ellipse 189"/>
            <p:cNvSpPr/>
            <p:nvPr/>
          </p:nvSpPr>
          <p:spPr bwMode="auto">
            <a:xfrm>
              <a:off x="1734962" y="3391309"/>
              <a:ext cx="1019370" cy="541629"/>
            </a:xfrm>
            <a:prstGeom prst="ellipse">
              <a:avLst/>
            </a:prstGeom>
            <a:gradFill flip="none" rotWithShape="1">
              <a:gsLst>
                <a:gs pos="0">
                  <a:srgbClr val="FF0000">
                    <a:lumMod val="97000"/>
                  </a:srgbClr>
                </a:gs>
                <a:gs pos="51000">
                  <a:srgbClr val="FF0000"/>
                </a:gs>
                <a:gs pos="100000">
                  <a:srgbClr val="FF0000">
                    <a:lumMod val="0"/>
                    <a:lumOff val="100000"/>
                  </a:srgbClr>
                </a:gs>
              </a:gsLst>
              <a:path path="shape">
                <a:fillToRect l="50000" t="50000" r="50000" b="50000"/>
              </a:path>
              <a:tileRect/>
            </a:gradFill>
            <a:ln>
              <a:no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91" name="Freihandform 190"/>
            <p:cNvSpPr/>
            <p:nvPr/>
          </p:nvSpPr>
          <p:spPr bwMode="auto">
            <a:xfrm>
              <a:off x="2388996" y="3647438"/>
              <a:ext cx="253797" cy="1086953"/>
            </a:xfrm>
            <a:custGeom>
              <a:avLst/>
              <a:gdLst>
                <a:gd name="connsiteX0" fmla="*/ 0 w 260350"/>
                <a:gd name="connsiteY0" fmla="*/ 0 h 1092200"/>
                <a:gd name="connsiteX1" fmla="*/ 88900 w 260350"/>
                <a:gd name="connsiteY1" fmla="*/ 107950 h 1092200"/>
                <a:gd name="connsiteX2" fmla="*/ 171450 w 260350"/>
                <a:gd name="connsiteY2" fmla="*/ 27305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0350"/>
                <a:gd name="connsiteY0" fmla="*/ 0 h 1092200"/>
                <a:gd name="connsiteX1" fmla="*/ 88900 w 260350"/>
                <a:gd name="connsiteY1" fmla="*/ 107950 h 1092200"/>
                <a:gd name="connsiteX2" fmla="*/ 184150 w 260350"/>
                <a:gd name="connsiteY2" fmla="*/ 27940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3172"/>
                <a:gd name="connsiteY0" fmla="*/ 0 h 1144480"/>
                <a:gd name="connsiteX1" fmla="*/ 88900 w 263172"/>
                <a:gd name="connsiteY1" fmla="*/ 107950 h 1144480"/>
                <a:gd name="connsiteX2" fmla="*/ 184150 w 263172"/>
                <a:gd name="connsiteY2" fmla="*/ 279400 h 1144480"/>
                <a:gd name="connsiteX3" fmla="*/ 222250 w 263172"/>
                <a:gd name="connsiteY3" fmla="*/ 457200 h 1144480"/>
                <a:gd name="connsiteX4" fmla="*/ 260350 w 263172"/>
                <a:gd name="connsiteY4" fmla="*/ 1092200 h 1144480"/>
                <a:gd name="connsiteX5" fmla="*/ 260350 w 263172"/>
                <a:gd name="connsiteY5" fmla="*/ 1111250 h 1144480"/>
                <a:gd name="connsiteX0" fmla="*/ 0 w 261701"/>
                <a:gd name="connsiteY0" fmla="*/ 0 h 1120804"/>
                <a:gd name="connsiteX1" fmla="*/ 88900 w 261701"/>
                <a:gd name="connsiteY1" fmla="*/ 107950 h 1120804"/>
                <a:gd name="connsiteX2" fmla="*/ 184150 w 261701"/>
                <a:gd name="connsiteY2" fmla="*/ 279400 h 1120804"/>
                <a:gd name="connsiteX3" fmla="*/ 222250 w 261701"/>
                <a:gd name="connsiteY3" fmla="*/ 457200 h 1120804"/>
                <a:gd name="connsiteX4" fmla="*/ 242105 w 261701"/>
                <a:gd name="connsiteY4" fmla="*/ 781779 h 1120804"/>
                <a:gd name="connsiteX5" fmla="*/ 260350 w 261701"/>
                <a:gd name="connsiteY5" fmla="*/ 1092200 h 1120804"/>
                <a:gd name="connsiteX6" fmla="*/ 260350 w 261701"/>
                <a:gd name="connsiteY6" fmla="*/ 1111250 h 112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701" h="1120804">
                  <a:moveTo>
                    <a:pt x="0" y="0"/>
                  </a:moveTo>
                  <a:cubicBezTo>
                    <a:pt x="30162" y="31221"/>
                    <a:pt x="58208" y="61383"/>
                    <a:pt x="88900" y="107950"/>
                  </a:cubicBezTo>
                  <a:cubicBezTo>
                    <a:pt x="119592" y="154517"/>
                    <a:pt x="161925" y="221192"/>
                    <a:pt x="184150" y="279400"/>
                  </a:cubicBezTo>
                  <a:cubicBezTo>
                    <a:pt x="206375" y="337608"/>
                    <a:pt x="212591" y="373470"/>
                    <a:pt x="222250" y="457200"/>
                  </a:cubicBezTo>
                  <a:cubicBezTo>
                    <a:pt x="231909" y="540930"/>
                    <a:pt x="235755" y="675946"/>
                    <a:pt x="242105" y="781779"/>
                  </a:cubicBezTo>
                  <a:cubicBezTo>
                    <a:pt x="248455" y="887612"/>
                    <a:pt x="257309" y="1037288"/>
                    <a:pt x="260350" y="1092200"/>
                  </a:cubicBezTo>
                  <a:cubicBezTo>
                    <a:pt x="263391" y="1147112"/>
                    <a:pt x="260350" y="1104900"/>
                    <a:pt x="260350" y="1111250"/>
                  </a:cubicBezTo>
                </a:path>
              </a:pathLst>
            </a:custGeom>
            <a:noFill/>
            <a:ln w="25400">
              <a:solidFill>
                <a:srgbClr val="008000"/>
              </a:solidFill>
              <a:tailEnd type="stealth" w="lg" len="lg"/>
            </a:ln>
            <a:effectLst/>
            <a:extLst/>
          </p:spPr>
          <p:txBody>
            <a:bodyPr rtlCol="0" anchor="ctr"/>
            <a:lstStyle/>
            <a:p>
              <a:pPr algn="ctr"/>
              <a:endParaRPr lang="en-US">
                <a:latin typeface="Calibri" panose="020F0502020204030204" pitchFamily="34" charset="0"/>
              </a:endParaRPr>
            </a:p>
          </p:txBody>
        </p:sp>
        <p:sp>
          <p:nvSpPr>
            <p:cNvPr id="192" name="Textfeld 191"/>
            <p:cNvSpPr txBox="1"/>
            <p:nvPr/>
          </p:nvSpPr>
          <p:spPr>
            <a:xfrm>
              <a:off x="2597992" y="3740474"/>
              <a:ext cx="890532" cy="646331"/>
            </a:xfrm>
            <a:prstGeom prst="rect">
              <a:avLst/>
            </a:prstGeom>
            <a:noFill/>
          </p:spPr>
          <p:txBody>
            <a:bodyPr wrap="square" rtlCol="0">
              <a:spAutoFit/>
            </a:bodyPr>
            <a:lstStyle/>
            <a:p>
              <a:r>
                <a:rPr lang="en-US" b="1" dirty="0" smtClean="0">
                  <a:solidFill>
                    <a:srgbClr val="008000"/>
                  </a:solidFill>
                  <a:latin typeface="Calibri" panose="020F0502020204030204" pitchFamily="34" charset="0"/>
                </a:rPr>
                <a:t>ion</a:t>
              </a:r>
            </a:p>
            <a:p>
              <a:pPr>
                <a:spcBef>
                  <a:spcPts val="0"/>
                </a:spcBef>
              </a:pPr>
              <a:r>
                <a:rPr lang="en-US" b="1" dirty="0" smtClean="0">
                  <a:solidFill>
                    <a:srgbClr val="008000"/>
                  </a:solidFill>
                  <a:latin typeface="Calibri" panose="020F0502020204030204" pitchFamily="34" charset="0"/>
                </a:rPr>
                <a:t>e.g. H</a:t>
              </a:r>
              <a:r>
                <a:rPr lang="en-US" b="1" baseline="30000" dirty="0" smtClean="0">
                  <a:solidFill>
                    <a:srgbClr val="008000"/>
                  </a:solidFill>
                  <a:latin typeface="Calibri" panose="020F0502020204030204" pitchFamily="34" charset="0"/>
                </a:rPr>
                <a:t>+</a:t>
              </a:r>
              <a:r>
                <a:rPr lang="en-US" b="1" dirty="0" smtClean="0">
                  <a:latin typeface="Calibri" panose="020F0502020204030204" pitchFamily="34" charset="0"/>
                </a:rPr>
                <a:t> </a:t>
              </a:r>
              <a:endParaRPr lang="en-US" b="1" dirty="0">
                <a:latin typeface="Calibri" panose="020F0502020204030204" pitchFamily="34" charset="0"/>
              </a:endParaRPr>
            </a:p>
          </p:txBody>
        </p:sp>
        <p:sp>
          <p:nvSpPr>
            <p:cNvPr id="193" name="Textfeld 192"/>
            <p:cNvSpPr txBox="1"/>
            <p:nvPr/>
          </p:nvSpPr>
          <p:spPr>
            <a:xfrm>
              <a:off x="1874628" y="2936560"/>
              <a:ext cx="977249" cy="400110"/>
            </a:xfrm>
            <a:prstGeom prst="rect">
              <a:avLst/>
            </a:prstGeom>
            <a:noFill/>
          </p:spPr>
          <p:txBody>
            <a:bodyPr wrap="square" rtlCol="0">
              <a:spAutoFit/>
            </a:bodyPr>
            <a:lstStyle/>
            <a:p>
              <a:r>
                <a:rPr lang="en-US" sz="2000" b="1" dirty="0" smtClean="0">
                  <a:solidFill>
                    <a:srgbClr val="FF0000"/>
                  </a:solidFill>
                  <a:latin typeface="Calibri" panose="020F0502020204030204" pitchFamily="34" charset="0"/>
                </a:rPr>
                <a:t>beam</a:t>
              </a:r>
              <a:endParaRPr lang="en-US" sz="2000" b="1" dirty="0">
                <a:solidFill>
                  <a:srgbClr val="FF0000"/>
                </a:solidFill>
                <a:latin typeface="Calibri" panose="020F0502020204030204" pitchFamily="34" charset="0"/>
              </a:endParaRPr>
            </a:p>
          </p:txBody>
        </p:sp>
        <p:cxnSp>
          <p:nvCxnSpPr>
            <p:cNvPr id="194" name="Gerade Verbindung 193"/>
            <p:cNvCxnSpPr/>
            <p:nvPr/>
          </p:nvCxnSpPr>
          <p:spPr bwMode="auto">
            <a:xfrm>
              <a:off x="922513" y="4845255"/>
              <a:ext cx="256194" cy="1567"/>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Gerade Verbindung 194"/>
            <p:cNvCxnSpPr/>
            <p:nvPr/>
          </p:nvCxnSpPr>
          <p:spPr bwMode="auto">
            <a:xfrm>
              <a:off x="983982" y="4888252"/>
              <a:ext cx="128099"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6" name="Gerade Verbindung 195"/>
            <p:cNvCxnSpPr/>
            <p:nvPr/>
          </p:nvCxnSpPr>
          <p:spPr bwMode="auto">
            <a:xfrm>
              <a:off x="1030735" y="4927638"/>
              <a:ext cx="39746"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7" name="Gerade Verbindung 196"/>
            <p:cNvCxnSpPr/>
            <p:nvPr/>
          </p:nvCxnSpPr>
          <p:spPr bwMode="auto">
            <a:xfrm flipV="1">
              <a:off x="1048031" y="4774400"/>
              <a:ext cx="0" cy="70855"/>
            </a:xfrm>
            <a:prstGeom prst="line">
              <a:avLst/>
            </a:prstGeom>
            <a:noFill/>
            <a:ln w="127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46225288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Ionization Profile Monitor Realization</a:t>
            </a:r>
          </a:p>
        </p:txBody>
      </p:sp>
      <p:sp>
        <p:nvSpPr>
          <p:cNvPr id="276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sp>
        <p:nvSpPr>
          <p:cNvPr id="27654" name="Text Box 5"/>
          <p:cNvSpPr txBox="1">
            <a:spLocks noChangeArrowheads="1"/>
          </p:cNvSpPr>
          <p:nvPr/>
        </p:nvSpPr>
        <p:spPr bwMode="auto">
          <a:xfrm>
            <a:off x="0" y="764704"/>
            <a:ext cx="6350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solidFill>
                  <a:srgbClr val="0000FF"/>
                </a:solidFill>
                <a:latin typeface="Calibri" panose="020F0502020204030204" pitchFamily="34" charset="0"/>
              </a:rPr>
              <a:t>The realization for the  heavy ion storage ring ESR at GSI:</a:t>
            </a:r>
          </a:p>
        </p:txBody>
      </p:sp>
      <p:grpSp>
        <p:nvGrpSpPr>
          <p:cNvPr id="14" name="Group 9"/>
          <p:cNvGrpSpPr>
            <a:grpSpLocks/>
          </p:cNvGrpSpPr>
          <p:nvPr/>
        </p:nvGrpSpPr>
        <p:grpSpPr bwMode="auto">
          <a:xfrm>
            <a:off x="-60407" y="1078657"/>
            <a:ext cx="6283329" cy="4217985"/>
            <a:chOff x="2509" y="426"/>
            <a:chExt cx="3414" cy="2526"/>
          </a:xfrm>
        </p:grpSpPr>
        <p:sp>
          <p:nvSpPr>
            <p:cNvPr id="16" name="Text Box 11"/>
            <p:cNvSpPr txBox="1">
              <a:spLocks noChangeArrowheads="1"/>
            </p:cNvSpPr>
            <p:nvPr/>
          </p:nvSpPr>
          <p:spPr bwMode="auto">
            <a:xfrm>
              <a:off x="5050" y="1223"/>
              <a:ext cx="825"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200" b="1">
                <a:solidFill>
                  <a:srgbClr val="009900"/>
                </a:solidFill>
                <a:latin typeface="Calibri" panose="020F0502020204030204" pitchFamily="34" charset="0"/>
                <a:ea typeface="ＭＳ Ｐゴシック" charset="-128"/>
              </a:endParaRPr>
            </a:p>
          </p:txBody>
        </p:sp>
        <p:pic>
          <p:nvPicPr>
            <p:cNvPr id="17" name="Picture 12" descr="CompactIPM_P06_2intan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 y="720"/>
              <a:ext cx="2389" cy="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3"/>
            <p:cNvSpPr txBox="1">
              <a:spLocks noChangeArrowheads="1"/>
            </p:cNvSpPr>
            <p:nvPr/>
          </p:nvSpPr>
          <p:spPr bwMode="auto">
            <a:xfrm>
              <a:off x="2757" y="2614"/>
              <a:ext cx="1251"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ea typeface="ＭＳ Ｐゴシック" charset="-128"/>
                </a:rPr>
                <a:t>Horizontal camera </a:t>
              </a:r>
            </a:p>
          </p:txBody>
        </p:sp>
        <p:sp>
          <p:nvSpPr>
            <p:cNvPr id="19" name="Text Box 14"/>
            <p:cNvSpPr txBox="1">
              <a:spLocks noChangeArrowheads="1"/>
            </p:cNvSpPr>
            <p:nvPr/>
          </p:nvSpPr>
          <p:spPr bwMode="auto">
            <a:xfrm>
              <a:off x="2509" y="1083"/>
              <a:ext cx="1246"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33CC"/>
                  </a:solidFill>
                  <a:latin typeface="Calibri" panose="020F0502020204030204" pitchFamily="34" charset="0"/>
                  <a:ea typeface="ＭＳ Ｐゴシック" charset="-128"/>
                </a:rPr>
                <a:t>Horizontal  IPM:</a:t>
              </a:r>
              <a:r>
                <a:rPr lang="en-US" altLang="de-DE" sz="1600" dirty="0">
                  <a:solidFill>
                    <a:srgbClr val="0033CC"/>
                  </a:solidFill>
                  <a:latin typeface="Calibri" panose="020F0502020204030204" pitchFamily="34" charset="0"/>
                  <a:ea typeface="ＭＳ Ｐゴシック" charset="-128"/>
                </a:rPr>
                <a:t> </a:t>
              </a:r>
            </a:p>
          </p:txBody>
        </p:sp>
        <p:sp>
          <p:nvSpPr>
            <p:cNvPr id="20" name="Text Box 15"/>
            <p:cNvSpPr txBox="1">
              <a:spLocks noChangeArrowheads="1"/>
            </p:cNvSpPr>
            <p:nvPr/>
          </p:nvSpPr>
          <p:spPr bwMode="auto">
            <a:xfrm>
              <a:off x="2557" y="1334"/>
              <a:ext cx="82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CC3300"/>
                  </a:solidFill>
                  <a:latin typeface="Calibri" panose="020F0502020204030204" pitchFamily="34" charset="0"/>
                  <a:ea typeface="ＭＳ Ｐゴシック" charset="-128"/>
                </a:rPr>
                <a:t>E-field box</a:t>
              </a:r>
              <a:endParaRPr lang="en-US" altLang="de-DE" sz="1500" dirty="0">
                <a:solidFill>
                  <a:srgbClr val="CC3300"/>
                </a:solidFill>
                <a:latin typeface="Calibri" panose="020F0502020204030204" pitchFamily="34" charset="0"/>
                <a:ea typeface="ＭＳ Ｐゴシック" charset="-128"/>
              </a:endParaRPr>
            </a:p>
          </p:txBody>
        </p:sp>
        <p:sp>
          <p:nvSpPr>
            <p:cNvPr id="21" name="Text Box 16"/>
            <p:cNvSpPr txBox="1">
              <a:spLocks noChangeArrowheads="1"/>
            </p:cNvSpPr>
            <p:nvPr/>
          </p:nvSpPr>
          <p:spPr bwMode="auto">
            <a:xfrm>
              <a:off x="2781" y="2171"/>
              <a:ext cx="39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009900"/>
                  </a:solidFill>
                  <a:latin typeface="Calibri" panose="020F0502020204030204" pitchFamily="34" charset="0"/>
                  <a:ea typeface="ＭＳ Ｐゴシック" charset="-128"/>
                </a:rPr>
                <a:t>MCP</a:t>
              </a:r>
            </a:p>
          </p:txBody>
        </p:sp>
        <p:sp>
          <p:nvSpPr>
            <p:cNvPr id="22" name="Text Box 17"/>
            <p:cNvSpPr txBox="1">
              <a:spLocks noChangeArrowheads="1"/>
            </p:cNvSpPr>
            <p:nvPr/>
          </p:nvSpPr>
          <p:spPr bwMode="auto">
            <a:xfrm>
              <a:off x="2732" y="677"/>
              <a:ext cx="721" cy="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ea typeface="ＭＳ Ｐゴシック" charset="-128"/>
                </a:rPr>
                <a:t>IPM support </a:t>
              </a:r>
            </a:p>
            <a:p>
              <a:pPr algn="l">
                <a:lnSpc>
                  <a:spcPct val="20000"/>
                </a:lnSpc>
              </a:pPr>
              <a:r>
                <a:rPr lang="en-US" altLang="de-DE" sz="1600" dirty="0">
                  <a:latin typeface="Calibri" panose="020F0502020204030204" pitchFamily="34" charset="0"/>
                  <a:ea typeface="ＭＳ Ｐゴシック" charset="-128"/>
                </a:rPr>
                <a:t>&amp; </a:t>
              </a:r>
              <a:r>
                <a:rPr lang="en-US" altLang="de-DE" sz="1600" dirty="0">
                  <a:latin typeface="Calibri" panose="020F0502020204030204" pitchFamily="34" charset="0"/>
                  <a:ea typeface="ＭＳ Ｐゴシック" charset="-128"/>
                  <a:cs typeface="Times New Roman" pitchFamily="18" charset="0"/>
                </a:rPr>
                <a:t>UV lamp</a:t>
              </a:r>
              <a:endParaRPr lang="en-US" altLang="de-DE" sz="1600" dirty="0">
                <a:latin typeface="Calibri" panose="020F0502020204030204" pitchFamily="34" charset="0"/>
                <a:ea typeface="ＭＳ Ｐゴシック" charset="-128"/>
              </a:endParaRPr>
            </a:p>
          </p:txBody>
        </p:sp>
        <p:sp>
          <p:nvSpPr>
            <p:cNvPr id="23" name="Text Box 18"/>
            <p:cNvSpPr txBox="1">
              <a:spLocks noChangeArrowheads="1"/>
            </p:cNvSpPr>
            <p:nvPr/>
          </p:nvSpPr>
          <p:spPr bwMode="auto">
            <a:xfrm>
              <a:off x="4308" y="970"/>
              <a:ext cx="61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latin typeface="Calibri" panose="020F0502020204030204" pitchFamily="34" charset="0"/>
                  <a:ea typeface="ＭＳ Ｐゴシック" charset="-128"/>
                  <a:cs typeface="Times New Roman" pitchFamily="18" charset="0"/>
                </a:rPr>
                <a:t>Ø250 mm</a:t>
              </a:r>
            </a:p>
          </p:txBody>
        </p:sp>
        <p:sp>
          <p:nvSpPr>
            <p:cNvPr id="24" name="Line 19"/>
            <p:cNvSpPr>
              <a:spLocks noChangeShapeType="1"/>
            </p:cNvSpPr>
            <p:nvPr/>
          </p:nvSpPr>
          <p:spPr bwMode="auto">
            <a:xfrm flipH="1">
              <a:off x="2627" y="1722"/>
              <a:ext cx="962" cy="316"/>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25" name="Text Box 20"/>
            <p:cNvSpPr txBox="1">
              <a:spLocks noChangeArrowheads="1"/>
            </p:cNvSpPr>
            <p:nvPr/>
          </p:nvSpPr>
          <p:spPr bwMode="auto">
            <a:xfrm rot="20688864">
              <a:off x="2669" y="1682"/>
              <a:ext cx="54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FF0000"/>
                  </a:solidFill>
                  <a:latin typeface="Calibri" panose="020F0502020204030204" pitchFamily="34" charset="0"/>
                  <a:ea typeface="ＭＳ Ｐゴシック" charset="-128"/>
                </a:rPr>
                <a:t>beam</a:t>
              </a:r>
            </a:p>
          </p:txBody>
        </p:sp>
        <p:sp>
          <p:nvSpPr>
            <p:cNvPr id="26" name="Line 21"/>
            <p:cNvSpPr>
              <a:spLocks noChangeShapeType="1"/>
            </p:cNvSpPr>
            <p:nvPr/>
          </p:nvSpPr>
          <p:spPr bwMode="auto">
            <a:xfrm flipV="1">
              <a:off x="3111" y="1999"/>
              <a:ext cx="563" cy="293"/>
            </a:xfrm>
            <a:prstGeom prst="line">
              <a:avLst/>
            </a:prstGeom>
            <a:noFill/>
            <a:ln w="4445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27" name="Text Box 22"/>
            <p:cNvSpPr txBox="1">
              <a:spLocks noChangeArrowheads="1"/>
            </p:cNvSpPr>
            <p:nvPr/>
          </p:nvSpPr>
          <p:spPr bwMode="auto">
            <a:xfrm>
              <a:off x="4583" y="2332"/>
              <a:ext cx="1177"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solidFill>
                    <a:srgbClr val="0066FF"/>
                  </a:solidFill>
                  <a:latin typeface="Calibri" panose="020F0502020204030204" pitchFamily="34" charset="0"/>
                  <a:ea typeface="ＭＳ Ｐゴシック" charset="-128"/>
                </a:rPr>
                <a:t>E-field separation disks</a:t>
              </a:r>
            </a:p>
          </p:txBody>
        </p:sp>
        <p:sp>
          <p:nvSpPr>
            <p:cNvPr id="28" name="Rectangle 23"/>
            <p:cNvSpPr>
              <a:spLocks noChangeArrowheads="1"/>
            </p:cNvSpPr>
            <p:nvPr/>
          </p:nvSpPr>
          <p:spPr bwMode="auto">
            <a:xfrm>
              <a:off x="5246" y="1894"/>
              <a:ext cx="169" cy="192"/>
            </a:xfrm>
            <a:prstGeom prst="rect">
              <a:avLst/>
            </a:prstGeom>
            <a:solidFill>
              <a:schemeClr val="bg1"/>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29" name="Line 24"/>
            <p:cNvSpPr>
              <a:spLocks noChangeShapeType="1"/>
            </p:cNvSpPr>
            <p:nvPr/>
          </p:nvSpPr>
          <p:spPr bwMode="auto">
            <a:xfrm flipH="1" flipV="1">
              <a:off x="4366" y="2102"/>
              <a:ext cx="428" cy="228"/>
            </a:xfrm>
            <a:prstGeom prst="line">
              <a:avLst/>
            </a:prstGeom>
            <a:noFill/>
            <a:ln w="31750">
              <a:solidFill>
                <a:srgbClr val="66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0" name="Text Box 25"/>
            <p:cNvSpPr txBox="1">
              <a:spLocks noChangeArrowheads="1"/>
            </p:cNvSpPr>
            <p:nvPr/>
          </p:nvSpPr>
          <p:spPr bwMode="auto">
            <a:xfrm>
              <a:off x="4175" y="2473"/>
              <a:ext cx="11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ea typeface="ＭＳ Ｐゴシック" charset="-128"/>
                </a:rPr>
                <a:t>View port </a:t>
              </a:r>
              <a:r>
                <a:rPr lang="en-US" altLang="de-DE" sz="1500" dirty="0">
                  <a:latin typeface="Calibri" panose="020F0502020204030204" pitchFamily="34" charset="0"/>
                  <a:ea typeface="ＭＳ Ｐゴシック" charset="-128"/>
                  <a:cs typeface="Times New Roman" pitchFamily="18" charset="0"/>
                </a:rPr>
                <a:t>Ø150 mm</a:t>
              </a:r>
              <a:endParaRPr lang="en-US" altLang="de-DE" sz="1500" dirty="0">
                <a:latin typeface="Calibri" panose="020F0502020204030204" pitchFamily="34" charset="0"/>
                <a:ea typeface="ＭＳ Ｐゴシック" charset="-128"/>
              </a:endParaRPr>
            </a:p>
          </p:txBody>
        </p:sp>
        <p:sp>
          <p:nvSpPr>
            <p:cNvPr id="31" name="Text Box 26"/>
            <p:cNvSpPr txBox="1">
              <a:spLocks noChangeArrowheads="1"/>
            </p:cNvSpPr>
            <p:nvPr/>
          </p:nvSpPr>
          <p:spPr bwMode="auto">
            <a:xfrm>
              <a:off x="2558" y="1460"/>
              <a:ext cx="82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CC3300"/>
                  </a:solidFill>
                  <a:latin typeface="Calibri" panose="020F0502020204030204" pitchFamily="34" charset="0"/>
                  <a:ea typeface="ＭＳ Ｐゴシック" charset="-128"/>
                </a:rPr>
                <a:t>e</a:t>
              </a:r>
              <a:r>
                <a:rPr lang="en-US" altLang="de-DE" sz="1500" b="1" dirty="0" smtClean="0">
                  <a:solidFill>
                    <a:srgbClr val="CC3300"/>
                  </a:solidFill>
                  <a:latin typeface="Calibri" panose="020F0502020204030204" pitchFamily="34" charset="0"/>
                  <a:ea typeface="ＭＳ Ｐゴシック" charset="-128"/>
                </a:rPr>
                <a:t>lectrodes</a:t>
              </a:r>
              <a:endParaRPr lang="en-US" altLang="de-DE" sz="1500" dirty="0">
                <a:solidFill>
                  <a:srgbClr val="CC3300"/>
                </a:solidFill>
                <a:latin typeface="Calibri" panose="020F0502020204030204" pitchFamily="34" charset="0"/>
                <a:ea typeface="ＭＳ Ｐゴシック" charset="-128"/>
              </a:endParaRPr>
            </a:p>
          </p:txBody>
        </p:sp>
        <p:sp>
          <p:nvSpPr>
            <p:cNvPr id="32" name="Line 27"/>
            <p:cNvSpPr>
              <a:spLocks noChangeShapeType="1"/>
            </p:cNvSpPr>
            <p:nvPr/>
          </p:nvSpPr>
          <p:spPr bwMode="auto">
            <a:xfrm>
              <a:off x="3062" y="1548"/>
              <a:ext cx="359" cy="98"/>
            </a:xfrm>
            <a:prstGeom prst="line">
              <a:avLst/>
            </a:prstGeom>
            <a:noFill/>
            <a:ln w="31750">
              <a:solidFill>
                <a:srgbClr val="CC33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3" name="Line 28"/>
            <p:cNvSpPr>
              <a:spLocks noChangeShapeType="1"/>
            </p:cNvSpPr>
            <p:nvPr/>
          </p:nvSpPr>
          <p:spPr bwMode="auto">
            <a:xfrm flipV="1">
              <a:off x="4682" y="502"/>
              <a:ext cx="0" cy="4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4" name="Text Box 29"/>
            <p:cNvSpPr txBox="1">
              <a:spLocks noChangeArrowheads="1"/>
            </p:cNvSpPr>
            <p:nvPr/>
          </p:nvSpPr>
          <p:spPr bwMode="auto">
            <a:xfrm rot="20952942">
              <a:off x="3661" y="426"/>
              <a:ext cx="135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ea typeface="ＭＳ Ｐゴシック" charset="-128"/>
                </a:rPr>
                <a:t>Insertion 650 mm</a:t>
              </a:r>
              <a:endParaRPr lang="en-US" altLang="de-DE" sz="1500" baseline="30000" dirty="0">
                <a:latin typeface="Calibri" panose="020F0502020204030204" pitchFamily="34" charset="0"/>
                <a:ea typeface="ＭＳ Ｐゴシック" charset="-128"/>
              </a:endParaRPr>
            </a:p>
          </p:txBody>
        </p:sp>
        <p:sp>
          <p:nvSpPr>
            <p:cNvPr id="35" name="Text Box 30"/>
            <p:cNvSpPr txBox="1">
              <a:spLocks noChangeArrowheads="1"/>
            </p:cNvSpPr>
            <p:nvPr/>
          </p:nvSpPr>
          <p:spPr bwMode="auto">
            <a:xfrm>
              <a:off x="3860" y="1675"/>
              <a:ext cx="408"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200">
                <a:solidFill>
                  <a:srgbClr val="FFFF00"/>
                </a:solidFill>
                <a:latin typeface="Calibri" panose="020F0502020204030204" pitchFamily="34" charset="0"/>
                <a:ea typeface="ＭＳ Ｐゴシック" charset="-128"/>
              </a:endParaRPr>
            </a:p>
          </p:txBody>
        </p:sp>
        <p:sp>
          <p:nvSpPr>
            <p:cNvPr id="36" name="Line 31"/>
            <p:cNvSpPr>
              <a:spLocks noChangeShapeType="1"/>
            </p:cNvSpPr>
            <p:nvPr/>
          </p:nvSpPr>
          <p:spPr bwMode="auto">
            <a:xfrm flipV="1">
              <a:off x="4043" y="1512"/>
              <a:ext cx="0" cy="191"/>
            </a:xfrm>
            <a:prstGeom prst="line">
              <a:avLst/>
            </a:prstGeom>
            <a:noFill/>
            <a:ln w="9525">
              <a:solidFill>
                <a:srgbClr val="FFFF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7" name="Line 32"/>
            <p:cNvSpPr>
              <a:spLocks noChangeShapeType="1"/>
            </p:cNvSpPr>
            <p:nvPr/>
          </p:nvSpPr>
          <p:spPr bwMode="auto">
            <a:xfrm flipH="1">
              <a:off x="4048" y="1816"/>
              <a:ext cx="1" cy="209"/>
            </a:xfrm>
            <a:prstGeom prst="line">
              <a:avLst/>
            </a:prstGeom>
            <a:noFill/>
            <a:ln w="9525">
              <a:solidFill>
                <a:srgbClr val="FFFF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8" name="Line 33"/>
            <p:cNvSpPr>
              <a:spLocks noChangeShapeType="1"/>
            </p:cNvSpPr>
            <p:nvPr/>
          </p:nvSpPr>
          <p:spPr bwMode="auto">
            <a:xfrm flipV="1">
              <a:off x="3536" y="567"/>
              <a:ext cx="1154" cy="228"/>
            </a:xfrm>
            <a:prstGeom prst="line">
              <a:avLst/>
            </a:prstGeom>
            <a:noFill/>
            <a:ln w="9525">
              <a:solidFill>
                <a:schemeClr val="tx1"/>
              </a:solidFill>
              <a:round/>
              <a:headEnd type="arrow" w="lg" len="lg"/>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39" name="Line 34"/>
            <p:cNvSpPr>
              <a:spLocks noChangeShapeType="1"/>
            </p:cNvSpPr>
            <p:nvPr/>
          </p:nvSpPr>
          <p:spPr bwMode="auto">
            <a:xfrm flipV="1">
              <a:off x="3540" y="659"/>
              <a:ext cx="0" cy="5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40" name="Line 35"/>
            <p:cNvSpPr>
              <a:spLocks noChangeShapeType="1"/>
            </p:cNvSpPr>
            <p:nvPr/>
          </p:nvSpPr>
          <p:spPr bwMode="auto">
            <a:xfrm flipH="1" flipV="1">
              <a:off x="4274" y="2174"/>
              <a:ext cx="371" cy="186"/>
            </a:xfrm>
            <a:prstGeom prst="line">
              <a:avLst/>
            </a:prstGeom>
            <a:noFill/>
            <a:ln w="31750">
              <a:solidFill>
                <a:srgbClr val="66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41" name="Rectangle 36"/>
            <p:cNvSpPr>
              <a:spLocks noChangeArrowheads="1"/>
            </p:cNvSpPr>
            <p:nvPr/>
          </p:nvSpPr>
          <p:spPr bwMode="auto">
            <a:xfrm>
              <a:off x="3831" y="1629"/>
              <a:ext cx="44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FFFF00"/>
                  </a:solidFill>
                  <a:latin typeface="Calibri" panose="020F0502020204030204" pitchFamily="34" charset="0"/>
                  <a:ea typeface="ＭＳ Ｐゴシック" charset="-128"/>
                </a:rPr>
                <a:t>175mm</a:t>
              </a:r>
            </a:p>
          </p:txBody>
        </p:sp>
        <p:sp>
          <p:nvSpPr>
            <p:cNvPr id="42" name="Text Box 37"/>
            <p:cNvSpPr txBox="1">
              <a:spLocks noChangeArrowheads="1"/>
            </p:cNvSpPr>
            <p:nvPr/>
          </p:nvSpPr>
          <p:spPr bwMode="auto">
            <a:xfrm>
              <a:off x="4970" y="1156"/>
              <a:ext cx="91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33CC"/>
                  </a:solidFill>
                  <a:latin typeface="Calibri" panose="020F0502020204030204" pitchFamily="34" charset="0"/>
                  <a:ea typeface="ＭＳ Ｐゴシック" charset="-128"/>
                </a:rPr>
                <a:t>Vertical IPM</a:t>
              </a:r>
              <a:r>
                <a:rPr lang="en-US" altLang="de-DE" sz="1600" dirty="0">
                  <a:solidFill>
                    <a:srgbClr val="0033CC"/>
                  </a:solidFill>
                  <a:latin typeface="Calibri" panose="020F0502020204030204" pitchFamily="34" charset="0"/>
                  <a:ea typeface="ＭＳ Ｐゴシック" charset="-128"/>
                </a:rPr>
                <a:t> </a:t>
              </a:r>
            </a:p>
          </p:txBody>
        </p:sp>
        <p:sp>
          <p:nvSpPr>
            <p:cNvPr id="15" name="Text Box 10"/>
            <p:cNvSpPr txBox="1">
              <a:spLocks noChangeArrowheads="1"/>
            </p:cNvSpPr>
            <p:nvPr/>
          </p:nvSpPr>
          <p:spPr bwMode="auto">
            <a:xfrm>
              <a:off x="4929" y="1947"/>
              <a:ext cx="99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ea typeface="ＭＳ Ｐゴシック" charset="-128"/>
                </a:rPr>
                <a:t>Vertical camera</a:t>
              </a:r>
            </a:p>
          </p:txBody>
        </p:sp>
      </p:grpSp>
      <p:sp>
        <p:nvSpPr>
          <p:cNvPr id="43" name="Text Box 10"/>
          <p:cNvSpPr txBox="1">
            <a:spLocks noChangeArrowheads="1"/>
          </p:cNvSpPr>
          <p:nvPr/>
        </p:nvSpPr>
        <p:spPr bwMode="auto">
          <a:xfrm>
            <a:off x="5903993" y="764704"/>
            <a:ext cx="3011489"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1600" i="1" dirty="0">
                <a:latin typeface="Calibri" panose="020F0502020204030204" pitchFamily="34" charset="0"/>
              </a:rPr>
              <a:t>Realization at</a:t>
            </a:r>
            <a:r>
              <a:rPr lang="en-US" dirty="0">
                <a:latin typeface="Calibri" panose="020F0502020204030204" pitchFamily="34" charset="0"/>
              </a:rPr>
              <a:t> </a:t>
            </a:r>
            <a:r>
              <a:rPr lang="en-US" dirty="0" smtClean="0">
                <a:latin typeface="Calibri" panose="020F0502020204030204" pitchFamily="34" charset="0"/>
              </a:rPr>
              <a:t> </a:t>
            </a:r>
            <a:r>
              <a:rPr lang="en-US" sz="1600" i="1" dirty="0" smtClean="0">
                <a:latin typeface="Calibri" panose="020F0502020204030204" pitchFamily="34" charset="0"/>
              </a:rPr>
              <a:t>GSI </a:t>
            </a:r>
            <a:r>
              <a:rPr lang="en-US" sz="1600" i="1" dirty="0">
                <a:latin typeface="Calibri" panose="020F0502020204030204" pitchFamily="34" charset="0"/>
              </a:rPr>
              <a:t>synchrotron</a:t>
            </a:r>
            <a:r>
              <a:rPr lang="en-US" sz="1600" i="1" dirty="0" smtClean="0">
                <a:latin typeface="Calibri" panose="020F0502020204030204" pitchFamily="34" charset="0"/>
              </a:rPr>
              <a:t>:</a:t>
            </a:r>
          </a:p>
          <a:p>
            <a:pPr>
              <a:spcBef>
                <a:spcPts val="0"/>
              </a:spcBef>
            </a:pPr>
            <a:r>
              <a:rPr lang="en-US" sz="1600" i="1" dirty="0" smtClean="0">
                <a:latin typeface="Calibri" panose="020F0502020204030204" pitchFamily="34" charset="0"/>
              </a:rPr>
              <a:t>One monitor per plane</a:t>
            </a:r>
            <a:endParaRPr lang="en-US" sz="1600" i="1" dirty="0">
              <a:latin typeface="Calibri" panose="020F0502020204030204" pitchFamily="34" charset="0"/>
            </a:endParaRPr>
          </a:p>
        </p:txBody>
      </p:sp>
      <p:pic>
        <p:nvPicPr>
          <p:cNvPr id="45" name="Picture 9" descr="foto-sis-rgm-schrif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9138" y="1412776"/>
            <a:ext cx="3344862"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8"/>
          <p:cNvSpPr>
            <a:spLocks noChangeArrowheads="1"/>
          </p:cNvSpPr>
          <p:nvPr/>
        </p:nvSpPr>
        <p:spPr bwMode="auto">
          <a:xfrm>
            <a:off x="92075" y="5373216"/>
            <a:ext cx="6064250" cy="97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solidFill>
                  <a:srgbClr val="0000FF"/>
                </a:solidFill>
                <a:latin typeface="Calibri" panose="020F0502020204030204" pitchFamily="34" charset="0"/>
              </a:rPr>
              <a:t>Typical</a:t>
            </a:r>
            <a:r>
              <a:rPr lang="en-US" dirty="0">
                <a:solidFill>
                  <a:srgbClr val="0000FF"/>
                </a:solidFill>
                <a:latin typeface="Calibri" panose="020F0502020204030204" pitchFamily="34" charset="0"/>
              </a:rPr>
              <a:t> vacuum pressure:</a:t>
            </a:r>
          </a:p>
          <a:p>
            <a:pPr>
              <a:lnSpc>
                <a:spcPct val="50000"/>
              </a:lnSpc>
            </a:pPr>
            <a:r>
              <a:rPr lang="en-US" dirty="0">
                <a:solidFill>
                  <a:srgbClr val="000000"/>
                </a:solidFill>
                <a:latin typeface="Calibri" panose="020F0502020204030204" pitchFamily="34" charset="0"/>
              </a:rPr>
              <a:t>Transfer line: N</a:t>
            </a:r>
            <a:r>
              <a:rPr lang="en-US" sz="2400" baseline="-25000" dirty="0">
                <a:solidFill>
                  <a:srgbClr val="000000"/>
                </a:solidFill>
                <a:latin typeface="Calibri" panose="020F0502020204030204" pitchFamily="34" charset="0"/>
              </a:rPr>
              <a:t>2</a:t>
            </a:r>
            <a:r>
              <a:rPr lang="en-US" dirty="0">
                <a:solidFill>
                  <a:srgbClr val="000000"/>
                </a:solidFill>
                <a:latin typeface="Calibri" panose="020F0502020204030204" pitchFamily="34" charset="0"/>
              </a:rPr>
              <a:t> 10</a:t>
            </a:r>
            <a:r>
              <a:rPr lang="en-US" sz="2200" baseline="30000" dirty="0">
                <a:solidFill>
                  <a:srgbClr val="000000"/>
                </a:solidFill>
                <a:latin typeface="Calibri" panose="020F0502020204030204" pitchFamily="34" charset="0"/>
              </a:rPr>
              <a:t>−8</a:t>
            </a:r>
            <a:r>
              <a:rPr lang="en-US" dirty="0">
                <a:solidFill>
                  <a:srgbClr val="000000"/>
                </a:solidFill>
                <a:latin typeface="Calibri" panose="020F0502020204030204" pitchFamily="34" charset="0"/>
              </a:rPr>
              <a:t>...10</a:t>
            </a:r>
            <a:r>
              <a:rPr lang="en-US" sz="2200" baseline="30000" dirty="0">
                <a:solidFill>
                  <a:srgbClr val="000000"/>
                </a:solidFill>
                <a:latin typeface="Calibri" panose="020F0502020204030204" pitchFamily="34" charset="0"/>
              </a:rPr>
              <a:t>−6 </a:t>
            </a:r>
            <a:r>
              <a:rPr lang="en-US" dirty="0">
                <a:solidFill>
                  <a:srgbClr val="000000"/>
                </a:solidFill>
                <a:latin typeface="Calibri" panose="020F0502020204030204" pitchFamily="34" charset="0"/>
              </a:rPr>
              <a:t>mbar </a:t>
            </a:r>
            <a:r>
              <a:rPr lang="en-US" dirty="0" smtClean="0">
                <a:solidFill>
                  <a:srgbClr val="000000"/>
                </a:solidFill>
                <a:latin typeface="Calibri" panose="020F0502020204030204" pitchFamily="34" charset="0"/>
              </a:rPr>
              <a:t>   </a:t>
            </a:r>
            <a:r>
              <a:rPr lang="en-US" dirty="0" smtClean="0">
                <a:solidFill>
                  <a:srgbClr val="000000"/>
                </a:solidFill>
                <a:latin typeface="Calibri" panose="020F0502020204030204" pitchFamily="34" charset="0"/>
                <a:sym typeface="Symbol" pitchFamily="18" charset="2"/>
              </a:rPr>
              <a:t></a:t>
            </a:r>
            <a:r>
              <a:rPr lang="en-US" dirty="0" smtClean="0">
                <a:solidFill>
                  <a:srgbClr val="000000"/>
                </a:solidFill>
                <a:latin typeface="Calibri" panose="020F0502020204030204" pitchFamily="34" charset="0"/>
              </a:rPr>
              <a:t>   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8</a:t>
            </a:r>
            <a:r>
              <a:rPr lang="en-US" dirty="0">
                <a:solidFill>
                  <a:srgbClr val="000000"/>
                </a:solidFill>
                <a:latin typeface="Calibri" panose="020F0502020204030204" pitchFamily="34" charset="0"/>
                <a:sym typeface="Symbol" pitchFamily="18" charset="2"/>
              </a:rPr>
              <a:t>...</a:t>
            </a:r>
            <a:r>
              <a:rPr lang="en-US" dirty="0">
                <a:solidFill>
                  <a:srgbClr val="000000"/>
                </a:solidFill>
                <a:latin typeface="Calibri" panose="020F0502020204030204" pitchFamily="34" charset="0"/>
              </a:rPr>
              <a:t>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10</a:t>
            </a:r>
            <a:r>
              <a:rPr lang="en-US" dirty="0">
                <a:solidFill>
                  <a:srgbClr val="000000"/>
                </a:solidFill>
                <a:latin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sym typeface="Symbol" pitchFamily="18" charset="2"/>
              </a:rPr>
              <a:t>-3</a:t>
            </a:r>
            <a:r>
              <a:rPr lang="en-US" dirty="0">
                <a:solidFill>
                  <a:srgbClr val="000000"/>
                </a:solidFill>
                <a:latin typeface="Calibri" panose="020F0502020204030204" pitchFamily="34" charset="0"/>
                <a:sym typeface="Symbol" pitchFamily="18" charset="2"/>
              </a:rPr>
              <a:t> </a:t>
            </a:r>
            <a:endParaRPr lang="en-US" dirty="0">
              <a:solidFill>
                <a:srgbClr val="000000"/>
              </a:solidFill>
              <a:latin typeface="Calibri" panose="020F0502020204030204" pitchFamily="34" charset="0"/>
            </a:endParaRPr>
          </a:p>
          <a:p>
            <a:pPr>
              <a:lnSpc>
                <a:spcPct val="70000"/>
              </a:lnSpc>
            </a:pPr>
            <a:r>
              <a:rPr lang="en-US" dirty="0">
                <a:solidFill>
                  <a:srgbClr val="000000"/>
                </a:solidFill>
                <a:latin typeface="Calibri" panose="020F0502020204030204" pitchFamily="34" charset="0"/>
              </a:rPr>
              <a:t>Synchrotron: H</a:t>
            </a:r>
            <a:r>
              <a:rPr lang="en-US" sz="2400" baseline="-25000" dirty="0">
                <a:solidFill>
                  <a:srgbClr val="000000"/>
                </a:solidFill>
                <a:latin typeface="Calibri" panose="020F0502020204030204" pitchFamily="34" charset="0"/>
              </a:rPr>
              <a:t>2</a:t>
            </a:r>
            <a:r>
              <a:rPr lang="en-US" dirty="0">
                <a:solidFill>
                  <a:srgbClr val="000000"/>
                </a:solidFill>
                <a:latin typeface="Calibri" panose="020F0502020204030204" pitchFamily="34" charset="0"/>
              </a:rPr>
              <a:t> 10</a:t>
            </a:r>
            <a:r>
              <a:rPr lang="en-US" sz="2200" baseline="30000" dirty="0">
                <a:solidFill>
                  <a:srgbClr val="000000"/>
                </a:solidFill>
                <a:latin typeface="Calibri" panose="020F0502020204030204" pitchFamily="34" charset="0"/>
              </a:rPr>
              <a:t>−11</a:t>
            </a:r>
            <a:r>
              <a:rPr lang="en-US" dirty="0">
                <a:solidFill>
                  <a:srgbClr val="000000"/>
                </a:solidFill>
                <a:latin typeface="Calibri" panose="020F0502020204030204" pitchFamily="34" charset="0"/>
              </a:rPr>
              <a:t>...10</a:t>
            </a:r>
            <a:r>
              <a:rPr lang="en-US" sz="2200" baseline="30000" dirty="0">
                <a:solidFill>
                  <a:srgbClr val="000000"/>
                </a:solidFill>
                <a:latin typeface="Calibri" panose="020F0502020204030204" pitchFamily="34" charset="0"/>
              </a:rPr>
              <a:t>−9</a:t>
            </a:r>
            <a:r>
              <a:rPr lang="en-US" dirty="0">
                <a:solidFill>
                  <a:srgbClr val="000000"/>
                </a:solidFill>
                <a:latin typeface="Calibri" panose="020F0502020204030204" pitchFamily="34" charset="0"/>
              </a:rPr>
              <a:t> mbar </a:t>
            </a:r>
            <a:r>
              <a:rPr lang="en-US" dirty="0" smtClean="0">
                <a:solidFill>
                  <a:srgbClr val="000000"/>
                </a:solidFill>
                <a:latin typeface="Calibri" panose="020F0502020204030204" pitchFamily="34" charset="0"/>
              </a:rPr>
              <a:t> </a:t>
            </a:r>
            <a:r>
              <a:rPr lang="en-US" dirty="0" smtClean="0">
                <a:solidFill>
                  <a:srgbClr val="000000"/>
                </a:solidFill>
                <a:latin typeface="Calibri" panose="020F0502020204030204" pitchFamily="34" charset="0"/>
                <a:sym typeface="Symbol" pitchFamily="18" charset="2"/>
              </a:rPr>
              <a:t></a:t>
            </a:r>
            <a:r>
              <a:rPr lang="en-US" dirty="0" smtClean="0">
                <a:solidFill>
                  <a:srgbClr val="000000"/>
                </a:solidFill>
                <a:latin typeface="Calibri" panose="020F0502020204030204" pitchFamily="34" charset="0"/>
              </a:rPr>
              <a:t>   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5</a:t>
            </a:r>
            <a:r>
              <a:rPr lang="en-US" dirty="0">
                <a:solidFill>
                  <a:srgbClr val="000000"/>
                </a:solidFill>
                <a:latin typeface="Calibri" panose="020F0502020204030204" pitchFamily="34" charset="0"/>
                <a:sym typeface="Symbol" pitchFamily="18" charset="2"/>
              </a:rPr>
              <a:t>...</a:t>
            </a:r>
            <a:r>
              <a:rPr lang="en-US" dirty="0">
                <a:solidFill>
                  <a:srgbClr val="000000"/>
                </a:solidFill>
                <a:latin typeface="Calibri" panose="020F0502020204030204" pitchFamily="34" charset="0"/>
              </a:rPr>
              <a:t>3</a:t>
            </a:r>
            <a:r>
              <a:rPr lang="en-US" dirty="0">
                <a:solidFill>
                  <a:srgbClr val="000000"/>
                </a:solidFill>
                <a:latin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sym typeface="Symbol" pitchFamily="18" charset="2"/>
              </a:rPr>
              <a:t>7</a:t>
            </a:r>
            <a:r>
              <a:rPr lang="en-US" dirty="0">
                <a:solidFill>
                  <a:srgbClr val="000000"/>
                </a:solidFill>
                <a:latin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sym typeface="Symbol" pitchFamily="18" charset="2"/>
              </a:rPr>
              <a:t>-3</a:t>
            </a:r>
            <a:r>
              <a:rPr lang="en-US" dirty="0">
                <a:solidFill>
                  <a:srgbClr val="000000"/>
                </a:solidFill>
                <a:latin typeface="Calibri" panose="020F0502020204030204" pitchFamily="34" charset="0"/>
                <a:sym typeface="Symbol" pitchFamily="18" charset="2"/>
              </a:rPr>
              <a:t> </a:t>
            </a:r>
            <a:endParaRPr lang="en-US"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88978470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9"/>
          <p:cNvGrpSpPr>
            <a:grpSpLocks/>
          </p:cNvGrpSpPr>
          <p:nvPr/>
        </p:nvGrpSpPr>
        <p:grpSpPr bwMode="auto">
          <a:xfrm>
            <a:off x="-60407" y="1078657"/>
            <a:ext cx="6283329" cy="4217985"/>
            <a:chOff x="2509" y="426"/>
            <a:chExt cx="3414" cy="2526"/>
          </a:xfrm>
        </p:grpSpPr>
        <p:sp>
          <p:nvSpPr>
            <p:cNvPr id="39" name="Text Box 11"/>
            <p:cNvSpPr txBox="1">
              <a:spLocks noChangeArrowheads="1"/>
            </p:cNvSpPr>
            <p:nvPr/>
          </p:nvSpPr>
          <p:spPr bwMode="auto">
            <a:xfrm>
              <a:off x="5050" y="1223"/>
              <a:ext cx="825"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200" b="1">
                <a:solidFill>
                  <a:srgbClr val="009900"/>
                </a:solidFill>
                <a:latin typeface="Calibri" panose="020F0502020204030204" pitchFamily="34" charset="0"/>
                <a:ea typeface="ＭＳ Ｐゴシック" charset="-128"/>
              </a:endParaRPr>
            </a:p>
          </p:txBody>
        </p:sp>
        <p:pic>
          <p:nvPicPr>
            <p:cNvPr id="40" name="Picture 12" descr="CompactIPM_P06_2intan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 y="720"/>
              <a:ext cx="2389" cy="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 Box 13"/>
            <p:cNvSpPr txBox="1">
              <a:spLocks noChangeArrowheads="1"/>
            </p:cNvSpPr>
            <p:nvPr/>
          </p:nvSpPr>
          <p:spPr bwMode="auto">
            <a:xfrm>
              <a:off x="2757" y="2614"/>
              <a:ext cx="1251"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ea typeface="ＭＳ Ｐゴシック" charset="-128"/>
                </a:rPr>
                <a:t>Horizontal camera </a:t>
              </a:r>
            </a:p>
          </p:txBody>
        </p:sp>
        <p:sp>
          <p:nvSpPr>
            <p:cNvPr id="73" name="Text Box 14"/>
            <p:cNvSpPr txBox="1">
              <a:spLocks noChangeArrowheads="1"/>
            </p:cNvSpPr>
            <p:nvPr/>
          </p:nvSpPr>
          <p:spPr bwMode="auto">
            <a:xfrm>
              <a:off x="2509" y="1083"/>
              <a:ext cx="1246"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33CC"/>
                  </a:solidFill>
                  <a:latin typeface="Calibri" panose="020F0502020204030204" pitchFamily="34" charset="0"/>
                  <a:ea typeface="ＭＳ Ｐゴシック" charset="-128"/>
                </a:rPr>
                <a:t>Horizontal  IPM:</a:t>
              </a:r>
              <a:r>
                <a:rPr lang="en-US" altLang="de-DE" sz="1600" dirty="0">
                  <a:solidFill>
                    <a:srgbClr val="0033CC"/>
                  </a:solidFill>
                  <a:latin typeface="Calibri" panose="020F0502020204030204" pitchFamily="34" charset="0"/>
                  <a:ea typeface="ＭＳ Ｐゴシック" charset="-128"/>
                </a:rPr>
                <a:t> </a:t>
              </a:r>
            </a:p>
          </p:txBody>
        </p:sp>
        <p:sp>
          <p:nvSpPr>
            <p:cNvPr id="74" name="Text Box 15"/>
            <p:cNvSpPr txBox="1">
              <a:spLocks noChangeArrowheads="1"/>
            </p:cNvSpPr>
            <p:nvPr/>
          </p:nvSpPr>
          <p:spPr bwMode="auto">
            <a:xfrm>
              <a:off x="2557" y="1334"/>
              <a:ext cx="82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CC3300"/>
                  </a:solidFill>
                  <a:latin typeface="Calibri" panose="020F0502020204030204" pitchFamily="34" charset="0"/>
                  <a:ea typeface="ＭＳ Ｐゴシック" charset="-128"/>
                </a:rPr>
                <a:t>E-field box</a:t>
              </a:r>
              <a:endParaRPr lang="en-US" altLang="de-DE" sz="1500" dirty="0">
                <a:solidFill>
                  <a:srgbClr val="CC3300"/>
                </a:solidFill>
                <a:latin typeface="Calibri" panose="020F0502020204030204" pitchFamily="34" charset="0"/>
                <a:ea typeface="ＭＳ Ｐゴシック" charset="-128"/>
              </a:endParaRPr>
            </a:p>
          </p:txBody>
        </p:sp>
        <p:sp>
          <p:nvSpPr>
            <p:cNvPr id="75" name="Text Box 16"/>
            <p:cNvSpPr txBox="1">
              <a:spLocks noChangeArrowheads="1"/>
            </p:cNvSpPr>
            <p:nvPr/>
          </p:nvSpPr>
          <p:spPr bwMode="auto">
            <a:xfrm>
              <a:off x="2781" y="2171"/>
              <a:ext cx="39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009900"/>
                  </a:solidFill>
                  <a:latin typeface="Calibri" panose="020F0502020204030204" pitchFamily="34" charset="0"/>
                  <a:ea typeface="ＭＳ Ｐゴシック" charset="-128"/>
                </a:rPr>
                <a:t>MCP</a:t>
              </a:r>
            </a:p>
          </p:txBody>
        </p:sp>
        <p:sp>
          <p:nvSpPr>
            <p:cNvPr id="76" name="Text Box 17"/>
            <p:cNvSpPr txBox="1">
              <a:spLocks noChangeArrowheads="1"/>
            </p:cNvSpPr>
            <p:nvPr/>
          </p:nvSpPr>
          <p:spPr bwMode="auto">
            <a:xfrm>
              <a:off x="2732" y="677"/>
              <a:ext cx="721" cy="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ea typeface="ＭＳ Ｐゴシック" charset="-128"/>
                </a:rPr>
                <a:t>IPM support </a:t>
              </a:r>
            </a:p>
            <a:p>
              <a:pPr algn="l">
                <a:lnSpc>
                  <a:spcPct val="20000"/>
                </a:lnSpc>
              </a:pPr>
              <a:r>
                <a:rPr lang="en-US" altLang="de-DE" sz="1600" dirty="0">
                  <a:latin typeface="Calibri" panose="020F0502020204030204" pitchFamily="34" charset="0"/>
                  <a:ea typeface="ＭＳ Ｐゴシック" charset="-128"/>
                </a:rPr>
                <a:t>&amp; </a:t>
              </a:r>
              <a:r>
                <a:rPr lang="en-US" altLang="de-DE" sz="1600" dirty="0">
                  <a:latin typeface="Calibri" panose="020F0502020204030204" pitchFamily="34" charset="0"/>
                  <a:ea typeface="ＭＳ Ｐゴシック" charset="-128"/>
                  <a:cs typeface="Times New Roman" pitchFamily="18" charset="0"/>
                </a:rPr>
                <a:t>UV lamp</a:t>
              </a:r>
              <a:endParaRPr lang="en-US" altLang="de-DE" sz="1600" dirty="0">
                <a:latin typeface="Calibri" panose="020F0502020204030204" pitchFamily="34" charset="0"/>
                <a:ea typeface="ＭＳ Ｐゴシック" charset="-128"/>
              </a:endParaRPr>
            </a:p>
          </p:txBody>
        </p:sp>
        <p:sp>
          <p:nvSpPr>
            <p:cNvPr id="77" name="Text Box 18"/>
            <p:cNvSpPr txBox="1">
              <a:spLocks noChangeArrowheads="1"/>
            </p:cNvSpPr>
            <p:nvPr/>
          </p:nvSpPr>
          <p:spPr bwMode="auto">
            <a:xfrm>
              <a:off x="4308" y="970"/>
              <a:ext cx="61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latin typeface="Calibri" panose="020F0502020204030204" pitchFamily="34" charset="0"/>
                  <a:ea typeface="ＭＳ Ｐゴシック" charset="-128"/>
                  <a:cs typeface="Times New Roman" pitchFamily="18" charset="0"/>
                </a:rPr>
                <a:t>Ø250 mm</a:t>
              </a:r>
            </a:p>
          </p:txBody>
        </p:sp>
        <p:sp>
          <p:nvSpPr>
            <p:cNvPr id="78" name="Line 19"/>
            <p:cNvSpPr>
              <a:spLocks noChangeShapeType="1"/>
            </p:cNvSpPr>
            <p:nvPr/>
          </p:nvSpPr>
          <p:spPr bwMode="auto">
            <a:xfrm flipH="1">
              <a:off x="2627" y="1722"/>
              <a:ext cx="962" cy="316"/>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79" name="Text Box 20"/>
            <p:cNvSpPr txBox="1">
              <a:spLocks noChangeArrowheads="1"/>
            </p:cNvSpPr>
            <p:nvPr/>
          </p:nvSpPr>
          <p:spPr bwMode="auto">
            <a:xfrm rot="20688864">
              <a:off x="2669" y="1682"/>
              <a:ext cx="54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FF0000"/>
                  </a:solidFill>
                  <a:latin typeface="Calibri" panose="020F0502020204030204" pitchFamily="34" charset="0"/>
                  <a:ea typeface="ＭＳ Ｐゴシック" charset="-128"/>
                </a:rPr>
                <a:t>beam</a:t>
              </a:r>
            </a:p>
          </p:txBody>
        </p:sp>
        <p:sp>
          <p:nvSpPr>
            <p:cNvPr id="80" name="Line 21"/>
            <p:cNvSpPr>
              <a:spLocks noChangeShapeType="1"/>
            </p:cNvSpPr>
            <p:nvPr/>
          </p:nvSpPr>
          <p:spPr bwMode="auto">
            <a:xfrm flipV="1">
              <a:off x="3111" y="1999"/>
              <a:ext cx="563" cy="293"/>
            </a:xfrm>
            <a:prstGeom prst="line">
              <a:avLst/>
            </a:prstGeom>
            <a:noFill/>
            <a:ln w="4445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81" name="Text Box 22"/>
            <p:cNvSpPr txBox="1">
              <a:spLocks noChangeArrowheads="1"/>
            </p:cNvSpPr>
            <p:nvPr/>
          </p:nvSpPr>
          <p:spPr bwMode="auto">
            <a:xfrm>
              <a:off x="4583" y="2332"/>
              <a:ext cx="1177"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solidFill>
                    <a:srgbClr val="0066FF"/>
                  </a:solidFill>
                  <a:latin typeface="Calibri" panose="020F0502020204030204" pitchFamily="34" charset="0"/>
                  <a:ea typeface="ＭＳ Ｐゴシック" charset="-128"/>
                </a:rPr>
                <a:t>E-field separation disks</a:t>
              </a:r>
            </a:p>
          </p:txBody>
        </p:sp>
        <p:sp>
          <p:nvSpPr>
            <p:cNvPr id="82" name="Rectangle 23"/>
            <p:cNvSpPr>
              <a:spLocks noChangeArrowheads="1"/>
            </p:cNvSpPr>
            <p:nvPr/>
          </p:nvSpPr>
          <p:spPr bwMode="auto">
            <a:xfrm>
              <a:off x="5246" y="1894"/>
              <a:ext cx="169" cy="192"/>
            </a:xfrm>
            <a:prstGeom prst="rect">
              <a:avLst/>
            </a:prstGeom>
            <a:solidFill>
              <a:schemeClr val="bg1"/>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83" name="Line 24"/>
            <p:cNvSpPr>
              <a:spLocks noChangeShapeType="1"/>
            </p:cNvSpPr>
            <p:nvPr/>
          </p:nvSpPr>
          <p:spPr bwMode="auto">
            <a:xfrm flipH="1" flipV="1">
              <a:off x="4366" y="2102"/>
              <a:ext cx="428" cy="228"/>
            </a:xfrm>
            <a:prstGeom prst="line">
              <a:avLst/>
            </a:prstGeom>
            <a:noFill/>
            <a:ln w="31750">
              <a:solidFill>
                <a:srgbClr val="66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84" name="Text Box 25"/>
            <p:cNvSpPr txBox="1">
              <a:spLocks noChangeArrowheads="1"/>
            </p:cNvSpPr>
            <p:nvPr/>
          </p:nvSpPr>
          <p:spPr bwMode="auto">
            <a:xfrm>
              <a:off x="4175" y="2473"/>
              <a:ext cx="11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ea typeface="ＭＳ Ｐゴシック" charset="-128"/>
                </a:rPr>
                <a:t>View port </a:t>
              </a:r>
              <a:r>
                <a:rPr lang="en-US" altLang="de-DE" sz="1500" dirty="0">
                  <a:latin typeface="Calibri" panose="020F0502020204030204" pitchFamily="34" charset="0"/>
                  <a:ea typeface="ＭＳ Ｐゴシック" charset="-128"/>
                  <a:cs typeface="Times New Roman" pitchFamily="18" charset="0"/>
                </a:rPr>
                <a:t>Ø150 mm</a:t>
              </a:r>
              <a:endParaRPr lang="en-US" altLang="de-DE" sz="1500" dirty="0">
                <a:latin typeface="Calibri" panose="020F0502020204030204" pitchFamily="34" charset="0"/>
                <a:ea typeface="ＭＳ Ｐゴシック" charset="-128"/>
              </a:endParaRPr>
            </a:p>
          </p:txBody>
        </p:sp>
        <p:sp>
          <p:nvSpPr>
            <p:cNvPr id="85" name="Text Box 26"/>
            <p:cNvSpPr txBox="1">
              <a:spLocks noChangeArrowheads="1"/>
            </p:cNvSpPr>
            <p:nvPr/>
          </p:nvSpPr>
          <p:spPr bwMode="auto">
            <a:xfrm>
              <a:off x="2558" y="1460"/>
              <a:ext cx="82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a:solidFill>
                    <a:srgbClr val="CC3300"/>
                  </a:solidFill>
                  <a:latin typeface="Calibri" panose="020F0502020204030204" pitchFamily="34" charset="0"/>
                  <a:ea typeface="ＭＳ Ｐゴシック" charset="-128"/>
                </a:rPr>
                <a:t>e</a:t>
              </a:r>
              <a:r>
                <a:rPr lang="en-US" altLang="de-DE" sz="1500" b="1" dirty="0" smtClean="0">
                  <a:solidFill>
                    <a:srgbClr val="CC3300"/>
                  </a:solidFill>
                  <a:latin typeface="Calibri" panose="020F0502020204030204" pitchFamily="34" charset="0"/>
                  <a:ea typeface="ＭＳ Ｐゴシック" charset="-128"/>
                </a:rPr>
                <a:t>lectrodes</a:t>
              </a:r>
              <a:endParaRPr lang="en-US" altLang="de-DE" sz="1500" dirty="0">
                <a:solidFill>
                  <a:srgbClr val="CC3300"/>
                </a:solidFill>
                <a:latin typeface="Calibri" panose="020F0502020204030204" pitchFamily="34" charset="0"/>
                <a:ea typeface="ＭＳ Ｐゴシック" charset="-128"/>
              </a:endParaRPr>
            </a:p>
          </p:txBody>
        </p:sp>
        <p:sp>
          <p:nvSpPr>
            <p:cNvPr id="86" name="Line 27"/>
            <p:cNvSpPr>
              <a:spLocks noChangeShapeType="1"/>
            </p:cNvSpPr>
            <p:nvPr/>
          </p:nvSpPr>
          <p:spPr bwMode="auto">
            <a:xfrm>
              <a:off x="3062" y="1548"/>
              <a:ext cx="359" cy="98"/>
            </a:xfrm>
            <a:prstGeom prst="line">
              <a:avLst/>
            </a:prstGeom>
            <a:noFill/>
            <a:ln w="31750">
              <a:solidFill>
                <a:srgbClr val="CC33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87" name="Line 28"/>
            <p:cNvSpPr>
              <a:spLocks noChangeShapeType="1"/>
            </p:cNvSpPr>
            <p:nvPr/>
          </p:nvSpPr>
          <p:spPr bwMode="auto">
            <a:xfrm flipV="1">
              <a:off x="4682" y="502"/>
              <a:ext cx="0" cy="4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88" name="Text Box 29"/>
            <p:cNvSpPr txBox="1">
              <a:spLocks noChangeArrowheads="1"/>
            </p:cNvSpPr>
            <p:nvPr/>
          </p:nvSpPr>
          <p:spPr bwMode="auto">
            <a:xfrm rot="20952942">
              <a:off x="3661" y="426"/>
              <a:ext cx="135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ea typeface="ＭＳ Ｐゴシック" charset="-128"/>
                </a:rPr>
                <a:t>Insertion 650 mm</a:t>
              </a:r>
              <a:endParaRPr lang="en-US" altLang="de-DE" sz="1500" baseline="30000" dirty="0">
                <a:latin typeface="Calibri" panose="020F0502020204030204" pitchFamily="34" charset="0"/>
                <a:ea typeface="ＭＳ Ｐゴシック" charset="-128"/>
              </a:endParaRPr>
            </a:p>
          </p:txBody>
        </p:sp>
        <p:sp>
          <p:nvSpPr>
            <p:cNvPr id="89" name="Text Box 30"/>
            <p:cNvSpPr txBox="1">
              <a:spLocks noChangeArrowheads="1"/>
            </p:cNvSpPr>
            <p:nvPr/>
          </p:nvSpPr>
          <p:spPr bwMode="auto">
            <a:xfrm>
              <a:off x="3860" y="1675"/>
              <a:ext cx="408"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200">
                <a:solidFill>
                  <a:srgbClr val="FFFF00"/>
                </a:solidFill>
                <a:latin typeface="Calibri" panose="020F0502020204030204" pitchFamily="34" charset="0"/>
                <a:ea typeface="ＭＳ Ｐゴシック" charset="-128"/>
              </a:endParaRPr>
            </a:p>
          </p:txBody>
        </p:sp>
        <p:sp>
          <p:nvSpPr>
            <p:cNvPr id="90" name="Line 31"/>
            <p:cNvSpPr>
              <a:spLocks noChangeShapeType="1"/>
            </p:cNvSpPr>
            <p:nvPr/>
          </p:nvSpPr>
          <p:spPr bwMode="auto">
            <a:xfrm flipV="1">
              <a:off x="4043" y="1512"/>
              <a:ext cx="0" cy="191"/>
            </a:xfrm>
            <a:prstGeom prst="line">
              <a:avLst/>
            </a:prstGeom>
            <a:noFill/>
            <a:ln w="9525">
              <a:solidFill>
                <a:srgbClr val="FFFF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91" name="Line 32"/>
            <p:cNvSpPr>
              <a:spLocks noChangeShapeType="1"/>
            </p:cNvSpPr>
            <p:nvPr/>
          </p:nvSpPr>
          <p:spPr bwMode="auto">
            <a:xfrm flipH="1">
              <a:off x="4048" y="1816"/>
              <a:ext cx="1" cy="209"/>
            </a:xfrm>
            <a:prstGeom prst="line">
              <a:avLst/>
            </a:prstGeom>
            <a:noFill/>
            <a:ln w="9525">
              <a:solidFill>
                <a:srgbClr val="FFFF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92" name="Line 33"/>
            <p:cNvSpPr>
              <a:spLocks noChangeShapeType="1"/>
            </p:cNvSpPr>
            <p:nvPr/>
          </p:nvSpPr>
          <p:spPr bwMode="auto">
            <a:xfrm flipV="1">
              <a:off x="3536" y="567"/>
              <a:ext cx="1154" cy="228"/>
            </a:xfrm>
            <a:prstGeom prst="line">
              <a:avLst/>
            </a:prstGeom>
            <a:noFill/>
            <a:ln w="9525">
              <a:solidFill>
                <a:schemeClr val="tx1"/>
              </a:solidFill>
              <a:round/>
              <a:headEnd type="arrow" w="lg" len="lg"/>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93" name="Line 34"/>
            <p:cNvSpPr>
              <a:spLocks noChangeShapeType="1"/>
            </p:cNvSpPr>
            <p:nvPr/>
          </p:nvSpPr>
          <p:spPr bwMode="auto">
            <a:xfrm flipV="1">
              <a:off x="3540" y="659"/>
              <a:ext cx="0" cy="5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94" name="Line 35"/>
            <p:cNvSpPr>
              <a:spLocks noChangeShapeType="1"/>
            </p:cNvSpPr>
            <p:nvPr/>
          </p:nvSpPr>
          <p:spPr bwMode="auto">
            <a:xfrm flipH="1" flipV="1">
              <a:off x="4274" y="2174"/>
              <a:ext cx="371" cy="186"/>
            </a:xfrm>
            <a:prstGeom prst="line">
              <a:avLst/>
            </a:prstGeom>
            <a:noFill/>
            <a:ln w="31750">
              <a:solidFill>
                <a:srgbClr val="66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Calibri" panose="020F0502020204030204" pitchFamily="34" charset="0"/>
              </a:endParaRPr>
            </a:p>
          </p:txBody>
        </p:sp>
        <p:sp>
          <p:nvSpPr>
            <p:cNvPr id="95" name="Rectangle 36"/>
            <p:cNvSpPr>
              <a:spLocks noChangeArrowheads="1"/>
            </p:cNvSpPr>
            <p:nvPr/>
          </p:nvSpPr>
          <p:spPr bwMode="auto">
            <a:xfrm>
              <a:off x="3831" y="1629"/>
              <a:ext cx="44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FFFF00"/>
                  </a:solidFill>
                  <a:latin typeface="Calibri" panose="020F0502020204030204" pitchFamily="34" charset="0"/>
                  <a:ea typeface="ＭＳ Ｐゴシック" charset="-128"/>
                </a:rPr>
                <a:t>175mm</a:t>
              </a:r>
            </a:p>
          </p:txBody>
        </p:sp>
        <p:sp>
          <p:nvSpPr>
            <p:cNvPr id="96" name="Text Box 37"/>
            <p:cNvSpPr txBox="1">
              <a:spLocks noChangeArrowheads="1"/>
            </p:cNvSpPr>
            <p:nvPr/>
          </p:nvSpPr>
          <p:spPr bwMode="auto">
            <a:xfrm>
              <a:off x="4970" y="1156"/>
              <a:ext cx="91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33CC"/>
                  </a:solidFill>
                  <a:latin typeface="Calibri" panose="020F0502020204030204" pitchFamily="34" charset="0"/>
                  <a:ea typeface="ＭＳ Ｐゴシック" charset="-128"/>
                </a:rPr>
                <a:t>Vertical IPM</a:t>
              </a:r>
              <a:r>
                <a:rPr lang="en-US" altLang="de-DE" sz="1600" dirty="0">
                  <a:solidFill>
                    <a:srgbClr val="0033CC"/>
                  </a:solidFill>
                  <a:latin typeface="Calibri" panose="020F0502020204030204" pitchFamily="34" charset="0"/>
                  <a:ea typeface="ＭＳ Ｐゴシック" charset="-128"/>
                </a:rPr>
                <a:t> </a:t>
              </a:r>
            </a:p>
          </p:txBody>
        </p:sp>
        <p:sp>
          <p:nvSpPr>
            <p:cNvPr id="97" name="Text Box 10"/>
            <p:cNvSpPr txBox="1">
              <a:spLocks noChangeArrowheads="1"/>
            </p:cNvSpPr>
            <p:nvPr/>
          </p:nvSpPr>
          <p:spPr bwMode="auto">
            <a:xfrm>
              <a:off x="4929" y="1947"/>
              <a:ext cx="99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ea typeface="ＭＳ Ｐゴシック" charset="-128"/>
                </a:rPr>
                <a:t>Vertical camera</a:t>
              </a:r>
            </a:p>
          </p:txBody>
        </p:sp>
      </p:grpSp>
      <p:sp>
        <p:nvSpPr>
          <p:cNvPr id="276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Ionization Profile Monitor Realization</a:t>
            </a:r>
          </a:p>
        </p:txBody>
      </p:sp>
      <p:sp>
        <p:nvSpPr>
          <p:cNvPr id="276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sp>
        <p:nvSpPr>
          <p:cNvPr id="27655" name="Line 6"/>
          <p:cNvSpPr>
            <a:spLocks noChangeShapeType="1"/>
          </p:cNvSpPr>
          <p:nvPr/>
        </p:nvSpPr>
        <p:spPr bwMode="auto">
          <a:xfrm flipV="1">
            <a:off x="479425" y="3570288"/>
            <a:ext cx="1697038" cy="4794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1750">
                <a:solidFill>
                  <a:srgbClr val="0000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pic>
        <p:nvPicPr>
          <p:cNvPr id="542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1233" y="3359685"/>
            <a:ext cx="4448636" cy="3328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Text Box 10"/>
          <p:cNvSpPr txBox="1">
            <a:spLocks noChangeArrowheads="1"/>
          </p:cNvSpPr>
          <p:nvPr/>
        </p:nvSpPr>
        <p:spPr bwMode="auto">
          <a:xfrm>
            <a:off x="5776402" y="2636034"/>
            <a:ext cx="3011489"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1600" i="1" dirty="0">
                <a:latin typeface="Calibri" panose="020F0502020204030204" pitchFamily="34" charset="0"/>
              </a:rPr>
              <a:t>Realization at</a:t>
            </a:r>
            <a:r>
              <a:rPr lang="en-US" dirty="0">
                <a:latin typeface="Calibri" panose="020F0502020204030204" pitchFamily="34" charset="0"/>
              </a:rPr>
              <a:t> </a:t>
            </a:r>
            <a:r>
              <a:rPr lang="en-US" dirty="0" smtClean="0">
                <a:latin typeface="Calibri" panose="020F0502020204030204" pitchFamily="34" charset="0"/>
              </a:rPr>
              <a:t> </a:t>
            </a:r>
            <a:r>
              <a:rPr lang="en-US" sz="1600" i="1" dirty="0" smtClean="0">
                <a:latin typeface="Calibri" panose="020F0502020204030204" pitchFamily="34" charset="0"/>
              </a:rPr>
              <a:t>COSY synchrotron for one plane:</a:t>
            </a:r>
          </a:p>
        </p:txBody>
      </p:sp>
      <p:sp>
        <p:nvSpPr>
          <p:cNvPr id="37" name="Text Box 5"/>
          <p:cNvSpPr txBox="1">
            <a:spLocks noChangeArrowheads="1"/>
          </p:cNvSpPr>
          <p:nvPr/>
        </p:nvSpPr>
        <p:spPr bwMode="auto">
          <a:xfrm>
            <a:off x="0" y="764704"/>
            <a:ext cx="6350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solidFill>
                  <a:srgbClr val="0000FF"/>
                </a:solidFill>
                <a:latin typeface="Calibri" panose="020F0502020204030204" pitchFamily="34" charset="0"/>
              </a:rPr>
              <a:t>The realization for the  heavy ion storage ring ESR at GSI:</a:t>
            </a:r>
          </a:p>
        </p:txBody>
      </p:sp>
    </p:spTree>
    <p:extLst>
      <p:ext uri="{BB962C8B-B14F-4D97-AF65-F5344CB8AC3E}">
        <p14:creationId xmlns:p14="http://schemas.microsoft.com/office/powerpoint/2010/main" val="360844003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ltLang="de-DE" sz="2000" b="1">
              <a:solidFill>
                <a:srgbClr val="000000"/>
              </a:solidFill>
              <a:latin typeface="Comic Sans MS" pitchFamily="66" charset="0"/>
            </a:endParaRPr>
          </a:p>
        </p:txBody>
      </p:sp>
      <mc:AlternateContent xmlns:mc="http://schemas.openxmlformats.org/markup-compatibility/2006" xmlns:a14="http://schemas.microsoft.com/office/drawing/2010/main">
        <mc:Choice Requires="a14">
          <p:sp>
            <p:nvSpPr>
              <p:cNvPr id="326660" name="Text Box 4"/>
              <p:cNvSpPr txBox="1">
                <a:spLocks noChangeArrowheads="1"/>
              </p:cNvSpPr>
              <p:nvPr/>
            </p:nvSpPr>
            <p:spPr bwMode="auto">
              <a:xfrm>
                <a:off x="234359" y="764704"/>
                <a:ext cx="8705850" cy="68916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a:spcBef>
                    <a:spcPct val="0"/>
                  </a:spcBef>
                </a:pPr>
                <a:r>
                  <a:rPr lang="en-US" altLang="de-DE" dirty="0" smtClean="0">
                    <a:solidFill>
                      <a:srgbClr val="0000FF"/>
                    </a:solidFill>
                    <a:latin typeface="Calibri" panose="020F0502020204030204" pitchFamily="34" charset="0"/>
                    <a:cs typeface="Times New Roman" panose="02020603050405020304" pitchFamily="18" charset="0"/>
                  </a:rPr>
                  <a:t>The emittance </a:t>
                </a:r>
                <a14:m>
                  <m:oMath xmlns:m="http://schemas.openxmlformats.org/officeDocument/2006/math">
                    <m:r>
                      <a:rPr lang="en-US" altLang="de-DE" i="1" smtClean="0">
                        <a:solidFill>
                          <a:srgbClr val="0000FF"/>
                        </a:solidFill>
                        <a:latin typeface="Cambria Math"/>
                        <a:ea typeface="Cambria Math"/>
                        <a:cs typeface="Times New Roman" panose="02020603050405020304" pitchFamily="18" charset="0"/>
                      </a:rPr>
                      <m:t>𝜀</m:t>
                    </m:r>
                    <m:r>
                      <a:rPr lang="de-DE" altLang="de-DE" b="0" i="1" smtClean="0">
                        <a:solidFill>
                          <a:srgbClr val="0000FF"/>
                        </a:solidFill>
                        <a:latin typeface="Cambria Math"/>
                        <a:ea typeface="Cambria Math"/>
                        <a:cs typeface="Times New Roman" panose="02020603050405020304" pitchFamily="18" charset="0"/>
                      </a:rPr>
                      <m:t>=</m:t>
                    </m:r>
                    <m:nary>
                      <m:naryPr>
                        <m:limLoc m:val="undOvr"/>
                        <m:subHide m:val="on"/>
                        <m:supHide m:val="on"/>
                        <m:ctrlPr>
                          <a:rPr lang="de-DE" altLang="de-DE" b="0" i="1" smtClean="0">
                            <a:solidFill>
                              <a:srgbClr val="0000FF"/>
                            </a:solidFill>
                            <a:latin typeface="Cambria Math" panose="02040503050406030204" pitchFamily="18" charset="0"/>
                            <a:ea typeface="Cambria Math"/>
                            <a:cs typeface="Times New Roman" panose="02020603050405020304" pitchFamily="18" charset="0"/>
                          </a:rPr>
                        </m:ctrlPr>
                      </m:naryPr>
                      <m:sub/>
                      <m:sup/>
                      <m:e>
                        <m:r>
                          <a:rPr lang="de-DE" altLang="de-DE" b="0" i="1" smtClean="0">
                            <a:solidFill>
                              <a:srgbClr val="0000FF"/>
                            </a:solidFill>
                            <a:latin typeface="Cambria Math"/>
                            <a:ea typeface="Cambria Math"/>
                            <a:cs typeface="Times New Roman" panose="02020603050405020304" pitchFamily="18" charset="0"/>
                          </a:rPr>
                          <m:t>𝑑𝑥𝑑</m:t>
                        </m:r>
                        <m:sSup>
                          <m:sSupPr>
                            <m:ctrlPr>
                              <a:rPr lang="de-DE" altLang="de-DE" b="0" i="1" smtClean="0">
                                <a:solidFill>
                                  <a:srgbClr val="0000FF"/>
                                </a:solidFill>
                                <a:latin typeface="Cambria Math" panose="02040503050406030204" pitchFamily="18" charset="0"/>
                                <a:ea typeface="Cambria Math"/>
                                <a:cs typeface="Times New Roman" panose="02020603050405020304" pitchFamily="18" charset="0"/>
                              </a:rPr>
                            </m:ctrlPr>
                          </m:sSupPr>
                          <m:e>
                            <m:r>
                              <a:rPr lang="de-DE" altLang="de-DE" b="0" i="1" smtClean="0">
                                <a:solidFill>
                                  <a:srgbClr val="0000FF"/>
                                </a:solidFill>
                                <a:latin typeface="Cambria Math"/>
                                <a:ea typeface="Cambria Math"/>
                                <a:cs typeface="Times New Roman" panose="02020603050405020304" pitchFamily="18" charset="0"/>
                              </a:rPr>
                              <m:t>𝑥</m:t>
                            </m:r>
                          </m:e>
                          <m:sup>
                            <m:r>
                              <a:rPr lang="de-DE" altLang="de-DE" b="0" i="1" smtClean="0">
                                <a:solidFill>
                                  <a:srgbClr val="0000FF"/>
                                </a:solidFill>
                                <a:latin typeface="Cambria Math"/>
                                <a:ea typeface="Cambria Math"/>
                                <a:cs typeface="Times New Roman" panose="02020603050405020304" pitchFamily="18" charset="0"/>
                              </a:rPr>
                              <m:t>′</m:t>
                            </m:r>
                          </m:sup>
                        </m:sSup>
                      </m:e>
                    </m:nary>
                  </m:oMath>
                </a14:m>
                <a:r>
                  <a:rPr lang="en-US" altLang="de-DE" dirty="0" smtClean="0">
                    <a:solidFill>
                      <a:srgbClr val="0000FF"/>
                    </a:solidFill>
                    <a:latin typeface="Calibri" panose="020F0502020204030204" pitchFamily="34" charset="0"/>
                    <a:cs typeface="Times New Roman" panose="02020603050405020304" pitchFamily="18" charset="0"/>
                  </a:rPr>
                  <a:t>is defined via the position deviation and angle in </a:t>
                </a:r>
                <a:r>
                  <a:rPr lang="en-US" altLang="de-DE" b="1" dirty="0" smtClean="0">
                    <a:solidFill>
                      <a:srgbClr val="0000FF"/>
                    </a:solidFill>
                    <a:latin typeface="Calibri" panose="020F0502020204030204" pitchFamily="34" charset="0"/>
                    <a:cs typeface="Times New Roman" panose="02020603050405020304" pitchFamily="18" charset="0"/>
                  </a:rPr>
                  <a:t>lab-frame</a:t>
                </a:r>
              </a:p>
              <a:p>
                <a:pPr algn="l">
                  <a:spcBef>
                    <a:spcPct val="0"/>
                  </a:spcBef>
                </a:pPr>
                <a:r>
                  <a:rPr lang="en-US" altLang="de-DE" dirty="0" smtClean="0">
                    <a:solidFill>
                      <a:schemeClr val="accent2"/>
                    </a:solidFill>
                    <a:latin typeface="Calibri" panose="020F0502020204030204" pitchFamily="34" charset="0"/>
                    <a:cs typeface="Times New Roman" panose="02020603050405020304" pitchFamily="18" charset="0"/>
                  </a:rPr>
                  <a:t> </a:t>
                </a:r>
                <a:endParaRPr lang="en-US" altLang="de-DE" dirty="0">
                  <a:solidFill>
                    <a:schemeClr val="accent2"/>
                  </a:solidFill>
                  <a:latin typeface="Calibri" panose="020F0502020204030204" pitchFamily="34" charset="0"/>
                  <a:cs typeface="Times New Roman" panose="02020603050405020304" pitchFamily="18" charset="0"/>
                </a:endParaRPr>
              </a:p>
            </p:txBody>
          </p:sp>
        </mc:Choice>
        <mc:Fallback xmlns="">
          <p:sp>
            <p:nvSpPr>
              <p:cNvPr id="326660" name="Text Box 4"/>
              <p:cNvSpPr txBox="1">
                <a:spLocks noRot="1" noChangeAspect="1" noMove="1" noResize="1" noEditPoints="1" noAdjustHandles="1" noChangeArrowheads="1" noChangeShapeType="1" noTextEdit="1"/>
              </p:cNvSpPr>
              <p:nvPr/>
            </p:nvSpPr>
            <p:spPr bwMode="auto">
              <a:xfrm>
                <a:off x="234359" y="764704"/>
                <a:ext cx="8705850" cy="689163"/>
              </a:xfrm>
              <a:prstGeom prst="rect">
                <a:avLst/>
              </a:prstGeom>
              <a:blipFill>
                <a:blip r:embed="rId3"/>
                <a:stretch>
                  <a:fillRect l="-560" t="-79646" b="-7522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7" name="Text Box 4"/>
          <p:cNvSpPr txBox="1">
            <a:spLocks noChangeArrowheads="1"/>
          </p:cNvSpPr>
          <p:nvPr/>
        </p:nvSpPr>
        <p:spPr bwMode="auto">
          <a:xfrm>
            <a:off x="262359" y="2291836"/>
            <a:ext cx="8911622"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0"/>
              </a:spcBef>
            </a:pPr>
            <a:r>
              <a:rPr lang="en-US" altLang="de-DE" sz="1600" dirty="0" smtClean="0">
                <a:latin typeface="Calibri" panose="020F0502020204030204" pitchFamily="34" charset="0"/>
                <a:cs typeface="Times New Roman" panose="02020603050405020304" pitchFamily="18" charset="0"/>
              </a:rPr>
              <a:t>After acceleration the longitudinal velocity is increased  </a:t>
            </a:r>
            <a:r>
              <a:rPr lang="en-US" altLang="de-DE" sz="1600" dirty="0" smtClean="0">
                <a:latin typeface="Calibri" panose="020F0502020204030204" pitchFamily="34" charset="0"/>
                <a:cs typeface="Times New Roman" panose="02020603050405020304" pitchFamily="18" charset="0"/>
                <a:sym typeface="Symbol"/>
              </a:rPr>
              <a:t> angle </a:t>
            </a:r>
            <a:r>
              <a:rPr lang="en-US" altLang="de-DE" sz="1600" b="1" i="1" dirty="0" smtClean="0">
                <a:latin typeface="Calibri" panose="020F0502020204030204" pitchFamily="34" charset="0"/>
                <a:cs typeface="Times New Roman" panose="02020603050405020304" pitchFamily="18" charset="0"/>
                <a:sym typeface="Symbol"/>
              </a:rPr>
              <a:t></a:t>
            </a:r>
            <a:r>
              <a:rPr lang="en-US" altLang="de-DE" sz="1600" dirty="0" smtClean="0">
                <a:latin typeface="Calibri" panose="020F0502020204030204" pitchFamily="34" charset="0"/>
                <a:cs typeface="Times New Roman" panose="02020603050405020304" pitchFamily="18" charset="0"/>
                <a:sym typeface="Symbol"/>
              </a:rPr>
              <a:t>  is smaller</a:t>
            </a:r>
          </a:p>
          <a:p>
            <a:pPr algn="l">
              <a:spcBef>
                <a:spcPct val="0"/>
              </a:spcBef>
            </a:pPr>
            <a:r>
              <a:rPr lang="en-US" altLang="de-DE" sz="1600" dirty="0" smtClean="0">
                <a:latin typeface="Calibri" panose="020F0502020204030204" pitchFamily="34" charset="0"/>
                <a:cs typeface="Times New Roman" panose="02020603050405020304" pitchFamily="18" charset="0"/>
                <a:sym typeface="Symbol"/>
              </a:rPr>
              <a:t>The angle is expressed in momenta</a:t>
            </a:r>
            <a:r>
              <a:rPr lang="en-US" altLang="de-DE" sz="1600" b="1" i="1" dirty="0" smtClean="0">
                <a:latin typeface="Calibri" panose="020F0502020204030204" pitchFamily="34" charset="0"/>
                <a:cs typeface="Times New Roman" panose="02020603050405020304" pitchFamily="18" charset="0"/>
                <a:sym typeface="Symbol"/>
              </a:rPr>
              <a:t>: x’ = p</a:t>
            </a:r>
            <a:r>
              <a:rPr lang="en-US" altLang="de-DE" sz="1600" b="1" baseline="-25000" dirty="0" smtClean="0">
                <a:latin typeface="Calibri" panose="020F0502020204030204" pitchFamily="34" charset="0"/>
                <a:cs typeface="Times New Roman" panose="02020603050405020304" pitchFamily="18" charset="0"/>
                <a:sym typeface="Symbol"/>
              </a:rPr>
              <a:t></a:t>
            </a:r>
            <a:r>
              <a:rPr lang="en-US" altLang="de-DE" sz="1600" b="1" i="1" dirty="0" smtClean="0">
                <a:latin typeface="Calibri" panose="020F0502020204030204" pitchFamily="34" charset="0"/>
                <a:cs typeface="Times New Roman" panose="02020603050405020304" pitchFamily="18" charset="0"/>
                <a:sym typeface="Symbol"/>
              </a:rPr>
              <a:t> / p</a:t>
            </a:r>
            <a:r>
              <a:rPr lang="en-US" altLang="de-DE" sz="1600" b="1" baseline="-25000" dirty="0" smtClean="0">
                <a:latin typeface="Calibri" panose="020F0502020204030204" pitchFamily="34" charset="0"/>
                <a:cs typeface="Times New Roman" panose="02020603050405020304" pitchFamily="18" charset="0"/>
                <a:sym typeface="Symbol"/>
              </a:rPr>
              <a:t>||</a:t>
            </a:r>
            <a:r>
              <a:rPr lang="en-US" altLang="de-DE" sz="1600" b="1" dirty="0" smtClean="0">
                <a:latin typeface="Calibri" panose="020F0502020204030204" pitchFamily="34" charset="0"/>
                <a:cs typeface="Times New Roman" panose="02020603050405020304" pitchFamily="18" charset="0"/>
                <a:sym typeface="Symbol"/>
              </a:rPr>
              <a:t> </a:t>
            </a:r>
            <a:r>
              <a:rPr lang="en-US" altLang="de-DE" sz="1600" b="1" i="1" dirty="0" smtClean="0">
                <a:latin typeface="Calibri" panose="020F0502020204030204" pitchFamily="34" charset="0"/>
                <a:cs typeface="Times New Roman" panose="02020603050405020304" pitchFamily="18" charset="0"/>
                <a:sym typeface="Symbol"/>
              </a:rPr>
              <a:t> </a:t>
            </a:r>
            <a:r>
              <a:rPr lang="en-US" altLang="de-DE" sz="1600" dirty="0" smtClean="0">
                <a:latin typeface="Calibri" panose="020F0502020204030204" pitchFamily="34" charset="0"/>
                <a:cs typeface="Times New Roman" panose="02020603050405020304" pitchFamily="18" charset="0"/>
                <a:sym typeface="Symbol"/>
              </a:rPr>
              <a:t>the emittance is </a:t>
            </a:r>
            <a:r>
              <a:rPr lang="en-US" altLang="de-DE" sz="1600" b="1" i="1" dirty="0" smtClean="0">
                <a:latin typeface="Calibri" panose="020F0502020204030204" pitchFamily="34" charset="0"/>
                <a:cs typeface="Times New Roman" panose="02020603050405020304" pitchFamily="18" charset="0"/>
                <a:sym typeface="Symbol"/>
              </a:rPr>
              <a:t>&lt;xx’&gt; = 0 </a:t>
            </a:r>
            <a:r>
              <a:rPr lang="en-US" altLang="de-DE" sz="1600" dirty="0" smtClean="0">
                <a:latin typeface="Calibri" panose="020F0502020204030204" pitchFamily="34" charset="0"/>
                <a:cs typeface="Times New Roman" panose="02020603050405020304" pitchFamily="18" charset="0"/>
                <a:sym typeface="Symbol"/>
              </a:rPr>
              <a:t>:  </a:t>
            </a:r>
            <a:r>
              <a:rPr lang="en-US" altLang="de-DE" sz="1600" b="1" i="1" dirty="0" smtClean="0">
                <a:latin typeface="Calibri" panose="020F0502020204030204" pitchFamily="34" charset="0"/>
                <a:cs typeface="Times New Roman" panose="02020603050405020304" pitchFamily="18" charset="0"/>
                <a:sym typeface="Symbol"/>
              </a:rPr>
              <a:t>  =  x  x’   =   x  p</a:t>
            </a:r>
            <a:r>
              <a:rPr lang="en-US" altLang="de-DE" sz="1600" b="1" baseline="-25000" dirty="0">
                <a:latin typeface="Calibri" panose="020F0502020204030204" pitchFamily="34" charset="0"/>
                <a:cs typeface="Times New Roman" panose="02020603050405020304" pitchFamily="18" charset="0"/>
                <a:sym typeface="Symbol"/>
              </a:rPr>
              <a:t></a:t>
            </a:r>
            <a:r>
              <a:rPr lang="en-US" altLang="de-DE" sz="1600" b="1" i="1" dirty="0">
                <a:latin typeface="Calibri" panose="020F0502020204030204" pitchFamily="34" charset="0"/>
                <a:cs typeface="Times New Roman" panose="02020603050405020304" pitchFamily="18" charset="0"/>
                <a:sym typeface="Symbol"/>
              </a:rPr>
              <a:t> / p</a:t>
            </a:r>
            <a:r>
              <a:rPr lang="en-US" altLang="de-DE" sz="1600" b="1" baseline="-25000" dirty="0">
                <a:latin typeface="Calibri" panose="020F0502020204030204" pitchFamily="34" charset="0"/>
                <a:cs typeface="Times New Roman" panose="02020603050405020304" pitchFamily="18" charset="0"/>
                <a:sym typeface="Symbol"/>
              </a:rPr>
              <a:t>||</a:t>
            </a:r>
            <a:r>
              <a:rPr lang="en-US" altLang="de-DE" sz="1600" b="1" i="1" dirty="0">
                <a:latin typeface="Calibri" panose="020F0502020204030204" pitchFamily="34" charset="0"/>
                <a:cs typeface="Times New Roman" panose="02020603050405020304" pitchFamily="18" charset="0"/>
                <a:sym typeface="Symbol"/>
              </a:rPr>
              <a:t> </a:t>
            </a:r>
            <a:endParaRPr lang="en-US" altLang="de-DE" sz="1600" b="1" i="1" dirty="0" smtClean="0">
              <a:latin typeface="Calibri" panose="020F0502020204030204" pitchFamily="34" charset="0"/>
              <a:cs typeface="Times New Roman" panose="02020603050405020304" pitchFamily="18" charset="0"/>
              <a:sym typeface="Symbol"/>
            </a:endParaRPr>
          </a:p>
          <a:p>
            <a:pPr marL="285750" indent="-285750" algn="l">
              <a:spcBef>
                <a:spcPct val="0"/>
              </a:spcBef>
              <a:buFont typeface="Symbol"/>
              <a:buChar char="Þ"/>
            </a:pPr>
            <a:r>
              <a:rPr lang="en-US" altLang="de-DE" sz="1600" dirty="0" smtClean="0">
                <a:latin typeface="Calibri" panose="020F0502020204030204" pitchFamily="34" charset="0"/>
                <a:cs typeface="Times New Roman" panose="02020603050405020304" pitchFamily="18" charset="0"/>
                <a:sym typeface="Symbol"/>
              </a:rPr>
              <a:t>under ideal conditions the emittance can be normalized to the momentum </a:t>
            </a:r>
            <a:r>
              <a:rPr lang="en-US" altLang="de-DE" sz="1600" b="1" i="1" dirty="0" smtClean="0">
                <a:latin typeface="Calibri" panose="020F0502020204030204" pitchFamily="34" charset="0"/>
                <a:cs typeface="Times New Roman" panose="02020603050405020304" pitchFamily="18" charset="0"/>
                <a:sym typeface="Symbol"/>
              </a:rPr>
              <a:t>p</a:t>
            </a:r>
            <a:r>
              <a:rPr lang="en-US" altLang="de-DE" sz="1600" b="1" baseline="-25000" dirty="0">
                <a:latin typeface="Calibri" panose="020F0502020204030204" pitchFamily="34" charset="0"/>
                <a:cs typeface="Times New Roman" panose="02020603050405020304" pitchFamily="18" charset="0"/>
                <a:sym typeface="Symbol"/>
              </a:rPr>
              <a:t> || </a:t>
            </a:r>
            <a:r>
              <a:rPr lang="en-US" altLang="de-DE" sz="1600" b="1" baseline="-25000" dirty="0" smtClean="0">
                <a:latin typeface="Calibri" panose="020F0502020204030204" pitchFamily="34" charset="0"/>
                <a:cs typeface="Times New Roman" panose="02020603050405020304" pitchFamily="18" charset="0"/>
                <a:sym typeface="Symbol"/>
              </a:rPr>
              <a:t> </a:t>
            </a:r>
            <a:r>
              <a:rPr lang="en-US" altLang="de-DE" sz="1600" b="1" i="1" dirty="0" smtClean="0">
                <a:latin typeface="Calibri" panose="020F0502020204030204" pitchFamily="34" charset="0"/>
                <a:cs typeface="Times New Roman" panose="02020603050405020304" pitchFamily="18" charset="0"/>
                <a:sym typeface="Symbol"/>
              </a:rPr>
              <a:t>=   m  c</a:t>
            </a:r>
          </a:p>
          <a:p>
            <a:pPr marL="285750" indent="-285750" algn="l">
              <a:spcBef>
                <a:spcPct val="0"/>
              </a:spcBef>
              <a:buFont typeface="Symbol"/>
              <a:buChar char="Þ"/>
            </a:pPr>
            <a:r>
              <a:rPr lang="en-US" altLang="de-DE" sz="1600" b="1" i="1" dirty="0" smtClean="0">
                <a:latin typeface="Calibri" panose="020F0502020204030204" pitchFamily="34" charset="0"/>
                <a:cs typeface="Times New Roman" panose="02020603050405020304" pitchFamily="18" charset="0"/>
                <a:sym typeface="Symbol"/>
              </a:rPr>
              <a:t> </a:t>
            </a:r>
            <a:r>
              <a:rPr lang="en-US" altLang="de-DE" dirty="0" smtClean="0">
                <a:latin typeface="Calibri" panose="020F0502020204030204" pitchFamily="34" charset="0"/>
                <a:cs typeface="Times New Roman" panose="02020603050405020304" pitchFamily="18" charset="0"/>
              </a:rPr>
              <a:t>normalized emittance </a:t>
            </a:r>
            <a:r>
              <a:rPr lang="en-US" altLang="de-DE" b="1" i="1" dirty="0" smtClean="0">
                <a:latin typeface="Calibri" panose="020F0502020204030204" pitchFamily="34" charset="0"/>
                <a:cs typeface="Times New Roman" panose="02020603050405020304" pitchFamily="18" charset="0"/>
                <a:sym typeface="Symbol"/>
              </a:rPr>
              <a:t></a:t>
            </a:r>
            <a:r>
              <a:rPr lang="en-US" altLang="de-DE" b="1" i="1" baseline="-25000" dirty="0" smtClean="0">
                <a:latin typeface="Calibri" panose="020F0502020204030204" pitchFamily="34" charset="0"/>
                <a:cs typeface="Times New Roman" panose="02020603050405020304" pitchFamily="18" charset="0"/>
                <a:sym typeface="Symbol"/>
              </a:rPr>
              <a:t>norm</a:t>
            </a:r>
            <a:r>
              <a:rPr lang="en-US" altLang="de-DE" b="1" i="1" dirty="0" smtClean="0">
                <a:latin typeface="Calibri" panose="020F0502020204030204" pitchFamily="34" charset="0"/>
                <a:cs typeface="Times New Roman" panose="02020603050405020304" pitchFamily="18" charset="0"/>
                <a:sym typeface="Symbol"/>
              </a:rPr>
              <a:t> =      </a:t>
            </a:r>
            <a:r>
              <a:rPr lang="en-US" altLang="de-DE" dirty="0" smtClean="0">
                <a:latin typeface="Calibri" panose="020F0502020204030204" pitchFamily="34" charset="0"/>
                <a:cs typeface="Times New Roman" panose="02020603050405020304" pitchFamily="18" charset="0"/>
                <a:sym typeface="Symbol"/>
              </a:rPr>
              <a:t>is preserved  </a:t>
            </a:r>
            <a:r>
              <a:rPr lang="en-US" altLang="de-DE" sz="1600" dirty="0" smtClean="0">
                <a:latin typeface="Calibri" panose="020F0502020204030204" pitchFamily="34" charset="0"/>
                <a:cs typeface="Times New Roman" panose="02020603050405020304" pitchFamily="18" charset="0"/>
                <a:sym typeface="Symbol"/>
              </a:rPr>
              <a:t>with the Lorentz factor </a:t>
            </a:r>
            <a:r>
              <a:rPr lang="en-US" altLang="de-DE" sz="1600" b="1" i="1" dirty="0" smtClean="0">
                <a:latin typeface="Calibri" panose="020F0502020204030204" pitchFamily="34" charset="0"/>
                <a:cs typeface="Times New Roman" panose="02020603050405020304" pitchFamily="18" charset="0"/>
                <a:sym typeface="Symbol"/>
              </a:rPr>
              <a:t>  </a:t>
            </a:r>
            <a:r>
              <a:rPr lang="en-US" altLang="de-DE" sz="1600" dirty="0" smtClean="0">
                <a:latin typeface="Calibri" panose="020F0502020204030204" pitchFamily="34" charset="0"/>
                <a:cs typeface="Times New Roman" panose="02020603050405020304" pitchFamily="18" charset="0"/>
                <a:sym typeface="Symbol"/>
              </a:rPr>
              <a:t>and </a:t>
            </a:r>
            <a:r>
              <a:rPr lang="en-US" altLang="de-DE" sz="1600" dirty="0">
                <a:latin typeface="Calibri" panose="020F0502020204030204" pitchFamily="34" charset="0"/>
                <a:cs typeface="Times New Roman" panose="02020603050405020304" pitchFamily="18" charset="0"/>
                <a:sym typeface="Symbol"/>
              </a:rPr>
              <a:t>velocity </a:t>
            </a:r>
            <a:r>
              <a:rPr lang="en-US" altLang="de-DE" sz="1600" b="1" i="1" dirty="0" smtClean="0">
                <a:latin typeface="Calibri" panose="020F0502020204030204" pitchFamily="34" charset="0"/>
                <a:cs typeface="Times New Roman" panose="02020603050405020304" pitchFamily="18" charset="0"/>
                <a:sym typeface="Symbol"/>
              </a:rPr>
              <a:t> =v/c</a:t>
            </a:r>
            <a:endParaRPr lang="en-US" altLang="de-DE" sz="1600" b="1" i="1" baseline="30000" dirty="0">
              <a:latin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extfeld 3"/>
              <p:cNvSpPr txBox="1"/>
              <p:nvPr/>
            </p:nvSpPr>
            <p:spPr>
              <a:xfrm>
                <a:off x="81115" y="3335507"/>
                <a:ext cx="5139991" cy="2231893"/>
              </a:xfrm>
              <a:prstGeom prst="rect">
                <a:avLst/>
              </a:prstGeom>
              <a:noFill/>
            </p:spPr>
            <p:txBody>
              <a:bodyPr wrap="square" rtlCol="0">
                <a:spAutoFit/>
              </a:bodyPr>
              <a:lstStyle/>
              <a:p>
                <a:pPr algn="l"/>
                <a:r>
                  <a:rPr lang="en-US" sz="1600" b="1" i="1" dirty="0" smtClean="0">
                    <a:latin typeface="Calibri" panose="020F0502020204030204" pitchFamily="34" charset="0"/>
                  </a:rPr>
                  <a:t>Example: </a:t>
                </a:r>
                <a:r>
                  <a:rPr lang="en-US" sz="1600" dirty="0" smtClean="0">
                    <a:latin typeface="Calibri" panose="020F0502020204030204" pitchFamily="34" charset="0"/>
                  </a:rPr>
                  <a:t>Acceleration in GSI-synchrotron for C</a:t>
                </a:r>
                <a:r>
                  <a:rPr lang="en-US" sz="1600" baseline="30000" dirty="0" smtClean="0">
                    <a:latin typeface="Calibri" panose="020F0502020204030204" pitchFamily="34" charset="0"/>
                  </a:rPr>
                  <a:t>6+</a:t>
                </a:r>
                <a:r>
                  <a:rPr lang="en-US" sz="1600" dirty="0" smtClean="0">
                    <a:latin typeface="Calibri" panose="020F0502020204030204" pitchFamily="34" charset="0"/>
                  </a:rPr>
                  <a:t> from </a:t>
                </a:r>
              </a:p>
              <a:p>
                <a:pPr algn="l">
                  <a:spcBef>
                    <a:spcPts val="200"/>
                  </a:spcBef>
                </a:pPr>
                <a:r>
                  <a:rPr lang="en-US" sz="1600" dirty="0" smtClean="0">
                    <a:latin typeface="Calibri" panose="020F0502020204030204" pitchFamily="34" charset="0"/>
                  </a:rPr>
                  <a:t>6.7 </a:t>
                </a:r>
                <a:r>
                  <a:rPr lang="en-US" sz="1600" dirty="0" smtClean="0">
                    <a:latin typeface="Calibri" panose="020F0502020204030204" pitchFamily="34" charset="0"/>
                    <a:sym typeface="Symbol"/>
                  </a:rPr>
                  <a:t> 600 </a:t>
                </a:r>
                <a:r>
                  <a:rPr lang="en-US" sz="1600" dirty="0">
                    <a:latin typeface="Calibri" panose="020F0502020204030204" pitchFamily="34" charset="0"/>
                  </a:rPr>
                  <a:t>MeV/u </a:t>
                </a:r>
                <a:r>
                  <a:rPr lang="en-US" sz="1600" dirty="0" smtClean="0">
                    <a:latin typeface="Calibri" panose="020F0502020204030204" pitchFamily="34" charset="0"/>
                  </a:rPr>
                  <a:t> (</a:t>
                </a:r>
                <a:r>
                  <a:rPr lang="en-US" sz="1600" b="1" i="1" dirty="0" smtClean="0">
                    <a:latin typeface="Calibri" panose="020F0502020204030204" pitchFamily="34" charset="0"/>
                    <a:sym typeface="Symbol"/>
                  </a:rPr>
                  <a:t> </a:t>
                </a:r>
                <a:r>
                  <a:rPr lang="en-US" sz="1600" dirty="0" smtClean="0">
                    <a:latin typeface="Calibri" panose="020F0502020204030204" pitchFamily="34" charset="0"/>
                    <a:sym typeface="Symbol"/>
                  </a:rPr>
                  <a:t>= 12  79 %) </a:t>
                </a:r>
                <a:r>
                  <a:rPr lang="en-US" sz="1600" dirty="0" smtClean="0">
                    <a:latin typeface="Calibri" panose="020F0502020204030204" pitchFamily="34" charset="0"/>
                  </a:rPr>
                  <a:t>observed </a:t>
                </a:r>
                <a:r>
                  <a:rPr lang="en-US" sz="1600" dirty="0">
                    <a:latin typeface="Calibri" panose="020F0502020204030204" pitchFamily="34" charset="0"/>
                  </a:rPr>
                  <a:t>by </a:t>
                </a:r>
                <a:r>
                  <a:rPr lang="en-US" sz="1600" dirty="0" smtClean="0">
                    <a:latin typeface="Calibri" panose="020F0502020204030204" pitchFamily="34" charset="0"/>
                  </a:rPr>
                  <a:t>IPM</a:t>
                </a:r>
              </a:p>
              <a:p>
                <a:pPr>
                  <a:spcBef>
                    <a:spcPts val="400"/>
                  </a:spcBef>
                </a:pPr>
                <a:r>
                  <a:rPr lang="en-US" sz="1600" dirty="0" smtClean="0">
                    <a:latin typeface="Calibri" panose="020F0502020204030204" pitchFamily="34" charset="0"/>
                  </a:rPr>
                  <a:t>theoretical width: </a:t>
                </a:r>
                <a14:m>
                  <m:oMath xmlns:m="http://schemas.openxmlformats.org/officeDocument/2006/math">
                    <m:sSub>
                      <m:sSubPr>
                        <m:ctrlPr>
                          <a:rPr lang="de-DE" sz="1900" i="1" smtClean="0">
                            <a:latin typeface="Cambria Math" panose="02040503050406030204" pitchFamily="18" charset="0"/>
                          </a:rPr>
                        </m:ctrlPr>
                      </m:sSubPr>
                      <m:e>
                        <m:d>
                          <m:dPr>
                            <m:begChr m:val="⟨"/>
                            <m:endChr m:val="⟩"/>
                            <m:ctrlPr>
                              <a:rPr lang="de-DE" sz="1900" i="1">
                                <a:latin typeface="Cambria Math" panose="02040503050406030204" pitchFamily="18" charset="0"/>
                              </a:rPr>
                            </m:ctrlPr>
                          </m:dPr>
                          <m:e>
                            <m:r>
                              <a:rPr lang="de-DE" sz="1900" i="1">
                                <a:latin typeface="Cambria Math"/>
                              </a:rPr>
                              <m:t>𝑥</m:t>
                            </m:r>
                          </m:e>
                        </m:d>
                      </m:e>
                      <m:sub>
                        <m:r>
                          <a:rPr lang="de-DE" sz="1900" i="1">
                            <a:latin typeface="Cambria Math"/>
                          </a:rPr>
                          <m:t>𝑓</m:t>
                        </m:r>
                      </m:sub>
                    </m:sSub>
                    <m:r>
                      <a:rPr lang="de-DE" sz="1900" i="1">
                        <a:latin typeface="Cambria Math"/>
                      </a:rPr>
                      <m:t>=</m:t>
                    </m:r>
                    <m:rad>
                      <m:radPr>
                        <m:degHide m:val="on"/>
                        <m:ctrlPr>
                          <a:rPr lang="de-DE" sz="1900" i="1" smtClean="0">
                            <a:latin typeface="Cambria Math" panose="02040503050406030204" pitchFamily="18" charset="0"/>
                          </a:rPr>
                        </m:ctrlPr>
                      </m:radPr>
                      <m:deg/>
                      <m:e>
                        <m:f>
                          <m:fPr>
                            <m:ctrlPr>
                              <a:rPr lang="de-DE" sz="1900" i="1">
                                <a:latin typeface="Cambria Math" panose="02040503050406030204" pitchFamily="18" charset="0"/>
                              </a:rPr>
                            </m:ctrlPr>
                          </m:fPr>
                          <m:num>
                            <m:sSub>
                              <m:sSubPr>
                                <m:ctrlPr>
                                  <a:rPr lang="de-DE" sz="1900" i="1">
                                    <a:latin typeface="Cambria Math" panose="02040503050406030204" pitchFamily="18" charset="0"/>
                                  </a:rPr>
                                </m:ctrlPr>
                              </m:sSubPr>
                              <m:e>
                                <m:r>
                                  <a:rPr lang="de-DE" sz="1900" i="1">
                                    <a:latin typeface="Cambria Math"/>
                                    <a:ea typeface="Cambria Math"/>
                                  </a:rPr>
                                  <m:t>𝛽</m:t>
                                </m:r>
                              </m:e>
                              <m:sub>
                                <m:r>
                                  <a:rPr lang="de-DE" sz="1900" i="1">
                                    <a:latin typeface="Cambria Math"/>
                                  </a:rPr>
                                  <m:t>𝑖</m:t>
                                </m:r>
                              </m:sub>
                            </m:sSub>
                            <m:r>
                              <a:rPr lang="de-DE" sz="1900" b="0" i="1" smtClean="0">
                                <a:latin typeface="Cambria Math"/>
                              </a:rPr>
                              <m:t> </m:t>
                            </m:r>
                            <m:r>
                              <a:rPr lang="de-DE" sz="1900" i="1" smtClean="0">
                                <a:latin typeface="Cambria Math"/>
                                <a:ea typeface="Cambria Math"/>
                              </a:rPr>
                              <m:t>∙</m:t>
                            </m:r>
                            <m:r>
                              <a:rPr lang="de-DE" sz="1900" b="0" i="1" smtClean="0">
                                <a:latin typeface="Cambria Math"/>
                                <a:ea typeface="Cambria Math"/>
                              </a:rPr>
                              <m:t> </m:t>
                            </m:r>
                            <m:sSub>
                              <m:sSubPr>
                                <m:ctrlPr>
                                  <a:rPr lang="de-DE" sz="1900" i="1">
                                    <a:latin typeface="Cambria Math" panose="02040503050406030204" pitchFamily="18" charset="0"/>
                                  </a:rPr>
                                </m:ctrlPr>
                              </m:sSubPr>
                              <m:e>
                                <m:r>
                                  <a:rPr lang="de-DE" sz="1900" i="1">
                                    <a:latin typeface="Cambria Math"/>
                                    <a:ea typeface="Cambria Math"/>
                                  </a:rPr>
                                  <m:t>𝛾</m:t>
                                </m:r>
                              </m:e>
                              <m:sub>
                                <m:r>
                                  <a:rPr lang="de-DE" sz="1900" i="1">
                                    <a:latin typeface="Cambria Math"/>
                                  </a:rPr>
                                  <m:t>𝑖</m:t>
                                </m:r>
                              </m:sub>
                            </m:sSub>
                          </m:num>
                          <m:den>
                            <m:sSub>
                              <m:sSubPr>
                                <m:ctrlPr>
                                  <a:rPr lang="de-DE" sz="1900" i="1">
                                    <a:latin typeface="Cambria Math" panose="02040503050406030204" pitchFamily="18" charset="0"/>
                                  </a:rPr>
                                </m:ctrlPr>
                              </m:sSubPr>
                              <m:e>
                                <m:r>
                                  <a:rPr lang="de-DE" sz="1900" i="1">
                                    <a:latin typeface="Cambria Math"/>
                                    <a:ea typeface="Cambria Math"/>
                                  </a:rPr>
                                  <m:t>𝛽</m:t>
                                </m:r>
                              </m:e>
                              <m:sub>
                                <m:r>
                                  <a:rPr lang="de-DE" sz="1900" i="1">
                                    <a:latin typeface="Cambria Math"/>
                                  </a:rPr>
                                  <m:t>𝑓</m:t>
                                </m:r>
                              </m:sub>
                            </m:sSub>
                            <m:r>
                              <a:rPr lang="de-DE" sz="1900" b="0" i="1" smtClean="0">
                                <a:latin typeface="Cambria Math"/>
                              </a:rPr>
                              <m:t> </m:t>
                            </m:r>
                            <m:r>
                              <a:rPr lang="de-DE" sz="1900" i="1" smtClean="0">
                                <a:latin typeface="Cambria Math"/>
                                <a:ea typeface="Cambria Math"/>
                              </a:rPr>
                              <m:t>∙</m:t>
                            </m:r>
                            <m:r>
                              <a:rPr lang="de-DE" sz="1900" b="0" i="1" smtClean="0">
                                <a:latin typeface="Cambria Math"/>
                                <a:ea typeface="Cambria Math"/>
                              </a:rPr>
                              <m:t> </m:t>
                            </m:r>
                            <m:sSub>
                              <m:sSubPr>
                                <m:ctrlPr>
                                  <a:rPr lang="de-DE" sz="1900" i="1">
                                    <a:latin typeface="Cambria Math" panose="02040503050406030204" pitchFamily="18" charset="0"/>
                                  </a:rPr>
                                </m:ctrlPr>
                              </m:sSubPr>
                              <m:e>
                                <m:r>
                                  <a:rPr lang="de-DE" sz="1900" i="1">
                                    <a:latin typeface="Cambria Math"/>
                                    <a:ea typeface="Cambria Math"/>
                                  </a:rPr>
                                  <m:t>𝛾</m:t>
                                </m:r>
                              </m:e>
                              <m:sub>
                                <m:r>
                                  <a:rPr lang="de-DE" sz="1900" i="1">
                                    <a:latin typeface="Cambria Math"/>
                                  </a:rPr>
                                  <m:t>𝑓</m:t>
                                </m:r>
                              </m:sub>
                            </m:sSub>
                          </m:den>
                        </m:f>
                      </m:e>
                    </m:rad>
                    <m:sSub>
                      <m:sSubPr>
                        <m:ctrlPr>
                          <a:rPr lang="de-DE" sz="1900" i="1">
                            <a:latin typeface="Cambria Math" panose="02040503050406030204" pitchFamily="18" charset="0"/>
                          </a:rPr>
                        </m:ctrlPr>
                      </m:sSubPr>
                      <m:e>
                        <m:r>
                          <a:rPr lang="de-DE" sz="1900" i="1">
                            <a:latin typeface="Cambria Math"/>
                            <a:ea typeface="Cambria Math"/>
                          </a:rPr>
                          <m:t>∙</m:t>
                        </m:r>
                        <m:d>
                          <m:dPr>
                            <m:begChr m:val="⟨"/>
                            <m:endChr m:val="⟩"/>
                            <m:ctrlPr>
                              <a:rPr lang="de-DE" sz="1900" i="1">
                                <a:latin typeface="Cambria Math" panose="02040503050406030204" pitchFamily="18" charset="0"/>
                              </a:rPr>
                            </m:ctrlPr>
                          </m:dPr>
                          <m:e>
                            <m:r>
                              <a:rPr lang="de-DE" sz="1900" i="1">
                                <a:latin typeface="Cambria Math"/>
                              </a:rPr>
                              <m:t>𝑥</m:t>
                            </m:r>
                          </m:e>
                        </m:d>
                      </m:e>
                      <m:sub>
                        <m:r>
                          <a:rPr lang="de-DE" sz="1900" i="1">
                            <a:latin typeface="Cambria Math"/>
                          </a:rPr>
                          <m:t>𝑖</m:t>
                        </m:r>
                      </m:sub>
                    </m:sSub>
                  </m:oMath>
                </a14:m>
                <a:endParaRPr lang="de-DE" sz="1900" i="1" dirty="0" smtClean="0">
                  <a:latin typeface="Calibri" panose="020F0502020204030204" pitchFamily="34" charset="0"/>
                </a:endParaRPr>
              </a:p>
              <a:p>
                <a:pPr>
                  <a:spcBef>
                    <a:spcPts val="400"/>
                  </a:spcBef>
                </a:pPr>
                <a:r>
                  <a:rPr lang="de-DE" sz="1900" dirty="0" smtClean="0">
                    <a:latin typeface="Calibri" panose="020F0502020204030204" pitchFamily="34" charset="0"/>
                  </a:rPr>
                  <a:t>                                 </a:t>
                </a:r>
                <a14:m>
                  <m:oMath xmlns:m="http://schemas.openxmlformats.org/officeDocument/2006/math">
                    <m:r>
                      <a:rPr lang="de-DE" sz="1900" i="1">
                        <a:latin typeface="Cambria Math"/>
                      </a:rPr>
                      <m:t>=0.3</m:t>
                    </m:r>
                    <m:r>
                      <a:rPr lang="de-DE" sz="1900" b="0" i="1" smtClean="0">
                        <a:latin typeface="Cambria Math"/>
                      </a:rPr>
                      <m:t>3</m:t>
                    </m:r>
                    <m:r>
                      <a:rPr lang="de-DE" sz="1900" i="1">
                        <a:latin typeface="Cambria Math"/>
                        <a:ea typeface="Cambria Math"/>
                      </a:rPr>
                      <m:t>∙</m:t>
                    </m:r>
                    <m:sSub>
                      <m:sSubPr>
                        <m:ctrlPr>
                          <a:rPr lang="de-DE" sz="1900" i="1">
                            <a:latin typeface="Cambria Math" panose="02040503050406030204" pitchFamily="18" charset="0"/>
                          </a:rPr>
                        </m:ctrlPr>
                      </m:sSubPr>
                      <m:e>
                        <m:d>
                          <m:dPr>
                            <m:begChr m:val="⟨"/>
                            <m:endChr m:val="⟩"/>
                            <m:ctrlPr>
                              <a:rPr lang="de-DE" sz="1900" i="1">
                                <a:latin typeface="Cambria Math" panose="02040503050406030204" pitchFamily="18" charset="0"/>
                              </a:rPr>
                            </m:ctrlPr>
                          </m:dPr>
                          <m:e>
                            <m:r>
                              <a:rPr lang="de-DE" sz="1900" i="1">
                                <a:latin typeface="Cambria Math"/>
                              </a:rPr>
                              <m:t>𝑥</m:t>
                            </m:r>
                          </m:e>
                        </m:d>
                      </m:e>
                      <m:sub>
                        <m:r>
                          <a:rPr lang="de-DE" sz="1900" i="1">
                            <a:latin typeface="Cambria Math"/>
                          </a:rPr>
                          <m:t>𝑖</m:t>
                        </m:r>
                      </m:sub>
                    </m:sSub>
                  </m:oMath>
                </a14:m>
                <a:endParaRPr lang="de-DE" sz="1900" dirty="0">
                  <a:latin typeface="Calibri" panose="020F0502020204030204" pitchFamily="34" charset="0"/>
                </a:endParaRPr>
              </a:p>
              <a:p>
                <a:pPr>
                  <a:spcBef>
                    <a:spcPts val="400"/>
                  </a:spcBef>
                </a:pPr>
                <a:r>
                  <a:rPr lang="en-US" sz="1600" dirty="0" smtClean="0">
                    <a:latin typeface="Calibri" panose="020F0502020204030204" pitchFamily="34" charset="0"/>
                  </a:rPr>
                  <a:t>measured width:    </a:t>
                </a:r>
                <a14:m>
                  <m:oMath xmlns:m="http://schemas.openxmlformats.org/officeDocument/2006/math">
                    <m:sSub>
                      <m:sSubPr>
                        <m:ctrlPr>
                          <a:rPr lang="de-DE" sz="1700" i="1">
                            <a:latin typeface="Cambria Math" panose="02040503050406030204" pitchFamily="18" charset="0"/>
                          </a:rPr>
                        </m:ctrlPr>
                      </m:sSubPr>
                      <m:e>
                        <m:d>
                          <m:dPr>
                            <m:begChr m:val="⟨"/>
                            <m:endChr m:val="⟩"/>
                            <m:ctrlPr>
                              <a:rPr lang="de-DE" sz="1700" i="1">
                                <a:latin typeface="Cambria Math" panose="02040503050406030204" pitchFamily="18" charset="0"/>
                              </a:rPr>
                            </m:ctrlPr>
                          </m:dPr>
                          <m:e>
                            <m:r>
                              <a:rPr lang="de-DE" sz="1700" i="1">
                                <a:latin typeface="Cambria Math"/>
                              </a:rPr>
                              <m:t>𝑥</m:t>
                            </m:r>
                          </m:e>
                        </m:d>
                      </m:e>
                      <m:sub>
                        <m:r>
                          <a:rPr lang="de-DE" sz="1700" i="1">
                            <a:latin typeface="Cambria Math"/>
                          </a:rPr>
                          <m:t>𝑓</m:t>
                        </m:r>
                      </m:sub>
                    </m:sSub>
                    <m:r>
                      <a:rPr lang="de-DE" sz="1700" i="1" smtClean="0">
                        <a:latin typeface="Cambria Math"/>
                        <a:ea typeface="Cambria Math"/>
                      </a:rPr>
                      <m:t>≈</m:t>
                    </m:r>
                    <m:r>
                      <a:rPr lang="de-DE" sz="1700" i="1">
                        <a:latin typeface="Cambria Math"/>
                      </a:rPr>
                      <m:t>0.3</m:t>
                    </m:r>
                    <m:r>
                      <a:rPr lang="de-DE" sz="1700" b="0" i="1" smtClean="0">
                        <a:latin typeface="Cambria Math"/>
                      </a:rPr>
                      <m:t>7</m:t>
                    </m:r>
                    <m:r>
                      <a:rPr lang="de-DE" sz="1700" i="1">
                        <a:latin typeface="Cambria Math"/>
                        <a:ea typeface="Cambria Math"/>
                      </a:rPr>
                      <m:t>∙</m:t>
                    </m:r>
                    <m:sSub>
                      <m:sSubPr>
                        <m:ctrlPr>
                          <a:rPr lang="de-DE" sz="1700" i="1">
                            <a:latin typeface="Cambria Math" panose="02040503050406030204" pitchFamily="18" charset="0"/>
                          </a:rPr>
                        </m:ctrlPr>
                      </m:sSubPr>
                      <m:e>
                        <m:d>
                          <m:dPr>
                            <m:begChr m:val="⟨"/>
                            <m:endChr m:val="⟩"/>
                            <m:ctrlPr>
                              <a:rPr lang="de-DE" sz="1700" i="1">
                                <a:latin typeface="Cambria Math" panose="02040503050406030204" pitchFamily="18" charset="0"/>
                              </a:rPr>
                            </m:ctrlPr>
                          </m:dPr>
                          <m:e>
                            <m:r>
                              <a:rPr lang="de-DE" sz="1700" i="1">
                                <a:latin typeface="Cambria Math"/>
                              </a:rPr>
                              <m:t>𝑥</m:t>
                            </m:r>
                          </m:e>
                        </m:d>
                      </m:e>
                      <m:sub>
                        <m:r>
                          <a:rPr lang="de-DE" sz="1700" i="1">
                            <a:latin typeface="Cambria Math"/>
                          </a:rPr>
                          <m:t>𝑖</m:t>
                        </m:r>
                      </m:sub>
                    </m:sSub>
                  </m:oMath>
                </a14:m>
                <a:endParaRPr lang="en-US" sz="1700" dirty="0" smtClean="0">
                  <a:latin typeface="Calibri" panose="020F0502020204030204" pitchFamily="34" charset="0"/>
                </a:endParaRPr>
              </a:p>
              <a:p>
                <a:pPr>
                  <a:spcBef>
                    <a:spcPts val="400"/>
                  </a:spcBef>
                </a:pPr>
                <a:endParaRPr lang="en-US" sz="1600" dirty="0" smtClean="0">
                  <a:latin typeface="Calibri" panose="020F0502020204030204" pitchFamily="34" charset="0"/>
                </a:endParaRPr>
              </a:p>
            </p:txBody>
          </p:sp>
        </mc:Choice>
        <mc:Fallback xmlns="">
          <p:sp>
            <p:nvSpPr>
              <p:cNvPr id="4" name="Textfeld 3"/>
              <p:cNvSpPr txBox="1">
                <a:spLocks noRot="1" noChangeAspect="1" noMove="1" noResize="1" noEditPoints="1" noAdjustHandles="1" noChangeArrowheads="1" noChangeShapeType="1" noTextEdit="1"/>
              </p:cNvSpPr>
              <p:nvPr/>
            </p:nvSpPr>
            <p:spPr>
              <a:xfrm>
                <a:off x="81115" y="3335507"/>
                <a:ext cx="5139991" cy="2231893"/>
              </a:xfrm>
              <a:prstGeom prst="rect">
                <a:avLst/>
              </a:prstGeom>
              <a:blipFill rotWithShape="1">
                <a:blip r:embed="rId4"/>
                <a:stretch>
                  <a:fillRect l="-593" t="-820"/>
                </a:stretch>
              </a:blipFill>
            </p:spPr>
            <p:txBody>
              <a:bodyPr/>
              <a:lstStyle/>
              <a:p>
                <a:r>
                  <a:rPr lang="en-US">
                    <a:noFill/>
                  </a:rPr>
                  <a:t> </a:t>
                </a:r>
              </a:p>
            </p:txBody>
          </p:sp>
        </mc:Fallback>
      </mc:AlternateContent>
      <p:sp>
        <p:nvSpPr>
          <p:cNvPr id="30"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100" b="1" dirty="0" smtClean="0">
                <a:solidFill>
                  <a:srgbClr val="000000"/>
                </a:solidFill>
                <a:latin typeface="Arial" panose="020B0604020202020204" pitchFamily="34" charset="0"/>
                <a:cs typeface="Arial" panose="020B0604020202020204" pitchFamily="34" charset="0"/>
              </a:rPr>
              <a:t>‘</a:t>
            </a:r>
            <a:r>
              <a:rPr lang="en-US" sz="2100" b="1" dirty="0">
                <a:solidFill>
                  <a:srgbClr val="000000"/>
                </a:solidFill>
                <a:latin typeface="Arial" panose="020B0604020202020204" pitchFamily="34" charset="0"/>
                <a:cs typeface="Arial" panose="020B0604020202020204" pitchFamily="34" charset="0"/>
              </a:rPr>
              <a:t>Adiabatic’ Damping during Acceleration</a:t>
            </a:r>
          </a:p>
        </p:txBody>
      </p:sp>
      <p:grpSp>
        <p:nvGrpSpPr>
          <p:cNvPr id="2" name="Gruppieren 1"/>
          <p:cNvGrpSpPr/>
          <p:nvPr/>
        </p:nvGrpSpPr>
        <p:grpSpPr>
          <a:xfrm>
            <a:off x="568966" y="1134619"/>
            <a:ext cx="3089688" cy="1169204"/>
            <a:chOff x="568965" y="1214233"/>
            <a:chExt cx="3320971" cy="1256726"/>
          </a:xfrm>
        </p:grpSpPr>
        <p:cxnSp>
          <p:nvCxnSpPr>
            <p:cNvPr id="3" name="Gerade Verbindung mit Pfeil 2"/>
            <p:cNvCxnSpPr/>
            <p:nvPr/>
          </p:nvCxnSpPr>
          <p:spPr bwMode="auto">
            <a:xfrm>
              <a:off x="1100609" y="2115447"/>
              <a:ext cx="2187616" cy="0"/>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mit Pfeil 8"/>
            <p:cNvCxnSpPr/>
            <p:nvPr/>
          </p:nvCxnSpPr>
          <p:spPr bwMode="auto">
            <a:xfrm flipV="1">
              <a:off x="1100609" y="1339943"/>
              <a:ext cx="0" cy="775504"/>
            </a:xfrm>
            <a:prstGeom prst="straightConnector1">
              <a:avLst/>
            </a:prstGeom>
            <a:solidFill>
              <a:schemeClr val="accent1"/>
            </a:solidFill>
            <a:ln w="38100" cap="flat" cmpd="sng" algn="ctr">
              <a:solidFill>
                <a:schemeClr val="accent2"/>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mit Pfeil 11"/>
            <p:cNvCxnSpPr/>
            <p:nvPr/>
          </p:nvCxnSpPr>
          <p:spPr bwMode="auto">
            <a:xfrm flipV="1">
              <a:off x="1100609" y="1420966"/>
              <a:ext cx="2187616" cy="694481"/>
            </a:xfrm>
            <a:prstGeom prst="straightConnector1">
              <a:avLst/>
            </a:prstGeom>
            <a:solidFill>
              <a:schemeClr val="accent1"/>
            </a:solidFill>
            <a:ln w="381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Bogen 14"/>
            <p:cNvSpPr/>
            <p:nvPr/>
          </p:nvSpPr>
          <p:spPr bwMode="auto">
            <a:xfrm rot="3185077">
              <a:off x="2049810" y="1385441"/>
              <a:ext cx="936130" cy="1114920"/>
            </a:xfrm>
            <a:prstGeom prst="arc">
              <a:avLst>
                <a:gd name="adj1" fmla="val 15619026"/>
                <a:gd name="adj2" fmla="val 19252948"/>
              </a:avLst>
            </a:prstGeom>
            <a:noFill/>
            <a:ln w="28575" cap="flat" cmpd="sng" algn="ctr">
              <a:solidFill>
                <a:schemeClr val="tx1"/>
              </a:solidFill>
              <a:prstDash val="sysDash"/>
              <a:round/>
              <a:headEnd type="arrow" w="lg" len="lg"/>
              <a:tailEnd type="none" w="lg" len="lg"/>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1" name="Textfeld 10"/>
            <p:cNvSpPr txBox="1"/>
            <p:nvPr/>
          </p:nvSpPr>
          <p:spPr>
            <a:xfrm>
              <a:off x="2281357" y="1635014"/>
              <a:ext cx="734994" cy="430061"/>
            </a:xfrm>
            <a:prstGeom prst="rect">
              <a:avLst/>
            </a:prstGeom>
            <a:noFill/>
          </p:spPr>
          <p:txBody>
            <a:bodyPr wrap="square" rtlCol="0">
              <a:spAutoFit/>
            </a:bodyPr>
            <a:lstStyle/>
            <a:p>
              <a:r>
                <a:rPr lang="en-US" sz="2000" b="1" i="1" dirty="0" smtClean="0">
                  <a:latin typeface="Calibri" panose="020F0502020204030204" pitchFamily="34" charset="0"/>
                  <a:sym typeface="Symbol"/>
                </a:rPr>
                <a:t></a:t>
              </a:r>
              <a:r>
                <a:rPr lang="en-US" sz="2000" b="1" i="1" baseline="-25000" dirty="0" smtClean="0">
                  <a:latin typeface="Calibri" panose="020F0502020204030204" pitchFamily="34" charset="0"/>
                  <a:sym typeface="Symbol"/>
                </a:rPr>
                <a:t>slow</a:t>
              </a:r>
              <a:endParaRPr lang="en-US" sz="2000" b="1" i="1" dirty="0">
                <a:latin typeface="Calibri" panose="020F0502020204030204" pitchFamily="34" charset="0"/>
              </a:endParaRPr>
            </a:p>
          </p:txBody>
        </p:sp>
        <p:sp>
          <p:nvSpPr>
            <p:cNvPr id="17" name="Textfeld 16"/>
            <p:cNvSpPr txBox="1"/>
            <p:nvPr/>
          </p:nvSpPr>
          <p:spPr>
            <a:xfrm>
              <a:off x="568965" y="1490237"/>
              <a:ext cx="734994" cy="463142"/>
            </a:xfrm>
            <a:prstGeom prst="rect">
              <a:avLst/>
            </a:prstGeom>
            <a:noFill/>
          </p:spPr>
          <p:txBody>
            <a:bodyPr wrap="square" rtlCol="0">
              <a:spAutoFit/>
            </a:bodyPr>
            <a:lstStyle/>
            <a:p>
              <a:r>
                <a:rPr lang="en-US" sz="2200" b="1" i="1" dirty="0" smtClean="0">
                  <a:solidFill>
                    <a:schemeClr val="accent2"/>
                  </a:solidFill>
                  <a:latin typeface="Calibri" panose="020F0502020204030204" pitchFamily="34" charset="0"/>
                  <a:sym typeface="Symbol"/>
                </a:rPr>
                <a:t>v</a:t>
              </a:r>
              <a:r>
                <a:rPr lang="en-US" sz="2200" b="1" baseline="-25000" dirty="0" smtClean="0">
                  <a:solidFill>
                    <a:schemeClr val="accent2"/>
                  </a:solidFill>
                  <a:latin typeface="Calibri" panose="020F0502020204030204" pitchFamily="34" charset="0"/>
                  <a:sym typeface="Symbol"/>
                </a:rPr>
                <a:t></a:t>
              </a:r>
              <a:endParaRPr lang="en-US" sz="2200" b="1" baseline="-25000" dirty="0">
                <a:solidFill>
                  <a:schemeClr val="accent2"/>
                </a:solidFill>
                <a:latin typeface="Calibri" panose="020F0502020204030204" pitchFamily="34" charset="0"/>
              </a:endParaRPr>
            </a:p>
          </p:txBody>
        </p:sp>
        <p:sp>
          <p:nvSpPr>
            <p:cNvPr id="18" name="Textfeld 17"/>
            <p:cNvSpPr txBox="1"/>
            <p:nvPr/>
          </p:nvSpPr>
          <p:spPr>
            <a:xfrm>
              <a:off x="1843247" y="2007817"/>
              <a:ext cx="734994" cy="463142"/>
            </a:xfrm>
            <a:prstGeom prst="rect">
              <a:avLst/>
            </a:prstGeom>
            <a:noFill/>
          </p:spPr>
          <p:txBody>
            <a:bodyPr wrap="square" rtlCol="0">
              <a:spAutoFit/>
            </a:bodyPr>
            <a:lstStyle/>
            <a:p>
              <a:r>
                <a:rPr lang="en-US" sz="2200" b="1" i="1" dirty="0" smtClean="0">
                  <a:solidFill>
                    <a:srgbClr val="FF0000"/>
                  </a:solidFill>
                  <a:latin typeface="Calibri" panose="020F0502020204030204" pitchFamily="34" charset="0"/>
                  <a:sym typeface="Symbol"/>
                </a:rPr>
                <a:t>v</a:t>
              </a:r>
              <a:r>
                <a:rPr lang="en-US" sz="2200" b="1" baseline="-25000" dirty="0" smtClean="0">
                  <a:solidFill>
                    <a:srgbClr val="FF0000"/>
                  </a:solidFill>
                  <a:latin typeface="Calibri" panose="020F0502020204030204" pitchFamily="34" charset="0"/>
                  <a:sym typeface="Symbol"/>
                </a:rPr>
                <a:t>||</a:t>
              </a:r>
              <a:endParaRPr lang="en-US" sz="2200" b="1" baseline="-25000" dirty="0">
                <a:solidFill>
                  <a:srgbClr val="FF0000"/>
                </a:solidFill>
                <a:latin typeface="Calibri" panose="020F0502020204030204" pitchFamily="34" charset="0"/>
              </a:endParaRPr>
            </a:p>
          </p:txBody>
        </p:sp>
        <p:sp>
          <p:nvSpPr>
            <p:cNvPr id="19" name="Textfeld 18"/>
            <p:cNvSpPr txBox="1"/>
            <p:nvPr/>
          </p:nvSpPr>
          <p:spPr>
            <a:xfrm>
              <a:off x="1851528" y="1413712"/>
              <a:ext cx="734994" cy="463142"/>
            </a:xfrm>
            <a:prstGeom prst="rect">
              <a:avLst/>
            </a:prstGeom>
            <a:noFill/>
          </p:spPr>
          <p:txBody>
            <a:bodyPr wrap="square" rtlCol="0">
              <a:spAutoFit/>
            </a:bodyPr>
            <a:lstStyle/>
            <a:p>
              <a:r>
                <a:rPr lang="en-US" sz="2200" b="1" i="1" dirty="0" smtClean="0">
                  <a:solidFill>
                    <a:srgbClr val="008000"/>
                  </a:solidFill>
                  <a:latin typeface="Calibri" panose="020F0502020204030204" pitchFamily="34" charset="0"/>
                  <a:sym typeface="Symbol"/>
                </a:rPr>
                <a:t>v</a:t>
              </a:r>
              <a:endParaRPr lang="en-US" sz="2200" b="1" baseline="-25000" dirty="0">
                <a:solidFill>
                  <a:srgbClr val="008000"/>
                </a:solidFill>
                <a:latin typeface="Calibri" panose="020F0502020204030204" pitchFamily="34" charset="0"/>
              </a:endParaRPr>
            </a:p>
          </p:txBody>
        </p:sp>
        <p:sp>
          <p:nvSpPr>
            <p:cNvPr id="326656" name="Textfeld 326655"/>
            <p:cNvSpPr txBox="1"/>
            <p:nvPr/>
          </p:nvSpPr>
          <p:spPr>
            <a:xfrm>
              <a:off x="1145816" y="1214233"/>
              <a:ext cx="2744120" cy="369332"/>
            </a:xfrm>
            <a:prstGeom prst="rect">
              <a:avLst/>
            </a:prstGeom>
            <a:noFill/>
          </p:spPr>
          <p:txBody>
            <a:bodyPr wrap="square" rtlCol="0">
              <a:spAutoFit/>
            </a:bodyPr>
            <a:lstStyle/>
            <a:p>
              <a:r>
                <a:rPr lang="en-US" sz="1600" dirty="0" smtClean="0">
                  <a:latin typeface="Calibri" panose="020F0502020204030204" pitchFamily="34" charset="0"/>
                </a:rPr>
                <a:t>before acceleration</a:t>
              </a:r>
              <a:endParaRPr lang="en-US" sz="1600" dirty="0">
                <a:latin typeface="Calibri" panose="020F0502020204030204" pitchFamily="34" charset="0"/>
              </a:endParaRPr>
            </a:p>
          </p:txBody>
        </p:sp>
      </p:grpSp>
      <p:grpSp>
        <p:nvGrpSpPr>
          <p:cNvPr id="8" name="Gruppieren 7"/>
          <p:cNvGrpSpPr/>
          <p:nvPr/>
        </p:nvGrpSpPr>
        <p:grpSpPr>
          <a:xfrm>
            <a:off x="4240917" y="1153421"/>
            <a:ext cx="3777201" cy="1173160"/>
            <a:chOff x="4240917" y="1195033"/>
            <a:chExt cx="4112257" cy="1277223"/>
          </a:xfrm>
        </p:grpSpPr>
        <p:cxnSp>
          <p:nvCxnSpPr>
            <p:cNvPr id="21" name="Gerade Verbindung mit Pfeil 20"/>
            <p:cNvCxnSpPr/>
            <p:nvPr/>
          </p:nvCxnSpPr>
          <p:spPr bwMode="auto">
            <a:xfrm>
              <a:off x="4691589" y="2075013"/>
              <a:ext cx="3661585" cy="7062"/>
            </a:xfrm>
            <a:prstGeom prst="straightConnector1">
              <a:avLst/>
            </a:prstGeom>
            <a:solidFill>
              <a:schemeClr val="accent1"/>
            </a:solidFill>
            <a:ln w="381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mit Pfeil 21"/>
            <p:cNvCxnSpPr/>
            <p:nvPr/>
          </p:nvCxnSpPr>
          <p:spPr bwMode="auto">
            <a:xfrm flipV="1">
              <a:off x="4691589" y="1299509"/>
              <a:ext cx="0" cy="775504"/>
            </a:xfrm>
            <a:prstGeom prst="straightConnector1">
              <a:avLst/>
            </a:prstGeom>
            <a:solidFill>
              <a:schemeClr val="accent1"/>
            </a:solidFill>
            <a:ln w="38100" cap="flat" cmpd="sng" algn="ctr">
              <a:solidFill>
                <a:schemeClr val="accent2"/>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4691589" y="1359545"/>
              <a:ext cx="3661585" cy="715469"/>
            </a:xfrm>
            <a:prstGeom prst="straightConnector1">
              <a:avLst/>
            </a:prstGeom>
            <a:solidFill>
              <a:schemeClr val="accent1"/>
            </a:solidFill>
            <a:ln w="381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Bogen 23"/>
            <p:cNvSpPr/>
            <p:nvPr/>
          </p:nvSpPr>
          <p:spPr bwMode="auto">
            <a:xfrm rot="3185077">
              <a:off x="5725233" y="1367391"/>
              <a:ext cx="1096213" cy="1113518"/>
            </a:xfrm>
            <a:prstGeom prst="arc">
              <a:avLst>
                <a:gd name="adj1" fmla="val 16951209"/>
                <a:gd name="adj2" fmla="val 19516414"/>
              </a:avLst>
            </a:prstGeom>
            <a:noFill/>
            <a:ln w="31750" cap="flat" cmpd="sng" algn="ctr">
              <a:solidFill>
                <a:schemeClr val="tx1"/>
              </a:solidFill>
              <a:prstDash val="sysDash"/>
              <a:round/>
              <a:headEnd type="arrow" w="lg" len="lg"/>
              <a:tailEnd type="none" w="lg" len="lg"/>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5" name="Textfeld 24"/>
            <p:cNvSpPr txBox="1"/>
            <p:nvPr/>
          </p:nvSpPr>
          <p:spPr>
            <a:xfrm>
              <a:off x="6003613" y="1671055"/>
              <a:ext cx="734994" cy="435601"/>
            </a:xfrm>
            <a:prstGeom prst="rect">
              <a:avLst/>
            </a:prstGeom>
            <a:noFill/>
          </p:spPr>
          <p:txBody>
            <a:bodyPr wrap="square" rtlCol="0">
              <a:spAutoFit/>
            </a:bodyPr>
            <a:lstStyle/>
            <a:p>
              <a:r>
                <a:rPr lang="en-US" sz="2000" b="1" i="1" dirty="0" smtClean="0">
                  <a:latin typeface="Calibri" panose="020F0502020204030204" pitchFamily="34" charset="0"/>
                  <a:sym typeface="Symbol"/>
                </a:rPr>
                <a:t></a:t>
              </a:r>
              <a:r>
                <a:rPr lang="en-US" sz="2000" b="1" i="1" baseline="-25000" dirty="0" smtClean="0">
                  <a:latin typeface="Calibri" panose="020F0502020204030204" pitchFamily="34" charset="0"/>
                  <a:sym typeface="Symbol"/>
                </a:rPr>
                <a:t>fast</a:t>
              </a:r>
              <a:endParaRPr lang="en-US" sz="2000" b="1" i="1" dirty="0">
                <a:latin typeface="Calibri" panose="020F0502020204030204" pitchFamily="34" charset="0"/>
              </a:endParaRPr>
            </a:p>
          </p:txBody>
        </p:sp>
        <p:sp>
          <p:nvSpPr>
            <p:cNvPr id="28" name="Textfeld 27"/>
            <p:cNvSpPr txBox="1"/>
            <p:nvPr/>
          </p:nvSpPr>
          <p:spPr>
            <a:xfrm>
              <a:off x="5601004" y="1446430"/>
              <a:ext cx="734994" cy="469108"/>
            </a:xfrm>
            <a:prstGeom prst="rect">
              <a:avLst/>
            </a:prstGeom>
            <a:noFill/>
          </p:spPr>
          <p:txBody>
            <a:bodyPr wrap="square" rtlCol="0">
              <a:spAutoFit/>
            </a:bodyPr>
            <a:lstStyle/>
            <a:p>
              <a:r>
                <a:rPr lang="en-US" sz="2200" b="1" i="1" dirty="0" smtClean="0">
                  <a:solidFill>
                    <a:srgbClr val="008000"/>
                  </a:solidFill>
                  <a:latin typeface="Calibri" panose="020F0502020204030204" pitchFamily="34" charset="0"/>
                  <a:sym typeface="Symbol"/>
                </a:rPr>
                <a:t>v</a:t>
              </a:r>
              <a:endParaRPr lang="en-US" sz="2200" b="1" baseline="-25000" dirty="0">
                <a:solidFill>
                  <a:srgbClr val="008000"/>
                </a:solidFill>
                <a:latin typeface="Calibri" panose="020F0502020204030204" pitchFamily="34" charset="0"/>
              </a:endParaRPr>
            </a:p>
          </p:txBody>
        </p:sp>
        <p:sp>
          <p:nvSpPr>
            <p:cNvPr id="36" name="Textfeld 35"/>
            <p:cNvSpPr txBox="1"/>
            <p:nvPr/>
          </p:nvSpPr>
          <p:spPr>
            <a:xfrm>
              <a:off x="4857954" y="1195033"/>
              <a:ext cx="2744120" cy="402093"/>
            </a:xfrm>
            <a:prstGeom prst="rect">
              <a:avLst/>
            </a:prstGeom>
            <a:noFill/>
          </p:spPr>
          <p:txBody>
            <a:bodyPr wrap="square" rtlCol="0">
              <a:spAutoFit/>
            </a:bodyPr>
            <a:lstStyle/>
            <a:p>
              <a:r>
                <a:rPr lang="en-US" dirty="0" smtClean="0">
                  <a:latin typeface="Calibri" panose="020F0502020204030204" pitchFamily="34" charset="0"/>
                </a:rPr>
                <a:t>after acceleration</a:t>
              </a:r>
              <a:endParaRPr lang="en-US" dirty="0">
                <a:latin typeface="Calibri" panose="020F0502020204030204" pitchFamily="34" charset="0"/>
              </a:endParaRPr>
            </a:p>
          </p:txBody>
        </p:sp>
        <p:sp>
          <p:nvSpPr>
            <p:cNvPr id="31" name="Textfeld 30"/>
            <p:cNvSpPr txBox="1"/>
            <p:nvPr/>
          </p:nvSpPr>
          <p:spPr>
            <a:xfrm>
              <a:off x="4240917" y="1504785"/>
              <a:ext cx="734994" cy="469108"/>
            </a:xfrm>
            <a:prstGeom prst="rect">
              <a:avLst/>
            </a:prstGeom>
            <a:noFill/>
          </p:spPr>
          <p:txBody>
            <a:bodyPr wrap="square" rtlCol="0">
              <a:spAutoFit/>
            </a:bodyPr>
            <a:lstStyle/>
            <a:p>
              <a:r>
                <a:rPr lang="en-US" sz="2200" b="1" i="1" dirty="0" smtClean="0">
                  <a:solidFill>
                    <a:schemeClr val="accent2"/>
                  </a:solidFill>
                  <a:latin typeface="Calibri" panose="020F0502020204030204" pitchFamily="34" charset="0"/>
                  <a:sym typeface="Symbol"/>
                </a:rPr>
                <a:t>v</a:t>
              </a:r>
              <a:r>
                <a:rPr lang="en-US" sz="2200" b="1" baseline="-25000" dirty="0" smtClean="0">
                  <a:solidFill>
                    <a:schemeClr val="accent2"/>
                  </a:solidFill>
                  <a:latin typeface="Calibri" panose="020F0502020204030204" pitchFamily="34" charset="0"/>
                  <a:sym typeface="Symbol"/>
                </a:rPr>
                <a:t></a:t>
              </a:r>
              <a:endParaRPr lang="en-US" sz="2200" b="1" baseline="-25000" dirty="0">
                <a:solidFill>
                  <a:schemeClr val="accent2"/>
                </a:solidFill>
                <a:latin typeface="Calibri" panose="020F0502020204030204" pitchFamily="34" charset="0"/>
              </a:endParaRPr>
            </a:p>
          </p:txBody>
        </p:sp>
        <p:sp>
          <p:nvSpPr>
            <p:cNvPr id="32" name="Textfeld 31"/>
            <p:cNvSpPr txBox="1"/>
            <p:nvPr/>
          </p:nvSpPr>
          <p:spPr>
            <a:xfrm>
              <a:off x="5619773" y="1978975"/>
              <a:ext cx="734994" cy="469108"/>
            </a:xfrm>
            <a:prstGeom prst="rect">
              <a:avLst/>
            </a:prstGeom>
            <a:noFill/>
          </p:spPr>
          <p:txBody>
            <a:bodyPr wrap="square" rtlCol="0">
              <a:spAutoFit/>
            </a:bodyPr>
            <a:lstStyle/>
            <a:p>
              <a:r>
                <a:rPr lang="en-US" sz="2200" b="1" i="1" dirty="0" smtClean="0">
                  <a:solidFill>
                    <a:srgbClr val="FF0000"/>
                  </a:solidFill>
                  <a:latin typeface="Calibri" panose="020F0502020204030204" pitchFamily="34" charset="0"/>
                  <a:sym typeface="Symbol"/>
                </a:rPr>
                <a:t>v</a:t>
              </a:r>
              <a:r>
                <a:rPr lang="en-US" sz="2200" b="1" baseline="-25000" dirty="0" smtClean="0">
                  <a:solidFill>
                    <a:srgbClr val="FF0000"/>
                  </a:solidFill>
                  <a:latin typeface="Calibri" panose="020F0502020204030204" pitchFamily="34" charset="0"/>
                  <a:sym typeface="Symbol"/>
                </a:rPr>
                <a:t>||</a:t>
              </a:r>
              <a:endParaRPr lang="en-US" sz="2200" b="1" baseline="-25000" dirty="0">
                <a:solidFill>
                  <a:srgbClr val="FF0000"/>
                </a:solidFill>
                <a:latin typeface="Calibri" panose="020F0502020204030204" pitchFamily="34" charset="0"/>
              </a:endParaRPr>
            </a:p>
          </p:txBody>
        </p:sp>
      </p:grpSp>
      <p:sp>
        <p:nvSpPr>
          <p:cNvPr id="34" name="Rectangle 9"/>
          <p:cNvSpPr>
            <a:spLocks noChangeArrowheads="1"/>
          </p:cNvSpPr>
          <p:nvPr/>
        </p:nvSpPr>
        <p:spPr bwMode="auto">
          <a:xfrm>
            <a:off x="129252" y="5250022"/>
            <a:ext cx="5106667"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dirty="0" smtClean="0">
                <a:solidFill>
                  <a:srgbClr val="0000FF"/>
                </a:solidFill>
                <a:latin typeface="Calibri" panose="020F0502020204030204" pitchFamily="34" charset="0"/>
              </a:rPr>
              <a:t>IPM is </a:t>
            </a:r>
            <a:r>
              <a:rPr lang="en-US" altLang="de-DE" sz="1600" dirty="0">
                <a:solidFill>
                  <a:srgbClr val="0000FF"/>
                </a:solidFill>
                <a:latin typeface="Calibri" panose="020F0502020204030204" pitchFamily="34" charset="0"/>
              </a:rPr>
              <a:t>well </a:t>
            </a:r>
            <a:r>
              <a:rPr lang="en-US" altLang="de-DE" sz="1600" dirty="0" smtClean="0">
                <a:solidFill>
                  <a:srgbClr val="0000FF"/>
                </a:solidFill>
                <a:latin typeface="Calibri" panose="020F0502020204030204" pitchFamily="34" charset="0"/>
              </a:rPr>
              <a:t>suited</a:t>
            </a:r>
          </a:p>
          <a:p>
            <a:pPr>
              <a:spcBef>
                <a:spcPts val="200"/>
              </a:spcBef>
            </a:pPr>
            <a:r>
              <a:rPr lang="en-US" altLang="de-DE" sz="1600" dirty="0" smtClean="0">
                <a:solidFill>
                  <a:srgbClr val="0000FF"/>
                </a:solidFill>
                <a:latin typeface="Calibri" panose="020F0502020204030204" pitchFamily="34" charset="0"/>
              </a:rPr>
              <a:t>for long </a:t>
            </a:r>
            <a:r>
              <a:rPr lang="en-US" altLang="de-DE" sz="1600" dirty="0">
                <a:solidFill>
                  <a:srgbClr val="0000FF"/>
                </a:solidFill>
                <a:latin typeface="Calibri" panose="020F0502020204030204" pitchFamily="34" charset="0"/>
              </a:rPr>
              <a:t>time observations </a:t>
            </a:r>
            <a:endParaRPr lang="en-US" altLang="de-DE" sz="1600" dirty="0" smtClean="0">
              <a:solidFill>
                <a:srgbClr val="0000FF"/>
              </a:solidFill>
              <a:latin typeface="Calibri" panose="020F0502020204030204" pitchFamily="34" charset="0"/>
            </a:endParaRPr>
          </a:p>
          <a:p>
            <a:pPr>
              <a:spcBef>
                <a:spcPts val="200"/>
              </a:spcBef>
            </a:pPr>
            <a:r>
              <a:rPr lang="en-US" altLang="de-DE" sz="1600" dirty="0" smtClean="0">
                <a:solidFill>
                  <a:srgbClr val="0000FF"/>
                </a:solidFill>
                <a:latin typeface="Calibri" panose="020F0502020204030204" pitchFamily="34" charset="0"/>
              </a:rPr>
              <a:t>without </a:t>
            </a:r>
            <a:r>
              <a:rPr lang="en-US" altLang="de-DE" sz="1600" dirty="0">
                <a:solidFill>
                  <a:srgbClr val="0000FF"/>
                </a:solidFill>
                <a:latin typeface="Calibri" panose="020F0502020204030204" pitchFamily="34" charset="0"/>
              </a:rPr>
              <a:t>beam disturbance </a:t>
            </a:r>
            <a:endParaRPr lang="en-US" altLang="de-DE" sz="1600" dirty="0" smtClean="0">
              <a:solidFill>
                <a:srgbClr val="0000FF"/>
              </a:solidFill>
              <a:latin typeface="Calibri" panose="020F0502020204030204" pitchFamily="34" charset="0"/>
            </a:endParaRPr>
          </a:p>
          <a:p>
            <a:pPr>
              <a:spcBef>
                <a:spcPts val="200"/>
              </a:spcBef>
            </a:pPr>
            <a:r>
              <a:rPr lang="en-US" altLang="de-DE" sz="1600" dirty="0" smtClean="0">
                <a:solidFill>
                  <a:srgbClr val="0000FF"/>
                </a:solidFill>
                <a:latin typeface="Calibri" panose="020F0502020204030204" pitchFamily="34" charset="0"/>
                <a:sym typeface="Symbol" pitchFamily="18" charset="2"/>
              </a:rPr>
              <a:t> </a:t>
            </a:r>
            <a:r>
              <a:rPr lang="en-US" altLang="de-DE" sz="1600" dirty="0">
                <a:solidFill>
                  <a:srgbClr val="0000FF"/>
                </a:solidFill>
                <a:latin typeface="Calibri" panose="020F0502020204030204" pitchFamily="34" charset="0"/>
                <a:sym typeface="Symbol" pitchFamily="18" charset="2"/>
              </a:rPr>
              <a:t>ma</a:t>
            </a:r>
            <a:r>
              <a:rPr lang="en-US" altLang="de-DE" sz="1600" dirty="0">
                <a:solidFill>
                  <a:srgbClr val="0000FF"/>
                </a:solidFill>
                <a:latin typeface="Calibri" panose="020F0502020204030204" pitchFamily="34" charset="0"/>
              </a:rPr>
              <a:t>inly used at proton synchrotrons.</a:t>
            </a:r>
          </a:p>
        </p:txBody>
      </p:sp>
      <p:grpSp>
        <p:nvGrpSpPr>
          <p:cNvPr id="13" name="Gruppieren 12"/>
          <p:cNvGrpSpPr/>
          <p:nvPr/>
        </p:nvGrpSpPr>
        <p:grpSpPr>
          <a:xfrm>
            <a:off x="5308513" y="3542307"/>
            <a:ext cx="3480246" cy="2618281"/>
            <a:chOff x="5308513" y="3542307"/>
            <a:chExt cx="3480246" cy="2618281"/>
          </a:xfrm>
        </p:grpSpPr>
        <p:pic>
          <p:nvPicPr>
            <p:cNvPr id="59394" name="Picture 2" descr="H:\JUAS 2017\temp\sis-ipm-adiabatic-juas-july2016_smooth.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08513" y="3542307"/>
              <a:ext cx="3480246" cy="2618281"/>
            </a:xfrm>
            <a:prstGeom prst="rect">
              <a:avLst/>
            </a:prstGeom>
            <a:noFill/>
            <a:extLst>
              <a:ext uri="{909E8E84-426E-40DD-AFC4-6F175D3DCCD1}">
                <a14:hiddenFill xmlns:a14="http://schemas.microsoft.com/office/drawing/2010/main">
                  <a:solidFill>
                    <a:srgbClr val="FFFFFF"/>
                  </a:solidFill>
                </a14:hiddenFill>
              </a:ext>
            </a:extLst>
          </p:spPr>
        </p:pic>
        <p:cxnSp>
          <p:nvCxnSpPr>
            <p:cNvPr id="7" name="Gerade Verbindung mit Pfeil 6"/>
            <p:cNvCxnSpPr/>
            <p:nvPr/>
          </p:nvCxnSpPr>
          <p:spPr bwMode="auto">
            <a:xfrm>
              <a:off x="8018118" y="4482091"/>
              <a:ext cx="484632" cy="0"/>
            </a:xfrm>
            <a:prstGeom prst="straightConnector1">
              <a:avLst/>
            </a:prstGeom>
            <a:noFill/>
            <a:ln w="19050" cap="flat" cmpd="sng" algn="ctr">
              <a:solidFill>
                <a:srgbClr val="008000"/>
              </a:solidFill>
              <a:prstDash val="solid"/>
              <a:round/>
              <a:headEnd type="stealth" w="med" len="lg"/>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8026915" y="4207970"/>
              <a:ext cx="554708" cy="323165"/>
            </a:xfrm>
            <a:prstGeom prst="rect">
              <a:avLst/>
            </a:prstGeom>
            <a:noFill/>
          </p:spPr>
          <p:txBody>
            <a:bodyPr wrap="square" rtlCol="0">
              <a:spAutoFit/>
            </a:bodyPr>
            <a:lstStyle/>
            <a:p>
              <a:r>
                <a:rPr lang="de-DE" sz="1500" b="1" dirty="0" err="1" smtClean="0">
                  <a:solidFill>
                    <a:srgbClr val="008000"/>
                  </a:solidFill>
                  <a:latin typeface="Calibri" panose="020F0502020204030204" pitchFamily="34" charset="0"/>
                </a:rPr>
                <a:t>acc</a:t>
              </a:r>
              <a:r>
                <a:rPr lang="de-DE" sz="1500" b="1" dirty="0" smtClean="0">
                  <a:solidFill>
                    <a:srgbClr val="008000"/>
                  </a:solidFill>
                  <a:latin typeface="Calibri" panose="020F0502020204030204" pitchFamily="34" charset="0"/>
                </a:rPr>
                <a:t>.</a:t>
              </a:r>
              <a:endParaRPr lang="de-DE" sz="1500" b="1" dirty="0">
                <a:solidFill>
                  <a:srgbClr val="008000"/>
                </a:solidFill>
                <a:latin typeface="Calibri" panose="020F0502020204030204" pitchFamily="34" charset="0"/>
              </a:endParaRPr>
            </a:p>
          </p:txBody>
        </p:sp>
      </p:grpSp>
      <p:grpSp>
        <p:nvGrpSpPr>
          <p:cNvPr id="39" name="Gruppieren 38"/>
          <p:cNvGrpSpPr/>
          <p:nvPr/>
        </p:nvGrpSpPr>
        <p:grpSpPr>
          <a:xfrm>
            <a:off x="3471391" y="4391667"/>
            <a:ext cx="2047379" cy="1939637"/>
            <a:chOff x="1516509" y="1195207"/>
            <a:chExt cx="2047379" cy="1939637"/>
          </a:xfrm>
        </p:grpSpPr>
        <p:cxnSp>
          <p:nvCxnSpPr>
            <p:cNvPr id="40" name="Gerade Verbindung 39"/>
            <p:cNvCxnSpPr/>
            <p:nvPr/>
          </p:nvCxnSpPr>
          <p:spPr bwMode="auto">
            <a:xfrm flipH="1">
              <a:off x="1516509" y="2031584"/>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p:nvPr/>
          </p:nvCxnSpPr>
          <p:spPr bwMode="auto">
            <a:xfrm>
              <a:off x="3250118" y="2031584"/>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mit Pfeil 41"/>
            <p:cNvCxnSpPr/>
            <p:nvPr/>
          </p:nvCxnSpPr>
          <p:spPr bwMode="auto">
            <a:xfrm flipV="1">
              <a:off x="1516509" y="2555994"/>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feld 42"/>
            <p:cNvSpPr txBox="1"/>
            <p:nvPr/>
          </p:nvSpPr>
          <p:spPr>
            <a:xfrm>
              <a:off x="1568836" y="2777568"/>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rPr>
                <a:t>injection</a:t>
              </a:r>
              <a:endParaRPr lang="en-US" sz="1400" dirty="0">
                <a:latin typeface="Calibri" panose="020F0502020204030204" pitchFamily="34" charset="0"/>
              </a:endParaRPr>
            </a:p>
          </p:txBody>
        </p:sp>
        <p:sp>
          <p:nvSpPr>
            <p:cNvPr id="44" name="Textfeld 43"/>
            <p:cNvSpPr txBox="1"/>
            <p:nvPr/>
          </p:nvSpPr>
          <p:spPr>
            <a:xfrm>
              <a:off x="2450230" y="2780183"/>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rPr>
                <a:t>extraction</a:t>
              </a:r>
              <a:endParaRPr lang="en-US" sz="1400" dirty="0">
                <a:latin typeface="Calibri" panose="020F0502020204030204" pitchFamily="34" charset="0"/>
              </a:endParaRPr>
            </a:p>
          </p:txBody>
        </p:sp>
        <p:sp>
          <p:nvSpPr>
            <p:cNvPr id="45" name="Text Box 4"/>
            <p:cNvSpPr txBox="1">
              <a:spLocks noChangeArrowheads="1"/>
            </p:cNvSpPr>
            <p:nvPr/>
          </p:nvSpPr>
          <p:spPr bwMode="auto">
            <a:xfrm>
              <a:off x="2126992" y="1559483"/>
              <a:ext cx="8038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1600" b="1" dirty="0" smtClean="0">
                  <a:solidFill>
                    <a:srgbClr val="0000FF"/>
                  </a:solidFill>
                  <a:latin typeface="Calibri" panose="020F0502020204030204" pitchFamily="34" charset="0"/>
                </a:rPr>
                <a:t>IPM</a:t>
              </a:r>
              <a:endParaRPr lang="en-US" altLang="de-DE" sz="1600" b="1" dirty="0">
                <a:solidFill>
                  <a:srgbClr val="0000FF"/>
                </a:solidFill>
                <a:latin typeface="Calibri" panose="020F0502020204030204" pitchFamily="34" charset="0"/>
              </a:endParaRPr>
            </a:p>
          </p:txBody>
        </p:sp>
        <p:sp>
          <p:nvSpPr>
            <p:cNvPr id="46" name="Abgerundetes Rechteck 45"/>
            <p:cNvSpPr/>
            <p:nvPr/>
          </p:nvSpPr>
          <p:spPr bwMode="auto">
            <a:xfrm>
              <a:off x="1725817" y="1356282"/>
              <a:ext cx="1524302" cy="1368589"/>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47" name="Rechteck 46"/>
            <p:cNvSpPr/>
            <p:nvPr/>
          </p:nvSpPr>
          <p:spPr bwMode="auto">
            <a:xfrm>
              <a:off x="2292703" y="1195207"/>
              <a:ext cx="424706" cy="369332"/>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48" name="Textfeld 47"/>
            <p:cNvSpPr txBox="1"/>
            <p:nvPr/>
          </p:nvSpPr>
          <p:spPr>
            <a:xfrm>
              <a:off x="1741057" y="1866902"/>
              <a:ext cx="1511266" cy="523220"/>
            </a:xfrm>
            <a:prstGeom prst="rect">
              <a:avLst/>
            </a:prstGeom>
            <a:noFill/>
          </p:spPr>
          <p:txBody>
            <a:bodyPr wrap="square" rtlCol="0">
              <a:spAutoFit/>
            </a:bodyPr>
            <a:lstStyle/>
            <a:p>
              <a:r>
                <a:rPr lang="en-US" sz="1400" b="1" dirty="0" smtClean="0">
                  <a:solidFill>
                    <a:srgbClr val="C00000"/>
                  </a:solidFill>
                  <a:latin typeface="Calibri" panose="020F0502020204030204" pitchFamily="34" charset="0"/>
                </a:rPr>
                <a:t>synchrotron with acceleration</a:t>
              </a:r>
              <a:endParaRPr lang="en-US" sz="1400" b="1" dirty="0">
                <a:solidFill>
                  <a:srgbClr val="C00000"/>
                </a:solidFill>
                <a:latin typeface="Calibri" panose="020F0502020204030204" pitchFamily="34" charset="0"/>
              </a:endParaRPr>
            </a:p>
          </p:txBody>
        </p:sp>
      </p:grpSp>
      <p:sp>
        <p:nvSpPr>
          <p:cNvPr id="49" name="Textfeld 48">
            <a:hlinkClick r:id="" action="ppaction://noaction"/>
          </p:cNvPr>
          <p:cNvSpPr txBox="1"/>
          <p:nvPr/>
        </p:nvSpPr>
        <p:spPr>
          <a:xfrm>
            <a:off x="4675277" y="6519446"/>
            <a:ext cx="1641988"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a:hlinkClick r:id="rId6" action="ppaction://hlinksldjump"/>
              </a:rPr>
              <a:t>magnetic field </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145734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5515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Scintillation screens: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light, universal  usage, limited dynamic range </a:t>
            </a: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Optical Transition </a:t>
            </a:r>
            <a:r>
              <a:rPr lang="en-US" altLang="de-DE" sz="2000" b="1" dirty="0" smtClean="0">
                <a:solidFill>
                  <a:schemeClr val="tx1">
                    <a:lumMod val="50000"/>
                    <a:lumOff val="50000"/>
                  </a:schemeClr>
                </a:solidFill>
                <a:latin typeface="Calibri" panose="020F0502020204030204" pitchFamily="34" charset="0"/>
              </a:rPr>
              <a:t>Radiation:  </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light emission due to </a:t>
            </a:r>
            <a:r>
              <a:rPr lang="en-GB" altLang="de-DE" sz="2000" b="1" dirty="0" smtClean="0">
                <a:solidFill>
                  <a:schemeClr val="tx1">
                    <a:lumMod val="50000"/>
                    <a:lumOff val="50000"/>
                  </a:schemeClr>
                </a:solidFill>
                <a:latin typeface="Calibri" panose="020F0502020204030204" pitchFamily="34" charset="0"/>
              </a:rPr>
              <a:t>crossing </a:t>
            </a:r>
            <a:r>
              <a:rPr lang="en-GB" altLang="de-DE" sz="2000" b="1" dirty="0">
                <a:solidFill>
                  <a:schemeClr val="tx1">
                    <a:lumMod val="50000"/>
                    <a:lumOff val="50000"/>
                  </a:schemeClr>
                </a:solidFill>
                <a:latin typeface="Calibri" panose="020F0502020204030204" pitchFamily="34" charset="0"/>
              </a:rPr>
              <a:t>material boundary, </a:t>
            </a:r>
            <a:r>
              <a:rPr lang="en-GB" altLang="de-DE" sz="2000" b="1" dirty="0" smtClean="0">
                <a:solidFill>
                  <a:schemeClr val="tx1">
                    <a:lumMod val="50000"/>
                    <a:lumOff val="50000"/>
                  </a:schemeClr>
                </a:solidFill>
                <a:latin typeface="Calibri" panose="020F0502020204030204" pitchFamily="34" charset="0"/>
              </a:rPr>
              <a:t>mainly for </a:t>
            </a:r>
            <a:r>
              <a:rPr lang="en-GB" altLang="de-DE" sz="2000" b="1" dirty="0">
                <a:solidFill>
                  <a:schemeClr val="tx1">
                    <a:lumMod val="50000"/>
                    <a:lumOff val="50000"/>
                  </a:schemeClr>
                </a:solidFill>
                <a:latin typeface="Calibri" panose="020F0502020204030204" pitchFamily="34" charset="0"/>
              </a:rPr>
              <a:t>relativistic </a:t>
            </a:r>
            <a:r>
              <a:rPr lang="en-GB" altLang="de-DE" sz="2000" b="1" dirty="0" smtClean="0">
                <a:solidFill>
                  <a:schemeClr val="tx1">
                    <a:lumMod val="50000"/>
                    <a:lumOff val="50000"/>
                  </a:schemeClr>
                </a:solidFill>
                <a:latin typeface="Calibri" panose="020F0502020204030204" pitchFamily="34" charset="0"/>
              </a:rPr>
              <a:t>beams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SEM-Grid: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electrons, workhorse, limited resolution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smtClean="0">
                <a:solidFill>
                  <a:schemeClr val="tx1">
                    <a:lumMod val="50000"/>
                    <a:lumOff val="50000"/>
                  </a:schemeClr>
                </a:solidFill>
                <a:latin typeface="Calibri" panose="020F0502020204030204" pitchFamily="34" charset="0"/>
              </a:rPr>
              <a:t> Wire scanner:</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a:t>
            </a:r>
            <a:r>
              <a:rPr lang="en-GB" altLang="de-DE" sz="2000" b="1" dirty="0">
                <a:solidFill>
                  <a:schemeClr val="tx1">
                    <a:lumMod val="50000"/>
                    <a:lumOff val="50000"/>
                  </a:schemeClr>
                </a:solidFill>
                <a:latin typeface="Calibri" panose="020F0502020204030204" pitchFamily="34" charset="0"/>
              </a:rPr>
              <a:t>emission of electrons, workhorse, scanning method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Ionization Profile </a:t>
            </a:r>
            <a:r>
              <a:rPr lang="en-US" altLang="de-DE" sz="2000" b="1" dirty="0" smtClean="0">
                <a:solidFill>
                  <a:schemeClr val="tx1">
                    <a:lumMod val="50000"/>
                    <a:lumOff val="50000"/>
                  </a:schemeClr>
                </a:solidFill>
                <a:latin typeface="Calibri" panose="020F0502020204030204" pitchFamily="34" charset="0"/>
              </a:rPr>
              <a:t>Monitor: </a:t>
            </a: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secondary </a:t>
            </a:r>
            <a:r>
              <a:rPr lang="en-US" altLang="de-DE" sz="2000" b="1" dirty="0">
                <a:solidFill>
                  <a:schemeClr val="tx1">
                    <a:lumMod val="50000"/>
                    <a:lumOff val="50000"/>
                  </a:schemeClr>
                </a:solidFill>
                <a:latin typeface="Calibri" panose="020F0502020204030204" pitchFamily="34" charset="0"/>
              </a:rPr>
              <a:t>particle detection from interaction beam-residual gas</a:t>
            </a:r>
            <a:endParaRPr lang="en-US" altLang="de-DE" sz="2000" b="1" dirty="0" smtClean="0">
              <a:solidFill>
                <a:srgbClr val="0000FF"/>
              </a:solidFill>
              <a:latin typeface="Calibri" panose="020F0502020204030204" pitchFamily="34" charset="0"/>
            </a:endParaRPr>
          </a:p>
          <a:p>
            <a:pPr>
              <a:lnSpc>
                <a:spcPct val="80000"/>
              </a:lnSpc>
              <a:buFont typeface="Wingdings" pitchFamily="2" charset="2"/>
              <a:buChar char="Ø"/>
            </a:pPr>
            <a:r>
              <a:rPr lang="en-US" altLang="de-DE" sz="2000" b="1" dirty="0">
                <a:solidFill>
                  <a:srgbClr val="0000FF"/>
                </a:solidFill>
                <a:latin typeface="Calibri" panose="020F0502020204030204" pitchFamily="34" charset="0"/>
              </a:rPr>
              <a:t> </a:t>
            </a:r>
            <a:r>
              <a:rPr lang="en-US" altLang="de-DE" sz="2000" b="1" dirty="0" smtClean="0">
                <a:solidFill>
                  <a:srgbClr val="0000FF"/>
                </a:solidFill>
                <a:latin typeface="Calibri" panose="020F0502020204030204" pitchFamily="34" charset="0"/>
              </a:rPr>
              <a:t>Synchrotron </a:t>
            </a:r>
            <a:r>
              <a:rPr lang="en-US" altLang="de-DE" sz="2000" b="1" dirty="0">
                <a:solidFill>
                  <a:srgbClr val="0000FF"/>
                </a:solidFill>
                <a:latin typeface="Calibri" panose="020F0502020204030204" pitchFamily="34" charset="0"/>
              </a:rPr>
              <a:t>Light </a:t>
            </a:r>
            <a:r>
              <a:rPr lang="en-US" altLang="de-DE" sz="2000" b="1" dirty="0" smtClean="0">
                <a:solidFill>
                  <a:srgbClr val="0000FF"/>
                </a:solidFill>
                <a:latin typeface="Calibri" panose="020F0502020204030204" pitchFamily="34" charset="0"/>
              </a:rPr>
              <a:t>Monitors:</a:t>
            </a:r>
          </a:p>
          <a:p>
            <a:pPr>
              <a:lnSpc>
                <a:spcPct val="80000"/>
              </a:lnSpc>
            </a:pPr>
            <a:r>
              <a:rPr lang="en-US" altLang="de-DE" sz="2000" b="1" dirty="0">
                <a:solidFill>
                  <a:srgbClr val="0000FF"/>
                </a:solidFill>
                <a:latin typeface="Calibri" panose="020F0502020204030204" pitchFamily="34" charset="0"/>
              </a:rPr>
              <a:t> </a:t>
            </a:r>
            <a:r>
              <a:rPr lang="en-US" altLang="de-DE" sz="2000" b="1" dirty="0" smtClean="0">
                <a:solidFill>
                  <a:srgbClr val="0000FF"/>
                </a:solidFill>
                <a:latin typeface="Calibri" panose="020F0502020204030204" pitchFamily="34" charset="0"/>
              </a:rPr>
              <a:t>    </a:t>
            </a:r>
            <a:r>
              <a:rPr lang="en-US" altLang="de-DE" sz="2000" b="1" dirty="0" smtClean="0">
                <a:solidFill>
                  <a:srgbClr val="008000"/>
                </a:solidFill>
                <a:latin typeface="Calibri" panose="020F0502020204030204" pitchFamily="34" charset="0"/>
              </a:rPr>
              <a:t>photon </a:t>
            </a:r>
            <a:r>
              <a:rPr lang="en-US" altLang="de-DE" sz="2000" b="1" dirty="0">
                <a:solidFill>
                  <a:srgbClr val="008000"/>
                </a:solidFill>
                <a:latin typeface="Calibri" panose="020F0502020204030204" pitchFamily="34" charset="0"/>
              </a:rPr>
              <a:t>detection of emitted synchrotron light in optical and X-ray </a:t>
            </a:r>
            <a:r>
              <a:rPr lang="en-US" altLang="de-DE" sz="2000" b="1" dirty="0" smtClean="0">
                <a:solidFill>
                  <a:srgbClr val="008000"/>
                </a:solidFill>
                <a:latin typeface="Calibri" panose="020F0502020204030204" pitchFamily="34" charset="0"/>
              </a:rPr>
              <a:t>range</a:t>
            </a:r>
            <a:endParaRPr lang="en-US" altLang="de-DE" sz="2000" b="1" dirty="0">
              <a:solidFill>
                <a:srgbClr val="008000"/>
              </a:solidFill>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1221223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Synchrotron </a:t>
            </a:r>
            <a:r>
              <a:rPr lang="en-US" altLang="de-DE" sz="2100" b="1" dirty="0" smtClean="0">
                <a:solidFill>
                  <a:srgbClr val="000000"/>
                </a:solidFill>
                <a:latin typeface="Arial" panose="020B0604020202020204" pitchFamily="34" charset="0"/>
                <a:cs typeface="Arial" panose="020B0604020202020204" pitchFamily="34" charset="0"/>
              </a:rPr>
              <a:t>Radiation </a:t>
            </a:r>
            <a:r>
              <a:rPr lang="en-US" altLang="de-DE" sz="2100" b="1" dirty="0">
                <a:solidFill>
                  <a:srgbClr val="000000"/>
                </a:solidFill>
                <a:latin typeface="Arial" panose="020B0604020202020204" pitchFamily="34" charset="0"/>
                <a:cs typeface="Arial" panose="020B0604020202020204" pitchFamily="34" charset="0"/>
              </a:rPr>
              <a:t>Monitor</a:t>
            </a:r>
          </a:p>
        </p:txBody>
      </p:sp>
      <p:sp>
        <p:nvSpPr>
          <p:cNvPr id="4506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sp>
        <p:nvSpPr>
          <p:cNvPr id="45062" name="Text Box 4"/>
          <p:cNvSpPr txBox="1">
            <a:spLocks noChangeArrowheads="1"/>
          </p:cNvSpPr>
          <p:nvPr/>
        </p:nvSpPr>
        <p:spPr bwMode="auto">
          <a:xfrm>
            <a:off x="106363" y="779794"/>
            <a:ext cx="83820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solidFill>
                  <a:srgbClr val="0000FF"/>
                </a:solidFill>
                <a:latin typeface="Calibri" panose="020F0502020204030204" pitchFamily="34" charset="0"/>
              </a:rPr>
              <a:t>An electron bent (i.e. accelerated) by a dipole magnet emit synchrotron </a:t>
            </a:r>
            <a:r>
              <a:rPr lang="en-US" altLang="de-DE" sz="2000" dirty="0" smtClean="0">
                <a:solidFill>
                  <a:srgbClr val="0000FF"/>
                </a:solidFill>
                <a:latin typeface="Calibri" panose="020F0502020204030204" pitchFamily="34" charset="0"/>
              </a:rPr>
              <a:t>light</a:t>
            </a:r>
          </a:p>
          <a:p>
            <a:pPr>
              <a:spcBef>
                <a:spcPts val="0"/>
              </a:spcBef>
            </a:pPr>
            <a:r>
              <a:rPr lang="en-US" altLang="de-DE" dirty="0" smtClean="0">
                <a:latin typeface="Calibri" panose="020F0502020204030204" pitchFamily="34" charset="0"/>
              </a:rPr>
              <a:t>see lecture ‘Electron Beam Dynamics’ by Lenny </a:t>
            </a:r>
            <a:r>
              <a:rPr lang="en-US" altLang="de-DE" dirty="0" err="1" smtClean="0">
                <a:latin typeface="Calibri" panose="020F0502020204030204" pitchFamily="34" charset="0"/>
              </a:rPr>
              <a:t>Rivkin</a:t>
            </a:r>
            <a:r>
              <a:rPr lang="en-US" altLang="de-DE" dirty="0" smtClean="0">
                <a:latin typeface="Calibri" panose="020F0502020204030204" pitchFamily="34" charset="0"/>
              </a:rPr>
              <a:t> </a:t>
            </a:r>
            <a:endParaRPr lang="en-US" altLang="de-DE" dirty="0">
              <a:latin typeface="Calibri" panose="020F0502020204030204" pitchFamily="34" charset="0"/>
            </a:endParaRPr>
          </a:p>
          <a:p>
            <a:r>
              <a:rPr lang="en-US" altLang="de-DE" sz="2000" dirty="0">
                <a:latin typeface="Calibri" panose="020F0502020204030204" pitchFamily="34" charset="0"/>
              </a:rPr>
              <a:t>This light is emitted </a:t>
            </a:r>
          </a:p>
          <a:p>
            <a:pPr>
              <a:lnSpc>
                <a:spcPct val="60000"/>
              </a:lnSpc>
            </a:pPr>
            <a:r>
              <a:rPr lang="en-US" altLang="de-DE" sz="2000" dirty="0">
                <a:latin typeface="Calibri" panose="020F0502020204030204" pitchFamily="34" charset="0"/>
              </a:rPr>
              <a:t>into a cone of  </a:t>
            </a:r>
          </a:p>
          <a:p>
            <a:pPr>
              <a:lnSpc>
                <a:spcPct val="60000"/>
              </a:lnSpc>
            </a:pPr>
            <a:r>
              <a:rPr lang="en-US" altLang="de-DE" sz="2000" dirty="0">
                <a:latin typeface="Calibri" panose="020F0502020204030204" pitchFamily="34" charset="0"/>
              </a:rPr>
              <a:t>opening 2/</a:t>
            </a:r>
            <a:r>
              <a:rPr lang="en-US" altLang="de-DE" sz="2000" dirty="0">
                <a:latin typeface="Calibri" panose="020F0502020204030204" pitchFamily="34" charset="0"/>
                <a:sym typeface="Symbol" pitchFamily="18" charset="2"/>
              </a:rPr>
              <a:t> in lab-frame.</a:t>
            </a:r>
          </a:p>
          <a:p>
            <a:pPr>
              <a:lnSpc>
                <a:spcPct val="60000"/>
              </a:lnSpc>
              <a:buFont typeface="Symbol" pitchFamily="18" charset="2"/>
              <a:buChar char="Þ"/>
            </a:pPr>
            <a:r>
              <a:rPr lang="en-US" altLang="de-DE" sz="2000" dirty="0">
                <a:latin typeface="Calibri" panose="020F0502020204030204" pitchFamily="34" charset="0"/>
                <a:sym typeface="Symbol" pitchFamily="18" charset="2"/>
              </a:rPr>
              <a:t>Well suited for rel. e</a:t>
            </a:r>
            <a:r>
              <a:rPr lang="en-US" altLang="de-DE" sz="2400" baseline="30000" dirty="0">
                <a:latin typeface="Calibri" panose="020F0502020204030204" pitchFamily="34" charset="0"/>
                <a:sym typeface="Symbol" pitchFamily="18" charset="2"/>
              </a:rPr>
              <a:t>-</a:t>
            </a:r>
          </a:p>
          <a:p>
            <a:pPr>
              <a:lnSpc>
                <a:spcPct val="60000"/>
              </a:lnSpc>
              <a:buFont typeface="Symbol" pitchFamily="18" charset="2"/>
              <a:buNone/>
            </a:pPr>
            <a:r>
              <a:rPr lang="en-US" altLang="de-DE" sz="2000" dirty="0">
                <a:solidFill>
                  <a:srgbClr val="0033CC"/>
                </a:solidFill>
                <a:latin typeface="Calibri" panose="020F0502020204030204" pitchFamily="34" charset="0"/>
                <a:sym typeface="Symbol" pitchFamily="18" charset="2"/>
              </a:rPr>
              <a:t> </a:t>
            </a:r>
            <a:r>
              <a:rPr lang="en-US" altLang="de-DE" sz="2000" dirty="0">
                <a:solidFill>
                  <a:srgbClr val="0000FF"/>
                </a:solidFill>
                <a:latin typeface="Calibri" panose="020F0502020204030204" pitchFamily="34" charset="0"/>
                <a:sym typeface="Symbol" pitchFamily="18" charset="2"/>
              </a:rPr>
              <a:t>For protons: </a:t>
            </a:r>
          </a:p>
          <a:p>
            <a:pPr>
              <a:lnSpc>
                <a:spcPct val="60000"/>
              </a:lnSpc>
              <a:buFont typeface="Symbol" pitchFamily="18" charset="2"/>
              <a:buNone/>
            </a:pPr>
            <a:r>
              <a:rPr lang="en-US" altLang="de-DE" sz="2000" dirty="0">
                <a:latin typeface="Calibri" panose="020F0502020204030204" pitchFamily="34" charset="0"/>
                <a:sym typeface="Symbol" pitchFamily="18" charset="2"/>
              </a:rPr>
              <a:t>Only for energies </a:t>
            </a:r>
            <a:r>
              <a:rPr lang="en-US" altLang="de-DE" sz="2000" b="1" i="1" dirty="0" err="1" smtClean="0">
                <a:latin typeface="Calibri" panose="020F0502020204030204" pitchFamily="34" charset="0"/>
                <a:sym typeface="Symbol" pitchFamily="18" charset="2"/>
              </a:rPr>
              <a:t>E</a:t>
            </a:r>
            <a:r>
              <a:rPr lang="en-US" altLang="de-DE" sz="2000" b="1" i="1" baseline="-25000" dirty="0" err="1" smtClean="0">
                <a:latin typeface="Calibri" panose="020F0502020204030204" pitchFamily="34" charset="0"/>
                <a:sym typeface="Symbol" pitchFamily="18" charset="2"/>
              </a:rPr>
              <a:t>kin</a:t>
            </a:r>
            <a:r>
              <a:rPr lang="en-US" altLang="de-DE" sz="2000" b="1" i="1" dirty="0" smtClean="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&gt; 100 </a:t>
            </a:r>
            <a:r>
              <a:rPr lang="en-US" altLang="de-DE" sz="2000" dirty="0">
                <a:latin typeface="Calibri" panose="020F0502020204030204" pitchFamily="34" charset="0"/>
                <a:sym typeface="Symbol" pitchFamily="18" charset="2"/>
              </a:rPr>
              <a:t>GeV </a:t>
            </a:r>
          </a:p>
        </p:txBody>
      </p:sp>
      <p:pic>
        <p:nvPicPr>
          <p:cNvPr id="317447" name="Picture 7"/>
          <p:cNvPicPr>
            <a:picLocks noChangeAspect="1" noChangeArrowheads="1"/>
          </p:cNvPicPr>
          <p:nvPr/>
        </p:nvPicPr>
        <p:blipFill>
          <a:blip r:embed="rId3">
            <a:lum bright="-30000" contrast="48000"/>
            <a:extLst>
              <a:ext uri="{28A0092B-C50C-407E-A947-70E740481C1C}">
                <a14:useLocalDpi xmlns:a14="http://schemas.microsoft.com/office/drawing/2010/main" val="0"/>
              </a:ext>
            </a:extLst>
          </a:blip>
          <a:srcRect/>
          <a:stretch>
            <a:fillRect/>
          </a:stretch>
        </p:blipFill>
        <p:spPr bwMode="auto">
          <a:xfrm>
            <a:off x="2470150" y="4287838"/>
            <a:ext cx="6335713" cy="213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48" name="Text Box 8"/>
          <p:cNvSpPr txBox="1">
            <a:spLocks noChangeArrowheads="1"/>
          </p:cNvSpPr>
          <p:nvPr/>
        </p:nvSpPr>
        <p:spPr bwMode="auto">
          <a:xfrm>
            <a:off x="118650" y="3903663"/>
            <a:ext cx="2951163" cy="152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latin typeface="Calibri" panose="020F0502020204030204" pitchFamily="34" charset="0"/>
              </a:rPr>
              <a:t>The light is focused to  a intensified CCD.</a:t>
            </a:r>
          </a:p>
          <a:p>
            <a:r>
              <a:rPr lang="en-US" altLang="de-DE" sz="2000" b="1" dirty="0">
                <a:solidFill>
                  <a:srgbClr val="008000"/>
                </a:solidFill>
                <a:latin typeface="Calibri" panose="020F0502020204030204" pitchFamily="34" charset="0"/>
              </a:rPr>
              <a:t>Advantage: </a:t>
            </a:r>
          </a:p>
          <a:p>
            <a:pPr>
              <a:lnSpc>
                <a:spcPct val="60000"/>
              </a:lnSpc>
            </a:pPr>
            <a:r>
              <a:rPr lang="en-US" altLang="de-DE" sz="2000" dirty="0">
                <a:latin typeface="Calibri" panose="020F0502020204030204" pitchFamily="34" charset="0"/>
              </a:rPr>
              <a:t>Signal anyhow available!</a:t>
            </a:r>
          </a:p>
        </p:txBody>
      </p:sp>
      <p:grpSp>
        <p:nvGrpSpPr>
          <p:cNvPr id="3" name="Gruppieren 2"/>
          <p:cNvGrpSpPr/>
          <p:nvPr/>
        </p:nvGrpSpPr>
        <p:grpSpPr>
          <a:xfrm>
            <a:off x="3378150" y="1448919"/>
            <a:ext cx="5730354" cy="2568049"/>
            <a:chOff x="3378150" y="1734669"/>
            <a:chExt cx="5730354" cy="2568049"/>
          </a:xfrm>
        </p:grpSpPr>
        <p:pic>
          <p:nvPicPr>
            <p:cNvPr id="1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7636" b="5640"/>
            <a:stretch/>
          </p:blipFill>
          <p:spPr bwMode="auto">
            <a:xfrm>
              <a:off x="3643457" y="2020528"/>
              <a:ext cx="4696625" cy="2209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hteck 11"/>
            <p:cNvSpPr/>
            <p:nvPr/>
          </p:nvSpPr>
          <p:spPr bwMode="auto">
            <a:xfrm>
              <a:off x="3643456" y="3917194"/>
              <a:ext cx="2387574" cy="38552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4" name="Text Box 8"/>
            <p:cNvSpPr txBox="1">
              <a:spLocks noChangeArrowheads="1"/>
            </p:cNvSpPr>
            <p:nvPr/>
          </p:nvSpPr>
          <p:spPr bwMode="auto">
            <a:xfrm>
              <a:off x="5076056" y="2204864"/>
              <a:ext cx="136815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200" dirty="0" smtClean="0">
                  <a:latin typeface="Arial" panose="020B0604020202020204" pitchFamily="34" charset="0"/>
                  <a:cs typeface="Arial" panose="020B0604020202020204" pitchFamily="34" charset="0"/>
                </a:rPr>
                <a:t>orbit of electrons</a:t>
              </a:r>
              <a:endParaRPr lang="en-US" altLang="de-DE" sz="1200" dirty="0">
                <a:latin typeface="Arial" panose="020B0604020202020204" pitchFamily="34" charset="0"/>
                <a:cs typeface="Arial" panose="020B0604020202020204" pitchFamily="34" charset="0"/>
              </a:endParaRPr>
            </a:p>
          </p:txBody>
        </p:sp>
        <p:sp>
          <p:nvSpPr>
            <p:cNvPr id="15" name="Text Box 8"/>
            <p:cNvSpPr txBox="1">
              <a:spLocks noChangeArrowheads="1"/>
            </p:cNvSpPr>
            <p:nvPr/>
          </p:nvSpPr>
          <p:spPr bwMode="auto">
            <a:xfrm>
              <a:off x="7380312" y="2132856"/>
              <a:ext cx="136815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200" dirty="0" smtClean="0">
                  <a:latin typeface="Arial" panose="020B0604020202020204" pitchFamily="34" charset="0"/>
                  <a:cs typeface="Arial" panose="020B0604020202020204" pitchFamily="34" charset="0"/>
                </a:rPr>
                <a:t>orbit of electrons</a:t>
              </a:r>
              <a:endParaRPr lang="en-US" altLang="de-DE" sz="1200" dirty="0">
                <a:latin typeface="Arial" panose="020B0604020202020204" pitchFamily="34" charset="0"/>
                <a:cs typeface="Arial" panose="020B0604020202020204" pitchFamily="34" charset="0"/>
              </a:endParaRPr>
            </a:p>
          </p:txBody>
        </p:sp>
        <p:sp>
          <p:nvSpPr>
            <p:cNvPr id="16" name="Text Box 8"/>
            <p:cNvSpPr txBox="1">
              <a:spLocks noChangeArrowheads="1"/>
            </p:cNvSpPr>
            <p:nvPr/>
          </p:nvSpPr>
          <p:spPr bwMode="auto">
            <a:xfrm>
              <a:off x="4659621" y="2409856"/>
              <a:ext cx="776475" cy="3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dirty="0" err="1" smtClean="0">
                  <a:latin typeface="Arial" panose="020B0604020202020204" pitchFamily="34" charset="0"/>
                  <a:cs typeface="Arial" panose="020B0604020202020204" pitchFamily="34" charset="0"/>
                </a:rPr>
                <a:t>d</a:t>
              </a:r>
              <a:r>
                <a:rPr lang="en-US" altLang="de-DE" sz="1400" b="1" i="1" dirty="0" err="1" smtClean="0">
                  <a:latin typeface="Arial" panose="020B0604020202020204" pitchFamily="34" charset="0"/>
                  <a:cs typeface="Arial" panose="020B0604020202020204" pitchFamily="34" charset="0"/>
                </a:rPr>
                <a:t>p</a:t>
              </a:r>
              <a:r>
                <a:rPr lang="en-US" altLang="de-DE" sz="1400" dirty="0" smtClean="0">
                  <a:latin typeface="Arial" panose="020B0604020202020204" pitchFamily="34" charset="0"/>
                  <a:cs typeface="Arial" panose="020B0604020202020204" pitchFamily="34" charset="0"/>
                </a:rPr>
                <a:t>/</a:t>
              </a:r>
              <a:r>
                <a:rPr lang="en-US" altLang="de-DE" sz="1400" dirty="0" err="1" smtClean="0">
                  <a:latin typeface="Arial" panose="020B0604020202020204" pitchFamily="34" charset="0"/>
                  <a:cs typeface="Arial" panose="020B0604020202020204" pitchFamily="34" charset="0"/>
                </a:rPr>
                <a:t>d</a:t>
              </a:r>
              <a:r>
                <a:rPr lang="en-US" altLang="de-DE" sz="1400" i="1" dirty="0" err="1" smtClean="0">
                  <a:latin typeface="Arial" panose="020B0604020202020204" pitchFamily="34" charset="0"/>
                  <a:cs typeface="Arial" panose="020B0604020202020204" pitchFamily="34" charset="0"/>
                </a:rPr>
                <a:t>t</a:t>
              </a:r>
              <a:endParaRPr lang="en-US" altLang="de-DE" sz="1400" i="1" dirty="0">
                <a:latin typeface="Arial" panose="020B0604020202020204" pitchFamily="34" charset="0"/>
                <a:cs typeface="Arial" panose="020B0604020202020204" pitchFamily="34" charset="0"/>
              </a:endParaRPr>
            </a:p>
          </p:txBody>
        </p:sp>
        <p:sp>
          <p:nvSpPr>
            <p:cNvPr id="17" name="Text Box 8"/>
            <p:cNvSpPr txBox="1">
              <a:spLocks noChangeArrowheads="1"/>
            </p:cNvSpPr>
            <p:nvPr/>
          </p:nvSpPr>
          <p:spPr bwMode="auto">
            <a:xfrm>
              <a:off x="7308304" y="2492896"/>
              <a:ext cx="776475" cy="318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dirty="0" err="1" smtClean="0">
                  <a:latin typeface="Arial" panose="020B0604020202020204" pitchFamily="34" charset="0"/>
                  <a:cs typeface="Arial" panose="020B0604020202020204" pitchFamily="34" charset="0"/>
                </a:rPr>
                <a:t>d</a:t>
              </a:r>
              <a:r>
                <a:rPr lang="en-US" altLang="de-DE" sz="1400" b="1" i="1" dirty="0" err="1" smtClean="0">
                  <a:latin typeface="Arial" panose="020B0604020202020204" pitchFamily="34" charset="0"/>
                  <a:cs typeface="Arial" panose="020B0604020202020204" pitchFamily="34" charset="0"/>
                </a:rPr>
                <a:t>p</a:t>
              </a:r>
              <a:r>
                <a:rPr lang="en-US" altLang="de-DE" sz="1400" dirty="0" smtClean="0">
                  <a:latin typeface="Arial" panose="020B0604020202020204" pitchFamily="34" charset="0"/>
                  <a:cs typeface="Arial" panose="020B0604020202020204" pitchFamily="34" charset="0"/>
                </a:rPr>
                <a:t>/</a:t>
              </a:r>
              <a:r>
                <a:rPr lang="en-US" altLang="de-DE" sz="1400" dirty="0" err="1" smtClean="0">
                  <a:latin typeface="Arial" panose="020B0604020202020204" pitchFamily="34" charset="0"/>
                  <a:cs typeface="Arial" panose="020B0604020202020204" pitchFamily="34" charset="0"/>
                </a:rPr>
                <a:t>d</a:t>
              </a:r>
              <a:r>
                <a:rPr lang="en-US" altLang="de-DE" sz="1400" i="1" dirty="0" err="1" smtClean="0">
                  <a:latin typeface="Arial" panose="020B0604020202020204" pitchFamily="34" charset="0"/>
                  <a:cs typeface="Arial" panose="020B0604020202020204" pitchFamily="34" charset="0"/>
                </a:rPr>
                <a:t>t</a:t>
              </a:r>
              <a:endParaRPr lang="en-US" altLang="de-DE" sz="1400" i="1" dirty="0">
                <a:latin typeface="Arial" panose="020B0604020202020204" pitchFamily="34" charset="0"/>
                <a:cs typeface="Arial" panose="020B0604020202020204" pitchFamily="34" charset="0"/>
              </a:endParaRPr>
            </a:p>
          </p:txBody>
        </p:sp>
        <p:sp>
          <p:nvSpPr>
            <p:cNvPr id="18" name="Text Box 8"/>
            <p:cNvSpPr txBox="1">
              <a:spLocks noChangeArrowheads="1"/>
            </p:cNvSpPr>
            <p:nvPr/>
          </p:nvSpPr>
          <p:spPr bwMode="auto">
            <a:xfrm>
              <a:off x="4623617" y="3440643"/>
              <a:ext cx="136815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solidFill>
                    <a:srgbClr val="C00000"/>
                  </a:solidFill>
                  <a:latin typeface="Arial" panose="020B0604020202020204" pitchFamily="34" charset="0"/>
                  <a:cs typeface="Arial" panose="020B0604020202020204" pitchFamily="34" charset="0"/>
                </a:rPr>
                <a:t>radiation field</a:t>
              </a:r>
              <a:endParaRPr lang="en-US" altLang="de-DE" sz="1400" b="1" dirty="0">
                <a:solidFill>
                  <a:srgbClr val="C00000"/>
                </a:solidFill>
                <a:latin typeface="Arial" panose="020B0604020202020204" pitchFamily="34" charset="0"/>
                <a:cs typeface="Arial" panose="020B0604020202020204" pitchFamily="34" charset="0"/>
              </a:endParaRPr>
            </a:p>
          </p:txBody>
        </p:sp>
        <p:sp>
          <p:nvSpPr>
            <p:cNvPr id="19" name="Text Box 8"/>
            <p:cNvSpPr txBox="1">
              <a:spLocks noChangeArrowheads="1"/>
            </p:cNvSpPr>
            <p:nvPr/>
          </p:nvSpPr>
          <p:spPr bwMode="auto">
            <a:xfrm>
              <a:off x="7120211" y="3267273"/>
              <a:ext cx="136815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solidFill>
                    <a:srgbClr val="339966"/>
                  </a:solidFill>
                  <a:latin typeface="Arial" panose="020B0604020202020204" pitchFamily="34" charset="0"/>
                  <a:cs typeface="Arial" panose="020B0604020202020204" pitchFamily="34" charset="0"/>
                </a:rPr>
                <a:t>radiation field</a:t>
              </a:r>
              <a:endParaRPr lang="en-US" altLang="de-DE" sz="1400" b="1" dirty="0">
                <a:solidFill>
                  <a:srgbClr val="339966"/>
                </a:solidFill>
                <a:latin typeface="Arial" panose="020B0604020202020204" pitchFamily="34" charset="0"/>
                <a:cs typeface="Arial" panose="020B0604020202020204" pitchFamily="34" charset="0"/>
              </a:endParaRPr>
            </a:p>
          </p:txBody>
        </p:sp>
        <p:sp>
          <p:nvSpPr>
            <p:cNvPr id="20" name="Text Box 8"/>
            <p:cNvSpPr txBox="1">
              <a:spLocks noChangeArrowheads="1"/>
            </p:cNvSpPr>
            <p:nvPr/>
          </p:nvSpPr>
          <p:spPr bwMode="auto">
            <a:xfrm>
              <a:off x="6976968" y="3491716"/>
              <a:ext cx="21315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dirty="0" smtClean="0">
                  <a:cs typeface="Times New Roman" panose="02020603050405020304" pitchFamily="18" charset="0"/>
                </a:rPr>
                <a:t>power: </a:t>
              </a:r>
              <a:r>
                <a:rPr lang="en-US" altLang="de-DE" b="1" i="1" dirty="0" smtClean="0">
                  <a:cs typeface="Times New Roman" panose="02020603050405020304" pitchFamily="18" charset="0"/>
                </a:rPr>
                <a:t>P</a:t>
              </a:r>
              <a:r>
                <a:rPr lang="en-US" altLang="de-DE" b="1" i="1" dirty="0" smtClean="0">
                  <a:cs typeface="Times New Roman" panose="02020603050405020304" pitchFamily="18" charset="0"/>
                  <a:sym typeface="Symbol"/>
                </a:rPr>
                <a:t>   </a:t>
              </a:r>
              <a:r>
                <a:rPr lang="en-US" altLang="de-DE" b="1" baseline="30000" dirty="0" smtClean="0">
                  <a:cs typeface="Times New Roman" panose="02020603050405020304" pitchFamily="18" charset="0"/>
                  <a:sym typeface="Symbol"/>
                </a:rPr>
                <a:t>4</a:t>
              </a:r>
              <a:r>
                <a:rPr lang="en-US" altLang="de-DE" b="1" i="1" dirty="0" smtClean="0">
                  <a:cs typeface="Times New Roman" panose="02020603050405020304" pitchFamily="18" charset="0"/>
                  <a:sym typeface="Symbol"/>
                </a:rPr>
                <a:t>/  </a:t>
              </a:r>
              <a:r>
                <a:rPr lang="en-US" altLang="de-DE" b="1" baseline="30000" dirty="0" smtClean="0">
                  <a:cs typeface="Times New Roman" panose="02020603050405020304" pitchFamily="18" charset="0"/>
                  <a:sym typeface="Symbol"/>
                </a:rPr>
                <a:t>2</a:t>
              </a:r>
              <a:endParaRPr lang="en-US" altLang="de-DE" b="1" dirty="0">
                <a:cs typeface="Times New Roman" panose="02020603050405020304" pitchFamily="18" charset="0"/>
              </a:endParaRPr>
            </a:p>
          </p:txBody>
        </p:sp>
        <p:sp>
          <p:nvSpPr>
            <p:cNvPr id="21" name="Text Box 8"/>
            <p:cNvSpPr txBox="1">
              <a:spLocks noChangeArrowheads="1"/>
            </p:cNvSpPr>
            <p:nvPr/>
          </p:nvSpPr>
          <p:spPr bwMode="auto">
            <a:xfrm>
              <a:off x="3378150" y="1743529"/>
              <a:ext cx="2903778"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C00000"/>
                  </a:solidFill>
                  <a:latin typeface="Arial" panose="020B0604020202020204" pitchFamily="34" charset="0"/>
                  <a:cs typeface="Arial" panose="020B0604020202020204" pitchFamily="34" charset="0"/>
                </a:rPr>
                <a:t>Rest frame of electron:</a:t>
              </a:r>
            </a:p>
          </p:txBody>
        </p:sp>
        <p:sp>
          <p:nvSpPr>
            <p:cNvPr id="22" name="Text Box 8"/>
            <p:cNvSpPr txBox="1">
              <a:spLocks noChangeArrowheads="1"/>
            </p:cNvSpPr>
            <p:nvPr/>
          </p:nvSpPr>
          <p:spPr bwMode="auto">
            <a:xfrm>
              <a:off x="6281928" y="1734669"/>
              <a:ext cx="2489994"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339966"/>
                  </a:solidFill>
                  <a:latin typeface="Arial" panose="020B0604020202020204" pitchFamily="34" charset="0"/>
                  <a:cs typeface="Arial" panose="020B0604020202020204" pitchFamily="34" charset="0"/>
                </a:rPr>
                <a:t>Laboratory frame:</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4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744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4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Realization of a Synchrotron </a:t>
            </a:r>
            <a:r>
              <a:rPr lang="en-US" altLang="de-DE" sz="2100" b="1" dirty="0" smtClean="0">
                <a:solidFill>
                  <a:srgbClr val="000000"/>
                </a:solidFill>
                <a:latin typeface="Arial" panose="020B0604020202020204" pitchFamily="34" charset="0"/>
                <a:cs typeface="Arial" panose="020B0604020202020204" pitchFamily="34" charset="0"/>
              </a:rPr>
              <a:t>Radiation </a:t>
            </a:r>
            <a:r>
              <a:rPr lang="en-US" altLang="de-DE" sz="2100" b="1" dirty="0">
                <a:solidFill>
                  <a:srgbClr val="000000"/>
                </a:solidFill>
                <a:latin typeface="Arial" panose="020B0604020202020204" pitchFamily="34" charset="0"/>
                <a:cs typeface="Arial" panose="020B0604020202020204" pitchFamily="34" charset="0"/>
              </a:rPr>
              <a:t>Monitor</a:t>
            </a:r>
          </a:p>
        </p:txBody>
      </p:sp>
      <p:sp>
        <p:nvSpPr>
          <p:cNvPr id="46086" name="Rectangle 7"/>
          <p:cNvSpPr>
            <a:spLocks noChangeArrowheads="1"/>
          </p:cNvSpPr>
          <p:nvPr/>
        </p:nvSpPr>
        <p:spPr bwMode="auto">
          <a:xfrm>
            <a:off x="279400" y="760413"/>
            <a:ext cx="6575425" cy="99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rPr>
              <a:t>Extracting out of the beam’s plane by a (cooled) mirror</a:t>
            </a:r>
          </a:p>
          <a:p>
            <a:pPr>
              <a:lnSpc>
                <a:spcPct val="60000"/>
              </a:lnSpc>
            </a:pPr>
            <a:r>
              <a:rPr lang="en-US" altLang="de-DE" dirty="0">
                <a:latin typeface="Calibri" panose="020F0502020204030204" pitchFamily="34" charset="0"/>
              </a:rPr>
              <a:t>→ Focus to a slit + wavelength filter for optical wavelength</a:t>
            </a:r>
          </a:p>
          <a:p>
            <a:pPr>
              <a:lnSpc>
                <a:spcPct val="60000"/>
              </a:lnSpc>
            </a:pPr>
            <a:r>
              <a:rPr lang="en-US" altLang="de-DE" dirty="0">
                <a:latin typeface="Calibri" panose="020F0502020204030204" pitchFamily="34" charset="0"/>
              </a:rPr>
              <a:t>→ Image intensified CCD camera</a:t>
            </a:r>
          </a:p>
        </p:txBody>
      </p:sp>
      <p:sp>
        <p:nvSpPr>
          <p:cNvPr id="46087" name="Rectangle 8"/>
          <p:cNvSpPr>
            <a:spLocks noChangeArrowheads="1"/>
          </p:cNvSpPr>
          <p:nvPr/>
        </p:nvSpPr>
        <p:spPr bwMode="auto">
          <a:xfrm>
            <a:off x="349250" y="1701641"/>
            <a:ext cx="7700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latin typeface="Calibri" panose="020F0502020204030204" pitchFamily="34" charset="0"/>
              </a:rPr>
              <a:t>Example:</a:t>
            </a:r>
            <a:r>
              <a:rPr lang="en-US" altLang="de-DE" dirty="0">
                <a:latin typeface="Calibri" panose="020F0502020204030204" pitchFamily="34" charset="0"/>
              </a:rPr>
              <a:t> </a:t>
            </a:r>
            <a:r>
              <a:rPr lang="en-US" altLang="de-DE" dirty="0" smtClean="0">
                <a:latin typeface="Calibri" panose="020F0502020204030204" pitchFamily="34" charset="0"/>
              </a:rPr>
              <a:t>ESRF monitor from dipole with </a:t>
            </a:r>
            <a:r>
              <a:rPr lang="en-US" altLang="de-DE" dirty="0">
                <a:latin typeface="Calibri" panose="020F0502020204030204" pitchFamily="34" charset="0"/>
              </a:rPr>
              <a:t>bending radius </a:t>
            </a:r>
            <a:r>
              <a:rPr lang="en-US" altLang="de-DE" dirty="0" smtClean="0">
                <a:latin typeface="Calibri" panose="020F0502020204030204" pitchFamily="34" charset="0"/>
              </a:rPr>
              <a:t>22 m  (</a:t>
            </a:r>
            <a:r>
              <a:rPr lang="en-US" altLang="de-DE" dirty="0">
                <a:latin typeface="Calibri" panose="020F0502020204030204" pitchFamily="34" charset="0"/>
              </a:rPr>
              <a:t>blue or near UV)</a:t>
            </a:r>
          </a:p>
        </p:txBody>
      </p:sp>
      <p:grpSp>
        <p:nvGrpSpPr>
          <p:cNvPr id="3" name="Gruppieren 2"/>
          <p:cNvGrpSpPr/>
          <p:nvPr/>
        </p:nvGrpSpPr>
        <p:grpSpPr>
          <a:xfrm>
            <a:off x="2939986" y="1937215"/>
            <a:ext cx="5544666" cy="4296245"/>
            <a:chOff x="6491214" y="493782"/>
            <a:chExt cx="5544666" cy="4296245"/>
          </a:xfrm>
        </p:grpSpPr>
        <p:pic>
          <p:nvPicPr>
            <p:cNvPr id="9421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91214" y="493782"/>
              <a:ext cx="5544666" cy="4026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091" name="Line 11"/>
            <p:cNvSpPr>
              <a:spLocks noChangeShapeType="1"/>
            </p:cNvSpPr>
            <p:nvPr/>
          </p:nvSpPr>
          <p:spPr bwMode="auto">
            <a:xfrm flipV="1">
              <a:off x="9689634" y="3964027"/>
              <a:ext cx="1272209" cy="95867"/>
            </a:xfrm>
            <a:prstGeom prst="line">
              <a:avLst/>
            </a:prstGeom>
            <a:noFill/>
            <a:ln w="44450">
              <a:solidFill>
                <a:srgbClr val="CC0066"/>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latin typeface="Calibri" panose="020F0502020204030204" pitchFamily="34" charset="0"/>
              </a:endParaRPr>
            </a:p>
          </p:txBody>
        </p:sp>
        <p:sp>
          <p:nvSpPr>
            <p:cNvPr id="46092" name="Text Box 12"/>
            <p:cNvSpPr txBox="1">
              <a:spLocks noChangeArrowheads="1"/>
            </p:cNvSpPr>
            <p:nvPr/>
          </p:nvSpPr>
          <p:spPr bwMode="auto">
            <a:xfrm>
              <a:off x="10043038" y="3451228"/>
              <a:ext cx="14079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CC0066"/>
                  </a:solidFill>
                  <a:latin typeface="Calibri" panose="020F0502020204030204" pitchFamily="34" charset="0"/>
                  <a:sym typeface="Symbol" pitchFamily="18" charset="2"/>
                </a:rPr>
                <a:t></a:t>
              </a:r>
              <a:r>
                <a:rPr lang="en-US" altLang="de-DE" sz="2800" b="1" dirty="0">
                  <a:solidFill>
                    <a:srgbClr val="CC0066"/>
                  </a:solidFill>
                  <a:latin typeface="Calibri" panose="020F0502020204030204" pitchFamily="34" charset="0"/>
                  <a:sym typeface="Symbol" pitchFamily="18" charset="2"/>
                </a:rPr>
                <a:t> </a:t>
              </a:r>
              <a:r>
                <a:rPr lang="en-US" altLang="de-DE" sz="2000" b="1" dirty="0" smtClean="0">
                  <a:solidFill>
                    <a:srgbClr val="CC0066"/>
                  </a:solidFill>
                  <a:latin typeface="Calibri" panose="020F0502020204030204" pitchFamily="34" charset="0"/>
                </a:rPr>
                <a:t>beam</a:t>
              </a:r>
              <a:endParaRPr lang="en-US" altLang="de-DE" sz="2000" b="1" dirty="0">
                <a:solidFill>
                  <a:srgbClr val="CC0066"/>
                </a:solidFill>
                <a:latin typeface="Calibri" panose="020F0502020204030204" pitchFamily="34" charset="0"/>
              </a:endParaRPr>
            </a:p>
          </p:txBody>
        </p:sp>
        <p:sp>
          <p:nvSpPr>
            <p:cNvPr id="46093" name="Text Box 13"/>
            <p:cNvSpPr txBox="1">
              <a:spLocks noChangeArrowheads="1"/>
            </p:cNvSpPr>
            <p:nvPr/>
          </p:nvSpPr>
          <p:spPr bwMode="auto">
            <a:xfrm>
              <a:off x="9156791" y="4420695"/>
              <a:ext cx="8862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rPr>
                <a:t>dipole</a:t>
              </a:r>
            </a:p>
          </p:txBody>
        </p:sp>
        <p:sp>
          <p:nvSpPr>
            <p:cNvPr id="38" name="Line 9"/>
            <p:cNvSpPr>
              <a:spLocks noChangeShapeType="1"/>
            </p:cNvSpPr>
            <p:nvPr/>
          </p:nvSpPr>
          <p:spPr bwMode="auto">
            <a:xfrm flipV="1">
              <a:off x="6897782" y="4276393"/>
              <a:ext cx="1321974" cy="280544"/>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latin typeface="Calibri" panose="020F0502020204030204" pitchFamily="34" charset="0"/>
              </a:endParaRPr>
            </a:p>
          </p:txBody>
        </p:sp>
        <p:sp>
          <p:nvSpPr>
            <p:cNvPr id="62" name="Text Box 10"/>
            <p:cNvSpPr txBox="1">
              <a:spLocks noChangeArrowheads="1"/>
            </p:cNvSpPr>
            <p:nvPr/>
          </p:nvSpPr>
          <p:spPr bwMode="auto">
            <a:xfrm>
              <a:off x="8202445" y="760413"/>
              <a:ext cx="16261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r>
                <a:rPr lang="en-US" altLang="de-DE" sz="2000" b="1" dirty="0" smtClean="0">
                  <a:solidFill>
                    <a:srgbClr val="0033CC"/>
                  </a:solidFill>
                  <a:latin typeface="Calibri" panose="020F0502020204030204" pitchFamily="34" charset="0"/>
                </a:rPr>
                <a:t>optical table </a:t>
              </a:r>
              <a:endParaRPr lang="en-US" altLang="de-DE" sz="2000" b="1" dirty="0">
                <a:solidFill>
                  <a:srgbClr val="0033CC"/>
                </a:solidFill>
                <a:latin typeface="Calibri" panose="020F0502020204030204" pitchFamily="34" charset="0"/>
              </a:endParaRPr>
            </a:p>
          </p:txBody>
        </p:sp>
        <p:sp>
          <p:nvSpPr>
            <p:cNvPr id="63" name="Text Box 10"/>
            <p:cNvSpPr txBox="1">
              <a:spLocks noChangeArrowheads="1"/>
            </p:cNvSpPr>
            <p:nvPr/>
          </p:nvSpPr>
          <p:spPr bwMode="auto">
            <a:xfrm>
              <a:off x="6854825" y="3974448"/>
              <a:ext cx="16261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r>
                <a:rPr lang="en-US" altLang="de-DE" sz="2000" b="1" dirty="0" smtClean="0">
                  <a:solidFill>
                    <a:srgbClr val="FF0000"/>
                  </a:solidFill>
                  <a:latin typeface="Calibri" panose="020F0502020204030204" pitchFamily="34" charset="0"/>
                </a:rPr>
                <a:t>e</a:t>
              </a:r>
              <a:r>
                <a:rPr lang="en-US" altLang="de-DE" sz="2000" b="1" baseline="30000" dirty="0" smtClean="0">
                  <a:solidFill>
                    <a:srgbClr val="FF0000"/>
                  </a:solidFill>
                  <a:latin typeface="Calibri" panose="020F0502020204030204" pitchFamily="34" charset="0"/>
                </a:rPr>
                <a:t>-</a:t>
              </a:r>
              <a:r>
                <a:rPr lang="en-US" altLang="de-DE" sz="2000" b="1" dirty="0" smtClean="0">
                  <a:solidFill>
                    <a:srgbClr val="FF0000"/>
                  </a:solidFill>
                  <a:latin typeface="Calibri" panose="020F0502020204030204" pitchFamily="34" charset="0"/>
                </a:rPr>
                <a:t> beam</a:t>
              </a:r>
              <a:endParaRPr lang="en-US" altLang="de-DE" sz="2000" b="1" dirty="0">
                <a:solidFill>
                  <a:srgbClr val="FF0000"/>
                </a:solidFill>
                <a:latin typeface="Calibri" panose="020F0502020204030204" pitchFamily="34" charset="0"/>
              </a:endParaRPr>
            </a:p>
          </p:txBody>
        </p:sp>
      </p:grpSp>
      <p:sp>
        <p:nvSpPr>
          <p:cNvPr id="64" name="Textfeld 1"/>
          <p:cNvSpPr txBox="1">
            <a:spLocks noChangeArrowheads="1"/>
          </p:cNvSpPr>
          <p:nvPr/>
        </p:nvSpPr>
        <p:spPr bwMode="auto">
          <a:xfrm>
            <a:off x="5464286" y="6181726"/>
            <a:ext cx="3511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Courtesy K</a:t>
            </a:r>
            <a:r>
              <a:rPr lang="en-US" altLang="de-DE" sz="1400" dirty="0"/>
              <a:t>. </a:t>
            </a:r>
            <a:r>
              <a:rPr lang="en-US" altLang="de-DE" sz="1400" dirty="0" err="1"/>
              <a:t>Scheidt</a:t>
            </a:r>
            <a:r>
              <a:rPr lang="en-US" altLang="de-DE" sz="1400" dirty="0"/>
              <a:t> et al., DIPAC 2005</a:t>
            </a:r>
          </a:p>
        </p:txBody>
      </p:sp>
      <p:grpSp>
        <p:nvGrpSpPr>
          <p:cNvPr id="87" name="Gruppieren 86"/>
          <p:cNvGrpSpPr/>
          <p:nvPr/>
        </p:nvGrpSpPr>
        <p:grpSpPr>
          <a:xfrm>
            <a:off x="252000" y="2341721"/>
            <a:ext cx="2464745" cy="1968287"/>
            <a:chOff x="403719" y="3034618"/>
            <a:chExt cx="2464745" cy="1968287"/>
          </a:xfrm>
        </p:grpSpPr>
        <p:cxnSp>
          <p:nvCxnSpPr>
            <p:cNvPr id="88" name="Gerade Verbindung 77"/>
            <p:cNvCxnSpPr/>
            <p:nvPr/>
          </p:nvCxnSpPr>
          <p:spPr bwMode="auto">
            <a:xfrm flipH="1">
              <a:off x="403719" y="3899645"/>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Gerade Verbindung 78"/>
            <p:cNvCxnSpPr/>
            <p:nvPr/>
          </p:nvCxnSpPr>
          <p:spPr bwMode="auto">
            <a:xfrm>
              <a:off x="2137328" y="3899645"/>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Gerade Verbindung mit Pfeil 89"/>
            <p:cNvCxnSpPr/>
            <p:nvPr/>
          </p:nvCxnSpPr>
          <p:spPr bwMode="auto">
            <a:xfrm flipV="1">
              <a:off x="403719" y="4424055"/>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feld 90"/>
            <p:cNvSpPr txBox="1"/>
            <p:nvPr/>
          </p:nvSpPr>
          <p:spPr>
            <a:xfrm>
              <a:off x="456046" y="4645629"/>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cs typeface="Calibri" panose="020F0502020204030204" pitchFamily="34" charset="0"/>
                </a:rPr>
                <a:t>injection</a:t>
              </a:r>
              <a:endParaRPr lang="en-US" sz="1400" dirty="0">
                <a:latin typeface="Calibri" panose="020F0502020204030204" pitchFamily="34" charset="0"/>
                <a:cs typeface="Calibri" panose="020F0502020204030204" pitchFamily="34" charset="0"/>
              </a:endParaRPr>
            </a:p>
          </p:txBody>
        </p:sp>
        <p:sp>
          <p:nvSpPr>
            <p:cNvPr id="92" name="Textfeld 91"/>
            <p:cNvSpPr txBox="1"/>
            <p:nvPr/>
          </p:nvSpPr>
          <p:spPr>
            <a:xfrm>
              <a:off x="1337440" y="4648244"/>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cs typeface="Calibri" panose="020F0502020204030204" pitchFamily="34" charset="0"/>
                </a:rPr>
                <a:t>extraction</a:t>
              </a:r>
              <a:endParaRPr lang="en-US" sz="1400" dirty="0">
                <a:latin typeface="Calibri" panose="020F0502020204030204" pitchFamily="34" charset="0"/>
                <a:cs typeface="Calibri" panose="020F0502020204030204" pitchFamily="34" charset="0"/>
              </a:endParaRPr>
            </a:p>
          </p:txBody>
        </p:sp>
        <p:sp>
          <p:nvSpPr>
            <p:cNvPr id="93" name="Text Box 4"/>
            <p:cNvSpPr txBox="1">
              <a:spLocks noChangeArrowheads="1"/>
            </p:cNvSpPr>
            <p:nvPr/>
          </p:nvSpPr>
          <p:spPr bwMode="auto">
            <a:xfrm>
              <a:off x="2190033" y="3034618"/>
              <a:ext cx="6784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cs typeface="Calibri" panose="020F0502020204030204" pitchFamily="34" charset="0"/>
                </a:rPr>
                <a:t>SRM</a:t>
              </a:r>
              <a:endParaRPr lang="en-US" altLang="de-DE" sz="1600" b="1" dirty="0">
                <a:solidFill>
                  <a:srgbClr val="0000FF"/>
                </a:solidFill>
                <a:latin typeface="Calibri" panose="020F0502020204030204" pitchFamily="34" charset="0"/>
                <a:cs typeface="Calibri" panose="020F0502020204030204" pitchFamily="34" charset="0"/>
              </a:endParaRPr>
            </a:p>
          </p:txBody>
        </p:sp>
        <p:sp>
          <p:nvSpPr>
            <p:cNvPr id="94" name="Abgerundetes Rechteck 93"/>
            <p:cNvSpPr/>
            <p:nvPr/>
          </p:nvSpPr>
          <p:spPr bwMode="auto">
            <a:xfrm>
              <a:off x="613026" y="3176645"/>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95" name="Textfeld 94"/>
            <p:cNvSpPr txBox="1"/>
            <p:nvPr/>
          </p:nvSpPr>
          <p:spPr>
            <a:xfrm>
              <a:off x="883678" y="3749933"/>
              <a:ext cx="1511266" cy="307777"/>
            </a:xfrm>
            <a:prstGeom prst="rect">
              <a:avLst/>
            </a:prstGeom>
            <a:noFill/>
          </p:spPr>
          <p:txBody>
            <a:bodyPr wrap="square" rtlCol="0">
              <a:spAutoFit/>
            </a:bodyPr>
            <a:lstStyle/>
            <a:p>
              <a:r>
                <a:rPr lang="en-US" sz="1400" b="1" dirty="0" smtClean="0">
                  <a:solidFill>
                    <a:srgbClr val="C00000"/>
                  </a:solidFill>
                  <a:latin typeface="Calibri" panose="020F0502020204030204" pitchFamily="34" charset="0"/>
                  <a:cs typeface="Calibri" panose="020F0502020204030204" pitchFamily="34" charset="0"/>
                </a:rPr>
                <a:t>synchrotron</a:t>
              </a:r>
              <a:endParaRPr lang="en-US" sz="1400" b="1" dirty="0">
                <a:solidFill>
                  <a:srgbClr val="C00000"/>
                </a:solidFill>
                <a:latin typeface="Calibri" panose="020F0502020204030204" pitchFamily="34" charset="0"/>
                <a:cs typeface="Calibri" panose="020F0502020204030204" pitchFamily="34" charset="0"/>
              </a:endParaRPr>
            </a:p>
          </p:txBody>
        </p:sp>
        <p:grpSp>
          <p:nvGrpSpPr>
            <p:cNvPr id="96" name="Gruppieren 95"/>
            <p:cNvGrpSpPr/>
            <p:nvPr/>
          </p:nvGrpSpPr>
          <p:grpSpPr>
            <a:xfrm>
              <a:off x="1828800" y="3231237"/>
              <a:ext cx="1023113" cy="565317"/>
              <a:chOff x="1828800" y="3231237"/>
              <a:chExt cx="1023113" cy="565317"/>
            </a:xfrm>
          </p:grpSpPr>
          <p:grpSp>
            <p:nvGrpSpPr>
              <p:cNvPr id="97" name="Gruppieren 96"/>
              <p:cNvGrpSpPr/>
              <p:nvPr/>
            </p:nvGrpSpPr>
            <p:grpSpPr>
              <a:xfrm rot="17787383">
                <a:off x="2171090" y="3115731"/>
                <a:ext cx="527710" cy="833936"/>
                <a:chOff x="2366224" y="4360105"/>
                <a:chExt cx="527710" cy="833936"/>
              </a:xfrm>
            </p:grpSpPr>
            <p:grpSp>
              <p:nvGrpSpPr>
                <p:cNvPr id="102" name="Gruppieren 101"/>
                <p:cNvGrpSpPr/>
                <p:nvPr/>
              </p:nvGrpSpPr>
              <p:grpSpPr>
                <a:xfrm rot="1979819">
                  <a:off x="2472516" y="4812076"/>
                  <a:ext cx="319856" cy="381965"/>
                  <a:chOff x="2430046" y="4844314"/>
                  <a:chExt cx="319856" cy="381965"/>
                </a:xfrm>
              </p:grpSpPr>
              <p:sp>
                <p:nvSpPr>
                  <p:cNvPr id="106" name="Rechteck 105"/>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7" name="Rechteck 106"/>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08" name="Gerade Verbindung 97"/>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Gerade Verbindung 98"/>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3" name="Gerade Verbindung 92"/>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Bogen 103"/>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105" name="Bogen 104"/>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98" name="Gerade Verbindung 87"/>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Gerade Verbindung 88"/>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Gerade Verbindung 89"/>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Gerade Verbindung 90"/>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Result from a Synchrotron Light Monitor</a:t>
            </a:r>
          </a:p>
        </p:txBody>
      </p:sp>
      <p:sp>
        <p:nvSpPr>
          <p:cNvPr id="47109" name="Text Box 4"/>
          <p:cNvSpPr txBox="1">
            <a:spLocks noChangeArrowheads="1"/>
          </p:cNvSpPr>
          <p:nvPr/>
        </p:nvSpPr>
        <p:spPr bwMode="auto">
          <a:xfrm>
            <a:off x="131066" y="792957"/>
            <a:ext cx="8382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latin typeface="Calibri" panose="020F0502020204030204" pitchFamily="34" charset="0"/>
              </a:rPr>
              <a:t>Example:</a:t>
            </a:r>
            <a:r>
              <a:rPr lang="en-US" altLang="de-DE" dirty="0">
                <a:latin typeface="Calibri" panose="020F0502020204030204" pitchFamily="34" charset="0"/>
              </a:rPr>
              <a:t> Synchrotron radiation facility APS accumulator ring and blue wavelength:</a:t>
            </a:r>
          </a:p>
        </p:txBody>
      </p:sp>
      <p:sp>
        <p:nvSpPr>
          <p:cNvPr id="315397" name="Rectangle 5"/>
          <p:cNvSpPr>
            <a:spLocks noChangeArrowheads="1"/>
          </p:cNvSpPr>
          <p:nvPr/>
        </p:nvSpPr>
        <p:spPr bwMode="auto">
          <a:xfrm>
            <a:off x="0" y="4604351"/>
            <a:ext cx="9144000" cy="99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8000"/>
                </a:solidFill>
                <a:latin typeface="Calibri" panose="020F0502020204030204" pitchFamily="34" charset="0"/>
              </a:rPr>
              <a:t>Advantage:</a:t>
            </a:r>
            <a:r>
              <a:rPr lang="en-US" altLang="de-DE" dirty="0">
                <a:latin typeface="Calibri" panose="020F0502020204030204" pitchFamily="34" charset="0"/>
              </a:rPr>
              <a:t> Direct measurement of 2-dim distribution, </a:t>
            </a:r>
            <a:r>
              <a:rPr lang="en-US" altLang="de-DE" dirty="0" smtClean="0">
                <a:latin typeface="Calibri" panose="020F0502020204030204" pitchFamily="34" charset="0"/>
              </a:rPr>
              <a:t>good optics for visible light</a:t>
            </a:r>
            <a:endParaRPr lang="en-US" altLang="de-DE" dirty="0">
              <a:latin typeface="Calibri" panose="020F0502020204030204" pitchFamily="34" charset="0"/>
            </a:endParaRPr>
          </a:p>
          <a:p>
            <a:pPr>
              <a:lnSpc>
                <a:spcPct val="60000"/>
              </a:lnSpc>
            </a:pPr>
            <a:r>
              <a:rPr lang="en-US" altLang="de-DE" b="1" dirty="0">
                <a:solidFill>
                  <a:srgbClr val="0033CC"/>
                </a:solidFill>
                <a:latin typeface="Calibri" panose="020F0502020204030204" pitchFamily="34" charset="0"/>
              </a:rPr>
              <a:t>Realization:</a:t>
            </a:r>
            <a:r>
              <a:rPr lang="en-US" altLang="de-DE" dirty="0">
                <a:solidFill>
                  <a:srgbClr val="0033CC"/>
                </a:solidFill>
                <a:latin typeface="Calibri" panose="020F0502020204030204" pitchFamily="34" charset="0"/>
              </a:rPr>
              <a:t> </a:t>
            </a:r>
            <a:r>
              <a:rPr lang="en-US" altLang="de-DE" dirty="0">
                <a:latin typeface="Calibri" panose="020F0502020204030204" pitchFamily="34" charset="0"/>
              </a:rPr>
              <a:t>Optics outside of vacuum pipe</a:t>
            </a:r>
          </a:p>
          <a:p>
            <a:pPr>
              <a:lnSpc>
                <a:spcPct val="60000"/>
              </a:lnSpc>
            </a:pPr>
            <a:r>
              <a:rPr lang="en-US" altLang="de-DE" b="1" dirty="0">
                <a:solidFill>
                  <a:srgbClr val="FF0000"/>
                </a:solidFill>
                <a:latin typeface="Calibri" panose="020F0502020204030204" pitchFamily="34" charset="0"/>
              </a:rPr>
              <a:t>Disadvantage:</a:t>
            </a:r>
            <a:r>
              <a:rPr lang="en-US" altLang="de-DE" dirty="0">
                <a:latin typeface="Calibri" panose="020F0502020204030204" pitchFamily="34" charset="0"/>
              </a:rPr>
              <a:t> Resolution limited by the diffraction due to finite apertures in the optics.</a:t>
            </a:r>
          </a:p>
        </p:txBody>
      </p:sp>
      <p:pic>
        <p:nvPicPr>
          <p:cNvPr id="68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811" y="1045240"/>
            <a:ext cx="4226889" cy="3606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Text Box 8"/>
          <p:cNvSpPr txBox="1">
            <a:spLocks noChangeArrowheads="1"/>
          </p:cNvSpPr>
          <p:nvPr/>
        </p:nvSpPr>
        <p:spPr bwMode="auto">
          <a:xfrm>
            <a:off x="6822701" y="2848400"/>
            <a:ext cx="23213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spcBef>
                <a:spcPts val="0"/>
              </a:spcBef>
            </a:pPr>
            <a:r>
              <a:rPr lang="en-US" altLang="de-DE" sz="1400" dirty="0" smtClean="0">
                <a:latin typeface="Calibri" panose="020F0502020204030204" pitchFamily="34" charset="0"/>
              </a:rPr>
              <a:t>B.X. Yang (ANL) et al. PAC’97 </a:t>
            </a:r>
            <a:endParaRPr lang="en-US" altLang="de-DE" sz="1400" dirty="0">
              <a:latin typeface="Calibri" panose="020F0502020204030204" pitchFamily="34" charset="0"/>
            </a:endParaRPr>
          </a:p>
        </p:txBody>
      </p:sp>
      <p:grpSp>
        <p:nvGrpSpPr>
          <p:cNvPr id="77" name="Gruppieren 76"/>
          <p:cNvGrpSpPr/>
          <p:nvPr/>
        </p:nvGrpSpPr>
        <p:grpSpPr>
          <a:xfrm>
            <a:off x="252000" y="2341721"/>
            <a:ext cx="2464745" cy="1968287"/>
            <a:chOff x="403719" y="3034618"/>
            <a:chExt cx="2464745" cy="1968287"/>
          </a:xfrm>
        </p:grpSpPr>
        <p:cxnSp>
          <p:nvCxnSpPr>
            <p:cNvPr id="78" name="Gerade Verbindung 77"/>
            <p:cNvCxnSpPr/>
            <p:nvPr/>
          </p:nvCxnSpPr>
          <p:spPr bwMode="auto">
            <a:xfrm flipH="1">
              <a:off x="403719" y="3899645"/>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78"/>
            <p:cNvCxnSpPr/>
            <p:nvPr/>
          </p:nvCxnSpPr>
          <p:spPr bwMode="auto">
            <a:xfrm>
              <a:off x="2137328" y="3899645"/>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Gerade Verbindung mit Pfeil 79"/>
            <p:cNvCxnSpPr/>
            <p:nvPr/>
          </p:nvCxnSpPr>
          <p:spPr bwMode="auto">
            <a:xfrm flipV="1">
              <a:off x="403719" y="4424055"/>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1" name="Textfeld 80"/>
            <p:cNvSpPr txBox="1"/>
            <p:nvPr/>
          </p:nvSpPr>
          <p:spPr>
            <a:xfrm>
              <a:off x="456046" y="4645629"/>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cs typeface="Calibri" panose="020F0502020204030204" pitchFamily="34" charset="0"/>
                </a:rPr>
                <a:t>injection</a:t>
              </a:r>
              <a:endParaRPr lang="en-US" sz="1400" dirty="0">
                <a:latin typeface="Calibri" panose="020F0502020204030204" pitchFamily="34" charset="0"/>
                <a:cs typeface="Calibri" panose="020F0502020204030204" pitchFamily="34" charset="0"/>
              </a:endParaRPr>
            </a:p>
          </p:txBody>
        </p:sp>
        <p:sp>
          <p:nvSpPr>
            <p:cNvPr id="82" name="Textfeld 81"/>
            <p:cNvSpPr txBox="1"/>
            <p:nvPr/>
          </p:nvSpPr>
          <p:spPr>
            <a:xfrm>
              <a:off x="1337440" y="4648244"/>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cs typeface="Calibri" panose="020F0502020204030204" pitchFamily="34" charset="0"/>
                </a:rPr>
                <a:t>extraction</a:t>
              </a:r>
              <a:endParaRPr lang="en-US" sz="1400" dirty="0">
                <a:latin typeface="Calibri" panose="020F0502020204030204" pitchFamily="34" charset="0"/>
                <a:cs typeface="Calibri" panose="020F0502020204030204" pitchFamily="34" charset="0"/>
              </a:endParaRPr>
            </a:p>
          </p:txBody>
        </p:sp>
        <p:sp>
          <p:nvSpPr>
            <p:cNvPr id="83" name="Text Box 4"/>
            <p:cNvSpPr txBox="1">
              <a:spLocks noChangeArrowheads="1"/>
            </p:cNvSpPr>
            <p:nvPr/>
          </p:nvSpPr>
          <p:spPr bwMode="auto">
            <a:xfrm>
              <a:off x="2190033" y="3034618"/>
              <a:ext cx="6784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cs typeface="Calibri" panose="020F0502020204030204" pitchFamily="34" charset="0"/>
                </a:rPr>
                <a:t>SRM</a:t>
              </a:r>
              <a:endParaRPr lang="en-US" altLang="de-DE" sz="1600" b="1" dirty="0">
                <a:solidFill>
                  <a:srgbClr val="0000FF"/>
                </a:solidFill>
                <a:latin typeface="Calibri" panose="020F0502020204030204" pitchFamily="34" charset="0"/>
                <a:cs typeface="Calibri" panose="020F0502020204030204" pitchFamily="34" charset="0"/>
              </a:endParaRPr>
            </a:p>
          </p:txBody>
        </p:sp>
        <p:sp>
          <p:nvSpPr>
            <p:cNvPr id="84" name="Abgerundetes Rechteck 83"/>
            <p:cNvSpPr/>
            <p:nvPr/>
          </p:nvSpPr>
          <p:spPr bwMode="auto">
            <a:xfrm>
              <a:off x="613026" y="3176645"/>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5" name="Textfeld 84"/>
            <p:cNvSpPr txBox="1"/>
            <p:nvPr/>
          </p:nvSpPr>
          <p:spPr>
            <a:xfrm>
              <a:off x="883678" y="3749933"/>
              <a:ext cx="1511266" cy="307777"/>
            </a:xfrm>
            <a:prstGeom prst="rect">
              <a:avLst/>
            </a:prstGeom>
            <a:noFill/>
          </p:spPr>
          <p:txBody>
            <a:bodyPr wrap="square" rtlCol="0">
              <a:spAutoFit/>
            </a:bodyPr>
            <a:lstStyle/>
            <a:p>
              <a:r>
                <a:rPr lang="en-US" sz="1400" b="1" dirty="0" smtClean="0">
                  <a:solidFill>
                    <a:srgbClr val="C00000"/>
                  </a:solidFill>
                  <a:latin typeface="Calibri" panose="020F0502020204030204" pitchFamily="34" charset="0"/>
                  <a:cs typeface="Calibri" panose="020F0502020204030204" pitchFamily="34" charset="0"/>
                </a:rPr>
                <a:t>synchrotron</a:t>
              </a:r>
              <a:endParaRPr lang="en-US" sz="1400" b="1" dirty="0">
                <a:solidFill>
                  <a:srgbClr val="C00000"/>
                </a:solidFill>
                <a:latin typeface="Calibri" panose="020F0502020204030204" pitchFamily="34" charset="0"/>
                <a:cs typeface="Calibri" panose="020F0502020204030204" pitchFamily="34" charset="0"/>
              </a:endParaRPr>
            </a:p>
          </p:txBody>
        </p:sp>
        <p:grpSp>
          <p:nvGrpSpPr>
            <p:cNvPr id="86" name="Gruppieren 85"/>
            <p:cNvGrpSpPr/>
            <p:nvPr/>
          </p:nvGrpSpPr>
          <p:grpSpPr>
            <a:xfrm>
              <a:off x="1828800" y="3231237"/>
              <a:ext cx="1023113" cy="565317"/>
              <a:chOff x="1828800" y="3231237"/>
              <a:chExt cx="1023113" cy="565317"/>
            </a:xfrm>
          </p:grpSpPr>
          <p:grpSp>
            <p:nvGrpSpPr>
              <p:cNvPr id="87" name="Gruppieren 86"/>
              <p:cNvGrpSpPr/>
              <p:nvPr/>
            </p:nvGrpSpPr>
            <p:grpSpPr>
              <a:xfrm rot="17787383">
                <a:off x="2171090" y="3115731"/>
                <a:ext cx="527710" cy="833936"/>
                <a:chOff x="2366224" y="4360105"/>
                <a:chExt cx="527710" cy="833936"/>
              </a:xfrm>
            </p:grpSpPr>
            <p:grpSp>
              <p:nvGrpSpPr>
                <p:cNvPr id="92" name="Gruppieren 91"/>
                <p:cNvGrpSpPr/>
                <p:nvPr/>
              </p:nvGrpSpPr>
              <p:grpSpPr>
                <a:xfrm rot="1979819">
                  <a:off x="2472516" y="4812076"/>
                  <a:ext cx="319856" cy="381965"/>
                  <a:chOff x="2430046" y="4844314"/>
                  <a:chExt cx="319856" cy="381965"/>
                </a:xfrm>
              </p:grpSpPr>
              <p:sp>
                <p:nvSpPr>
                  <p:cNvPr id="96" name="Rechteck 95"/>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97" name="Rechteck 96"/>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98" name="Gerade Verbindung 97"/>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Gerade Verbindung 98"/>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3" name="Gerade Verbindung 92"/>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4" name="Bogen 93"/>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95" name="Bogen 94"/>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88" name="Gerade Verbindung 87"/>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Gerade Verbindung 88"/>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Gerade Verbindung 89"/>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Gerade Verbindung 90"/>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‘Adiabatic Damping’ for an Electron Beam </a:t>
            </a:r>
            <a:endParaRPr lang="en-US" altLang="de-DE" sz="2100" b="1" dirty="0">
              <a:solidFill>
                <a:srgbClr val="000000"/>
              </a:solidFill>
              <a:latin typeface="Arial" panose="020B0604020202020204" pitchFamily="34" charset="0"/>
              <a:cs typeface="Arial" panose="020B0604020202020204" pitchFamily="34" charset="0"/>
            </a:endParaRP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1023" y="3320278"/>
            <a:ext cx="4053465" cy="32050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Textfeld 2"/>
              <p:cNvSpPr txBox="1"/>
              <p:nvPr/>
            </p:nvSpPr>
            <p:spPr>
              <a:xfrm>
                <a:off x="4572000" y="1154460"/>
                <a:ext cx="4845553" cy="2194703"/>
              </a:xfrm>
              <a:prstGeom prst="rect">
                <a:avLst/>
              </a:prstGeom>
              <a:noFill/>
            </p:spPr>
            <p:txBody>
              <a:bodyPr wrap="square" rtlCol="0">
                <a:spAutoFit/>
              </a:bodyPr>
              <a:lstStyle/>
              <a:p>
                <a:pPr algn="l"/>
                <a:r>
                  <a:rPr lang="en-US" dirty="0" smtClean="0">
                    <a:latin typeface="Calibri" panose="020F0502020204030204" pitchFamily="34" charset="0"/>
                  </a:rPr>
                  <a:t>The beam emittance in influenced by:</a:t>
                </a:r>
              </a:p>
              <a:p>
                <a:pPr marL="285750" indent="-285750" algn="l">
                  <a:spcBef>
                    <a:spcPts val="0"/>
                  </a:spcBef>
                  <a:buFont typeface="Wingdings" panose="05000000000000000000" pitchFamily="2" charset="2"/>
                  <a:buChar char="Ø"/>
                </a:pPr>
                <a:r>
                  <a:rPr lang="en-US" dirty="0" smtClean="0">
                    <a:latin typeface="Calibri" panose="020F0502020204030204" pitchFamily="34" charset="0"/>
                  </a:rPr>
                  <a:t>Adiabatic damping </a:t>
                </a:r>
              </a:p>
              <a:p>
                <a:pPr marL="285750" indent="-285750" algn="l">
                  <a:spcBef>
                    <a:spcPts val="0"/>
                  </a:spcBef>
                  <a:buFont typeface="Wingdings" panose="05000000000000000000" pitchFamily="2" charset="2"/>
                  <a:buChar char="Ø"/>
                </a:pPr>
                <a:r>
                  <a:rPr lang="en-US" dirty="0">
                    <a:latin typeface="Calibri" panose="020F0502020204030204" pitchFamily="34" charset="0"/>
                  </a:rPr>
                  <a:t>L</a:t>
                </a:r>
                <a:r>
                  <a:rPr lang="en-US" dirty="0" smtClean="0">
                    <a:latin typeface="Calibri" panose="020F0502020204030204" pitchFamily="34" charset="0"/>
                  </a:rPr>
                  <a:t>ongitudinal momentum contribution</a:t>
                </a:r>
              </a:p>
              <a:p>
                <a:pPr algn="l">
                  <a:spcBef>
                    <a:spcPts val="0"/>
                  </a:spcBef>
                </a:pPr>
                <a:r>
                  <a:rPr lang="en-US" dirty="0">
                    <a:latin typeface="Calibri" panose="020F0502020204030204" pitchFamily="34" charset="0"/>
                  </a:rPr>
                  <a:t> </a:t>
                </a:r>
                <a:r>
                  <a:rPr lang="en-US" dirty="0" smtClean="0">
                    <a:latin typeface="Calibri" panose="020F0502020204030204" pitchFamily="34" charset="0"/>
                  </a:rPr>
                  <a:t>    via dispersion </a:t>
                </a:r>
                <a14:m>
                  <m:oMath xmlns:m="http://schemas.openxmlformats.org/officeDocument/2006/math">
                    <m:r>
                      <a:rPr lang="en-US" i="1" smtClean="0">
                        <a:latin typeface="Cambria Math"/>
                        <a:ea typeface="Cambria Math"/>
                      </a:rPr>
                      <m:t>∆</m:t>
                    </m:r>
                    <m:sSub>
                      <m:sSubPr>
                        <m:ctrlPr>
                          <a:rPr lang="en-US" i="1" smtClean="0">
                            <a:latin typeface="Cambria Math" panose="02040503050406030204" pitchFamily="18" charset="0"/>
                            <a:ea typeface="Cambria Math"/>
                          </a:rPr>
                        </m:ctrlPr>
                      </m:sSubPr>
                      <m:e>
                        <m:r>
                          <a:rPr lang="en-US" b="0" i="1" smtClean="0">
                            <a:latin typeface="Cambria Math"/>
                            <a:ea typeface="Cambria Math"/>
                          </a:rPr>
                          <m:t>𝑥</m:t>
                        </m:r>
                      </m:e>
                      <m:sub>
                        <m:r>
                          <a:rPr lang="en-US" b="0" i="1" smtClean="0">
                            <a:latin typeface="Cambria Math"/>
                            <a:ea typeface="Cambria Math"/>
                          </a:rPr>
                          <m:t>𝐷</m:t>
                        </m:r>
                      </m:sub>
                    </m:sSub>
                    <m:r>
                      <a:rPr lang="de-DE" b="0" i="1" smtClean="0">
                        <a:latin typeface="Cambria Math"/>
                        <a:ea typeface="Cambria Math"/>
                      </a:rPr>
                      <m:t>(</m:t>
                    </m:r>
                    <m:r>
                      <a:rPr lang="de-DE" b="0" i="1" smtClean="0">
                        <a:latin typeface="Cambria Math"/>
                        <a:ea typeface="Cambria Math"/>
                      </a:rPr>
                      <m:t>𝑠</m:t>
                    </m:r>
                    <m:r>
                      <a:rPr lang="de-DE" b="0" i="1" smtClean="0">
                        <a:latin typeface="Cambria Math"/>
                        <a:ea typeface="Cambria Math"/>
                      </a:rPr>
                      <m:t>)=</m:t>
                    </m:r>
                    <m:r>
                      <a:rPr lang="en-US" b="0" i="1" smtClean="0">
                        <a:latin typeface="Cambria Math"/>
                        <a:ea typeface="Cambria Math"/>
                      </a:rPr>
                      <m:t>𝐷</m:t>
                    </m:r>
                    <m:r>
                      <a:rPr lang="de-DE" b="0" i="1" smtClean="0">
                        <a:latin typeface="Cambria Math"/>
                        <a:ea typeface="Cambria Math"/>
                      </a:rPr>
                      <m:t>(</m:t>
                    </m:r>
                    <m:r>
                      <a:rPr lang="de-DE" b="0" i="1" smtClean="0">
                        <a:latin typeface="Cambria Math"/>
                        <a:ea typeface="Cambria Math"/>
                      </a:rPr>
                      <m:t>𝑠</m:t>
                    </m:r>
                    <m:r>
                      <a:rPr lang="de-DE" b="0" i="1" smtClean="0">
                        <a:latin typeface="Cambria Math"/>
                        <a:ea typeface="Cambria Math"/>
                      </a:rPr>
                      <m:t>)∙</m:t>
                    </m:r>
                    <m:f>
                      <m:fPr>
                        <m:ctrlPr>
                          <a:rPr lang="en-US" b="0" i="1" smtClean="0">
                            <a:latin typeface="Cambria Math" panose="02040503050406030204" pitchFamily="18" charset="0"/>
                            <a:ea typeface="Cambria Math"/>
                          </a:rPr>
                        </m:ctrlPr>
                      </m:fPr>
                      <m:num>
                        <m:r>
                          <a:rPr lang="en-US" b="0" i="1" smtClean="0">
                            <a:latin typeface="Cambria Math"/>
                            <a:ea typeface="Cambria Math"/>
                          </a:rPr>
                          <m:t>∆</m:t>
                        </m:r>
                        <m:r>
                          <a:rPr lang="en-US" b="0" i="1" smtClean="0">
                            <a:latin typeface="Cambria Math"/>
                            <a:ea typeface="Cambria Math"/>
                          </a:rPr>
                          <m:t>𝑝</m:t>
                        </m:r>
                      </m:num>
                      <m:den>
                        <m:r>
                          <a:rPr lang="en-US" b="0" i="1" smtClean="0">
                            <a:latin typeface="Cambria Math"/>
                            <a:ea typeface="Cambria Math"/>
                          </a:rPr>
                          <m:t>𝑝</m:t>
                        </m:r>
                      </m:den>
                    </m:f>
                  </m:oMath>
                </a14:m>
                <a:endParaRPr lang="en-US" baseline="-25000" dirty="0" smtClean="0">
                  <a:latin typeface="Calibri" panose="020F0502020204030204" pitchFamily="34" charset="0"/>
                </a:endParaRPr>
              </a:p>
              <a:p>
                <a:pPr algn="l">
                  <a:spcBef>
                    <a:spcPts val="0"/>
                  </a:spcBef>
                </a:pPr>
                <a:r>
                  <a:rPr lang="en-US" dirty="0" smtClean="0">
                    <a:latin typeface="Calibri" panose="020F0502020204030204" pitchFamily="34" charset="0"/>
                  </a:rPr>
                  <a:t>     total width </a:t>
                </a:r>
                <a14:m>
                  <m:oMath xmlns:m="http://schemas.openxmlformats.org/officeDocument/2006/math">
                    <m:r>
                      <m:rPr>
                        <m:sty m:val="p"/>
                      </m:rPr>
                      <a:rPr lang="el-GR" i="1" smtClean="0">
                        <a:latin typeface="Cambria Math"/>
                        <a:ea typeface="Cambria Math"/>
                      </a:rPr>
                      <m:t>Δ</m:t>
                    </m:r>
                    <m:sSub>
                      <m:sSubPr>
                        <m:ctrlPr>
                          <a:rPr lang="el-GR" i="1" smtClean="0">
                            <a:latin typeface="Cambria Math" panose="02040503050406030204" pitchFamily="18" charset="0"/>
                            <a:ea typeface="Cambria Math"/>
                          </a:rPr>
                        </m:ctrlPr>
                      </m:sSubPr>
                      <m:e>
                        <m:r>
                          <a:rPr lang="de-DE" b="0" i="1" smtClean="0">
                            <a:latin typeface="Cambria Math"/>
                            <a:ea typeface="Cambria Math"/>
                          </a:rPr>
                          <m:t>𝑥</m:t>
                        </m:r>
                      </m:e>
                      <m:sub>
                        <m:r>
                          <a:rPr lang="de-DE" b="0" i="1" smtClean="0">
                            <a:latin typeface="Cambria Math"/>
                            <a:ea typeface="Cambria Math"/>
                          </a:rPr>
                          <m:t>𝑡𝑜𝑡</m:t>
                        </m:r>
                      </m:sub>
                    </m:sSub>
                    <m:r>
                      <a:rPr lang="de-DE" b="0" i="1" smtClean="0">
                        <a:latin typeface="Cambria Math"/>
                        <a:ea typeface="Cambria Math"/>
                      </a:rPr>
                      <m:t>(</m:t>
                    </m:r>
                    <m:r>
                      <a:rPr lang="de-DE" b="0" i="1" smtClean="0">
                        <a:latin typeface="Cambria Math"/>
                        <a:ea typeface="Cambria Math"/>
                      </a:rPr>
                      <m:t>𝑠</m:t>
                    </m:r>
                    <m:r>
                      <a:rPr lang="de-DE" b="0" i="1" smtClean="0">
                        <a:latin typeface="Cambria Math"/>
                        <a:ea typeface="Cambria Math"/>
                      </a:rPr>
                      <m:t>)= </m:t>
                    </m:r>
                    <m:rad>
                      <m:radPr>
                        <m:degHide m:val="on"/>
                        <m:ctrlPr>
                          <a:rPr lang="de-DE" b="0" i="1" smtClean="0">
                            <a:latin typeface="Cambria Math" panose="02040503050406030204" pitchFamily="18" charset="0"/>
                            <a:ea typeface="Cambria Math"/>
                          </a:rPr>
                        </m:ctrlPr>
                      </m:radPr>
                      <m:deg/>
                      <m:e>
                        <m:r>
                          <a:rPr lang="de-DE" b="0" i="1" smtClean="0">
                            <a:latin typeface="Cambria Math"/>
                            <a:ea typeface="Cambria Math"/>
                          </a:rPr>
                          <m:t>𝜀𝛽</m:t>
                        </m:r>
                        <m:r>
                          <a:rPr lang="de-DE" b="0" i="1" smtClean="0">
                            <a:latin typeface="Cambria Math"/>
                            <a:ea typeface="Cambria Math"/>
                          </a:rPr>
                          <m:t>(</m:t>
                        </m:r>
                        <m:r>
                          <a:rPr lang="de-DE" b="0" i="1" smtClean="0">
                            <a:latin typeface="Cambria Math"/>
                            <a:ea typeface="Cambria Math"/>
                          </a:rPr>
                          <m:t>𝑠</m:t>
                        </m:r>
                        <m:r>
                          <a:rPr lang="de-DE" b="0" i="1" smtClean="0">
                            <a:latin typeface="Cambria Math"/>
                            <a:ea typeface="Cambria Math"/>
                          </a:rPr>
                          <m:t>)+</m:t>
                        </m:r>
                        <m:r>
                          <a:rPr lang="en-US" i="1">
                            <a:latin typeface="Cambria Math"/>
                            <a:ea typeface="Cambria Math"/>
                          </a:rPr>
                          <m:t>𝐷</m:t>
                        </m:r>
                        <m:r>
                          <a:rPr lang="de-DE" i="1">
                            <a:latin typeface="Cambria Math"/>
                            <a:ea typeface="Cambria Math"/>
                          </a:rPr>
                          <m:t>(</m:t>
                        </m:r>
                        <m:r>
                          <a:rPr lang="de-DE" i="1">
                            <a:latin typeface="Cambria Math"/>
                            <a:ea typeface="Cambria Math"/>
                          </a:rPr>
                          <m:t>𝑠</m:t>
                        </m:r>
                        <m:r>
                          <a:rPr lang="de-DE" i="1">
                            <a:latin typeface="Cambria Math"/>
                            <a:ea typeface="Cambria Math"/>
                          </a:rPr>
                          <m:t>)∙</m:t>
                        </m:r>
                        <m:f>
                          <m:fPr>
                            <m:ctrlPr>
                              <a:rPr lang="en-US" i="1">
                                <a:latin typeface="Cambria Math" panose="02040503050406030204" pitchFamily="18" charset="0"/>
                                <a:ea typeface="Cambria Math"/>
                              </a:rPr>
                            </m:ctrlPr>
                          </m:fPr>
                          <m:num>
                            <m:r>
                              <a:rPr lang="en-US" i="1">
                                <a:latin typeface="Cambria Math"/>
                                <a:ea typeface="Cambria Math"/>
                              </a:rPr>
                              <m:t>∆</m:t>
                            </m:r>
                            <m:r>
                              <a:rPr lang="en-US" i="1">
                                <a:latin typeface="Cambria Math"/>
                                <a:ea typeface="Cambria Math"/>
                              </a:rPr>
                              <m:t>𝑝</m:t>
                            </m:r>
                          </m:num>
                          <m:den>
                            <m:r>
                              <a:rPr lang="en-US" i="1">
                                <a:latin typeface="Cambria Math"/>
                                <a:ea typeface="Cambria Math"/>
                              </a:rPr>
                              <m:t>𝑝</m:t>
                            </m:r>
                          </m:den>
                        </m:f>
                      </m:e>
                    </m:rad>
                  </m:oMath>
                </a14:m>
                <a:endParaRPr lang="en-US" dirty="0" smtClean="0">
                  <a:latin typeface="Calibri" panose="020F0502020204030204" pitchFamily="34" charset="0"/>
                </a:endParaRPr>
              </a:p>
              <a:p>
                <a:pPr marL="285750" indent="-285750" algn="l">
                  <a:spcBef>
                    <a:spcPts val="0"/>
                  </a:spcBef>
                  <a:buFont typeface="Wingdings" panose="05000000000000000000" pitchFamily="2" charset="2"/>
                  <a:buChar char="Ø"/>
                </a:pPr>
                <a:r>
                  <a:rPr lang="en-US" dirty="0" smtClean="0">
                    <a:latin typeface="Calibri" panose="020F0502020204030204" pitchFamily="34" charset="0"/>
                  </a:rPr>
                  <a:t>Quantum fluctuation due to light emission</a:t>
                </a:r>
                <a:endParaRPr lang="en-US" dirty="0">
                  <a:latin typeface="Calibri" panose="020F0502020204030204" pitchFamily="34" charset="0"/>
                </a:endParaRPr>
              </a:p>
            </p:txBody>
          </p:sp>
        </mc:Choice>
        <mc:Fallback xmlns="">
          <p:sp>
            <p:nvSpPr>
              <p:cNvPr id="3" name="Textfeld 2"/>
              <p:cNvSpPr txBox="1">
                <a:spLocks noRot="1" noChangeAspect="1" noMove="1" noResize="1" noEditPoints="1" noAdjustHandles="1" noChangeArrowheads="1" noChangeShapeType="1" noTextEdit="1"/>
              </p:cNvSpPr>
              <p:nvPr/>
            </p:nvSpPr>
            <p:spPr>
              <a:xfrm>
                <a:off x="4572000" y="1154460"/>
                <a:ext cx="4845553" cy="2194703"/>
              </a:xfrm>
              <a:prstGeom prst="rect">
                <a:avLst/>
              </a:prstGeom>
              <a:blipFill rotWithShape="1">
                <a:blip r:embed="rId4"/>
                <a:stretch>
                  <a:fillRect l="-1006" t="-1389" b="-3611"/>
                </a:stretch>
              </a:blipFill>
            </p:spPr>
            <p:txBody>
              <a:bodyPr/>
              <a:lstStyle/>
              <a:p>
                <a:r>
                  <a:rPr lang="en-US">
                    <a:noFill/>
                  </a:rPr>
                  <a:t> </a:t>
                </a:r>
              </a:p>
            </p:txBody>
          </p:sp>
        </mc:Fallback>
      </mc:AlternateContent>
      <p:sp>
        <p:nvSpPr>
          <p:cNvPr id="42" name="Text Box 3"/>
          <p:cNvSpPr txBox="1">
            <a:spLocks noChangeArrowheads="1"/>
          </p:cNvSpPr>
          <p:nvPr/>
        </p:nvSpPr>
        <p:spPr bwMode="auto">
          <a:xfrm>
            <a:off x="35496" y="765062"/>
            <a:ext cx="88186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Example</a:t>
            </a:r>
            <a:r>
              <a:rPr lang="en-US" altLang="de-DE" i="1" dirty="0">
                <a:latin typeface="Calibri" panose="020F0502020204030204" pitchFamily="34" charset="0"/>
              </a:rPr>
              <a:t>:</a:t>
            </a:r>
            <a:r>
              <a:rPr lang="en-US" altLang="de-DE" dirty="0">
                <a:latin typeface="Calibri" panose="020F0502020204030204" pitchFamily="34" charset="0"/>
              </a:rPr>
              <a:t> Booster at the light source ALBA </a:t>
            </a:r>
            <a:r>
              <a:rPr lang="en-US" altLang="de-DE" dirty="0" smtClean="0">
                <a:latin typeface="Calibri" panose="020F0502020204030204" pitchFamily="34" charset="0"/>
              </a:rPr>
              <a:t> acceleration from 0.1 </a:t>
            </a:r>
            <a:r>
              <a:rPr lang="en-US" altLang="de-DE" dirty="0" smtClean="0">
                <a:latin typeface="Calibri" panose="020F0502020204030204" pitchFamily="34" charset="0"/>
                <a:sym typeface="Symbol"/>
              </a:rPr>
              <a:t> 3 GeV within 130 </a:t>
            </a:r>
            <a:r>
              <a:rPr lang="en-US" altLang="de-DE" dirty="0" err="1" smtClean="0">
                <a:latin typeface="Calibri" panose="020F0502020204030204" pitchFamily="34" charset="0"/>
                <a:sym typeface="Symbol"/>
              </a:rPr>
              <a:t>ms</a:t>
            </a:r>
            <a:endParaRPr lang="en-US" altLang="de-DE" dirty="0" smtClean="0">
              <a:latin typeface="Calibri" panose="020F0502020204030204" pitchFamily="34" charset="0"/>
              <a:sym typeface="Symbol"/>
            </a:endParaRPr>
          </a:p>
        </p:txBody>
      </p:sp>
      <p:sp>
        <p:nvSpPr>
          <p:cNvPr id="4" name="Textfeld 3"/>
          <p:cNvSpPr txBox="1"/>
          <p:nvPr/>
        </p:nvSpPr>
        <p:spPr>
          <a:xfrm>
            <a:off x="2117629" y="5922833"/>
            <a:ext cx="2327211" cy="523220"/>
          </a:xfrm>
          <a:prstGeom prst="rect">
            <a:avLst/>
          </a:prstGeom>
          <a:noFill/>
        </p:spPr>
        <p:txBody>
          <a:bodyPr wrap="square" rtlCol="0">
            <a:spAutoFit/>
          </a:bodyPr>
          <a:lstStyle/>
          <a:p>
            <a:pPr algn="l"/>
            <a:r>
              <a:rPr lang="en-US" altLang="de-DE" sz="1400" dirty="0">
                <a:latin typeface="Calibri" panose="020F0502020204030204" pitchFamily="34" charset="0"/>
              </a:rPr>
              <a:t>Courtesy </a:t>
            </a:r>
            <a:r>
              <a:rPr lang="de-DE" sz="1400" dirty="0" smtClean="0">
                <a:latin typeface="Calibri" panose="020F0502020204030204" pitchFamily="34" charset="0"/>
              </a:rPr>
              <a:t>U. </a:t>
            </a:r>
            <a:r>
              <a:rPr lang="de-DE" sz="1400" dirty="0" err="1">
                <a:latin typeface="Calibri" panose="020F0502020204030204" pitchFamily="34" charset="0"/>
              </a:rPr>
              <a:t>I</a:t>
            </a:r>
            <a:r>
              <a:rPr lang="de-DE" sz="1400" dirty="0" err="1" smtClean="0">
                <a:latin typeface="Calibri" panose="020F0502020204030204" pitchFamily="34" charset="0"/>
              </a:rPr>
              <a:t>riso</a:t>
            </a:r>
            <a:r>
              <a:rPr lang="de-DE" sz="1400" dirty="0" smtClean="0">
                <a:latin typeface="Calibri" panose="020F0502020204030204" pitchFamily="34" charset="0"/>
              </a:rPr>
              <a:t>  &amp; M. Pont (ALBA) et al. IPAC 2011 </a:t>
            </a:r>
            <a:endParaRPr lang="de-DE" sz="1400" dirty="0">
              <a:latin typeface="Calibri" panose="020F0502020204030204" pitchFamily="34" charset="0"/>
            </a:endParaRPr>
          </a:p>
        </p:txBody>
      </p:sp>
      <p:grpSp>
        <p:nvGrpSpPr>
          <p:cNvPr id="13" name="Gruppieren 12"/>
          <p:cNvGrpSpPr/>
          <p:nvPr/>
        </p:nvGrpSpPr>
        <p:grpSpPr>
          <a:xfrm>
            <a:off x="226127" y="1595897"/>
            <a:ext cx="4329772" cy="3542400"/>
            <a:chOff x="-117812" y="1772816"/>
            <a:chExt cx="4329772" cy="3542400"/>
          </a:xfrm>
        </p:grpSpPr>
        <p:grpSp>
          <p:nvGrpSpPr>
            <p:cNvPr id="43" name="Gruppieren 42"/>
            <p:cNvGrpSpPr/>
            <p:nvPr/>
          </p:nvGrpSpPr>
          <p:grpSpPr>
            <a:xfrm>
              <a:off x="366828" y="1772816"/>
              <a:ext cx="3845132" cy="1644973"/>
              <a:chOff x="755576" y="4017962"/>
              <a:chExt cx="2818806" cy="1205904"/>
            </a:xfrm>
          </p:grpSpPr>
          <p:pic>
            <p:nvPicPr>
              <p:cNvPr id="44" name="Picture 2" descr="IM-ACCELERATORS_ElectronBeamImages"/>
              <p:cNvPicPr>
                <a:picLocks noChangeAspect="1" noChangeArrowheads="1"/>
              </p:cNvPicPr>
              <p:nvPr/>
            </p:nvPicPr>
            <p:blipFill rotWithShape="1">
              <a:blip r:embed="rId5">
                <a:extLst>
                  <a:ext uri="{28A0092B-C50C-407E-A947-70E740481C1C}">
                    <a14:useLocalDpi xmlns:a14="http://schemas.microsoft.com/office/drawing/2010/main" val="0"/>
                  </a:ext>
                </a:extLst>
              </a:blip>
              <a:srcRect r="85264" b="50000"/>
              <a:stretch/>
            </p:blipFill>
            <p:spPr bwMode="auto">
              <a:xfrm>
                <a:off x="755576" y="4017962"/>
                <a:ext cx="950873" cy="1205904"/>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IM-ACCELERATORS_ElectronBeamImages"/>
              <p:cNvPicPr>
                <a:picLocks noChangeAspect="1" noChangeArrowheads="1"/>
              </p:cNvPicPr>
              <p:nvPr/>
            </p:nvPicPr>
            <p:blipFill rotWithShape="1">
              <a:blip r:embed="rId5">
                <a:extLst>
                  <a:ext uri="{28A0092B-C50C-407E-A947-70E740481C1C}">
                    <a14:useLocalDpi xmlns:a14="http://schemas.microsoft.com/office/drawing/2010/main" val="0"/>
                  </a:ext>
                </a:extLst>
              </a:blip>
              <a:srcRect l="14363" r="71068" b="50000"/>
              <a:stretch/>
            </p:blipFill>
            <p:spPr bwMode="auto">
              <a:xfrm>
                <a:off x="1687626" y="4017962"/>
                <a:ext cx="940158" cy="120590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IM-ACCELERATORS_ElectronBeamImages"/>
              <p:cNvPicPr>
                <a:picLocks noChangeAspect="1" noChangeArrowheads="1"/>
              </p:cNvPicPr>
              <p:nvPr/>
            </p:nvPicPr>
            <p:blipFill rotWithShape="1">
              <a:blip r:embed="rId5">
                <a:extLst>
                  <a:ext uri="{28A0092B-C50C-407E-A947-70E740481C1C}">
                    <a14:useLocalDpi xmlns:a14="http://schemas.microsoft.com/office/drawing/2010/main" val="0"/>
                  </a:ext>
                </a:extLst>
              </a:blip>
              <a:srcRect l="42947" r="42383" b="50000"/>
              <a:stretch/>
            </p:blipFill>
            <p:spPr bwMode="auto">
              <a:xfrm>
                <a:off x="2627784" y="4017962"/>
                <a:ext cx="946598" cy="12059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uppieren 19"/>
            <p:cNvGrpSpPr/>
            <p:nvPr/>
          </p:nvGrpSpPr>
          <p:grpSpPr>
            <a:xfrm>
              <a:off x="399738" y="3573016"/>
              <a:ext cx="3812222" cy="1742200"/>
              <a:chOff x="3615950" y="3987758"/>
              <a:chExt cx="2756250" cy="1259617"/>
            </a:xfrm>
          </p:grpSpPr>
          <p:pic>
            <p:nvPicPr>
              <p:cNvPr id="24" name="Picture 2" descr="IM-ACCELERATORS_ElectronBeamImages"/>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85845" b="48609"/>
              <a:stretch/>
            </p:blipFill>
            <p:spPr bwMode="auto">
              <a:xfrm>
                <a:off x="3615950" y="4007925"/>
                <a:ext cx="913417" cy="12394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IM-ACCELERATORS_ElectronBeamImages"/>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8502" t="50696" r="57113" b="-696"/>
              <a:stretch/>
            </p:blipFill>
            <p:spPr bwMode="auto">
              <a:xfrm>
                <a:off x="4507856" y="4005065"/>
                <a:ext cx="928240" cy="120590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IM-ACCELERATORS_ElectronBeamImages"/>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1235" t="50000" r="14187"/>
              <a:stretch/>
            </p:blipFill>
            <p:spPr bwMode="auto">
              <a:xfrm>
                <a:off x="5431485" y="3987758"/>
                <a:ext cx="940715" cy="1205905"/>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6" name="Gerade Verbindung mit Pfeil 5"/>
            <p:cNvCxnSpPr/>
            <p:nvPr/>
          </p:nvCxnSpPr>
          <p:spPr bwMode="auto">
            <a:xfrm flipV="1">
              <a:off x="300038" y="1772816"/>
              <a:ext cx="0" cy="1644973"/>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rot="16200000">
              <a:off x="-725234" y="2452246"/>
              <a:ext cx="158417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vert. y [mm]</a:t>
              </a:r>
              <a:endParaRPr lang="en-US" dirty="0">
                <a:latin typeface="Arial" panose="020B0604020202020204" pitchFamily="34" charset="0"/>
                <a:cs typeface="Arial" panose="020B0604020202020204" pitchFamily="34" charset="0"/>
              </a:endParaRPr>
            </a:p>
          </p:txBody>
        </p:sp>
        <p:cxnSp>
          <p:nvCxnSpPr>
            <p:cNvPr id="32" name="Gerade Verbindung mit Pfeil 31"/>
            <p:cNvCxnSpPr/>
            <p:nvPr/>
          </p:nvCxnSpPr>
          <p:spPr bwMode="auto">
            <a:xfrm>
              <a:off x="300038" y="3417789"/>
              <a:ext cx="1363875"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feld 36"/>
            <p:cNvSpPr txBox="1"/>
            <p:nvPr/>
          </p:nvSpPr>
          <p:spPr>
            <a:xfrm>
              <a:off x="107504" y="3356992"/>
              <a:ext cx="158417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hor. </a:t>
              </a:r>
              <a:r>
                <a:rPr lang="en-US" dirty="0">
                  <a:latin typeface="Arial" panose="020B0604020202020204" pitchFamily="34" charset="0"/>
                  <a:cs typeface="Arial" panose="020B0604020202020204" pitchFamily="34" charset="0"/>
                </a:rPr>
                <a:t>x</a:t>
              </a:r>
              <a:r>
                <a:rPr lang="en-US" dirty="0" smtClean="0">
                  <a:latin typeface="Arial" panose="020B0604020202020204" pitchFamily="34" charset="0"/>
                  <a:cs typeface="Arial" panose="020B0604020202020204" pitchFamily="34" charset="0"/>
                </a:rPr>
                <a:t> [mm]</a:t>
              </a:r>
              <a:endParaRPr lang="en-US" dirty="0">
                <a:latin typeface="Arial" panose="020B0604020202020204" pitchFamily="34" charset="0"/>
                <a:cs typeface="Arial" panose="020B0604020202020204" pitchFamily="34" charset="0"/>
              </a:endParaRPr>
            </a:p>
          </p:txBody>
        </p:sp>
      </p:grpSp>
      <p:grpSp>
        <p:nvGrpSpPr>
          <p:cNvPr id="22" name="Gruppieren 21"/>
          <p:cNvGrpSpPr/>
          <p:nvPr/>
        </p:nvGrpSpPr>
        <p:grpSpPr>
          <a:xfrm>
            <a:off x="476387" y="4878501"/>
            <a:ext cx="2301505" cy="1664795"/>
            <a:chOff x="384272" y="3034618"/>
            <a:chExt cx="2754980" cy="1968287"/>
          </a:xfrm>
        </p:grpSpPr>
        <p:cxnSp>
          <p:nvCxnSpPr>
            <p:cNvPr id="23" name="Gerade Verbindung 22"/>
            <p:cNvCxnSpPr/>
            <p:nvPr/>
          </p:nvCxnSpPr>
          <p:spPr bwMode="auto">
            <a:xfrm flipH="1">
              <a:off x="403719" y="3899645"/>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a:off x="2137328" y="3899645"/>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mit Pfeil 28"/>
            <p:cNvCxnSpPr/>
            <p:nvPr/>
          </p:nvCxnSpPr>
          <p:spPr bwMode="auto">
            <a:xfrm flipV="1">
              <a:off x="403719" y="4424055"/>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feld 29"/>
            <p:cNvSpPr txBox="1"/>
            <p:nvPr/>
          </p:nvSpPr>
          <p:spPr>
            <a:xfrm>
              <a:off x="384272" y="4645629"/>
              <a:ext cx="1058950" cy="345690"/>
            </a:xfrm>
            <a:prstGeom prst="rect">
              <a:avLst/>
            </a:prstGeom>
            <a:noFill/>
            <a:ln w="38100">
              <a:noFill/>
            </a:ln>
          </p:spPr>
          <p:txBody>
            <a:bodyPr wrap="square" rtlCol="0">
              <a:spAutoFit/>
            </a:bodyPr>
            <a:lstStyle/>
            <a:p>
              <a:pPr algn="l"/>
              <a:r>
                <a:rPr lang="en-US" sz="1300" dirty="0" smtClean="0">
                  <a:latin typeface="Calibri" panose="020F0502020204030204" pitchFamily="34" charset="0"/>
                </a:rPr>
                <a:t>injection</a:t>
              </a:r>
              <a:endParaRPr lang="en-US" sz="1300" dirty="0">
                <a:latin typeface="Calibri" panose="020F0502020204030204" pitchFamily="34" charset="0"/>
              </a:endParaRPr>
            </a:p>
          </p:txBody>
        </p:sp>
        <p:sp>
          <p:nvSpPr>
            <p:cNvPr id="31" name="Textfeld 30"/>
            <p:cNvSpPr txBox="1"/>
            <p:nvPr/>
          </p:nvSpPr>
          <p:spPr>
            <a:xfrm>
              <a:off x="1193892" y="4648245"/>
              <a:ext cx="1113658" cy="345690"/>
            </a:xfrm>
            <a:prstGeom prst="rect">
              <a:avLst/>
            </a:prstGeom>
            <a:noFill/>
            <a:ln w="38100">
              <a:noFill/>
            </a:ln>
          </p:spPr>
          <p:txBody>
            <a:bodyPr wrap="square" rtlCol="0">
              <a:spAutoFit/>
            </a:bodyPr>
            <a:lstStyle/>
            <a:p>
              <a:pPr algn="l"/>
              <a:r>
                <a:rPr lang="en-US" sz="1300" dirty="0" smtClean="0">
                  <a:latin typeface="Calibri" panose="020F0502020204030204" pitchFamily="34" charset="0"/>
                </a:rPr>
                <a:t>extraction</a:t>
              </a:r>
              <a:endParaRPr lang="en-US" sz="1300" dirty="0">
                <a:latin typeface="Calibri" panose="020F0502020204030204" pitchFamily="34" charset="0"/>
              </a:endParaRPr>
            </a:p>
          </p:txBody>
        </p:sp>
        <p:sp>
          <p:nvSpPr>
            <p:cNvPr id="33" name="Text Box 4"/>
            <p:cNvSpPr txBox="1">
              <a:spLocks noChangeArrowheads="1"/>
            </p:cNvSpPr>
            <p:nvPr/>
          </p:nvSpPr>
          <p:spPr bwMode="auto">
            <a:xfrm>
              <a:off x="2190033" y="3034618"/>
              <a:ext cx="949219" cy="400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cs typeface="Calibri" panose="020F0502020204030204" pitchFamily="34" charset="0"/>
                </a:rPr>
                <a:t>SRM</a:t>
              </a:r>
              <a:endParaRPr lang="en-US" altLang="de-DE" sz="1600" b="1" dirty="0">
                <a:solidFill>
                  <a:srgbClr val="0000FF"/>
                </a:solidFill>
                <a:latin typeface="Calibri" panose="020F0502020204030204" pitchFamily="34" charset="0"/>
                <a:cs typeface="Calibri" panose="020F0502020204030204" pitchFamily="34" charset="0"/>
              </a:endParaRPr>
            </a:p>
          </p:txBody>
        </p:sp>
        <p:sp>
          <p:nvSpPr>
            <p:cNvPr id="34" name="Abgerundetes Rechteck 33"/>
            <p:cNvSpPr/>
            <p:nvPr/>
          </p:nvSpPr>
          <p:spPr bwMode="auto">
            <a:xfrm>
              <a:off x="613026" y="3176645"/>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5" name="Textfeld 34"/>
            <p:cNvSpPr txBox="1"/>
            <p:nvPr/>
          </p:nvSpPr>
          <p:spPr>
            <a:xfrm>
              <a:off x="722186" y="3749933"/>
              <a:ext cx="1511266" cy="363885"/>
            </a:xfrm>
            <a:prstGeom prst="rect">
              <a:avLst/>
            </a:prstGeom>
            <a:noFill/>
          </p:spPr>
          <p:txBody>
            <a:bodyPr wrap="square" rtlCol="0">
              <a:spAutoFit/>
            </a:bodyPr>
            <a:lstStyle/>
            <a:p>
              <a:r>
                <a:rPr lang="en-US" sz="1400" b="1" dirty="0" smtClean="0">
                  <a:solidFill>
                    <a:srgbClr val="C00000"/>
                  </a:solidFill>
                  <a:latin typeface="Calibri" panose="020F0502020204030204" pitchFamily="34" charset="0"/>
                </a:rPr>
                <a:t>synchrotron</a:t>
              </a:r>
              <a:endParaRPr lang="en-US" sz="1400" b="1" dirty="0">
                <a:solidFill>
                  <a:srgbClr val="C00000"/>
                </a:solidFill>
                <a:latin typeface="Calibri" panose="020F0502020204030204" pitchFamily="34" charset="0"/>
              </a:endParaRPr>
            </a:p>
          </p:txBody>
        </p:sp>
        <p:grpSp>
          <p:nvGrpSpPr>
            <p:cNvPr id="36" name="Gruppieren 35"/>
            <p:cNvGrpSpPr/>
            <p:nvPr/>
          </p:nvGrpSpPr>
          <p:grpSpPr>
            <a:xfrm>
              <a:off x="1828800" y="3231237"/>
              <a:ext cx="1023111" cy="565318"/>
              <a:chOff x="1828800" y="3231237"/>
              <a:chExt cx="1023111" cy="565318"/>
            </a:xfrm>
          </p:grpSpPr>
          <p:grpSp>
            <p:nvGrpSpPr>
              <p:cNvPr id="38" name="Gruppieren 37"/>
              <p:cNvGrpSpPr/>
              <p:nvPr/>
            </p:nvGrpSpPr>
            <p:grpSpPr>
              <a:xfrm rot="17787383">
                <a:off x="2171089" y="3115732"/>
                <a:ext cx="527710" cy="833935"/>
                <a:chOff x="2366224" y="4360105"/>
                <a:chExt cx="527710" cy="833935"/>
              </a:xfrm>
            </p:grpSpPr>
            <p:grpSp>
              <p:nvGrpSpPr>
                <p:cNvPr id="48" name="Gruppieren 47"/>
                <p:cNvGrpSpPr/>
                <p:nvPr/>
              </p:nvGrpSpPr>
              <p:grpSpPr>
                <a:xfrm rot="1979819">
                  <a:off x="2472516" y="4812076"/>
                  <a:ext cx="319856" cy="381964"/>
                  <a:chOff x="2430046" y="4844314"/>
                  <a:chExt cx="319856" cy="381964"/>
                </a:xfrm>
              </p:grpSpPr>
              <p:sp>
                <p:nvSpPr>
                  <p:cNvPr id="52" name="Rechteck 51"/>
                  <p:cNvSpPr/>
                  <p:nvPr/>
                </p:nvSpPr>
                <p:spPr bwMode="auto">
                  <a:xfrm rot="3381372">
                    <a:off x="2574942" y="5051318"/>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3" name="Rechteck 52"/>
                  <p:cNvSpPr/>
                  <p:nvPr/>
                </p:nvSpPr>
                <p:spPr bwMode="auto">
                  <a:xfrm rot="3381372">
                    <a:off x="2539520"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54" name="Gerade Verbindung 53"/>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Gerade Verbindung 54"/>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9" name="Gerade Verbindung 48"/>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Bogen 49"/>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51" name="Bogen 50"/>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39" name="Gerade Verbindung 38"/>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27" name="Text Box 3"/>
          <p:cNvSpPr txBox="1">
            <a:spLocks noChangeArrowheads="1"/>
          </p:cNvSpPr>
          <p:nvPr/>
        </p:nvSpPr>
        <p:spPr bwMode="auto">
          <a:xfrm>
            <a:off x="35497" y="1083078"/>
            <a:ext cx="5037948"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smtClean="0">
                <a:latin typeface="Calibri" panose="020F0502020204030204" pitchFamily="34" charset="0"/>
                <a:sym typeface="Symbol"/>
              </a:rPr>
              <a:t>Profile measure by synchrotron radiation monitor:</a:t>
            </a:r>
            <a:endParaRPr lang="en-US" altLang="de-DE" sz="1700" dirty="0">
              <a:latin typeface="Calibri" panose="020F0502020204030204" pitchFamily="34" charset="0"/>
              <a:sym typeface="Symbol"/>
            </a:endParaRPr>
          </a:p>
        </p:txBody>
      </p:sp>
    </p:spTree>
    <p:extLst>
      <p:ext uri="{BB962C8B-B14F-4D97-AF65-F5344CB8AC3E}">
        <p14:creationId xmlns:p14="http://schemas.microsoft.com/office/powerpoint/2010/main" val="17977478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Artist View of a Synchrotron Light Monitor</a:t>
            </a:r>
          </a:p>
        </p:txBody>
      </p:sp>
      <p:sp>
        <p:nvSpPr>
          <p:cNvPr id="4813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pic>
        <p:nvPicPr>
          <p:cNvPr id="481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084263"/>
            <a:ext cx="7148512" cy="519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323569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3514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nSpc>
                <a:spcPct val="80000"/>
              </a:lnSpc>
              <a:buFont typeface="Wingdings" pitchFamily="2" charset="2"/>
              <a:buChar char="Ø"/>
            </a:pPr>
            <a:r>
              <a:rPr lang="en-US" altLang="de-DE" sz="2000" b="1" dirty="0">
                <a:solidFill>
                  <a:srgbClr val="0000FF"/>
                </a:solidFill>
                <a:latin typeface="Calibri" panose="020F0502020204030204" pitchFamily="34" charset="0"/>
              </a:rPr>
              <a:t> Scintillation screens: </a:t>
            </a:r>
            <a:endParaRPr lang="en-US" altLang="de-DE" sz="2000" b="1" dirty="0" smtClean="0">
              <a:solidFill>
                <a:srgbClr val="0000FF"/>
              </a:solidFill>
              <a:latin typeface="Calibri" panose="020F0502020204030204" pitchFamily="34" charset="0"/>
            </a:endParaRPr>
          </a:p>
          <a:p>
            <a:pPr>
              <a:lnSpc>
                <a:spcPct val="80000"/>
              </a:lnSpc>
            </a:pPr>
            <a:r>
              <a:rPr lang="en-US" altLang="de-DE" sz="2000" b="1" dirty="0">
                <a:solidFill>
                  <a:srgbClr val="0000FF"/>
                </a:solidFill>
                <a:latin typeface="Calibri" panose="020F0502020204030204" pitchFamily="34" charset="0"/>
              </a:rPr>
              <a:t> </a:t>
            </a:r>
            <a:r>
              <a:rPr lang="en-US" altLang="de-DE" sz="2000" b="1" dirty="0" smtClean="0">
                <a:solidFill>
                  <a:srgbClr val="0000FF"/>
                </a:solidFill>
                <a:latin typeface="Calibri" panose="020F0502020204030204" pitchFamily="34" charset="0"/>
              </a:rPr>
              <a:t>   </a:t>
            </a:r>
            <a:r>
              <a:rPr lang="en-US" altLang="de-DE" sz="2000" b="1" dirty="0" smtClean="0">
                <a:solidFill>
                  <a:srgbClr val="008000"/>
                </a:solidFill>
                <a:latin typeface="Calibri" panose="020F0502020204030204" pitchFamily="34" charset="0"/>
              </a:rPr>
              <a:t>emission </a:t>
            </a:r>
            <a:r>
              <a:rPr lang="en-US" altLang="de-DE" sz="2000" b="1" dirty="0">
                <a:solidFill>
                  <a:srgbClr val="008000"/>
                </a:solidFill>
                <a:latin typeface="Calibri" panose="020F0502020204030204" pitchFamily="34" charset="0"/>
              </a:rPr>
              <a:t>of light, universal  usage, limited dynamic range </a:t>
            </a:r>
          </a:p>
          <a:p>
            <a:pPr>
              <a:lnSpc>
                <a:spcPct val="80000"/>
              </a:lnSpc>
              <a:buFont typeface="Wingdings" pitchFamily="2" charset="2"/>
              <a:buChar char="Ø"/>
            </a:pPr>
            <a:r>
              <a:rPr lang="en-US" altLang="de-DE" sz="2000" b="1" dirty="0">
                <a:latin typeface="Calibri" panose="020F0502020204030204" pitchFamily="34" charset="0"/>
              </a:rPr>
              <a:t> Optical Transition Radiation  </a:t>
            </a: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SEM-Grid</a:t>
            </a:r>
          </a:p>
          <a:p>
            <a:pPr>
              <a:lnSpc>
                <a:spcPct val="80000"/>
              </a:lnSpc>
              <a:buFont typeface="Wingdings" pitchFamily="2" charset="2"/>
              <a:buChar char="Ø"/>
            </a:pPr>
            <a:r>
              <a:rPr lang="en-US" altLang="de-DE" sz="2000" b="1" dirty="0" smtClean="0">
                <a:latin typeface="Calibri" panose="020F0502020204030204" pitchFamily="34" charset="0"/>
              </a:rPr>
              <a:t> Wire </a:t>
            </a:r>
            <a:r>
              <a:rPr lang="en-US" altLang="de-DE" sz="2000" b="1" dirty="0">
                <a:latin typeface="Calibri" panose="020F0502020204030204" pitchFamily="34" charset="0"/>
              </a:rPr>
              <a:t>scanner</a:t>
            </a:r>
          </a:p>
          <a:p>
            <a:pPr>
              <a:lnSpc>
                <a:spcPct val="80000"/>
              </a:lnSpc>
              <a:buFont typeface="Wingdings" pitchFamily="2" charset="2"/>
              <a:buChar char="Ø"/>
            </a:pPr>
            <a:r>
              <a:rPr lang="en-US" altLang="de-DE" sz="2000" b="1" dirty="0">
                <a:latin typeface="Calibri" panose="020F0502020204030204" pitchFamily="34" charset="0"/>
              </a:rPr>
              <a:t> Ionization Profile Monitor </a:t>
            </a:r>
            <a:endParaRPr lang="en-US" altLang="de-DE" sz="2000" b="1" dirty="0" smtClean="0">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Synchrotron </a:t>
            </a:r>
            <a:r>
              <a:rPr lang="en-US" altLang="de-DE" sz="2000" b="1" dirty="0">
                <a:latin typeface="Calibri" panose="020F0502020204030204" pitchFamily="34" charset="0"/>
              </a:rPr>
              <a:t>Light Monitors    </a:t>
            </a: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300614285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Diffraction Limit </a:t>
            </a:r>
            <a:r>
              <a:rPr lang="en-US" altLang="de-DE" sz="2100" b="1" dirty="0" smtClean="0">
                <a:solidFill>
                  <a:srgbClr val="000000"/>
                </a:solidFill>
                <a:latin typeface="Arial" panose="020B0604020202020204" pitchFamily="34" charset="0"/>
                <a:cs typeface="Arial" panose="020B0604020202020204" pitchFamily="34" charset="0"/>
              </a:rPr>
              <a:t>of Synchrotron </a:t>
            </a:r>
            <a:r>
              <a:rPr lang="en-US" altLang="de-DE" sz="2100" b="1" dirty="0">
                <a:solidFill>
                  <a:srgbClr val="000000"/>
                </a:solidFill>
                <a:latin typeface="Arial" panose="020B0604020202020204" pitchFamily="34" charset="0"/>
                <a:cs typeface="Arial" panose="020B0604020202020204" pitchFamily="34" charset="0"/>
              </a:rPr>
              <a:t>Light </a:t>
            </a:r>
            <a:r>
              <a:rPr lang="en-US" altLang="de-DE" sz="2100" b="1" dirty="0" smtClean="0">
                <a:solidFill>
                  <a:srgbClr val="000000"/>
                </a:solidFill>
                <a:latin typeface="Arial" panose="020B0604020202020204" pitchFamily="34" charset="0"/>
                <a:cs typeface="Arial" panose="020B0604020202020204" pitchFamily="34" charset="0"/>
              </a:rPr>
              <a:t>Monitor</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50180" name="Text Box 3"/>
          <p:cNvSpPr txBox="1">
            <a:spLocks noChangeArrowheads="1"/>
          </p:cNvSpPr>
          <p:nvPr/>
        </p:nvSpPr>
        <p:spPr bwMode="auto">
          <a:xfrm>
            <a:off x="1486381" y="126859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mc:AlternateContent xmlns:mc="http://schemas.openxmlformats.org/markup-compatibility/2006" xmlns:a14="http://schemas.microsoft.com/office/drawing/2010/main">
        <mc:Choice Requires="a14">
          <p:sp>
            <p:nvSpPr>
              <p:cNvPr id="50182" name="Rectangle 6"/>
              <p:cNvSpPr>
                <a:spLocks noChangeArrowheads="1"/>
              </p:cNvSpPr>
              <p:nvPr/>
            </p:nvSpPr>
            <p:spPr bwMode="auto">
              <a:xfrm>
                <a:off x="158956" y="805827"/>
                <a:ext cx="4331288" cy="186538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solidFill>
                      <a:srgbClr val="0000FF"/>
                    </a:solidFill>
                    <a:latin typeface="Calibri" panose="020F0502020204030204" pitchFamily="34" charset="0"/>
                  </a:rPr>
                  <a:t>Limitations: </a:t>
                </a:r>
              </a:p>
              <a:p>
                <a:pPr>
                  <a:spcBef>
                    <a:spcPts val="0"/>
                  </a:spcBef>
                </a:pPr>
                <a:r>
                  <a:rPr lang="en-US" altLang="de-DE" sz="1600" dirty="0" smtClean="0">
                    <a:latin typeface="Calibri" panose="020F0502020204030204" pitchFamily="34" charset="0"/>
                  </a:rPr>
                  <a:t>Diffraction limits the resolution</a:t>
                </a:r>
              </a:p>
              <a:p>
                <a:pPr>
                  <a:spcBef>
                    <a:spcPts val="0"/>
                  </a:spcBef>
                </a:pPr>
                <a:r>
                  <a:rPr lang="en-US" altLang="de-DE" sz="1600" dirty="0" smtClean="0">
                    <a:latin typeface="Calibri" panose="020F0502020204030204" pitchFamily="34" charset="0"/>
                  </a:rPr>
                  <a:t>due to </a:t>
                </a:r>
                <a:r>
                  <a:rPr lang="en-US" altLang="de-DE" sz="1600" dirty="0" err="1" smtClean="0">
                    <a:latin typeface="Calibri" panose="020F0502020204030204" pitchFamily="34" charset="0"/>
                  </a:rPr>
                  <a:t>Fraunhofer</a:t>
                </a:r>
                <a:r>
                  <a:rPr lang="en-US" altLang="de-DE" sz="1600" dirty="0" smtClean="0">
                    <a:latin typeface="Calibri" panose="020F0502020204030204" pitchFamily="34" charset="0"/>
                  </a:rPr>
                  <a:t> diffraction</a:t>
                </a:r>
              </a:p>
              <a:p>
                <a:pPr>
                  <a:spcBef>
                    <a:spcPts val="0"/>
                  </a:spcBef>
                </a:pPr>
                <a:r>
                  <a:rPr lang="en-US" altLang="de-DE" sz="1600" dirty="0" smtClean="0">
                    <a:latin typeface="Calibri" panose="020F0502020204030204" pitchFamily="34" charset="0"/>
                  </a:rPr>
                  <a:t>Pattern width for 1:1 image:</a:t>
                </a:r>
              </a:p>
              <a:p>
                <a:pPr>
                  <a:spcBef>
                    <a:spcPts val="0"/>
                  </a:spcBef>
                </a:pPr>
                <a14:m>
                  <m:oMathPara xmlns:m="http://schemas.openxmlformats.org/officeDocument/2006/math">
                    <m:oMathParaPr>
                      <m:jc m:val="left"/>
                    </m:oMathParaPr>
                    <m:oMath xmlns:m="http://schemas.openxmlformats.org/officeDocument/2006/math">
                      <m:r>
                        <a:rPr lang="de-DE" altLang="de-DE" b="0" i="1" smtClean="0">
                          <a:latin typeface="Cambria Math" panose="02040503050406030204" pitchFamily="18" charset="0"/>
                          <a:ea typeface="Cambria Math" panose="02040503050406030204" pitchFamily="18" charset="0"/>
                        </a:rPr>
                        <m:t>        </m:t>
                      </m:r>
                      <m:r>
                        <a:rPr lang="en-US" altLang="de-DE" i="1" smtClean="0">
                          <a:latin typeface="Cambria Math" panose="02040503050406030204" pitchFamily="18" charset="0"/>
                          <a:ea typeface="Cambria Math" panose="02040503050406030204" pitchFamily="18" charset="0"/>
                        </a:rPr>
                        <m:t>𝜎</m:t>
                      </m:r>
                      <m:r>
                        <a:rPr lang="en-US" altLang="de-DE" i="1">
                          <a:latin typeface="Cambria Math" panose="02040503050406030204" pitchFamily="18" charset="0"/>
                          <a:ea typeface="Cambria Math" panose="02040503050406030204" pitchFamily="18" charset="0"/>
                        </a:rPr>
                        <m:t>≃</m:t>
                      </m:r>
                      <m:box>
                        <m:boxPr>
                          <m:ctrlPr>
                            <a:rPr lang="en-US" altLang="de-DE" i="1" smtClean="0">
                              <a:latin typeface="Cambria Math" panose="02040503050406030204" pitchFamily="18" charset="0"/>
                              <a:ea typeface="Cambria Math" panose="02040503050406030204" pitchFamily="18" charset="0"/>
                            </a:rPr>
                          </m:ctrlPr>
                        </m:boxPr>
                        <m:e>
                          <m:argPr>
                            <m:argSz m:val="-1"/>
                          </m:argPr>
                          <m:f>
                            <m:fPr>
                              <m:ctrlPr>
                                <a:rPr lang="en-US" altLang="de-DE" i="1" smtClean="0">
                                  <a:latin typeface="Cambria Math" panose="02040503050406030204" pitchFamily="18" charset="0"/>
                                  <a:ea typeface="Cambria Math" panose="02040503050406030204" pitchFamily="18" charset="0"/>
                                </a:rPr>
                              </m:ctrlPr>
                            </m:fPr>
                            <m:num>
                              <m:r>
                                <a:rPr lang="en-US" altLang="de-DE" i="1" smtClean="0">
                                  <a:latin typeface="Cambria Math" panose="02040503050406030204" pitchFamily="18" charset="0"/>
                                  <a:ea typeface="Cambria Math" panose="02040503050406030204" pitchFamily="18" charset="0"/>
                                </a:rPr>
                                <m:t>𝜆</m:t>
                              </m:r>
                            </m:num>
                            <m:den>
                              <m:r>
                                <a:rPr lang="de-DE" altLang="de-DE" b="0" i="1" smtClean="0">
                                  <a:latin typeface="Cambria Math" panose="02040503050406030204" pitchFamily="18" charset="0"/>
                                  <a:ea typeface="Cambria Math" panose="02040503050406030204" pitchFamily="18" charset="0"/>
                                </a:rPr>
                                <m:t>2</m:t>
                              </m:r>
                              <m:r>
                                <a:rPr lang="de-DE" altLang="de-DE" b="0" i="1" smtClean="0">
                                  <a:latin typeface="Cambria Math" panose="02040503050406030204" pitchFamily="18" charset="0"/>
                                  <a:ea typeface="Cambria Math" panose="02040503050406030204" pitchFamily="18" charset="0"/>
                                </a:rPr>
                                <m:t>𝐷</m:t>
                              </m:r>
                              <m:r>
                                <a:rPr lang="de-DE" altLang="de-DE" b="0" i="1" smtClean="0">
                                  <a:latin typeface="Cambria Math" panose="02040503050406030204" pitchFamily="18" charset="0"/>
                                  <a:ea typeface="Cambria Math" panose="02040503050406030204" pitchFamily="18" charset="0"/>
                                </a:rPr>
                                <m:t>/</m:t>
                              </m:r>
                              <m:r>
                                <a:rPr lang="de-DE" altLang="de-DE" b="0" i="1" smtClean="0">
                                  <a:latin typeface="Cambria Math" panose="02040503050406030204" pitchFamily="18" charset="0"/>
                                  <a:ea typeface="Cambria Math" panose="02040503050406030204" pitchFamily="18" charset="0"/>
                                </a:rPr>
                                <m:t>𝐿</m:t>
                              </m:r>
                            </m:den>
                          </m:f>
                        </m:e>
                      </m:box>
                      <m:r>
                        <a:rPr lang="en-US" altLang="de-DE" i="1" smtClean="0">
                          <a:latin typeface="Cambria Math" panose="02040503050406030204" pitchFamily="18" charset="0"/>
                          <a:ea typeface="Cambria Math" panose="02040503050406030204" pitchFamily="18" charset="0"/>
                        </a:rPr>
                        <m:t>≃0.6 ∙ </m:t>
                      </m:r>
                      <m:sSup>
                        <m:sSupPr>
                          <m:ctrlPr>
                            <a:rPr lang="de-DE" altLang="de-DE" b="0" i="1" smtClean="0">
                              <a:latin typeface="Cambria Math" panose="02040503050406030204" pitchFamily="18" charset="0"/>
                              <a:ea typeface="Cambria Math" panose="02040503050406030204" pitchFamily="18" charset="0"/>
                            </a:rPr>
                          </m:ctrlPr>
                        </m:sSupPr>
                        <m:e>
                          <m:d>
                            <m:dPr>
                              <m:ctrlPr>
                                <a:rPr lang="de-DE" altLang="de-DE" b="0" i="1" smtClean="0">
                                  <a:latin typeface="Cambria Math" panose="02040503050406030204" pitchFamily="18" charset="0"/>
                                  <a:ea typeface="Cambria Math" panose="02040503050406030204" pitchFamily="18" charset="0"/>
                                </a:rPr>
                              </m:ctrlPr>
                            </m:dPr>
                            <m:e>
                              <m:box>
                                <m:boxPr>
                                  <m:ctrlPr>
                                    <a:rPr lang="de-DE" altLang="de-DE" b="0" i="1" smtClean="0">
                                      <a:latin typeface="Cambria Math" panose="02040503050406030204" pitchFamily="18" charset="0"/>
                                      <a:ea typeface="Cambria Math" panose="02040503050406030204" pitchFamily="18" charset="0"/>
                                    </a:rPr>
                                  </m:ctrlPr>
                                </m:boxPr>
                                <m:e>
                                  <m:argPr>
                                    <m:argSz m:val="-1"/>
                                  </m:argPr>
                                  <m:f>
                                    <m:fPr>
                                      <m:ctrlPr>
                                        <a:rPr lang="de-DE" altLang="de-DE" b="0" i="1" smtClean="0">
                                          <a:latin typeface="Cambria Math" panose="02040503050406030204" pitchFamily="18" charset="0"/>
                                          <a:ea typeface="Cambria Math" panose="02040503050406030204" pitchFamily="18" charset="0"/>
                                        </a:rPr>
                                      </m:ctrlPr>
                                    </m:fPr>
                                    <m:num>
                                      <m:sSup>
                                        <m:sSupPr>
                                          <m:ctrlPr>
                                            <a:rPr lang="de-DE" altLang="de-DE" b="0" i="1" smtClean="0">
                                              <a:latin typeface="Cambria Math" panose="02040503050406030204" pitchFamily="18" charset="0"/>
                                              <a:ea typeface="Cambria Math" panose="02040503050406030204" pitchFamily="18" charset="0"/>
                                            </a:rPr>
                                          </m:ctrlPr>
                                        </m:sSupPr>
                                        <m:e>
                                          <m:r>
                                            <a:rPr lang="de-DE" altLang="de-DE" b="0" i="1" smtClean="0">
                                              <a:latin typeface="Cambria Math" panose="02040503050406030204" pitchFamily="18" charset="0"/>
                                              <a:ea typeface="Cambria Math" panose="02040503050406030204" pitchFamily="18" charset="0"/>
                                            </a:rPr>
                                            <m:t>𝜆</m:t>
                                          </m:r>
                                        </m:e>
                                        <m:sup>
                                          <m:r>
                                            <a:rPr lang="de-DE" altLang="de-DE" b="0" i="1" smtClean="0">
                                              <a:latin typeface="Cambria Math" panose="02040503050406030204" pitchFamily="18" charset="0"/>
                                              <a:ea typeface="Cambria Math" panose="02040503050406030204" pitchFamily="18" charset="0"/>
                                            </a:rPr>
                                            <m:t>2</m:t>
                                          </m:r>
                                        </m:sup>
                                      </m:sSup>
                                    </m:num>
                                    <m:den>
                                      <m:r>
                                        <a:rPr lang="de-DE" altLang="de-DE" b="0" i="1" smtClean="0">
                                          <a:latin typeface="Cambria Math" panose="02040503050406030204" pitchFamily="18" charset="0"/>
                                          <a:ea typeface="Cambria Math" panose="02040503050406030204" pitchFamily="18" charset="0"/>
                                        </a:rPr>
                                        <m:t>𝜚</m:t>
                                      </m:r>
                                    </m:den>
                                  </m:f>
                                </m:e>
                              </m:box>
                            </m:e>
                          </m:d>
                        </m:e>
                        <m:sup>
                          <m:r>
                            <a:rPr lang="de-DE" altLang="de-DE" b="0" i="1" smtClean="0">
                              <a:latin typeface="Cambria Math" panose="02040503050406030204" pitchFamily="18" charset="0"/>
                              <a:ea typeface="Cambria Math" panose="02040503050406030204" pitchFamily="18" charset="0"/>
                            </a:rPr>
                            <m:t>1/3</m:t>
                          </m:r>
                        </m:sup>
                      </m:sSup>
                    </m:oMath>
                  </m:oMathPara>
                </a14:m>
                <a:endParaRPr lang="en-US" altLang="de-DE" dirty="0" smtClean="0">
                  <a:latin typeface="Calibri" panose="020F0502020204030204" pitchFamily="34" charset="0"/>
                </a:endParaRPr>
              </a:p>
              <a:p>
                <a:pPr>
                  <a:spcBef>
                    <a:spcPts val="0"/>
                  </a:spcBef>
                </a:pPr>
                <a:r>
                  <a:rPr lang="en-US" altLang="de-DE" dirty="0" smtClean="0">
                    <a:latin typeface="Calibri" panose="020F0502020204030204" pitchFamily="34" charset="0"/>
                    <a:sym typeface="Symbol" panose="05050102010706020507" pitchFamily="18" charset="2"/>
                  </a:rPr>
                  <a:t> </a:t>
                </a:r>
                <a14:m>
                  <m:oMath xmlns:m="http://schemas.openxmlformats.org/officeDocument/2006/math">
                    <m:r>
                      <a:rPr lang="en-US" altLang="de-DE" i="1" smtClean="0">
                        <a:latin typeface="Cambria Math" panose="02040503050406030204" pitchFamily="18" charset="0"/>
                        <a:ea typeface="Cambria Math" panose="02040503050406030204" pitchFamily="18" charset="0"/>
                        <a:sym typeface="Symbol" panose="05050102010706020507" pitchFamily="18" charset="2"/>
                      </a:rPr>
                      <m:t>𝜎</m:t>
                    </m:r>
                    <m:r>
                      <a:rPr lang="en-US" altLang="de-DE" i="1">
                        <a:latin typeface="Cambria Math" panose="02040503050406030204" pitchFamily="18" charset="0"/>
                        <a:ea typeface="Cambria Math" panose="02040503050406030204" pitchFamily="18" charset="0"/>
                      </a:rPr>
                      <m:t>≃</m:t>
                    </m:r>
                    <m:r>
                      <a:rPr lang="de-DE" altLang="de-DE" b="0" i="1" smtClean="0">
                        <a:latin typeface="Cambria Math" panose="02040503050406030204" pitchFamily="18" charset="0"/>
                        <a:ea typeface="Cambria Math" panose="02040503050406030204" pitchFamily="18" charset="0"/>
                        <a:sym typeface="Symbol" panose="05050102010706020507" pitchFamily="18" charset="2"/>
                      </a:rPr>
                      <m:t>100 </m:t>
                    </m:r>
                  </m:oMath>
                </a14:m>
                <a:r>
                  <a:rPr lang="en-US" altLang="de-DE" dirty="0" smtClean="0">
                    <a:latin typeface="Calibri" panose="020F0502020204030204" pitchFamily="34" charset="0"/>
                  </a:rPr>
                  <a:t>µm for typical cases</a:t>
                </a:r>
                <a:endParaRPr lang="en-US" altLang="de-DE" dirty="0">
                  <a:latin typeface="Calibri" panose="020F0502020204030204" pitchFamily="34" charset="0"/>
                </a:endParaRPr>
              </a:p>
            </p:txBody>
          </p:sp>
        </mc:Choice>
        <mc:Fallback xmlns="">
          <p:sp>
            <p:nvSpPr>
              <p:cNvPr id="50182" name="Rectangle 6"/>
              <p:cNvSpPr>
                <a:spLocks noRot="1" noChangeAspect="1" noMove="1" noResize="1" noEditPoints="1" noAdjustHandles="1" noChangeArrowheads="1" noChangeShapeType="1" noTextEdit="1"/>
              </p:cNvSpPr>
              <p:nvPr/>
            </p:nvSpPr>
            <p:spPr bwMode="auto">
              <a:xfrm>
                <a:off x="158956" y="805827"/>
                <a:ext cx="4331288" cy="1865382"/>
              </a:xfrm>
              <a:prstGeom prst="rect">
                <a:avLst/>
              </a:prstGeom>
              <a:blipFill>
                <a:blip r:embed="rId3"/>
                <a:stretch>
                  <a:fillRect l="-1125" t="-1634" b="-45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6"/>
              <p:cNvSpPr>
                <a:spLocks noChangeArrowheads="1"/>
              </p:cNvSpPr>
              <p:nvPr/>
            </p:nvSpPr>
            <p:spPr bwMode="auto">
              <a:xfrm>
                <a:off x="78656" y="2918949"/>
                <a:ext cx="5221578" cy="294542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b="1" dirty="0" smtClean="0">
                    <a:solidFill>
                      <a:srgbClr val="0000FF"/>
                    </a:solidFill>
                    <a:latin typeface="Calibri" panose="020F0502020204030204" pitchFamily="34" charset="0"/>
                  </a:rPr>
                  <a:t>Improvements</a:t>
                </a:r>
                <a:r>
                  <a:rPr lang="en-US" altLang="de-DE" b="1" dirty="0">
                    <a:solidFill>
                      <a:srgbClr val="0033CC"/>
                    </a:solidFill>
                    <a:latin typeface="Calibri" panose="020F0502020204030204" pitchFamily="34" charset="0"/>
                  </a:rPr>
                  <a:t>:</a:t>
                </a:r>
              </a:p>
              <a:p>
                <a:pPr>
                  <a:lnSpc>
                    <a:spcPct val="70000"/>
                  </a:lnSpc>
                  <a:buFont typeface="Wingdings" pitchFamily="2" charset="2"/>
                  <a:buChar char="Ø"/>
                </a:pPr>
                <a:r>
                  <a:rPr lang="en-US" altLang="de-DE" dirty="0">
                    <a:latin typeface="Calibri" panose="020F0502020204030204" pitchFamily="34" charset="0"/>
                  </a:rPr>
                  <a:t> </a:t>
                </a:r>
                <a:r>
                  <a:rPr lang="en-US" altLang="de-DE" b="1" i="1" dirty="0">
                    <a:solidFill>
                      <a:srgbClr val="008000"/>
                    </a:solidFill>
                    <a:latin typeface="Calibri" panose="020F0502020204030204" pitchFamily="34" charset="0"/>
                  </a:rPr>
                  <a:t>Shorter wavelength:</a:t>
                </a:r>
                <a:r>
                  <a:rPr lang="en-US" altLang="de-DE" dirty="0">
                    <a:latin typeface="Calibri" panose="020F0502020204030204" pitchFamily="34" charset="0"/>
                  </a:rPr>
                  <a:t> </a:t>
                </a:r>
                <a:endParaRPr lang="en-US" altLang="de-DE" dirty="0" smtClean="0">
                  <a:latin typeface="Calibri" panose="020F0502020204030204" pitchFamily="34" charset="0"/>
                </a:endParaRPr>
              </a:p>
              <a:p>
                <a:pPr>
                  <a:lnSpc>
                    <a:spcPct val="70000"/>
                  </a:lnSpc>
                </a:pPr>
                <a:r>
                  <a:rPr lang="en-US" altLang="de-DE" dirty="0" smtClean="0">
                    <a:latin typeface="Calibri" panose="020F0502020204030204" pitchFamily="34" charset="0"/>
                  </a:rPr>
                  <a:t>     Using X-rays </a:t>
                </a:r>
                <a:r>
                  <a:rPr lang="en-US" altLang="de-DE" dirty="0">
                    <a:latin typeface="Calibri" panose="020F0502020204030204" pitchFamily="34" charset="0"/>
                  </a:rPr>
                  <a:t>and an aperture of Ø 1mm</a:t>
                </a:r>
              </a:p>
              <a:p>
                <a:pPr>
                  <a:lnSpc>
                    <a:spcPct val="40000"/>
                  </a:lnSpc>
                </a:pPr>
                <a:r>
                  <a:rPr lang="en-US" altLang="de-DE" dirty="0">
                    <a:latin typeface="Calibri" panose="020F0502020204030204" pitchFamily="34" charset="0"/>
                  </a:rPr>
                  <a:t>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‘X-ray </a:t>
                </a:r>
                <a:r>
                  <a:rPr lang="en-US" altLang="de-DE" dirty="0">
                    <a:latin typeface="Calibri" panose="020F0502020204030204" pitchFamily="34" charset="0"/>
                  </a:rPr>
                  <a:t>pin hole camera</a:t>
                </a:r>
                <a:r>
                  <a:rPr lang="en-US" altLang="de-DE" dirty="0" smtClean="0">
                    <a:latin typeface="Calibri" panose="020F0502020204030204" pitchFamily="34" charset="0"/>
                  </a:rPr>
                  <a:t>’, </a:t>
                </a:r>
              </a:p>
              <a:p>
                <a:pPr>
                  <a:lnSpc>
                    <a:spcPct val="40000"/>
                  </a:lnSpc>
                </a:pPr>
                <a:r>
                  <a:rPr lang="en-US" altLang="de-DE" dirty="0">
                    <a:latin typeface="Calibri" panose="020F0502020204030204" pitchFamily="34" charset="0"/>
                  </a:rPr>
                  <a:t> </a:t>
                </a:r>
                <a:r>
                  <a:rPr lang="en-US" altLang="de-DE" dirty="0" smtClean="0">
                    <a:latin typeface="Calibri" panose="020F0502020204030204" pitchFamily="34" charset="0"/>
                  </a:rPr>
                  <a:t>   achievable resolution </a:t>
                </a:r>
                <a:r>
                  <a:rPr lang="en-US" altLang="de-DE" b="1" i="1" dirty="0" smtClean="0">
                    <a:latin typeface="Calibri" panose="020F0502020204030204" pitchFamily="34" charset="0"/>
                    <a:sym typeface="Symbol"/>
                  </a:rPr>
                  <a:t></a:t>
                </a:r>
                <a:r>
                  <a:rPr lang="en-US" altLang="de-DE" dirty="0" smtClean="0">
                    <a:latin typeface="Calibri" panose="020F0502020204030204" pitchFamily="34" charset="0"/>
                    <a:sym typeface="Symbol"/>
                  </a:rPr>
                  <a:t>  </a:t>
                </a:r>
                <a14:m>
                  <m:oMath xmlns:m="http://schemas.openxmlformats.org/officeDocument/2006/math">
                    <m:r>
                      <a:rPr lang="en-US" altLang="de-DE" i="1">
                        <a:latin typeface="Cambria Math" panose="02040503050406030204" pitchFamily="18" charset="0"/>
                        <a:ea typeface="Cambria Math" panose="02040503050406030204" pitchFamily="18" charset="0"/>
                      </a:rPr>
                      <m:t>≃</m:t>
                    </m:r>
                  </m:oMath>
                </a14:m>
                <a:r>
                  <a:rPr lang="en-US" altLang="de-DE" dirty="0" smtClean="0">
                    <a:latin typeface="Calibri" panose="020F0502020204030204" pitchFamily="34" charset="0"/>
                    <a:sym typeface="Symbol"/>
                  </a:rPr>
                  <a:t> 10 m</a:t>
                </a:r>
                <a:endParaRPr lang="en-US" altLang="de-DE" dirty="0">
                  <a:latin typeface="Calibri" panose="020F0502020204030204" pitchFamily="34" charset="0"/>
                </a:endParaRPr>
              </a:p>
              <a:p>
                <a:pPr>
                  <a:lnSpc>
                    <a:spcPct val="70000"/>
                  </a:lnSpc>
                  <a:buFont typeface="Wingdings" pitchFamily="2" charset="2"/>
                  <a:buChar char="Ø"/>
                </a:pPr>
                <a:r>
                  <a:rPr lang="en-US" altLang="de-DE" dirty="0">
                    <a:latin typeface="Calibri" panose="020F0502020204030204" pitchFamily="34" charset="0"/>
                  </a:rPr>
                  <a:t> </a:t>
                </a:r>
                <a:r>
                  <a:rPr lang="en-US" altLang="de-DE" b="1" i="1" dirty="0">
                    <a:solidFill>
                      <a:srgbClr val="008000"/>
                    </a:solidFill>
                    <a:latin typeface="Calibri" panose="020F0502020204030204" pitchFamily="34" charset="0"/>
                  </a:rPr>
                  <a:t>Interference technique:</a:t>
                </a:r>
                <a:r>
                  <a:rPr lang="en-US" altLang="de-DE" dirty="0">
                    <a:latin typeface="Calibri" panose="020F0502020204030204" pitchFamily="34" charset="0"/>
                  </a:rPr>
                  <a:t> </a:t>
                </a:r>
                <a:endParaRPr lang="en-US" altLang="de-DE" dirty="0" smtClean="0">
                  <a:latin typeface="Calibri" panose="020F0502020204030204" pitchFamily="34" charset="0"/>
                </a:endParaRPr>
              </a:p>
              <a:p>
                <a:pPr>
                  <a:lnSpc>
                    <a:spcPct val="70000"/>
                  </a:lnSpc>
                </a:pPr>
                <a:r>
                  <a:rPr lang="en-US" altLang="de-DE" dirty="0">
                    <a:latin typeface="Calibri" panose="020F0502020204030204" pitchFamily="34" charset="0"/>
                  </a:rPr>
                  <a:t> </a:t>
                </a:r>
                <a:r>
                  <a:rPr lang="en-US" altLang="de-DE" dirty="0" smtClean="0">
                    <a:latin typeface="Calibri" panose="020F0502020204030204" pitchFamily="34" charset="0"/>
                  </a:rPr>
                  <a:t>   At </a:t>
                </a:r>
                <a:r>
                  <a:rPr lang="en-US" altLang="de-DE" dirty="0">
                    <a:latin typeface="Calibri" panose="020F0502020204030204" pitchFamily="34" charset="0"/>
                  </a:rPr>
                  <a:t>optical wavelength </a:t>
                </a:r>
                <a:r>
                  <a:rPr lang="en-US" altLang="de-DE" dirty="0" smtClean="0">
                    <a:latin typeface="Calibri" panose="020F0502020204030204" pitchFamily="34" charset="0"/>
                  </a:rPr>
                  <a:t>using </a:t>
                </a:r>
                <a:r>
                  <a:rPr lang="en-US" altLang="de-DE" dirty="0">
                    <a:latin typeface="Calibri" panose="020F0502020204030204" pitchFamily="34" charset="0"/>
                  </a:rPr>
                  <a:t>a double slit</a:t>
                </a:r>
              </a:p>
              <a:p>
                <a:pPr>
                  <a:lnSpc>
                    <a:spcPct val="50000"/>
                  </a:lnSpc>
                </a:pPr>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interference </a:t>
                </a:r>
                <a:r>
                  <a:rPr lang="en-US" altLang="de-DE" dirty="0" smtClean="0">
                    <a:latin typeface="Calibri" panose="020F0502020204030204" pitchFamily="34" charset="0"/>
                  </a:rPr>
                  <a:t>fringe blurring </a:t>
                </a:r>
              </a:p>
              <a:p>
                <a:pPr>
                  <a:lnSpc>
                    <a:spcPct val="50000"/>
                  </a:lnSpc>
                </a:pPr>
                <a:r>
                  <a:rPr lang="en-US" altLang="de-DE" dirty="0" smtClean="0">
                    <a:latin typeface="Calibri" panose="020F0502020204030204" pitchFamily="34" charset="0"/>
                  </a:rPr>
                  <a:t>    compared to point source </a:t>
                </a:r>
              </a:p>
              <a:p>
                <a:pPr>
                  <a:lnSpc>
                    <a:spcPct val="50000"/>
                  </a:lnSpc>
                </a:pPr>
                <a:r>
                  <a:rPr lang="en-US" altLang="de-DE" dirty="0" smtClean="0">
                    <a:latin typeface="Calibri" panose="020F0502020204030204" pitchFamily="34" charset="0"/>
                  </a:rPr>
                  <a:t>   achievable resolution </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 </a:t>
                </a:r>
                <a14:m>
                  <m:oMath xmlns:m="http://schemas.openxmlformats.org/officeDocument/2006/math">
                    <m:r>
                      <a:rPr lang="de-DE" altLang="de-DE" b="0" i="0" smtClean="0">
                        <a:latin typeface="Cambria Math" panose="02040503050406030204" pitchFamily="18" charset="0"/>
                        <a:ea typeface="Cambria Math" panose="02040503050406030204" pitchFamily="18" charset="0"/>
                      </a:rPr>
                      <m:t> </m:t>
                    </m:r>
                    <m:r>
                      <a:rPr lang="en-US" altLang="de-DE" i="1">
                        <a:latin typeface="Cambria Math" panose="02040503050406030204" pitchFamily="18" charset="0"/>
                        <a:ea typeface="Cambria Math" panose="02040503050406030204" pitchFamily="18" charset="0"/>
                      </a:rPr>
                      <m:t>≃</m:t>
                    </m:r>
                  </m:oMath>
                </a14:m>
                <a:r>
                  <a:rPr lang="en-US" altLang="de-DE" dirty="0">
                    <a:latin typeface="Calibri" panose="020F0502020204030204" pitchFamily="34" charset="0"/>
                    <a:sym typeface="Symbol"/>
                  </a:rPr>
                  <a:t> </a:t>
                </a:r>
                <a:r>
                  <a:rPr lang="en-US" altLang="de-DE" dirty="0" smtClean="0">
                    <a:latin typeface="Calibri" panose="020F0502020204030204" pitchFamily="34" charset="0"/>
                    <a:sym typeface="Symbol"/>
                  </a:rPr>
                  <a:t>1 </a:t>
                </a:r>
                <a:r>
                  <a:rPr lang="en-US" altLang="de-DE" dirty="0">
                    <a:latin typeface="Calibri" panose="020F0502020204030204" pitchFamily="34" charset="0"/>
                    <a:sym typeface="Symbol"/>
                  </a:rPr>
                  <a:t></a:t>
                </a:r>
                <a:r>
                  <a:rPr lang="en-US" altLang="de-DE" dirty="0" smtClean="0">
                    <a:latin typeface="Calibri" panose="020F0502020204030204" pitchFamily="34" charset="0"/>
                    <a:sym typeface="Symbol"/>
                  </a:rPr>
                  <a:t>m</a:t>
                </a:r>
                <a:r>
                  <a:rPr lang="en-US" altLang="de-DE" dirty="0" smtClean="0">
                    <a:latin typeface="Calibri" panose="020F0502020204030204" pitchFamily="34" charset="0"/>
                  </a:rPr>
                  <a:t>.</a:t>
                </a:r>
                <a:endParaRPr lang="en-US" altLang="de-DE" dirty="0">
                  <a:latin typeface="Calibri" panose="020F0502020204030204" pitchFamily="34" charset="0"/>
                </a:endParaRPr>
              </a:p>
            </p:txBody>
          </p:sp>
        </mc:Choice>
        <mc:Fallback xmlns="">
          <p:sp>
            <p:nvSpPr>
              <p:cNvPr id="9" name="Rectangle 6"/>
              <p:cNvSpPr>
                <a:spLocks noRot="1" noChangeAspect="1" noMove="1" noResize="1" noEditPoints="1" noAdjustHandles="1" noChangeArrowheads="1" noChangeShapeType="1" noTextEdit="1"/>
              </p:cNvSpPr>
              <p:nvPr/>
            </p:nvSpPr>
            <p:spPr bwMode="auto">
              <a:xfrm>
                <a:off x="78656" y="2918949"/>
                <a:ext cx="5221578" cy="2945422"/>
              </a:xfrm>
              <a:prstGeom prst="rect">
                <a:avLst/>
              </a:prstGeom>
              <a:blipFill>
                <a:blip r:embed="rId4"/>
                <a:stretch>
                  <a:fillRect l="-1051" t="-3520" b="-331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pic>
        <p:nvPicPr>
          <p:cNvPr id="84995" name="Picture 3"/>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32000"/>
                    </a14:imgEffect>
                  </a14:imgLayer>
                </a14:imgProps>
              </a:ext>
              <a:ext uri="{28A0092B-C50C-407E-A947-70E740481C1C}">
                <a14:useLocalDpi xmlns:a14="http://schemas.microsoft.com/office/drawing/2010/main" val="0"/>
              </a:ext>
            </a:extLst>
          </a:blip>
          <a:srcRect/>
          <a:stretch>
            <a:fillRect/>
          </a:stretch>
        </p:blipFill>
        <p:spPr bwMode="auto">
          <a:xfrm>
            <a:off x="3184730" y="1101567"/>
            <a:ext cx="5831527" cy="1969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4474591" y="1948861"/>
            <a:ext cx="1493974" cy="246221"/>
          </a:xfrm>
          <a:prstGeom prst="rect">
            <a:avLst/>
          </a:prstGeom>
          <a:noFill/>
        </p:spPr>
        <p:txBody>
          <a:bodyPr wrap="square" rtlCol="0">
            <a:spAutoFit/>
          </a:bodyPr>
          <a:lstStyle/>
          <a:p>
            <a:r>
              <a:rPr lang="en-US" sz="1000" dirty="0" smtClean="0">
                <a:solidFill>
                  <a:srgbClr val="D60093"/>
                </a:solidFill>
              </a:rPr>
              <a:t>with wavelength </a:t>
            </a:r>
            <a:r>
              <a:rPr lang="en-US" sz="1000" dirty="0" smtClean="0">
                <a:solidFill>
                  <a:srgbClr val="D60093"/>
                </a:solidFill>
                <a:sym typeface="Symbol"/>
              </a:rPr>
              <a:t> </a:t>
            </a:r>
            <a:endParaRPr lang="en-US" sz="1000" dirty="0">
              <a:solidFill>
                <a:srgbClr val="D60093"/>
              </a:solidFill>
            </a:endParaRPr>
          </a:p>
        </p:txBody>
      </p:sp>
      <p:pic>
        <p:nvPicPr>
          <p:cNvPr id="12" name="Picture 2"/>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47587" b="24549"/>
          <a:stretch/>
        </p:blipFill>
        <p:spPr bwMode="auto">
          <a:xfrm>
            <a:off x="3842205" y="3057701"/>
            <a:ext cx="5463247" cy="183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51823" r="651" b="24549"/>
          <a:stretch/>
        </p:blipFill>
        <p:spPr bwMode="auto">
          <a:xfrm>
            <a:off x="3692866" y="4695766"/>
            <a:ext cx="5388469" cy="19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30118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Summary for Beam </a:t>
            </a:r>
            <a:r>
              <a:rPr lang="en-US" altLang="de-DE" sz="2100" b="1" dirty="0" smtClean="0">
                <a:solidFill>
                  <a:srgbClr val="000000"/>
                </a:solidFill>
                <a:latin typeface="Arial" panose="020B0604020202020204" pitchFamily="34" charset="0"/>
                <a:cs typeface="Arial" panose="020B0604020202020204" pitchFamily="34" charset="0"/>
              </a:rPr>
              <a:t>Profile Measurement</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542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322564" name="Text Box 4"/>
          <p:cNvSpPr txBox="1">
            <a:spLocks noChangeArrowheads="1"/>
          </p:cNvSpPr>
          <p:nvPr/>
        </p:nvSpPr>
        <p:spPr bwMode="auto">
          <a:xfrm>
            <a:off x="147638" y="830263"/>
            <a:ext cx="8996362" cy="464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i="1" dirty="0">
                <a:solidFill>
                  <a:srgbClr val="0000FF"/>
                </a:solidFill>
                <a:latin typeface="Calibri" panose="020F0502020204030204" pitchFamily="34" charset="0"/>
              </a:rPr>
              <a:t>Different techniques are suited for different beam parameters:</a:t>
            </a:r>
          </a:p>
          <a:p>
            <a:pPr>
              <a:lnSpc>
                <a:spcPct val="80000"/>
              </a:lnSpc>
            </a:pPr>
            <a:r>
              <a:rPr lang="en-US" altLang="de-DE" b="1" dirty="0">
                <a:solidFill>
                  <a:srgbClr val="CC0000"/>
                </a:solidFill>
                <a:latin typeface="Calibri" panose="020F0502020204030204" pitchFamily="34" charset="0"/>
              </a:rPr>
              <a:t>e</a:t>
            </a:r>
            <a:r>
              <a:rPr lang="en-US" altLang="de-DE" sz="2200" b="1" baseline="30000" dirty="0">
                <a:solidFill>
                  <a:srgbClr val="CC0000"/>
                </a:solidFill>
                <a:latin typeface="Calibri" panose="020F0502020204030204" pitchFamily="34" charset="0"/>
              </a:rPr>
              <a:t>−</a:t>
            </a:r>
            <a:r>
              <a:rPr lang="en-US" altLang="de-DE" b="1" dirty="0">
                <a:solidFill>
                  <a:srgbClr val="CC0000"/>
                </a:solidFill>
                <a:latin typeface="Calibri" panose="020F0502020204030204" pitchFamily="34" charset="0"/>
              </a:rPr>
              <a:t>-beam:</a:t>
            </a:r>
            <a:r>
              <a:rPr lang="en-US" altLang="de-DE" dirty="0">
                <a:latin typeface="Calibri" panose="020F0502020204030204" pitchFamily="34" charset="0"/>
              </a:rPr>
              <a:t> typically Ø </a:t>
            </a:r>
            <a:r>
              <a:rPr lang="en-US" altLang="de-DE" dirty="0" smtClean="0">
                <a:latin typeface="Calibri" panose="020F0502020204030204" pitchFamily="34" charset="0"/>
              </a:rPr>
              <a:t>0.01 </a:t>
            </a:r>
            <a:r>
              <a:rPr lang="en-US" altLang="de-DE" dirty="0">
                <a:latin typeface="Calibri" panose="020F0502020204030204" pitchFamily="34" charset="0"/>
              </a:rPr>
              <a:t>to 3 mm, </a:t>
            </a:r>
            <a:r>
              <a:rPr lang="en-US" altLang="de-DE" b="1" dirty="0">
                <a:solidFill>
                  <a:srgbClr val="008000"/>
                </a:solidFill>
                <a:latin typeface="Calibri" panose="020F0502020204030204" pitchFamily="34" charset="0"/>
              </a:rPr>
              <a:t>protons:</a:t>
            </a:r>
            <a:r>
              <a:rPr lang="en-US" altLang="de-DE" dirty="0">
                <a:latin typeface="Calibri" panose="020F0502020204030204" pitchFamily="34" charset="0"/>
              </a:rPr>
              <a:t> typically Ø </a:t>
            </a:r>
            <a:r>
              <a:rPr lang="en-US" altLang="de-DE" dirty="0" smtClean="0">
                <a:latin typeface="Calibri" panose="020F0502020204030204" pitchFamily="34" charset="0"/>
              </a:rPr>
              <a:t>1 </a:t>
            </a:r>
            <a:r>
              <a:rPr lang="en-US" altLang="de-DE" dirty="0">
                <a:latin typeface="Calibri" panose="020F0502020204030204" pitchFamily="34" charset="0"/>
              </a:rPr>
              <a:t>to 30 mm</a:t>
            </a:r>
          </a:p>
          <a:p>
            <a:pPr>
              <a:lnSpc>
                <a:spcPct val="80000"/>
              </a:lnSpc>
            </a:pPr>
            <a:r>
              <a:rPr lang="en-US" altLang="de-DE" sz="2000" dirty="0">
                <a:solidFill>
                  <a:srgbClr val="0000FF"/>
                </a:solidFill>
                <a:latin typeface="Calibri" panose="020F0502020204030204" pitchFamily="34" charset="0"/>
              </a:rPr>
              <a:t>Intercepting </a:t>
            </a:r>
            <a:r>
              <a:rPr lang="en-US" altLang="de-DE" sz="2000" dirty="0">
                <a:solidFill>
                  <a:srgbClr val="0000FF"/>
                </a:solidFill>
                <a:latin typeface="Calibri" panose="020F0502020204030204" pitchFamily="34" charset="0"/>
                <a:sym typeface="Symbol" pitchFamily="18" charset="2"/>
              </a:rPr>
              <a:t></a:t>
            </a:r>
            <a:r>
              <a:rPr lang="en-US" altLang="de-DE" sz="2000" dirty="0">
                <a:solidFill>
                  <a:srgbClr val="0000FF"/>
                </a:solidFill>
                <a:latin typeface="Calibri" panose="020F0502020204030204" pitchFamily="34" charset="0"/>
              </a:rPr>
              <a:t> non-intercepting methods</a:t>
            </a:r>
          </a:p>
          <a:p>
            <a:pPr>
              <a:lnSpc>
                <a:spcPct val="80000"/>
              </a:lnSpc>
            </a:pPr>
            <a:r>
              <a:rPr lang="en-US" altLang="de-DE" sz="2000" b="1" i="1" dirty="0">
                <a:solidFill>
                  <a:srgbClr val="0000FF"/>
                </a:solidFill>
                <a:latin typeface="Calibri" panose="020F0502020204030204" pitchFamily="34" charset="0"/>
              </a:rPr>
              <a:t>Direct observation of electrodynamics processes:</a:t>
            </a:r>
          </a:p>
          <a:p>
            <a:pPr>
              <a:lnSpc>
                <a:spcPct val="60000"/>
              </a:lnSpc>
              <a:buFont typeface="Wingdings" pitchFamily="2" charset="2"/>
              <a:buChar char="Ø"/>
            </a:pPr>
            <a:r>
              <a:rPr lang="en-US" altLang="de-DE" dirty="0">
                <a:latin typeface="Calibri" panose="020F0502020204030204" pitchFamily="34" charset="0"/>
              </a:rPr>
              <a:t> Optical synchrotron radiation monitor: non-destructive, for e</a:t>
            </a:r>
            <a:r>
              <a:rPr lang="en-US" altLang="de-DE" sz="2200" baseline="30000" dirty="0">
                <a:latin typeface="Calibri" panose="020F0502020204030204" pitchFamily="34" charset="0"/>
              </a:rPr>
              <a:t>−</a:t>
            </a:r>
            <a:r>
              <a:rPr lang="en-US" altLang="de-DE" dirty="0">
                <a:latin typeface="Calibri" panose="020F0502020204030204" pitchFamily="34" charset="0"/>
              </a:rPr>
              <a:t>-beams, complex, limited res.</a:t>
            </a:r>
          </a:p>
          <a:p>
            <a:pPr>
              <a:lnSpc>
                <a:spcPct val="60000"/>
              </a:lnSpc>
              <a:buFont typeface="Wingdings" pitchFamily="2" charset="2"/>
              <a:buChar char="Ø"/>
            </a:pPr>
            <a:r>
              <a:rPr lang="en-US" altLang="de-DE" dirty="0">
                <a:latin typeface="Calibri" panose="020F0502020204030204" pitchFamily="34" charset="0"/>
              </a:rPr>
              <a:t> X-ray synchrotron radiation monitor: non-destructive, for  e</a:t>
            </a:r>
            <a:r>
              <a:rPr lang="en-US" altLang="de-DE" sz="2200" baseline="30000" dirty="0">
                <a:latin typeface="Calibri" panose="020F0502020204030204" pitchFamily="34" charset="0"/>
              </a:rPr>
              <a:t>−</a:t>
            </a:r>
            <a:r>
              <a:rPr lang="en-US" altLang="de-DE" dirty="0">
                <a:latin typeface="Calibri" panose="020F0502020204030204" pitchFamily="34" charset="0"/>
              </a:rPr>
              <a:t>-beams, very complex</a:t>
            </a:r>
          </a:p>
          <a:p>
            <a:pPr>
              <a:lnSpc>
                <a:spcPct val="60000"/>
              </a:lnSpc>
              <a:buFont typeface="Wingdings" pitchFamily="2" charset="2"/>
              <a:buChar char="Ø"/>
            </a:pPr>
            <a:r>
              <a:rPr lang="en-US" altLang="de-DE" dirty="0">
                <a:latin typeface="Calibri" panose="020F0502020204030204" pitchFamily="34" charset="0"/>
              </a:rPr>
              <a:t> OTR screen: nearly non-destructive, large relativistic γ needed, e</a:t>
            </a:r>
            <a:r>
              <a:rPr lang="en-US" altLang="de-DE" sz="2200" baseline="30000" dirty="0">
                <a:latin typeface="Calibri" panose="020F0502020204030204" pitchFamily="34" charset="0"/>
              </a:rPr>
              <a:t>−</a:t>
            </a:r>
            <a:r>
              <a:rPr lang="en-US" altLang="de-DE" dirty="0">
                <a:latin typeface="Calibri" panose="020F0502020204030204" pitchFamily="34" charset="0"/>
              </a:rPr>
              <a:t>-beams mainly</a:t>
            </a:r>
          </a:p>
          <a:p>
            <a:pPr>
              <a:lnSpc>
                <a:spcPct val="80000"/>
              </a:lnSpc>
            </a:pPr>
            <a:r>
              <a:rPr lang="en-US" altLang="de-DE" sz="2000" b="1" i="1" dirty="0">
                <a:solidFill>
                  <a:srgbClr val="0000FF"/>
                </a:solidFill>
                <a:latin typeface="Calibri" panose="020F0502020204030204" pitchFamily="34" charset="0"/>
              </a:rPr>
              <a:t>Detection of secondary photons, electrons or ions:</a:t>
            </a:r>
          </a:p>
          <a:p>
            <a:pPr>
              <a:lnSpc>
                <a:spcPct val="70000"/>
              </a:lnSpc>
              <a:buFont typeface="Wingdings" pitchFamily="2" charset="2"/>
              <a:buChar char="Ø"/>
            </a:pPr>
            <a:r>
              <a:rPr lang="en-US" altLang="de-DE" dirty="0">
                <a:latin typeface="Calibri" panose="020F0502020204030204" pitchFamily="34" charset="0"/>
              </a:rPr>
              <a:t> Scintillation screen: destructive, large signal, </a:t>
            </a:r>
            <a:r>
              <a:rPr lang="en-US" altLang="de-DE" dirty="0" smtClean="0">
                <a:latin typeface="Calibri" panose="020F0502020204030204" pitchFamily="34" charset="0"/>
              </a:rPr>
              <a:t>simple setup, </a:t>
            </a:r>
            <a:r>
              <a:rPr lang="en-US" altLang="de-DE" dirty="0">
                <a:latin typeface="Calibri" panose="020F0502020204030204" pitchFamily="34" charset="0"/>
              </a:rPr>
              <a:t>all beams</a:t>
            </a:r>
          </a:p>
          <a:p>
            <a:pPr>
              <a:lnSpc>
                <a:spcPct val="70000"/>
              </a:lnSpc>
              <a:buFont typeface="Wingdings" pitchFamily="2" charset="2"/>
              <a:buChar char="Ø"/>
            </a:pPr>
            <a:r>
              <a:rPr lang="en-US" altLang="de-DE" dirty="0">
                <a:latin typeface="Calibri" panose="020F0502020204030204" pitchFamily="34" charset="0"/>
              </a:rPr>
              <a:t>  Ionization profile monitor: non-destructive, expensive, limited resolution, for protons</a:t>
            </a:r>
          </a:p>
          <a:p>
            <a:pPr>
              <a:lnSpc>
                <a:spcPct val="80000"/>
              </a:lnSpc>
            </a:pPr>
            <a:r>
              <a:rPr lang="en-US" altLang="de-DE" sz="2000" b="1" i="1" dirty="0" smtClean="0">
                <a:solidFill>
                  <a:srgbClr val="0000FF"/>
                </a:solidFill>
                <a:latin typeface="Calibri" panose="020F0502020204030204" pitchFamily="34" charset="0"/>
              </a:rPr>
              <a:t>Wire </a:t>
            </a:r>
            <a:r>
              <a:rPr lang="en-US" altLang="de-DE" sz="2000" b="1" i="1" dirty="0">
                <a:solidFill>
                  <a:srgbClr val="0000FF"/>
                </a:solidFill>
                <a:latin typeface="Calibri" panose="020F0502020204030204" pitchFamily="34" charset="0"/>
              </a:rPr>
              <a:t>based electronic methods:</a:t>
            </a:r>
          </a:p>
          <a:p>
            <a:pPr>
              <a:lnSpc>
                <a:spcPct val="70000"/>
              </a:lnSpc>
              <a:buFont typeface="Wingdings" pitchFamily="2" charset="2"/>
              <a:buChar char="Ø"/>
            </a:pPr>
            <a:r>
              <a:rPr lang="en-US" altLang="de-DE" dirty="0">
                <a:latin typeface="Calibri" panose="020F0502020204030204" pitchFamily="34" charset="0"/>
              </a:rPr>
              <a:t> SEM-grid: partly destructive, large signal and dynamic range, limited resolution</a:t>
            </a:r>
          </a:p>
          <a:p>
            <a:pPr>
              <a:lnSpc>
                <a:spcPct val="70000"/>
              </a:lnSpc>
              <a:buFont typeface="Wingdings" pitchFamily="2" charset="2"/>
              <a:buChar char="Ø"/>
            </a:pPr>
            <a:r>
              <a:rPr lang="en-US" altLang="de-DE" dirty="0">
                <a:latin typeface="Calibri" panose="020F0502020204030204" pitchFamily="34" charset="0"/>
              </a:rPr>
              <a:t> Wire scanner: partly destructive, large signal and dynamics, high resolution, slow scan.</a:t>
            </a:r>
            <a:endParaRPr lang="en-US" altLang="de-DE" sz="2000" dirty="0">
              <a:solidFill>
                <a:schemeClr val="accent2"/>
              </a:solidFill>
              <a:latin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256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256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256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2564">
                                            <p:txEl>
                                              <p:pRg st="6" end="6"/>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2256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256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2564">
                                            <p:txEl>
                                              <p:pRg st="9" end="9"/>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22564">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2564">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256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transverse Emittance</a:t>
            </a:r>
          </a:p>
        </p:txBody>
      </p:sp>
      <p:sp>
        <p:nvSpPr>
          <p:cNvPr id="2052" name="Text Box 3"/>
          <p:cNvSpPr txBox="1">
            <a:spLocks noChangeArrowheads="1"/>
          </p:cNvSpPr>
          <p:nvPr/>
        </p:nvSpPr>
        <p:spPr bwMode="auto">
          <a:xfrm>
            <a:off x="125413" y="11144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Text Box 4"/>
          <p:cNvSpPr txBox="1">
            <a:spLocks noChangeArrowheads="1"/>
          </p:cNvSpPr>
          <p:nvPr/>
        </p:nvSpPr>
        <p:spPr bwMode="auto">
          <a:xfrm>
            <a:off x="393700" y="747713"/>
            <a:ext cx="8382000" cy="233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The emittance characterizes the whole beam quality, assuming linear</a:t>
            </a:r>
          </a:p>
          <a:p>
            <a:pPr algn="l">
              <a:lnSpc>
                <a:spcPct val="50000"/>
              </a:lnSpc>
            </a:pPr>
            <a:r>
              <a:rPr lang="en-US" altLang="de-DE" sz="2000" dirty="0">
                <a:solidFill>
                  <a:srgbClr val="0000FF"/>
                </a:solidFill>
                <a:latin typeface="Calibri" panose="020F0502020204030204" pitchFamily="34" charset="0"/>
              </a:rPr>
              <a:t>behavior as described by second order differential equation.</a:t>
            </a:r>
          </a:p>
          <a:p>
            <a:pPr algn="l"/>
            <a:r>
              <a:rPr lang="en-US" altLang="de-DE" sz="2000" dirty="0">
                <a:latin typeface="Calibri" panose="020F0502020204030204" pitchFamily="34" charset="0"/>
              </a:rPr>
              <a:t>It is defined within the phase space as: </a:t>
            </a:r>
          </a:p>
          <a:p>
            <a:pPr algn="l">
              <a:lnSpc>
                <a:spcPct val="140000"/>
              </a:lnSpc>
            </a:pPr>
            <a:r>
              <a:rPr lang="en-US" altLang="de-DE" sz="2000" dirty="0">
                <a:solidFill>
                  <a:srgbClr val="0000FF"/>
                </a:solidFill>
                <a:latin typeface="Calibri" panose="020F0502020204030204" pitchFamily="34" charset="0"/>
              </a:rPr>
              <a:t>The measurement is based on determination of:</a:t>
            </a:r>
          </a:p>
          <a:p>
            <a:pPr algn="l">
              <a:lnSpc>
                <a:spcPct val="50000"/>
              </a:lnSpc>
            </a:pPr>
            <a:r>
              <a:rPr lang="en-US" altLang="de-DE" dirty="0">
                <a:latin typeface="Calibri" panose="020F0502020204030204" pitchFamily="34" charset="0"/>
              </a:rPr>
              <a:t>   </a:t>
            </a:r>
            <a:r>
              <a:rPr lang="en-US" altLang="de-DE" b="1" i="1" dirty="0" smtClean="0">
                <a:latin typeface="Calibri" panose="020F0502020204030204" pitchFamily="34" charset="0"/>
              </a:rPr>
              <a:t>Either</a:t>
            </a:r>
            <a:r>
              <a:rPr lang="en-US" altLang="de-DE" dirty="0" smtClean="0">
                <a:latin typeface="Calibri" panose="020F0502020204030204" pitchFamily="34" charset="0"/>
              </a:rPr>
              <a:t> </a:t>
            </a:r>
            <a:r>
              <a:rPr lang="en-US" altLang="de-DE" dirty="0">
                <a:latin typeface="Calibri" panose="020F0502020204030204" pitchFamily="34" charset="0"/>
              </a:rPr>
              <a:t>profile width </a:t>
            </a:r>
            <a:r>
              <a:rPr lang="en-US" altLang="de-DE" b="1" i="1" dirty="0" err="1">
                <a:latin typeface="Calibri" panose="020F0502020204030204" pitchFamily="34" charset="0"/>
              </a:rPr>
              <a:t>σ</a:t>
            </a:r>
            <a:r>
              <a:rPr lang="en-US" altLang="de-DE" sz="2200" b="1" i="1" baseline="-25000" dirty="0" err="1">
                <a:latin typeface="Calibri" panose="020F0502020204030204" pitchFamily="34" charset="0"/>
              </a:rPr>
              <a:t>x</a:t>
            </a:r>
            <a:r>
              <a:rPr lang="en-US" altLang="de-DE" dirty="0">
                <a:latin typeface="Calibri" panose="020F0502020204030204" pitchFamily="34" charset="0"/>
              </a:rPr>
              <a:t> and angular width </a:t>
            </a:r>
            <a:r>
              <a:rPr lang="en-US" altLang="de-DE" b="1" i="1" dirty="0" err="1">
                <a:latin typeface="Calibri" panose="020F0502020204030204" pitchFamily="34" charset="0"/>
              </a:rPr>
              <a:t>σ</a:t>
            </a:r>
            <a:r>
              <a:rPr lang="en-US" altLang="de-DE" sz="2200" b="1" i="1" baseline="-25000" dirty="0" err="1">
                <a:latin typeface="Calibri" panose="020F0502020204030204" pitchFamily="34" charset="0"/>
              </a:rPr>
              <a:t>x</a:t>
            </a:r>
            <a:r>
              <a:rPr lang="en-US" altLang="de-DE" b="1" i="1" dirty="0">
                <a:latin typeface="Calibri" panose="020F0502020204030204" pitchFamily="34" charset="0"/>
              </a:rPr>
              <a:t>′</a:t>
            </a:r>
            <a:r>
              <a:rPr lang="en-US" altLang="de-DE" dirty="0">
                <a:latin typeface="Calibri" panose="020F0502020204030204" pitchFamily="34" charset="0"/>
              </a:rPr>
              <a:t> at one location  </a:t>
            </a:r>
          </a:p>
          <a:p>
            <a:pPr algn="l">
              <a:lnSpc>
                <a:spcPct val="50000"/>
              </a:lnSpc>
            </a:pPr>
            <a:r>
              <a:rPr lang="en-US" altLang="de-DE" dirty="0">
                <a:latin typeface="Calibri" panose="020F0502020204030204" pitchFamily="34" charset="0"/>
              </a:rPr>
              <a:t>   </a:t>
            </a:r>
            <a:r>
              <a:rPr lang="en-US" altLang="de-DE" b="1" i="1" dirty="0" smtClean="0">
                <a:latin typeface="Calibri" panose="020F0502020204030204" pitchFamily="34" charset="0"/>
              </a:rPr>
              <a:t>Or</a:t>
            </a:r>
            <a:r>
              <a:rPr lang="en-US" altLang="de-DE" dirty="0" smtClean="0">
                <a:latin typeface="Calibri" panose="020F0502020204030204" pitchFamily="34" charset="0"/>
              </a:rPr>
              <a:t> profile width </a:t>
            </a:r>
            <a:r>
              <a:rPr lang="en-US" altLang="de-DE" b="1" i="1" dirty="0" err="1" smtClean="0">
                <a:latin typeface="Calibri" panose="020F0502020204030204" pitchFamily="34" charset="0"/>
              </a:rPr>
              <a:t>σ</a:t>
            </a:r>
            <a:r>
              <a:rPr lang="en-US" altLang="de-DE" sz="2200" b="1" i="1" baseline="-25000" dirty="0" err="1" smtClean="0">
                <a:latin typeface="Calibri" panose="020F0502020204030204" pitchFamily="34" charset="0"/>
              </a:rPr>
              <a:t>x</a:t>
            </a:r>
            <a:r>
              <a:rPr lang="en-US" altLang="de-DE" dirty="0" smtClean="0">
                <a:latin typeface="Calibri" panose="020F0502020204030204" pitchFamily="34" charset="0"/>
              </a:rPr>
              <a:t> </a:t>
            </a:r>
            <a:r>
              <a:rPr lang="en-US" altLang="de-DE" dirty="0">
                <a:latin typeface="Calibri" panose="020F0502020204030204" pitchFamily="34" charset="0"/>
              </a:rPr>
              <a:t>at different locations and linear transformations.</a:t>
            </a:r>
          </a:p>
        </p:txBody>
      </p:sp>
      <p:graphicFrame>
        <p:nvGraphicFramePr>
          <p:cNvPr id="2054" name="Object 5"/>
          <p:cNvGraphicFramePr>
            <a:graphicFrameLocks noChangeAspect="1"/>
          </p:cNvGraphicFramePr>
          <p:nvPr>
            <p:extLst>
              <p:ext uri="{D42A27DB-BD31-4B8C-83A1-F6EECF244321}">
                <p14:modId xmlns:p14="http://schemas.microsoft.com/office/powerpoint/2010/main" val="2144943706"/>
              </p:ext>
            </p:extLst>
          </p:nvPr>
        </p:nvGraphicFramePr>
        <p:xfrm>
          <a:off x="4541838" y="1339850"/>
          <a:ext cx="1477962" cy="644525"/>
        </p:xfrm>
        <a:graphic>
          <a:graphicData uri="http://schemas.openxmlformats.org/presentationml/2006/ole">
            <mc:AlternateContent xmlns:mc="http://schemas.openxmlformats.org/markup-compatibility/2006">
              <mc:Choice xmlns:v="urn:schemas-microsoft-com:vml" Requires="v">
                <p:oleObj spid="_x0000_s63018" name="Equation" r:id="rId3" imgW="901309" imgH="393529" progId="Equation.3">
                  <p:embed/>
                </p:oleObj>
              </mc:Choice>
              <mc:Fallback>
                <p:oleObj name="Equation" r:id="rId3" imgW="901309"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1838" y="1339850"/>
                        <a:ext cx="1477962" cy="64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7095" name="Text Box 7"/>
          <p:cNvSpPr txBox="1">
            <a:spLocks noChangeArrowheads="1"/>
          </p:cNvSpPr>
          <p:nvPr/>
        </p:nvSpPr>
        <p:spPr bwMode="auto">
          <a:xfrm>
            <a:off x="369888" y="4996716"/>
            <a:ext cx="8612187"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Synchrotron:</a:t>
            </a:r>
            <a:r>
              <a:rPr lang="en-US" altLang="de-DE" dirty="0">
                <a:latin typeface="Calibri" panose="020F0502020204030204" pitchFamily="34" charset="0"/>
              </a:rPr>
              <a:t> lattice functions results in stability criterion </a:t>
            </a:r>
          </a:p>
          <a:p>
            <a:pPr algn="l"/>
            <a:r>
              <a:rPr lang="en-US" altLang="de-DE" dirty="0">
                <a:latin typeface="Calibri" panose="020F0502020204030204" pitchFamily="34" charset="0"/>
                <a:sym typeface="Symbol" pitchFamily="18" charset="2"/>
              </a:rPr>
              <a:t> beam width delivers emittance: </a:t>
            </a:r>
          </a:p>
          <a:p>
            <a:pPr algn="l"/>
            <a:endParaRPr lang="en-US" altLang="de-DE" dirty="0">
              <a:latin typeface="Calibri" panose="020F0502020204030204" pitchFamily="34" charset="0"/>
            </a:endParaRPr>
          </a:p>
        </p:txBody>
      </p:sp>
      <p:graphicFrame>
        <p:nvGraphicFramePr>
          <p:cNvPr id="217096" name="Object 8"/>
          <p:cNvGraphicFramePr>
            <a:graphicFrameLocks noChangeAspect="1"/>
          </p:cNvGraphicFramePr>
          <p:nvPr>
            <p:extLst>
              <p:ext uri="{D42A27DB-BD31-4B8C-83A1-F6EECF244321}">
                <p14:modId xmlns:p14="http://schemas.microsoft.com/office/powerpoint/2010/main" val="3227629993"/>
              </p:ext>
            </p:extLst>
          </p:nvPr>
        </p:nvGraphicFramePr>
        <p:xfrm>
          <a:off x="3833813" y="5231323"/>
          <a:ext cx="4781550" cy="1206500"/>
        </p:xfrm>
        <a:graphic>
          <a:graphicData uri="http://schemas.openxmlformats.org/presentationml/2006/ole">
            <mc:AlternateContent xmlns:mc="http://schemas.openxmlformats.org/markup-compatibility/2006">
              <mc:Choice xmlns:v="urn:schemas-microsoft-com:vml" Requires="v">
                <p:oleObj spid="_x0000_s63019" name="Equation" r:id="rId5" imgW="2921000" imgH="736600" progId="Equation.3">
                  <p:embed/>
                </p:oleObj>
              </mc:Choice>
              <mc:Fallback>
                <p:oleObj name="Equation" r:id="rId5" imgW="2921000" imgH="736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3813" y="5231323"/>
                        <a:ext cx="4781550" cy="1206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7097" name="Text Box 9"/>
          <p:cNvSpPr txBox="1">
            <a:spLocks noChangeArrowheads="1"/>
          </p:cNvSpPr>
          <p:nvPr/>
        </p:nvSpPr>
        <p:spPr bwMode="auto">
          <a:xfrm>
            <a:off x="400051" y="3155000"/>
            <a:ext cx="8375650" cy="172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rPr>
              <a:t>Different devices are used at transfer lines:</a:t>
            </a:r>
          </a:p>
          <a:p>
            <a:pPr algn="l">
              <a:lnSpc>
                <a:spcPct val="70000"/>
              </a:lnSpc>
              <a:buFont typeface="Wingdings" pitchFamily="2" charset="2"/>
              <a:buChar char="Ø"/>
            </a:pPr>
            <a:r>
              <a:rPr lang="en-US" altLang="de-DE" dirty="0">
                <a:latin typeface="Calibri" panose="020F0502020204030204" pitchFamily="34" charset="0"/>
              </a:rPr>
              <a:t> Lower energies </a:t>
            </a:r>
            <a:r>
              <a:rPr lang="en-US" altLang="de-DE" b="1" i="1" dirty="0" err="1">
                <a:latin typeface="Calibri" panose="020F0502020204030204" pitchFamily="34" charset="0"/>
              </a:rPr>
              <a:t>E</a:t>
            </a:r>
            <a:r>
              <a:rPr lang="en-US" altLang="de-DE" sz="2200" b="1" i="1" baseline="-25000" dirty="0" err="1">
                <a:latin typeface="Calibri" panose="020F0502020204030204" pitchFamily="34" charset="0"/>
              </a:rPr>
              <a:t>kin</a:t>
            </a:r>
            <a:r>
              <a:rPr lang="en-US" altLang="de-DE" b="1" dirty="0">
                <a:latin typeface="Calibri" panose="020F0502020204030204" pitchFamily="34" charset="0"/>
              </a:rPr>
              <a:t> </a:t>
            </a:r>
            <a:r>
              <a:rPr lang="en-US" altLang="de-DE" dirty="0">
                <a:latin typeface="Calibri" panose="020F0502020204030204" pitchFamily="34" charset="0"/>
              </a:rPr>
              <a:t>&lt; 100 MeV/u: slit-grid device, pepper-pot</a:t>
            </a:r>
          </a:p>
          <a:p>
            <a:pPr algn="l">
              <a:lnSpc>
                <a:spcPct val="70000"/>
              </a:lnSpc>
            </a:pPr>
            <a:r>
              <a:rPr lang="en-US" altLang="de-DE" dirty="0">
                <a:latin typeface="Calibri" panose="020F0502020204030204" pitchFamily="34" charset="0"/>
              </a:rPr>
              <a:t>    </a:t>
            </a:r>
            <a:r>
              <a:rPr lang="en-US" altLang="de-DE" dirty="0" smtClean="0">
                <a:latin typeface="Calibri" panose="020F0502020204030204" pitchFamily="34" charset="0"/>
              </a:rPr>
              <a:t>(</a:t>
            </a:r>
            <a:r>
              <a:rPr lang="en-US" altLang="de-DE" dirty="0">
                <a:latin typeface="Calibri" panose="020F0502020204030204" pitchFamily="34" charset="0"/>
              </a:rPr>
              <a:t>suited in case of non-linear forces).</a:t>
            </a:r>
          </a:p>
          <a:p>
            <a:pPr algn="l">
              <a:lnSpc>
                <a:spcPct val="70000"/>
              </a:lnSpc>
              <a:buFont typeface="Wingdings" pitchFamily="2" charset="2"/>
              <a:buChar char="Ø"/>
            </a:pPr>
            <a:r>
              <a:rPr lang="en-US" altLang="de-DE" dirty="0">
                <a:latin typeface="Calibri" panose="020F0502020204030204" pitchFamily="34" charset="0"/>
              </a:rPr>
              <a:t> All beams: Quadrupole </a:t>
            </a:r>
            <a:r>
              <a:rPr lang="en-US" altLang="de-DE" dirty="0" smtClean="0">
                <a:latin typeface="Calibri" panose="020F0502020204030204" pitchFamily="34" charset="0"/>
              </a:rPr>
              <a:t>variation method </a:t>
            </a:r>
            <a:r>
              <a:rPr lang="en-US" altLang="de-DE" dirty="0">
                <a:latin typeface="Calibri" panose="020F0502020204030204" pitchFamily="34" charset="0"/>
              </a:rPr>
              <a:t>using linear transformations</a:t>
            </a:r>
          </a:p>
          <a:p>
            <a:pPr algn="l">
              <a:lnSpc>
                <a:spcPct val="70000"/>
              </a:lnSpc>
            </a:pPr>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b="1" dirty="0">
                <a:latin typeface="Calibri" panose="020F0502020204030204" pitchFamily="34" charset="0"/>
              </a:rPr>
              <a:t>not </a:t>
            </a:r>
            <a:r>
              <a:rPr lang="en-US" altLang="de-DE" dirty="0">
                <a:latin typeface="Calibri" panose="020F0502020204030204" pitchFamily="34" charset="0"/>
              </a:rPr>
              <a:t>well suited in the presence of non-linear forces)</a:t>
            </a:r>
          </a:p>
        </p:txBody>
      </p:sp>
    </p:spTree>
    <p:extLst>
      <p:ext uri="{BB962C8B-B14F-4D97-AF65-F5344CB8AC3E}">
        <p14:creationId xmlns:p14="http://schemas.microsoft.com/office/powerpoint/2010/main" val="24137689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709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70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5" grpId="0"/>
      <p:bldP spid="21709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ltLang="de-DE" sz="2000" b="1">
              <a:solidFill>
                <a:srgbClr val="000000"/>
              </a:solidFill>
              <a:latin typeface="Comic Sans MS" pitchFamily="66" charset="0"/>
            </a:endParaRPr>
          </a:p>
        </p:txBody>
      </p:sp>
      <p:sp>
        <p:nvSpPr>
          <p:cNvPr id="474115"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474116" name="Text Box 4"/>
          <p:cNvSpPr txBox="1">
            <a:spLocks noChangeArrowheads="1"/>
          </p:cNvSpPr>
          <p:nvPr/>
        </p:nvSpPr>
        <p:spPr bwMode="auto">
          <a:xfrm>
            <a:off x="252000" y="180000"/>
            <a:ext cx="8336662"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de-DE" sz="2100" b="1" dirty="0" smtClean="0">
                <a:solidFill>
                  <a:srgbClr val="000000"/>
                </a:solidFill>
                <a:latin typeface="Arial" panose="020B0604020202020204" pitchFamily="34" charset="0"/>
                <a:cs typeface="Arial" panose="020B0604020202020204" pitchFamily="34" charset="0"/>
              </a:rPr>
              <a:t>Trajectory and Characterization of many Particles</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474117" name="Text Box 5"/>
          <p:cNvSpPr txBox="1">
            <a:spLocks noChangeArrowheads="1"/>
          </p:cNvSpPr>
          <p:nvPr/>
        </p:nvSpPr>
        <p:spPr bwMode="auto">
          <a:xfrm>
            <a:off x="5658133" y="1003296"/>
            <a:ext cx="3587091"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buFont typeface="Wingdings" pitchFamily="2" charset="2"/>
              <a:buChar char="Ø"/>
            </a:pPr>
            <a:r>
              <a:rPr lang="en-US" altLang="de-DE" sz="2000" dirty="0"/>
              <a:t> </a:t>
            </a:r>
            <a:r>
              <a:rPr lang="en-US" altLang="de-DE" sz="2000" dirty="0">
                <a:latin typeface="Calibri" panose="020F0502020204030204" pitchFamily="34" charset="0"/>
              </a:rPr>
              <a:t>Single particle trajectories are forming a beam</a:t>
            </a:r>
          </a:p>
          <a:p>
            <a:pPr algn="l">
              <a:buFont typeface="Wingdings" pitchFamily="2" charset="2"/>
              <a:buChar char="Ø"/>
            </a:pPr>
            <a:r>
              <a:rPr lang="en-US" altLang="de-DE" sz="2000" dirty="0">
                <a:latin typeface="Calibri" panose="020F0502020204030204" pitchFamily="34" charset="0"/>
              </a:rPr>
              <a:t> They have a distribution of</a:t>
            </a:r>
          </a:p>
          <a:p>
            <a:pPr algn="l"/>
            <a:r>
              <a:rPr lang="en-US" altLang="de-DE" sz="2000" dirty="0">
                <a:latin typeface="Calibri" panose="020F0502020204030204" pitchFamily="34" charset="0"/>
              </a:rPr>
              <a:t>start positions and angles </a:t>
            </a:r>
          </a:p>
          <a:p>
            <a:pPr algn="l">
              <a:buFont typeface="Symbol" pitchFamily="18" charset="2"/>
              <a:buChar char="Þ"/>
            </a:pPr>
            <a:r>
              <a:rPr lang="en-US" altLang="de-DE" sz="2000" dirty="0">
                <a:latin typeface="Calibri" panose="020F0502020204030204" pitchFamily="34" charset="0"/>
                <a:sym typeface="Symbol" pitchFamily="18" charset="2"/>
              </a:rPr>
              <a:t> Characteristic quantity is</a:t>
            </a:r>
          </a:p>
          <a:p>
            <a:pPr algn="l">
              <a:buFont typeface="Symbol" pitchFamily="18" charset="2"/>
              <a:buNone/>
            </a:pPr>
            <a:r>
              <a:rPr lang="en-US" altLang="de-DE" sz="2000" dirty="0">
                <a:latin typeface="Calibri" panose="020F0502020204030204" pitchFamily="34" charset="0"/>
                <a:sym typeface="Symbol" pitchFamily="18" charset="2"/>
              </a:rPr>
              <a:t>the </a:t>
            </a:r>
            <a:r>
              <a:rPr lang="en-US" altLang="de-DE" sz="2000" b="1" dirty="0">
                <a:solidFill>
                  <a:srgbClr val="0000FF"/>
                </a:solidFill>
                <a:latin typeface="Calibri" panose="020F0502020204030204" pitchFamily="34" charset="0"/>
                <a:sym typeface="Symbol" pitchFamily="18" charset="2"/>
              </a:rPr>
              <a:t>beam envelope</a:t>
            </a:r>
          </a:p>
          <a:p>
            <a:pPr algn="l">
              <a:buFont typeface="Wingdings" pitchFamily="2" charset="2"/>
              <a:buChar char="Ø"/>
            </a:pPr>
            <a:r>
              <a:rPr lang="en-US" altLang="de-DE" sz="2000" b="1" dirty="0">
                <a:latin typeface="Calibri" panose="020F0502020204030204" pitchFamily="34" charset="0"/>
                <a:sym typeface="Symbol" pitchFamily="18" charset="2"/>
              </a:rPr>
              <a:t> </a:t>
            </a:r>
            <a:r>
              <a:rPr lang="en-US" altLang="de-DE" sz="2000" b="1" dirty="0">
                <a:solidFill>
                  <a:srgbClr val="0000FF"/>
                </a:solidFill>
                <a:latin typeface="Calibri" panose="020F0502020204030204" pitchFamily="34" charset="0"/>
                <a:sym typeface="Symbol" pitchFamily="18" charset="2"/>
              </a:rPr>
              <a:t>Goal: </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Transformation of envelope</a:t>
            </a:r>
          </a:p>
          <a:p>
            <a:pPr marL="342900" indent="-342900" algn="l">
              <a:lnSpc>
                <a:spcPct val="70000"/>
              </a:lnSpc>
              <a:buFont typeface="Symbol"/>
              <a:buChar char="Û"/>
            </a:pPr>
            <a:r>
              <a:rPr lang="en-US" altLang="de-DE" sz="2000" dirty="0" smtClean="0">
                <a:latin typeface="Calibri" panose="020F0502020204030204" pitchFamily="34" charset="0"/>
                <a:sym typeface="Symbol" pitchFamily="18" charset="2"/>
              </a:rPr>
              <a:t>behavior </a:t>
            </a:r>
            <a:r>
              <a:rPr lang="en-US" altLang="de-DE" sz="2000" dirty="0">
                <a:latin typeface="Calibri" panose="020F0502020204030204" pitchFamily="34" charset="0"/>
                <a:sym typeface="Symbol" pitchFamily="18" charset="2"/>
              </a:rPr>
              <a:t>of whole </a:t>
            </a:r>
            <a:r>
              <a:rPr lang="en-US" altLang="de-DE" sz="2000" dirty="0" smtClean="0">
                <a:latin typeface="Calibri" panose="020F0502020204030204" pitchFamily="34" charset="0"/>
                <a:sym typeface="Symbol" pitchFamily="18" charset="2"/>
              </a:rPr>
              <a:t>ensemble</a:t>
            </a:r>
          </a:p>
        </p:txBody>
      </p:sp>
      <p:sp>
        <p:nvSpPr>
          <p:cNvPr id="474124" name="Text Box 12"/>
          <p:cNvSpPr txBox="1">
            <a:spLocks noChangeArrowheads="1"/>
          </p:cNvSpPr>
          <p:nvPr/>
        </p:nvSpPr>
        <p:spPr bwMode="auto">
          <a:xfrm>
            <a:off x="660019" y="6173788"/>
            <a:ext cx="227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de-DE" sz="1400" dirty="0" smtClean="0">
                <a:latin typeface="Calibri" panose="020F0502020204030204" pitchFamily="34" charset="0"/>
              </a:rPr>
              <a:t>Courtesy </a:t>
            </a:r>
            <a:r>
              <a:rPr lang="en-US" altLang="de-DE" sz="1400" dirty="0" err="1" smtClean="0">
                <a:latin typeface="Calibri" panose="020F0502020204030204" pitchFamily="34" charset="0"/>
              </a:rPr>
              <a:t>K.Wille</a:t>
            </a:r>
            <a:endParaRPr lang="en-US" altLang="de-DE" sz="1400" dirty="0">
              <a:latin typeface="Calibri" panose="020F0502020204030204" pitchFamily="34" charset="0"/>
            </a:endParaRPr>
          </a:p>
        </p:txBody>
      </p:sp>
      <p:grpSp>
        <p:nvGrpSpPr>
          <p:cNvPr id="3" name="Gruppieren 2"/>
          <p:cNvGrpSpPr/>
          <p:nvPr/>
        </p:nvGrpSpPr>
        <p:grpSpPr>
          <a:xfrm>
            <a:off x="-99056" y="959387"/>
            <a:ext cx="6093326" cy="5091784"/>
            <a:chOff x="85475" y="1323304"/>
            <a:chExt cx="6093326" cy="5091784"/>
          </a:xfrm>
        </p:grpSpPr>
        <p:sp>
          <p:nvSpPr>
            <p:cNvPr id="474120" name="Text Box 8"/>
            <p:cNvSpPr txBox="1">
              <a:spLocks noChangeArrowheads="1"/>
            </p:cNvSpPr>
            <p:nvPr/>
          </p:nvSpPr>
          <p:spPr bwMode="auto">
            <a:xfrm>
              <a:off x="1116013" y="5734050"/>
              <a:ext cx="863600" cy="646331"/>
            </a:xfrm>
            <a:prstGeom prst="rect">
              <a:avLst/>
            </a:prstGeom>
            <a:noFill/>
            <a:ln w="38100" algn="ctr">
              <a:solidFill>
                <a:srgbClr val="CC0099"/>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dirty="0">
                  <a:latin typeface="Calibri" panose="020F0502020204030204" pitchFamily="34" charset="0"/>
                </a:rPr>
                <a:t>Focus. quad.</a:t>
              </a:r>
            </a:p>
          </p:txBody>
        </p:sp>
        <p:sp>
          <p:nvSpPr>
            <p:cNvPr id="474121" name="Text Box 9"/>
            <p:cNvSpPr txBox="1">
              <a:spLocks noChangeArrowheads="1"/>
            </p:cNvSpPr>
            <p:nvPr/>
          </p:nvSpPr>
          <p:spPr bwMode="auto">
            <a:xfrm>
              <a:off x="3276600" y="5734050"/>
              <a:ext cx="863600" cy="646331"/>
            </a:xfrm>
            <a:prstGeom prst="rect">
              <a:avLst/>
            </a:prstGeom>
            <a:noFill/>
            <a:ln w="38100" algn="ctr">
              <a:solidFill>
                <a:srgbClr val="CC0099"/>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dirty="0">
                  <a:latin typeface="Calibri" panose="020F0502020204030204" pitchFamily="34" charset="0"/>
                </a:rPr>
                <a:t>Focus. quad.</a:t>
              </a:r>
            </a:p>
          </p:txBody>
        </p:sp>
        <p:sp>
          <p:nvSpPr>
            <p:cNvPr id="474122" name="Text Box 10"/>
            <p:cNvSpPr txBox="1">
              <a:spLocks noChangeArrowheads="1"/>
            </p:cNvSpPr>
            <p:nvPr/>
          </p:nvSpPr>
          <p:spPr bwMode="auto">
            <a:xfrm>
              <a:off x="2051050" y="5734050"/>
              <a:ext cx="1081088" cy="681038"/>
            </a:xfrm>
            <a:prstGeom prst="rect">
              <a:avLst/>
            </a:prstGeom>
            <a:noFill/>
            <a:ln w="38100"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dirty="0">
                  <a:latin typeface="Calibri" panose="020F0502020204030204" pitchFamily="34" charset="0"/>
                </a:rPr>
                <a:t>drift</a:t>
              </a:r>
            </a:p>
            <a:p>
              <a:pPr>
                <a:lnSpc>
                  <a:spcPct val="50000"/>
                </a:lnSpc>
              </a:pPr>
              <a:endParaRPr lang="en-US" altLang="de-DE" dirty="0"/>
            </a:p>
          </p:txBody>
        </p:sp>
        <p:sp>
          <p:nvSpPr>
            <p:cNvPr id="474123" name="Text Box 11"/>
            <p:cNvSpPr txBox="1">
              <a:spLocks noChangeArrowheads="1"/>
            </p:cNvSpPr>
            <p:nvPr/>
          </p:nvSpPr>
          <p:spPr bwMode="auto">
            <a:xfrm>
              <a:off x="4211638" y="5734050"/>
              <a:ext cx="1439862" cy="681038"/>
            </a:xfrm>
            <a:prstGeom prst="rect">
              <a:avLst/>
            </a:prstGeom>
            <a:noFill/>
            <a:ln w="38100" algn="ctr">
              <a:solidFill>
                <a:srgbClr val="FF0000"/>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dirty="0">
                  <a:latin typeface="Calibri" panose="020F0502020204030204" pitchFamily="34" charset="0"/>
                </a:rPr>
                <a:t>drift</a:t>
              </a:r>
            </a:p>
            <a:p>
              <a:pPr>
                <a:lnSpc>
                  <a:spcPct val="50000"/>
                </a:lnSpc>
              </a:pPr>
              <a:endParaRPr lang="en-US" altLang="de-DE" dirty="0"/>
            </a:p>
          </p:txBody>
        </p:sp>
        <p:pic>
          <p:nvPicPr>
            <p:cNvPr id="57037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475" y="1323304"/>
              <a:ext cx="6093326" cy="4545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1835620" y="3501010"/>
              <a:ext cx="2160299" cy="338554"/>
            </a:xfrm>
            <a:prstGeom prst="rect">
              <a:avLst/>
            </a:prstGeom>
            <a:solidFill>
              <a:schemeClr val="bg1"/>
            </a:solidFill>
          </p:spPr>
          <p:txBody>
            <a:bodyPr wrap="square" rtlCol="0">
              <a:spAutoFit/>
            </a:bodyPr>
            <a:lstStyle/>
            <a:p>
              <a:pPr algn="l"/>
              <a:r>
                <a:rPr lang="en-US" sz="1600" dirty="0" smtClean="0">
                  <a:latin typeface="Calibri" panose="020F0502020204030204" pitchFamily="34" charset="0"/>
                </a:rPr>
                <a:t>envelope of all particles</a:t>
              </a:r>
              <a:endParaRPr lang="en-US" sz="1600" dirty="0">
                <a:latin typeface="Calibri" panose="020F0502020204030204" pitchFamily="34" charset="0"/>
              </a:endParaRPr>
            </a:p>
          </p:txBody>
        </p:sp>
        <p:sp>
          <p:nvSpPr>
            <p:cNvPr id="15" name="Textfeld 14"/>
            <p:cNvSpPr txBox="1"/>
            <p:nvPr/>
          </p:nvSpPr>
          <p:spPr>
            <a:xfrm>
              <a:off x="4169842" y="3140960"/>
              <a:ext cx="1481658" cy="584775"/>
            </a:xfrm>
            <a:prstGeom prst="rect">
              <a:avLst/>
            </a:prstGeom>
            <a:solidFill>
              <a:schemeClr val="bg1"/>
            </a:solidFill>
          </p:spPr>
          <p:txBody>
            <a:bodyPr wrap="square" rtlCol="0">
              <a:spAutoFit/>
            </a:bodyPr>
            <a:lstStyle/>
            <a:p>
              <a:pPr algn="l"/>
              <a:r>
                <a:rPr lang="en-US" sz="1600" dirty="0" smtClean="0">
                  <a:latin typeface="Calibri" panose="020F0502020204030204" pitchFamily="34" charset="0"/>
                </a:rPr>
                <a:t>single particles </a:t>
              </a:r>
            </a:p>
            <a:p>
              <a:pPr algn="l">
                <a:spcBef>
                  <a:spcPts val="0"/>
                </a:spcBef>
              </a:pPr>
              <a:r>
                <a:rPr lang="en-US" sz="1600" dirty="0" smtClean="0">
                  <a:latin typeface="Calibri" panose="020F0502020204030204" pitchFamily="34" charset="0"/>
                </a:rPr>
                <a:t>trajectory</a:t>
              </a:r>
              <a:endParaRPr lang="en-US" sz="1600" dirty="0">
                <a:latin typeface="Calibri" panose="020F0502020204030204" pitchFamily="34" charset="0"/>
              </a:endParaRPr>
            </a:p>
          </p:txBody>
        </p:sp>
      </p:grpSp>
      <p:sp>
        <p:nvSpPr>
          <p:cNvPr id="16" name="Text Box 5"/>
          <p:cNvSpPr txBox="1">
            <a:spLocks noChangeArrowheads="1"/>
          </p:cNvSpPr>
          <p:nvPr/>
        </p:nvSpPr>
        <p:spPr bwMode="auto">
          <a:xfrm>
            <a:off x="5826202" y="5324842"/>
            <a:ext cx="3111321" cy="929485"/>
          </a:xfrm>
          <a:prstGeom prst="rect">
            <a:avLst/>
          </a:prstGeom>
          <a:noFill/>
          <a:ln w="9525" algn="ctr">
            <a:solidFill>
              <a:schemeClr val="tx1"/>
            </a:solid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1600" dirty="0" smtClean="0">
                <a:latin typeface="Calibri" panose="020F0502020204030204" pitchFamily="34" charset="0"/>
                <a:sym typeface="Symbol" pitchFamily="18" charset="2"/>
              </a:rPr>
              <a:t>see lecture </a:t>
            </a:r>
          </a:p>
          <a:p>
            <a:pPr algn="l">
              <a:lnSpc>
                <a:spcPct val="70000"/>
              </a:lnSpc>
            </a:pPr>
            <a:r>
              <a:rPr lang="en-US" altLang="de-DE" sz="1600" dirty="0" smtClean="0">
                <a:latin typeface="Calibri" panose="020F0502020204030204" pitchFamily="34" charset="0"/>
                <a:sym typeface="Symbol" pitchFamily="18" charset="2"/>
              </a:rPr>
              <a:t>‘Transverse linear Beam Dynamics’</a:t>
            </a:r>
          </a:p>
          <a:p>
            <a:pPr>
              <a:lnSpc>
                <a:spcPct val="70000"/>
              </a:lnSpc>
            </a:pPr>
            <a:r>
              <a:rPr lang="en-US" altLang="de-DE" sz="1600" dirty="0" smtClean="0">
                <a:latin typeface="Calibri" panose="020F0502020204030204" pitchFamily="34" charset="0"/>
                <a:sym typeface="Symbol" pitchFamily="18" charset="2"/>
              </a:rPr>
              <a:t>by Wolfgang </a:t>
            </a:r>
            <a:r>
              <a:rPr lang="en-US" altLang="de-DE" sz="1600" dirty="0" err="1" smtClean="0">
                <a:latin typeface="Calibri" panose="020F0502020204030204" pitchFamily="34" charset="0"/>
                <a:sym typeface="Symbol" pitchFamily="18" charset="2"/>
              </a:rPr>
              <a:t>Hillert</a:t>
            </a:r>
            <a:endParaRPr lang="en-US" altLang="de-DE" sz="1600" dirty="0">
              <a:latin typeface="Calibri" panose="020F0502020204030204" pitchFamily="34" charset="0"/>
              <a:sym typeface="Symbol" pitchFamily="18" charset="2"/>
            </a:endParaRPr>
          </a:p>
        </p:txBody>
      </p:sp>
    </p:spTree>
    <p:extLst>
      <p:ext uri="{BB962C8B-B14F-4D97-AF65-F5344CB8AC3E}">
        <p14:creationId xmlns:p14="http://schemas.microsoft.com/office/powerpoint/2010/main" val="59675179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ltLang="de-DE" sz="2000" b="1">
              <a:solidFill>
                <a:srgbClr val="000000"/>
              </a:solidFill>
              <a:latin typeface="Comic Sans MS" pitchFamily="66" charset="0"/>
            </a:endParaRPr>
          </a:p>
        </p:txBody>
      </p:sp>
      <p:sp>
        <p:nvSpPr>
          <p:cNvPr id="433156" name="Text Box 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sz="2100" b="1" dirty="0" smtClean="0">
                <a:solidFill>
                  <a:srgbClr val="000000"/>
                </a:solidFill>
                <a:latin typeface="Arial" panose="020B0604020202020204" pitchFamily="34" charset="0"/>
                <a:cs typeface="Arial" panose="020B0604020202020204" pitchFamily="34" charset="0"/>
              </a:rPr>
              <a:t>Definition </a:t>
            </a:r>
            <a:r>
              <a:rPr lang="en-US" altLang="de-DE" sz="2100" b="1" dirty="0">
                <a:solidFill>
                  <a:srgbClr val="000000"/>
                </a:solidFill>
                <a:latin typeface="Arial" panose="020B0604020202020204" pitchFamily="34" charset="0"/>
                <a:cs typeface="Arial" panose="020B0604020202020204" pitchFamily="34" charset="0"/>
              </a:rPr>
              <a:t>of </a:t>
            </a:r>
            <a:r>
              <a:rPr lang="en-US" altLang="de-DE" sz="2100" b="1" dirty="0" smtClean="0">
                <a:solidFill>
                  <a:srgbClr val="000000"/>
                </a:solidFill>
                <a:latin typeface="Arial" panose="020B0604020202020204" pitchFamily="34" charset="0"/>
                <a:cs typeface="Arial" panose="020B0604020202020204" pitchFamily="34" charset="0"/>
              </a:rPr>
              <a:t>Coordinates and basic Equations</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433157" name="Text Box 5"/>
          <p:cNvSpPr txBox="1">
            <a:spLocks noChangeArrowheads="1"/>
          </p:cNvSpPr>
          <p:nvPr/>
        </p:nvSpPr>
        <p:spPr bwMode="auto">
          <a:xfrm>
            <a:off x="125413" y="1024689"/>
            <a:ext cx="42814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2000" b="1" dirty="0">
                <a:solidFill>
                  <a:srgbClr val="0000FF"/>
                </a:solidFill>
                <a:latin typeface="Calibri" panose="020F0502020204030204" pitchFamily="34" charset="0"/>
              </a:rPr>
              <a:t>The basic vector </a:t>
            </a:r>
            <a:r>
              <a:rPr lang="en-US" altLang="de-DE" sz="2000" b="1" dirty="0" smtClean="0">
                <a:solidFill>
                  <a:srgbClr val="0000FF"/>
                </a:solidFill>
                <a:latin typeface="Calibri" panose="020F0502020204030204" pitchFamily="34" charset="0"/>
              </a:rPr>
              <a:t>is </a:t>
            </a:r>
            <a:r>
              <a:rPr lang="en-US" altLang="de-DE" sz="2000" b="1" dirty="0">
                <a:solidFill>
                  <a:srgbClr val="0000FF"/>
                </a:solidFill>
                <a:latin typeface="Calibri" panose="020F0502020204030204" pitchFamily="34" charset="0"/>
              </a:rPr>
              <a:t>6 dimensional:</a:t>
            </a:r>
            <a:r>
              <a:rPr lang="en-US" altLang="de-DE" dirty="0">
                <a:solidFill>
                  <a:srgbClr val="0000FF"/>
                </a:solidFill>
                <a:latin typeface="Calibri" panose="020F0502020204030204" pitchFamily="34" charset="0"/>
              </a:rPr>
              <a:t> </a:t>
            </a:r>
          </a:p>
        </p:txBody>
      </p:sp>
      <p:sp>
        <p:nvSpPr>
          <p:cNvPr id="433159" name="Text Box 7"/>
          <p:cNvSpPr txBox="1">
            <a:spLocks noChangeArrowheads="1"/>
          </p:cNvSpPr>
          <p:nvPr/>
        </p:nvSpPr>
        <p:spPr bwMode="auto">
          <a:xfrm>
            <a:off x="179388" y="2636309"/>
            <a:ext cx="880962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2000" b="1" dirty="0">
                <a:solidFill>
                  <a:srgbClr val="0000FF"/>
                </a:solidFill>
                <a:latin typeface="Calibri" panose="020F0502020204030204" pitchFamily="34" charset="0"/>
              </a:rPr>
              <a:t>The transformation </a:t>
            </a:r>
            <a:r>
              <a:rPr lang="en-US" altLang="de-DE" sz="2000" b="1" dirty="0" smtClean="0">
                <a:solidFill>
                  <a:srgbClr val="0000FF"/>
                </a:solidFill>
                <a:latin typeface="Calibri" panose="020F0502020204030204" pitchFamily="34" charset="0"/>
              </a:rPr>
              <a:t>of a single particle from </a:t>
            </a:r>
            <a:r>
              <a:rPr lang="en-US" altLang="de-DE" sz="2000" b="1" dirty="0">
                <a:solidFill>
                  <a:srgbClr val="0000FF"/>
                </a:solidFill>
                <a:latin typeface="Calibri" panose="020F0502020204030204" pitchFamily="34" charset="0"/>
              </a:rPr>
              <a:t>a location </a:t>
            </a:r>
            <a:r>
              <a:rPr lang="en-US" altLang="de-DE" sz="2000" b="1" i="1" dirty="0">
                <a:solidFill>
                  <a:srgbClr val="0000FF"/>
                </a:solidFill>
                <a:latin typeface="Calibri" panose="020F0502020204030204" pitchFamily="34" charset="0"/>
              </a:rPr>
              <a:t>s</a:t>
            </a:r>
            <a:r>
              <a:rPr lang="en-US" altLang="de-DE" sz="2000" b="1" i="1" baseline="-25000" dirty="0">
                <a:solidFill>
                  <a:srgbClr val="0000FF"/>
                </a:solidFill>
                <a:latin typeface="Calibri" panose="020F0502020204030204" pitchFamily="34" charset="0"/>
              </a:rPr>
              <a:t>0 </a:t>
            </a:r>
            <a:r>
              <a:rPr lang="en-US" altLang="de-DE" sz="2000" b="1" dirty="0">
                <a:solidFill>
                  <a:srgbClr val="0000FF"/>
                </a:solidFill>
                <a:latin typeface="Calibri" panose="020F0502020204030204" pitchFamily="34" charset="0"/>
              </a:rPr>
              <a:t>to </a:t>
            </a:r>
            <a:r>
              <a:rPr lang="en-US" altLang="de-DE" sz="2000" b="1" i="1" dirty="0" smtClean="0">
                <a:solidFill>
                  <a:srgbClr val="0000FF"/>
                </a:solidFill>
                <a:latin typeface="Calibri" panose="020F0502020204030204" pitchFamily="34" charset="0"/>
              </a:rPr>
              <a:t>s</a:t>
            </a:r>
            <a:r>
              <a:rPr lang="en-US" altLang="de-DE" sz="2000" b="1" i="1" baseline="-25000" dirty="0" smtClean="0">
                <a:solidFill>
                  <a:srgbClr val="0000FF"/>
                </a:solidFill>
                <a:latin typeface="Calibri" panose="020F0502020204030204" pitchFamily="34" charset="0"/>
              </a:rPr>
              <a:t>1 </a:t>
            </a:r>
            <a:r>
              <a:rPr lang="en-US" altLang="de-DE" sz="2000" b="1" dirty="0" smtClean="0">
                <a:solidFill>
                  <a:srgbClr val="0000FF"/>
                </a:solidFill>
                <a:latin typeface="Calibri" panose="020F0502020204030204" pitchFamily="34" charset="0"/>
              </a:rPr>
              <a:t>is </a:t>
            </a:r>
            <a:r>
              <a:rPr lang="en-US" altLang="de-DE" sz="2000" b="1" dirty="0">
                <a:solidFill>
                  <a:srgbClr val="0000FF"/>
                </a:solidFill>
                <a:latin typeface="Calibri" panose="020F0502020204030204" pitchFamily="34" charset="0"/>
              </a:rPr>
              <a:t>given  </a:t>
            </a:r>
            <a:r>
              <a:rPr lang="en-US" altLang="de-DE" sz="2000" b="1" dirty="0" smtClean="0">
                <a:solidFill>
                  <a:srgbClr val="0000FF"/>
                </a:solidFill>
                <a:latin typeface="Calibri" panose="020F0502020204030204" pitchFamily="34" charset="0"/>
              </a:rPr>
              <a:t>by </a:t>
            </a:r>
            <a:r>
              <a:rPr lang="en-US" altLang="de-DE" sz="2000" b="1" dirty="0">
                <a:solidFill>
                  <a:srgbClr val="0000FF"/>
                </a:solidFill>
                <a:latin typeface="Calibri" panose="020F0502020204030204" pitchFamily="34" charset="0"/>
              </a:rPr>
              <a:t>the Transfer Matrix </a:t>
            </a:r>
            <a:r>
              <a:rPr lang="en-US" altLang="de-DE" sz="2000" b="1" dirty="0" smtClean="0">
                <a:solidFill>
                  <a:srgbClr val="0000FF"/>
                </a:solidFill>
                <a:latin typeface="Calibri" panose="020F0502020204030204" pitchFamily="34" charset="0"/>
              </a:rPr>
              <a:t>R:</a:t>
            </a:r>
            <a:endParaRPr lang="en-US" altLang="de-DE" sz="2000" b="1" dirty="0">
              <a:solidFill>
                <a:srgbClr val="0000FF"/>
              </a:solidFill>
              <a:latin typeface="Calibri" panose="020F0502020204030204" pitchFamily="34" charset="0"/>
            </a:endParaRPr>
          </a:p>
        </p:txBody>
      </p:sp>
      <p:sp>
        <p:nvSpPr>
          <p:cNvPr id="12" name="Text Box 7"/>
          <p:cNvSpPr txBox="1">
            <a:spLocks noChangeArrowheads="1"/>
          </p:cNvSpPr>
          <p:nvPr/>
        </p:nvSpPr>
        <p:spPr bwMode="auto">
          <a:xfrm>
            <a:off x="163890" y="3266709"/>
            <a:ext cx="880962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2000" b="1" dirty="0">
                <a:solidFill>
                  <a:srgbClr val="0000FF"/>
                </a:solidFill>
                <a:latin typeface="Calibri" panose="020F0502020204030204" pitchFamily="34" charset="0"/>
              </a:rPr>
              <a:t>The transformation </a:t>
            </a:r>
            <a:r>
              <a:rPr lang="en-US" altLang="de-DE" sz="2000" b="1" dirty="0" smtClean="0">
                <a:solidFill>
                  <a:srgbClr val="0000FF"/>
                </a:solidFill>
                <a:latin typeface="Calibri" panose="020F0502020204030204" pitchFamily="34" charset="0"/>
              </a:rPr>
              <a:t>of a the envelope from a location </a:t>
            </a:r>
            <a:r>
              <a:rPr lang="en-US" altLang="de-DE" sz="2000" b="1" i="1" dirty="0">
                <a:solidFill>
                  <a:srgbClr val="0000FF"/>
                </a:solidFill>
                <a:latin typeface="Calibri" panose="020F0502020204030204" pitchFamily="34" charset="0"/>
              </a:rPr>
              <a:t>s</a:t>
            </a:r>
            <a:r>
              <a:rPr lang="en-US" altLang="de-DE" sz="2000" b="1" i="1" baseline="-25000" dirty="0">
                <a:solidFill>
                  <a:srgbClr val="0000FF"/>
                </a:solidFill>
                <a:latin typeface="Calibri" panose="020F0502020204030204" pitchFamily="34" charset="0"/>
              </a:rPr>
              <a:t>0 </a:t>
            </a:r>
            <a:r>
              <a:rPr lang="en-US" altLang="de-DE" sz="2000" b="1" dirty="0">
                <a:solidFill>
                  <a:srgbClr val="0000FF"/>
                </a:solidFill>
                <a:latin typeface="Calibri" panose="020F0502020204030204" pitchFamily="34" charset="0"/>
              </a:rPr>
              <a:t>to </a:t>
            </a:r>
            <a:r>
              <a:rPr lang="en-US" altLang="de-DE" sz="2000" b="1" i="1" dirty="0" smtClean="0">
                <a:solidFill>
                  <a:srgbClr val="0000FF"/>
                </a:solidFill>
                <a:latin typeface="Calibri" panose="020F0502020204030204" pitchFamily="34" charset="0"/>
              </a:rPr>
              <a:t>s</a:t>
            </a:r>
            <a:r>
              <a:rPr lang="en-US" altLang="de-DE" sz="2000" b="1" i="1" baseline="-25000" dirty="0" smtClean="0">
                <a:solidFill>
                  <a:srgbClr val="0000FF"/>
                </a:solidFill>
                <a:latin typeface="Calibri" panose="020F0502020204030204" pitchFamily="34" charset="0"/>
              </a:rPr>
              <a:t>1 </a:t>
            </a:r>
            <a:r>
              <a:rPr lang="en-US" altLang="de-DE" sz="2000" b="1" dirty="0" smtClean="0">
                <a:solidFill>
                  <a:srgbClr val="0000FF"/>
                </a:solidFill>
                <a:latin typeface="Calibri" panose="020F0502020204030204" pitchFamily="34" charset="0"/>
              </a:rPr>
              <a:t>is </a:t>
            </a:r>
            <a:r>
              <a:rPr lang="en-US" altLang="de-DE" sz="2000" b="1" dirty="0">
                <a:solidFill>
                  <a:srgbClr val="0000FF"/>
                </a:solidFill>
                <a:latin typeface="Calibri" panose="020F0502020204030204" pitchFamily="34" charset="0"/>
              </a:rPr>
              <a:t>given  </a:t>
            </a:r>
            <a:r>
              <a:rPr lang="en-US" altLang="de-DE" sz="2000" b="1" dirty="0" smtClean="0">
                <a:solidFill>
                  <a:srgbClr val="0000FF"/>
                </a:solidFill>
                <a:latin typeface="Calibri" panose="020F0502020204030204" pitchFamily="34" charset="0"/>
              </a:rPr>
              <a:t>by </a:t>
            </a:r>
            <a:r>
              <a:rPr lang="en-US" altLang="de-DE" sz="2000" b="1" dirty="0">
                <a:solidFill>
                  <a:srgbClr val="0000FF"/>
                </a:solidFill>
                <a:latin typeface="Calibri" panose="020F0502020204030204" pitchFamily="34" charset="0"/>
              </a:rPr>
              <a:t>the </a:t>
            </a:r>
            <a:endParaRPr lang="en-US" altLang="de-DE" sz="2000" b="1" dirty="0" smtClean="0">
              <a:solidFill>
                <a:srgbClr val="0000FF"/>
              </a:solidFill>
              <a:latin typeface="Calibri" panose="020F0502020204030204" pitchFamily="34" charset="0"/>
            </a:endParaRPr>
          </a:p>
          <a:p>
            <a:pPr algn="l">
              <a:spcBef>
                <a:spcPts val="0"/>
              </a:spcBef>
            </a:pPr>
            <a:r>
              <a:rPr lang="en-US" altLang="de-DE" sz="2000" b="1" dirty="0" smtClean="0">
                <a:solidFill>
                  <a:srgbClr val="0000FF"/>
                </a:solidFill>
                <a:latin typeface="Calibri" panose="020F0502020204030204" pitchFamily="34" charset="0"/>
              </a:rPr>
              <a:t>Beam Matrix </a:t>
            </a:r>
            <a:r>
              <a:rPr lang="en-US" altLang="de-DE" sz="2000" b="1" dirty="0" smtClean="0">
                <a:solidFill>
                  <a:srgbClr val="0000FF"/>
                </a:solidFill>
                <a:latin typeface="Calibri" panose="020F0502020204030204" pitchFamily="34" charset="0"/>
                <a:sym typeface="Symbol"/>
              </a:rPr>
              <a:t> </a:t>
            </a:r>
            <a:r>
              <a:rPr lang="en-US" altLang="de-DE" sz="2000" b="1" dirty="0" smtClean="0">
                <a:solidFill>
                  <a:srgbClr val="0000FF"/>
                </a:solidFill>
                <a:latin typeface="Calibri" panose="020F0502020204030204" pitchFamily="34" charset="0"/>
              </a:rPr>
              <a:t>:</a:t>
            </a:r>
            <a:endParaRPr lang="en-US" altLang="de-DE" sz="2000" b="1" dirty="0">
              <a:solidFill>
                <a:srgbClr val="0000FF"/>
              </a:solidFill>
              <a:latin typeface="Calibri" panose="020F0502020204030204" pitchFamily="34" charset="0"/>
            </a:endParaRPr>
          </a:p>
        </p:txBody>
      </p:sp>
      <p:sp>
        <p:nvSpPr>
          <p:cNvPr id="14" name="Text Box 6"/>
          <p:cNvSpPr txBox="1">
            <a:spLocks noChangeArrowheads="1"/>
          </p:cNvSpPr>
          <p:nvPr/>
        </p:nvSpPr>
        <p:spPr bwMode="auto">
          <a:xfrm>
            <a:off x="163890" y="4019168"/>
            <a:ext cx="68625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b="1" dirty="0">
                <a:latin typeface="Calibri" panose="020F0502020204030204" pitchFamily="34" charset="0"/>
              </a:rPr>
              <a:t>6-dim </a:t>
            </a:r>
            <a:r>
              <a:rPr lang="en-US" b="1" dirty="0" smtClean="0">
                <a:latin typeface="Calibri" panose="020F0502020204030204" pitchFamily="34" charset="0"/>
              </a:rPr>
              <a:t>Beam </a:t>
            </a:r>
            <a:r>
              <a:rPr lang="en-US" b="1" dirty="0">
                <a:latin typeface="Calibri" panose="020F0502020204030204" pitchFamily="34" charset="0"/>
              </a:rPr>
              <a:t>M</a:t>
            </a:r>
            <a:r>
              <a:rPr lang="en-US" b="1" dirty="0" smtClean="0">
                <a:latin typeface="Calibri" panose="020F0502020204030204" pitchFamily="34" charset="0"/>
              </a:rPr>
              <a:t>atrix  with </a:t>
            </a:r>
            <a:r>
              <a:rPr lang="en-US" b="1" i="1" u="sng" dirty="0">
                <a:latin typeface="Calibri" panose="020F0502020204030204" pitchFamily="34" charset="0"/>
              </a:rPr>
              <a:t>decoupled</a:t>
            </a:r>
            <a:r>
              <a:rPr lang="en-US" b="1" dirty="0">
                <a:latin typeface="Calibri" panose="020F0502020204030204" pitchFamily="34" charset="0"/>
              </a:rPr>
              <a:t> </a:t>
            </a:r>
            <a:r>
              <a:rPr lang="en-US" b="1" dirty="0">
                <a:solidFill>
                  <a:srgbClr val="3333CC"/>
                </a:solidFill>
                <a:latin typeface="Calibri" panose="020F0502020204030204" pitchFamily="34" charset="0"/>
              </a:rPr>
              <a:t> </a:t>
            </a:r>
            <a:r>
              <a:rPr lang="en-US" b="1" dirty="0" smtClean="0">
                <a:solidFill>
                  <a:srgbClr val="008000"/>
                </a:solidFill>
                <a:latin typeface="Calibri" panose="020F0502020204030204" pitchFamily="34" charset="0"/>
              </a:rPr>
              <a:t>hor.</a:t>
            </a:r>
            <a:r>
              <a:rPr lang="en-US" b="1" dirty="0" smtClean="0">
                <a:solidFill>
                  <a:srgbClr val="3333CC"/>
                </a:solidFill>
                <a:latin typeface="Calibri" panose="020F0502020204030204" pitchFamily="34" charset="0"/>
              </a:rPr>
              <a:t>,  </a:t>
            </a:r>
            <a:r>
              <a:rPr lang="en-US" b="1" dirty="0" smtClean="0">
                <a:solidFill>
                  <a:srgbClr val="C00000"/>
                </a:solidFill>
                <a:latin typeface="Calibri" panose="020F0502020204030204" pitchFamily="34" charset="0"/>
              </a:rPr>
              <a:t>vert. </a:t>
            </a:r>
            <a:r>
              <a:rPr lang="en-US" b="1" dirty="0">
                <a:solidFill>
                  <a:srgbClr val="C00000"/>
                </a:solidFill>
                <a:latin typeface="Calibri" panose="020F0502020204030204" pitchFamily="34" charset="0"/>
              </a:rPr>
              <a:t> </a:t>
            </a:r>
            <a:r>
              <a:rPr lang="en-US" b="1" dirty="0" smtClean="0">
                <a:latin typeface="Calibri" panose="020F0502020204030204" pitchFamily="34" charset="0"/>
              </a:rPr>
              <a:t>and</a:t>
            </a:r>
            <a:r>
              <a:rPr lang="en-US" b="1" dirty="0" smtClean="0">
                <a:solidFill>
                  <a:srgbClr val="C00000"/>
                </a:solidFill>
                <a:latin typeface="Calibri" panose="020F0502020204030204" pitchFamily="34" charset="0"/>
              </a:rPr>
              <a:t> </a:t>
            </a:r>
            <a:r>
              <a:rPr lang="en-US" b="1" dirty="0" smtClean="0">
                <a:solidFill>
                  <a:srgbClr val="0000CC"/>
                </a:solidFill>
                <a:latin typeface="Calibri" panose="020F0502020204030204" pitchFamily="34" charset="0"/>
              </a:rPr>
              <a:t>long.</a:t>
            </a:r>
            <a:r>
              <a:rPr lang="en-US" b="1" dirty="0" smtClean="0">
                <a:solidFill>
                  <a:srgbClr val="C00000"/>
                </a:solidFill>
                <a:latin typeface="Calibri" panose="020F0502020204030204" pitchFamily="34" charset="0"/>
              </a:rPr>
              <a:t> </a:t>
            </a:r>
            <a:r>
              <a:rPr lang="en-US" b="1" dirty="0" smtClean="0">
                <a:solidFill>
                  <a:srgbClr val="3333CC"/>
                </a:solidFill>
                <a:latin typeface="Calibri" panose="020F0502020204030204" pitchFamily="34" charset="0"/>
              </a:rPr>
              <a:t>plane:   </a:t>
            </a:r>
            <a:endParaRPr lang="en-US" b="1" dirty="0">
              <a:solidFill>
                <a:srgbClr val="3333CC"/>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17" name="Text Box 8"/>
              <p:cNvSpPr txBox="1">
                <a:spLocks noChangeArrowheads="1"/>
              </p:cNvSpPr>
              <p:nvPr/>
            </p:nvSpPr>
            <p:spPr bwMode="auto">
              <a:xfrm>
                <a:off x="7569278" y="4509120"/>
                <a:ext cx="1600044" cy="1799852"/>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rgbClr val="FF0000"/>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a:r>
                  <a:rPr lang="en-US" dirty="0" smtClean="0">
                    <a:solidFill>
                      <a:srgbClr val="008000"/>
                    </a:solidFill>
                    <a:latin typeface="Calibri" panose="020F0502020204030204" pitchFamily="34" charset="0"/>
                  </a:rPr>
                  <a:t>Horizontal </a:t>
                </a:r>
              </a:p>
              <a:p>
                <a:pPr algn="l">
                  <a:spcBef>
                    <a:spcPts val="400"/>
                  </a:spcBef>
                </a:pPr>
                <a:r>
                  <a:rPr lang="en-US" dirty="0" smtClean="0">
                    <a:solidFill>
                      <a:srgbClr val="008000"/>
                    </a:solidFill>
                    <a:latin typeface="Calibri" panose="020F0502020204030204" pitchFamily="34" charset="0"/>
                  </a:rPr>
                  <a:t>beam matrix:</a:t>
                </a:r>
              </a:p>
              <a:p>
                <a:pPr algn="l">
                  <a:spcBef>
                    <a:spcPts val="800"/>
                  </a:spcBef>
                </a:pPr>
                <a14:m>
                  <m:oMathPara xmlns:m="http://schemas.openxmlformats.org/officeDocument/2006/math">
                    <m:oMathParaPr>
                      <m:jc m:val="centerGroup"/>
                    </m:oMathParaPr>
                    <m:oMath xmlns:m="http://schemas.openxmlformats.org/officeDocument/2006/math">
                      <m:sSub>
                        <m:sSubPr>
                          <m:ctrlPr>
                            <a:rPr lang="en-US" b="1" i="1" smtClean="0">
                              <a:solidFill>
                                <a:srgbClr val="008000"/>
                              </a:solidFill>
                              <a:latin typeface="Cambria Math" panose="02040503050406030204" pitchFamily="18" charset="0"/>
                            </a:rPr>
                          </m:ctrlPr>
                        </m:sSubPr>
                        <m:e>
                          <m:r>
                            <a:rPr lang="en-US" b="1" i="1" smtClean="0">
                              <a:solidFill>
                                <a:srgbClr val="008000"/>
                              </a:solidFill>
                              <a:latin typeface="Cambria Math"/>
                              <a:ea typeface="Cambria Math"/>
                            </a:rPr>
                            <m:t>𝝈</m:t>
                          </m:r>
                        </m:e>
                        <m:sub>
                          <m:r>
                            <a:rPr lang="de-DE" b="1" i="1" smtClean="0">
                              <a:solidFill>
                                <a:srgbClr val="008000"/>
                              </a:solidFill>
                              <a:latin typeface="Cambria Math"/>
                            </a:rPr>
                            <m:t>𝟏𝟏</m:t>
                          </m:r>
                        </m:sub>
                      </m:sSub>
                      <m:r>
                        <a:rPr lang="de-DE" b="1" i="1" smtClean="0">
                          <a:solidFill>
                            <a:srgbClr val="008000"/>
                          </a:solidFill>
                          <a:latin typeface="Cambria Math"/>
                        </a:rPr>
                        <m:t>=</m:t>
                      </m:r>
                      <m:d>
                        <m:dPr>
                          <m:begChr m:val="⟨"/>
                          <m:endChr m:val="⟩"/>
                          <m:ctrlPr>
                            <a:rPr lang="de-DE" b="1" i="1" smtClean="0">
                              <a:solidFill>
                                <a:srgbClr val="008000"/>
                              </a:solidFill>
                              <a:latin typeface="Cambria Math" panose="02040503050406030204" pitchFamily="18" charset="0"/>
                            </a:rPr>
                          </m:ctrlPr>
                        </m:dPr>
                        <m:e>
                          <m:sSup>
                            <m:sSupPr>
                              <m:ctrlPr>
                                <a:rPr lang="de-DE" b="1" i="1" smtClean="0">
                                  <a:solidFill>
                                    <a:srgbClr val="008000"/>
                                  </a:solidFill>
                                  <a:latin typeface="Cambria Math" panose="02040503050406030204" pitchFamily="18" charset="0"/>
                                </a:rPr>
                              </m:ctrlPr>
                            </m:sSupPr>
                            <m:e>
                              <m:r>
                                <a:rPr lang="de-DE" b="1" i="1" smtClean="0">
                                  <a:solidFill>
                                    <a:srgbClr val="008000"/>
                                  </a:solidFill>
                                  <a:latin typeface="Cambria Math"/>
                                </a:rPr>
                                <m:t> </m:t>
                              </m:r>
                              <m:r>
                                <a:rPr lang="de-DE" b="1" i="1" smtClean="0">
                                  <a:solidFill>
                                    <a:srgbClr val="008000"/>
                                  </a:solidFill>
                                  <a:latin typeface="Cambria Math"/>
                                </a:rPr>
                                <m:t>𝒙</m:t>
                              </m:r>
                            </m:e>
                            <m:sup>
                              <m:r>
                                <a:rPr lang="de-DE" b="1" i="1" smtClean="0">
                                  <a:solidFill>
                                    <a:srgbClr val="008000"/>
                                  </a:solidFill>
                                  <a:latin typeface="Cambria Math"/>
                                </a:rPr>
                                <m:t>𝟐</m:t>
                              </m:r>
                            </m:sup>
                          </m:sSup>
                          <m:r>
                            <a:rPr lang="de-DE" b="1" i="1" smtClean="0">
                              <a:solidFill>
                                <a:srgbClr val="008000"/>
                              </a:solidFill>
                              <a:latin typeface="Cambria Math"/>
                            </a:rPr>
                            <m:t> </m:t>
                          </m:r>
                        </m:e>
                      </m:d>
                    </m:oMath>
                  </m:oMathPara>
                </a14:m>
                <a:endParaRPr lang="en-US" b="1" dirty="0" smtClean="0">
                  <a:solidFill>
                    <a:srgbClr val="008000"/>
                  </a:solidFill>
                </a:endParaRPr>
              </a:p>
              <a:p>
                <a:pPr>
                  <a:spcBef>
                    <a:spcPts val="800"/>
                  </a:spcBef>
                </a:pPr>
                <a:r>
                  <a:rPr lang="en-US" b="1" dirty="0" smtClean="0">
                    <a:solidFill>
                      <a:srgbClr val="008000"/>
                    </a:solidFill>
                  </a:rPr>
                  <a:t>  </a:t>
                </a:r>
                <a14:m>
                  <m:oMath xmlns:m="http://schemas.openxmlformats.org/officeDocument/2006/math">
                    <m:sSub>
                      <m:sSubPr>
                        <m:ctrlPr>
                          <a:rPr lang="en-US" b="1" i="1">
                            <a:solidFill>
                              <a:srgbClr val="008000"/>
                            </a:solidFill>
                            <a:latin typeface="Cambria Math" panose="02040503050406030204" pitchFamily="18" charset="0"/>
                          </a:rPr>
                        </m:ctrlPr>
                      </m:sSubPr>
                      <m:e>
                        <m:r>
                          <a:rPr lang="en-US" b="1" i="1">
                            <a:solidFill>
                              <a:srgbClr val="008000"/>
                            </a:solidFill>
                            <a:latin typeface="Cambria Math"/>
                            <a:ea typeface="Cambria Math"/>
                          </a:rPr>
                          <m:t>𝝈</m:t>
                        </m:r>
                      </m:e>
                      <m:sub>
                        <m:r>
                          <a:rPr lang="de-DE" b="1" i="1">
                            <a:solidFill>
                              <a:srgbClr val="008000"/>
                            </a:solidFill>
                            <a:latin typeface="Cambria Math"/>
                          </a:rPr>
                          <m:t>𝟏</m:t>
                        </m:r>
                        <m:r>
                          <a:rPr lang="de-DE" b="1" i="1" smtClean="0">
                            <a:solidFill>
                              <a:srgbClr val="008000"/>
                            </a:solidFill>
                            <a:latin typeface="Cambria Math"/>
                          </a:rPr>
                          <m:t>𝟐</m:t>
                        </m:r>
                      </m:sub>
                    </m:sSub>
                    <m:r>
                      <a:rPr lang="de-DE" b="1" i="1">
                        <a:solidFill>
                          <a:srgbClr val="008000"/>
                        </a:solidFill>
                        <a:latin typeface="Cambria Math"/>
                      </a:rPr>
                      <m:t>=</m:t>
                    </m:r>
                    <m:d>
                      <m:dPr>
                        <m:begChr m:val="⟨"/>
                        <m:endChr m:val="⟩"/>
                        <m:ctrlPr>
                          <a:rPr lang="de-DE" b="1" i="1">
                            <a:solidFill>
                              <a:srgbClr val="008000"/>
                            </a:solidFill>
                            <a:latin typeface="Cambria Math" panose="02040503050406030204" pitchFamily="18" charset="0"/>
                          </a:rPr>
                        </m:ctrlPr>
                      </m:dPr>
                      <m:e>
                        <m:r>
                          <a:rPr lang="de-DE" b="1" i="1" smtClean="0">
                            <a:solidFill>
                              <a:srgbClr val="008000"/>
                            </a:solidFill>
                            <a:latin typeface="Cambria Math"/>
                          </a:rPr>
                          <m:t>𝒙</m:t>
                        </m:r>
                        <m:r>
                          <a:rPr lang="de-DE" b="1" i="1" smtClean="0">
                            <a:solidFill>
                              <a:srgbClr val="008000"/>
                            </a:solidFill>
                            <a:latin typeface="Cambria Math"/>
                          </a:rPr>
                          <m:t> </m:t>
                        </m:r>
                        <m:r>
                          <a:rPr lang="de-DE" b="1" i="1" smtClean="0">
                            <a:solidFill>
                              <a:srgbClr val="008000"/>
                            </a:solidFill>
                            <a:latin typeface="Cambria Math"/>
                          </a:rPr>
                          <m:t>𝒙</m:t>
                        </m:r>
                        <m:r>
                          <a:rPr lang="de-DE" b="1" i="1" smtClean="0">
                            <a:solidFill>
                              <a:srgbClr val="008000"/>
                            </a:solidFill>
                            <a:latin typeface="Cambria Math"/>
                          </a:rPr>
                          <m:t>′ </m:t>
                        </m:r>
                      </m:e>
                    </m:d>
                  </m:oMath>
                </a14:m>
                <a:endParaRPr lang="en-US" b="1" dirty="0" smtClean="0">
                  <a:solidFill>
                    <a:srgbClr val="008000"/>
                  </a:solidFill>
                </a:endParaRPr>
              </a:p>
              <a:p>
                <a:pPr>
                  <a:spcBef>
                    <a:spcPts val="800"/>
                  </a:spcBef>
                </a:pPr>
                <a:r>
                  <a:rPr lang="en-US" b="1" dirty="0">
                    <a:solidFill>
                      <a:srgbClr val="008000"/>
                    </a:solidFill>
                  </a:rPr>
                  <a:t> </a:t>
                </a:r>
                <a:r>
                  <a:rPr lang="en-US" b="1" dirty="0" smtClean="0">
                    <a:solidFill>
                      <a:srgbClr val="008000"/>
                    </a:solidFill>
                  </a:rPr>
                  <a:t> </a:t>
                </a:r>
                <a14:m>
                  <m:oMath xmlns:m="http://schemas.openxmlformats.org/officeDocument/2006/math">
                    <m:sSub>
                      <m:sSubPr>
                        <m:ctrlPr>
                          <a:rPr lang="en-US" b="1" i="1">
                            <a:solidFill>
                              <a:srgbClr val="008000"/>
                            </a:solidFill>
                            <a:latin typeface="Cambria Math" panose="02040503050406030204" pitchFamily="18" charset="0"/>
                          </a:rPr>
                        </m:ctrlPr>
                      </m:sSubPr>
                      <m:e>
                        <m:r>
                          <a:rPr lang="en-US" b="1" i="1">
                            <a:solidFill>
                              <a:srgbClr val="008000"/>
                            </a:solidFill>
                            <a:latin typeface="Cambria Math"/>
                            <a:ea typeface="Cambria Math"/>
                          </a:rPr>
                          <m:t>𝝈</m:t>
                        </m:r>
                      </m:e>
                      <m:sub>
                        <m:r>
                          <a:rPr lang="de-DE" b="1" i="1" smtClean="0">
                            <a:solidFill>
                              <a:srgbClr val="008000"/>
                            </a:solidFill>
                            <a:latin typeface="Cambria Math"/>
                            <a:ea typeface="Cambria Math"/>
                          </a:rPr>
                          <m:t>𝟐</m:t>
                        </m:r>
                        <m:r>
                          <a:rPr lang="de-DE" b="1" i="1" smtClean="0">
                            <a:solidFill>
                              <a:srgbClr val="008000"/>
                            </a:solidFill>
                            <a:latin typeface="Cambria Math"/>
                          </a:rPr>
                          <m:t>𝟐</m:t>
                        </m:r>
                      </m:sub>
                    </m:sSub>
                    <m:r>
                      <a:rPr lang="de-DE" b="1" i="1">
                        <a:solidFill>
                          <a:srgbClr val="008000"/>
                        </a:solidFill>
                        <a:latin typeface="Cambria Math"/>
                      </a:rPr>
                      <m:t>=</m:t>
                    </m:r>
                    <m:d>
                      <m:dPr>
                        <m:begChr m:val="⟨"/>
                        <m:endChr m:val="⟩"/>
                        <m:ctrlPr>
                          <a:rPr lang="de-DE" b="1" i="1">
                            <a:solidFill>
                              <a:srgbClr val="008000"/>
                            </a:solidFill>
                            <a:latin typeface="Cambria Math" panose="02040503050406030204" pitchFamily="18" charset="0"/>
                          </a:rPr>
                        </m:ctrlPr>
                      </m:dPr>
                      <m:e>
                        <m:sSup>
                          <m:sSupPr>
                            <m:ctrlPr>
                              <a:rPr lang="de-DE" b="1" i="1">
                                <a:solidFill>
                                  <a:srgbClr val="008000"/>
                                </a:solidFill>
                                <a:latin typeface="Cambria Math" panose="02040503050406030204" pitchFamily="18" charset="0"/>
                              </a:rPr>
                            </m:ctrlPr>
                          </m:sSupPr>
                          <m:e>
                            <m:r>
                              <a:rPr lang="de-DE" b="1" i="1" smtClean="0">
                                <a:solidFill>
                                  <a:srgbClr val="008000"/>
                                </a:solidFill>
                                <a:latin typeface="Cambria Math"/>
                              </a:rPr>
                              <m:t> </m:t>
                            </m:r>
                            <m:r>
                              <a:rPr lang="de-DE" b="1" i="1">
                                <a:solidFill>
                                  <a:srgbClr val="008000"/>
                                </a:solidFill>
                                <a:latin typeface="Cambria Math"/>
                              </a:rPr>
                              <m:t>𝒙</m:t>
                            </m:r>
                            <m:r>
                              <a:rPr lang="de-DE" b="1" i="1" smtClean="0">
                                <a:solidFill>
                                  <a:srgbClr val="008000"/>
                                </a:solidFill>
                                <a:latin typeface="Cambria Math"/>
                              </a:rPr>
                              <m:t>′</m:t>
                            </m:r>
                          </m:e>
                          <m:sup>
                            <m:r>
                              <a:rPr lang="de-DE" b="1" i="1">
                                <a:solidFill>
                                  <a:srgbClr val="008000"/>
                                </a:solidFill>
                                <a:latin typeface="Cambria Math"/>
                              </a:rPr>
                              <m:t>𝟐</m:t>
                            </m:r>
                          </m:sup>
                        </m:sSup>
                        <m:r>
                          <a:rPr lang="de-DE" b="1" i="1" smtClean="0">
                            <a:solidFill>
                              <a:srgbClr val="008000"/>
                            </a:solidFill>
                            <a:latin typeface="Cambria Math"/>
                          </a:rPr>
                          <m:t> </m:t>
                        </m:r>
                      </m:e>
                    </m:d>
                  </m:oMath>
                </a14:m>
                <a:endParaRPr lang="en-US" b="1" dirty="0">
                  <a:solidFill>
                    <a:srgbClr val="008000"/>
                  </a:solidFill>
                </a:endParaRPr>
              </a:p>
            </p:txBody>
          </p:sp>
        </mc:Choice>
        <mc:Fallback xmlns="">
          <p:sp>
            <p:nvSpPr>
              <p:cNvPr id="17" name="Text Box 8"/>
              <p:cNvSpPr txBox="1">
                <a:spLocks noRot="1" noChangeAspect="1" noMove="1" noResize="1" noEditPoints="1" noAdjustHandles="1" noChangeArrowheads="1" noChangeShapeType="1" noTextEdit="1"/>
              </p:cNvSpPr>
              <p:nvPr/>
            </p:nvSpPr>
            <p:spPr bwMode="auto">
              <a:xfrm>
                <a:off x="7569278" y="4509120"/>
                <a:ext cx="1600044" cy="1799852"/>
              </a:xfrm>
              <a:prstGeom prst="rect">
                <a:avLst/>
              </a:prstGeom>
              <a:blipFill rotWithShape="1">
                <a:blip r:embed="rId10"/>
                <a:stretch>
                  <a:fillRect l="-3435" t="-169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 Box 8"/>
              <p:cNvSpPr txBox="1">
                <a:spLocks noChangeArrowheads="1"/>
              </p:cNvSpPr>
              <p:nvPr/>
            </p:nvSpPr>
            <p:spPr bwMode="auto">
              <a:xfrm>
                <a:off x="5964302" y="4260536"/>
                <a:ext cx="1671532" cy="2081788"/>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rgbClr val="FF0000"/>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a:r>
                  <a:rPr lang="en-US" dirty="0" smtClean="0">
                    <a:latin typeface="Calibri" panose="020F0502020204030204" pitchFamily="34" charset="0"/>
                  </a:rPr>
                  <a:t>Beam </a:t>
                </a:r>
                <a:r>
                  <a:rPr lang="en-US" dirty="0">
                    <a:latin typeface="Calibri" panose="020F0502020204030204" pitchFamily="34" charset="0"/>
                  </a:rPr>
                  <a:t>width </a:t>
                </a:r>
                <a:r>
                  <a:rPr lang="en-US" dirty="0" smtClean="0">
                    <a:latin typeface="Calibri" panose="020F0502020204030204" pitchFamily="34" charset="0"/>
                  </a:rPr>
                  <a:t>for  </a:t>
                </a:r>
                <a:endParaRPr lang="en-US" dirty="0">
                  <a:latin typeface="Calibri" panose="020F0502020204030204" pitchFamily="34" charset="0"/>
                </a:endParaRPr>
              </a:p>
              <a:p>
                <a:pPr algn="l">
                  <a:spcBef>
                    <a:spcPts val="0"/>
                  </a:spcBef>
                </a:pPr>
                <a:r>
                  <a:rPr lang="en-US" dirty="0">
                    <a:latin typeface="Calibri" panose="020F0502020204030204" pitchFamily="34" charset="0"/>
                  </a:rPr>
                  <a:t>the three </a:t>
                </a:r>
                <a:endParaRPr lang="en-US" dirty="0" smtClean="0">
                  <a:latin typeface="Calibri" panose="020F0502020204030204" pitchFamily="34" charset="0"/>
                </a:endParaRPr>
              </a:p>
              <a:p>
                <a:pPr algn="l">
                  <a:spcBef>
                    <a:spcPts val="0"/>
                  </a:spcBef>
                </a:pPr>
                <a:r>
                  <a:rPr lang="en-US" dirty="0" smtClean="0">
                    <a:latin typeface="Calibri" panose="020F0502020204030204" pitchFamily="34" charset="0"/>
                  </a:rPr>
                  <a:t>coordinates:</a:t>
                </a:r>
              </a:p>
              <a:p>
                <a:pPr algn="l">
                  <a:spcBef>
                    <a:spcPts val="800"/>
                  </a:spcBef>
                </a:pPr>
                <a:r>
                  <a:rPr lang="en-US" b="1" dirty="0" smtClean="0">
                    <a:solidFill>
                      <a:srgbClr val="3333CC"/>
                    </a:solidFill>
                  </a:rPr>
                  <a:t> </a:t>
                </a:r>
                <a14:m>
                  <m:oMath xmlns:m="http://schemas.openxmlformats.org/officeDocument/2006/math">
                    <m:sSub>
                      <m:sSubPr>
                        <m:ctrlPr>
                          <a:rPr lang="en-US" b="1" i="1" smtClean="0">
                            <a:solidFill>
                              <a:srgbClr val="008000"/>
                            </a:solidFill>
                            <a:latin typeface="Cambria Math" panose="02040503050406030204" pitchFamily="18" charset="0"/>
                          </a:rPr>
                        </m:ctrlPr>
                      </m:sSubPr>
                      <m:e>
                        <m:r>
                          <a:rPr lang="de-DE" b="1" i="1" smtClean="0">
                            <a:solidFill>
                              <a:srgbClr val="008000"/>
                            </a:solidFill>
                            <a:latin typeface="Cambria Math"/>
                          </a:rPr>
                          <m:t>𝒙</m:t>
                        </m:r>
                      </m:e>
                      <m:sub>
                        <m:r>
                          <a:rPr lang="de-DE" b="1" i="1" smtClean="0">
                            <a:solidFill>
                              <a:srgbClr val="008000"/>
                            </a:solidFill>
                            <a:latin typeface="Cambria Math"/>
                          </a:rPr>
                          <m:t>𝒓𝒎𝒔</m:t>
                        </m:r>
                      </m:sub>
                    </m:sSub>
                    <m:r>
                      <a:rPr lang="de-DE" b="1" i="1" smtClean="0">
                        <a:solidFill>
                          <a:srgbClr val="008000"/>
                        </a:solidFill>
                        <a:latin typeface="Cambria Math"/>
                      </a:rPr>
                      <m:t>= </m:t>
                    </m:r>
                    <m:rad>
                      <m:radPr>
                        <m:degHide m:val="on"/>
                        <m:ctrlPr>
                          <a:rPr lang="de-DE" b="1" i="1" smtClean="0">
                            <a:solidFill>
                              <a:srgbClr val="008000"/>
                            </a:solidFill>
                            <a:latin typeface="Cambria Math" panose="02040503050406030204" pitchFamily="18" charset="0"/>
                          </a:rPr>
                        </m:ctrlPr>
                      </m:radPr>
                      <m:deg/>
                      <m:e>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ea typeface="Cambria Math"/>
                              </a:rPr>
                              <m:t>𝝈</m:t>
                            </m:r>
                          </m:e>
                          <m:sub>
                            <m:r>
                              <a:rPr lang="de-DE" b="1" i="1" smtClean="0">
                                <a:solidFill>
                                  <a:srgbClr val="008000"/>
                                </a:solidFill>
                                <a:latin typeface="Cambria Math"/>
                              </a:rPr>
                              <m:t>𝟏𝟏</m:t>
                            </m:r>
                          </m:sub>
                        </m:sSub>
                      </m:e>
                    </m:rad>
                  </m:oMath>
                </a14:m>
                <a:endParaRPr lang="en-US" b="1" dirty="0" smtClean="0">
                  <a:solidFill>
                    <a:srgbClr val="3333CC"/>
                  </a:solidFill>
                </a:endParaRPr>
              </a:p>
              <a:p>
                <a:pPr>
                  <a:spcBef>
                    <a:spcPts val="800"/>
                  </a:spcBef>
                </a:pPr>
                <a:r>
                  <a:rPr lang="en-US" b="1" dirty="0" smtClean="0">
                    <a:solidFill>
                      <a:srgbClr val="3333CC"/>
                    </a:solidFill>
                  </a:rPr>
                  <a:t> </a:t>
                </a:r>
                <a14:m>
                  <m:oMath xmlns:m="http://schemas.openxmlformats.org/officeDocument/2006/math">
                    <m:sSub>
                      <m:sSubPr>
                        <m:ctrlPr>
                          <a:rPr lang="en-US" b="1" i="1" smtClean="0">
                            <a:solidFill>
                              <a:srgbClr val="C00000"/>
                            </a:solidFill>
                            <a:latin typeface="Cambria Math" panose="02040503050406030204" pitchFamily="18" charset="0"/>
                          </a:rPr>
                        </m:ctrlPr>
                      </m:sSubPr>
                      <m:e>
                        <m:r>
                          <a:rPr lang="de-DE" b="1" i="1" smtClean="0">
                            <a:solidFill>
                              <a:srgbClr val="C00000"/>
                            </a:solidFill>
                            <a:latin typeface="Cambria Math"/>
                          </a:rPr>
                          <m:t>𝒚</m:t>
                        </m:r>
                      </m:e>
                      <m:sub>
                        <m:r>
                          <a:rPr lang="de-DE" b="1" i="1">
                            <a:solidFill>
                              <a:srgbClr val="C00000"/>
                            </a:solidFill>
                            <a:latin typeface="Cambria Math"/>
                          </a:rPr>
                          <m:t>𝒓𝒎𝒔</m:t>
                        </m:r>
                      </m:sub>
                    </m:sSub>
                    <m:r>
                      <a:rPr lang="de-DE" b="1" i="1">
                        <a:solidFill>
                          <a:srgbClr val="C00000"/>
                        </a:solidFill>
                        <a:latin typeface="Cambria Math"/>
                      </a:rPr>
                      <m:t>= </m:t>
                    </m:r>
                    <m:rad>
                      <m:radPr>
                        <m:degHide m:val="on"/>
                        <m:ctrlPr>
                          <a:rPr lang="de-DE" b="1" i="1">
                            <a:solidFill>
                              <a:srgbClr val="C00000"/>
                            </a:solidFill>
                            <a:latin typeface="Cambria Math" panose="02040503050406030204" pitchFamily="18" charset="0"/>
                          </a:rPr>
                        </m:ctrlPr>
                      </m:radPr>
                      <m:deg/>
                      <m:e>
                        <m:sSub>
                          <m:sSubPr>
                            <m:ctrlPr>
                              <a:rPr lang="de-DE" b="1" i="1">
                                <a:solidFill>
                                  <a:srgbClr val="C00000"/>
                                </a:solidFill>
                                <a:latin typeface="Cambria Math" panose="02040503050406030204" pitchFamily="18" charset="0"/>
                              </a:rPr>
                            </m:ctrlPr>
                          </m:sSubPr>
                          <m:e>
                            <m:r>
                              <a:rPr lang="de-DE" b="1" i="1">
                                <a:solidFill>
                                  <a:srgbClr val="C00000"/>
                                </a:solidFill>
                                <a:latin typeface="Cambria Math"/>
                                <a:ea typeface="Cambria Math"/>
                              </a:rPr>
                              <m:t>𝝈</m:t>
                            </m:r>
                          </m:e>
                          <m:sub>
                            <m:r>
                              <a:rPr lang="de-DE" b="1" i="1" smtClean="0">
                                <a:solidFill>
                                  <a:srgbClr val="C00000"/>
                                </a:solidFill>
                                <a:latin typeface="Cambria Math"/>
                                <a:ea typeface="Cambria Math"/>
                              </a:rPr>
                              <m:t>𝟑𝟑</m:t>
                            </m:r>
                          </m:sub>
                        </m:sSub>
                      </m:e>
                    </m:rad>
                  </m:oMath>
                </a14:m>
                <a:endParaRPr lang="en-US" b="1" dirty="0" smtClean="0">
                  <a:solidFill>
                    <a:srgbClr val="3333CC"/>
                  </a:solidFill>
                </a:endParaRPr>
              </a:p>
              <a:p>
                <a:pPr>
                  <a:spcBef>
                    <a:spcPts val="800"/>
                  </a:spcBef>
                </a:pPr>
                <a:r>
                  <a:rPr lang="en-US" b="1" i="1" dirty="0">
                    <a:solidFill>
                      <a:srgbClr val="3333CC"/>
                    </a:solidFill>
                    <a:latin typeface="Cambria Math"/>
                  </a:rPr>
                  <a:t> </a:t>
                </a:r>
                <a14:m>
                  <m:oMath xmlns:m="http://schemas.openxmlformats.org/officeDocument/2006/math">
                    <m:sSub>
                      <m:sSubPr>
                        <m:ctrlPr>
                          <a:rPr lang="en-US" b="1" i="1">
                            <a:solidFill>
                              <a:srgbClr val="3333CC"/>
                            </a:solidFill>
                            <a:latin typeface="Cambria Math" panose="02040503050406030204" pitchFamily="18" charset="0"/>
                          </a:rPr>
                        </m:ctrlPr>
                      </m:sSubPr>
                      <m:e>
                        <m:r>
                          <a:rPr lang="de-DE" b="1" i="1" smtClean="0">
                            <a:solidFill>
                              <a:srgbClr val="3333CC"/>
                            </a:solidFill>
                            <a:latin typeface="Cambria Math"/>
                          </a:rPr>
                          <m:t>𝒍</m:t>
                        </m:r>
                      </m:e>
                      <m:sub>
                        <m:r>
                          <a:rPr lang="de-DE" b="1" i="1">
                            <a:solidFill>
                              <a:srgbClr val="3333CC"/>
                            </a:solidFill>
                            <a:latin typeface="Cambria Math"/>
                          </a:rPr>
                          <m:t>𝒓𝒎𝒔</m:t>
                        </m:r>
                      </m:sub>
                    </m:sSub>
                    <m:r>
                      <a:rPr lang="de-DE" b="1" i="1">
                        <a:solidFill>
                          <a:srgbClr val="3333CC"/>
                        </a:solidFill>
                        <a:latin typeface="Cambria Math"/>
                      </a:rPr>
                      <m:t>= </m:t>
                    </m:r>
                    <m:rad>
                      <m:radPr>
                        <m:degHide m:val="on"/>
                        <m:ctrlPr>
                          <a:rPr lang="de-DE" b="1" i="1">
                            <a:solidFill>
                              <a:srgbClr val="3333CC"/>
                            </a:solidFill>
                            <a:latin typeface="Cambria Math" panose="02040503050406030204" pitchFamily="18" charset="0"/>
                          </a:rPr>
                        </m:ctrlPr>
                      </m:radPr>
                      <m:deg/>
                      <m:e>
                        <m:sSub>
                          <m:sSubPr>
                            <m:ctrlPr>
                              <a:rPr lang="de-DE" b="1" i="1">
                                <a:solidFill>
                                  <a:srgbClr val="3333CC"/>
                                </a:solidFill>
                                <a:latin typeface="Cambria Math" panose="02040503050406030204" pitchFamily="18" charset="0"/>
                              </a:rPr>
                            </m:ctrlPr>
                          </m:sSubPr>
                          <m:e>
                            <m:r>
                              <a:rPr lang="de-DE" b="1" i="1">
                                <a:solidFill>
                                  <a:srgbClr val="3333CC"/>
                                </a:solidFill>
                                <a:latin typeface="Cambria Math"/>
                                <a:ea typeface="Cambria Math"/>
                              </a:rPr>
                              <m:t>𝝈</m:t>
                            </m:r>
                          </m:e>
                          <m:sub>
                            <m:r>
                              <a:rPr lang="de-DE" b="1" i="1" smtClean="0">
                                <a:solidFill>
                                  <a:srgbClr val="3333CC"/>
                                </a:solidFill>
                                <a:latin typeface="Cambria Math"/>
                                <a:ea typeface="Cambria Math"/>
                              </a:rPr>
                              <m:t>𝟓𝟓</m:t>
                            </m:r>
                          </m:sub>
                        </m:sSub>
                      </m:e>
                    </m:rad>
                  </m:oMath>
                </a14:m>
                <a:endParaRPr lang="en-US" b="1" dirty="0">
                  <a:solidFill>
                    <a:srgbClr val="3333CC"/>
                  </a:solidFill>
                </a:endParaRPr>
              </a:p>
            </p:txBody>
          </p:sp>
        </mc:Choice>
        <mc:Fallback xmlns="">
          <p:sp>
            <p:nvSpPr>
              <p:cNvPr id="19" name="Text Box 8"/>
              <p:cNvSpPr txBox="1">
                <a:spLocks noRot="1" noChangeAspect="1" noMove="1" noResize="1" noEditPoints="1" noAdjustHandles="1" noChangeArrowheads="1" noChangeShapeType="1" noTextEdit="1"/>
              </p:cNvSpPr>
              <p:nvPr/>
            </p:nvSpPr>
            <p:spPr bwMode="auto">
              <a:xfrm>
                <a:off x="5964302" y="4260536"/>
                <a:ext cx="1671532" cy="2081788"/>
              </a:xfrm>
              <a:prstGeom prst="rect">
                <a:avLst/>
              </a:prstGeom>
              <a:blipFill rotWithShape="1">
                <a:blip r:embed="rId11"/>
                <a:stretch>
                  <a:fillRect l="-2909" t="-1466" r="-618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 Box 6"/>
              <p:cNvSpPr txBox="1">
                <a:spLocks noChangeArrowheads="1"/>
              </p:cNvSpPr>
              <p:nvPr/>
            </p:nvSpPr>
            <p:spPr bwMode="auto">
              <a:xfrm>
                <a:off x="72783" y="4621532"/>
                <a:ext cx="4309775" cy="1740285"/>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rgbClr val="FF0000"/>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14:m>
                  <m:oMathPara xmlns:m="http://schemas.openxmlformats.org/officeDocument/2006/math">
                    <m:oMathParaPr>
                      <m:jc m:val="centerGroup"/>
                    </m:oMathParaPr>
                    <m:oMath xmlns:m="http://schemas.openxmlformats.org/officeDocument/2006/math">
                      <m:r>
                        <a:rPr lang="en-US" b="1" i="0" smtClean="0">
                          <a:latin typeface="Cambria Math"/>
                          <a:ea typeface="Cambria Math"/>
                        </a:rPr>
                        <m:t>𝛔</m:t>
                      </m:r>
                      <m:r>
                        <a:rPr lang="de-DE" b="1" i="1" smtClean="0">
                          <a:latin typeface="Cambria Math"/>
                          <a:ea typeface="Cambria Math"/>
                        </a:rPr>
                        <m:t>= </m:t>
                      </m:r>
                      <m:d>
                        <m:dPr>
                          <m:ctrlPr>
                            <a:rPr lang="de-DE" i="1" smtClean="0">
                              <a:solidFill>
                                <a:schemeClr val="tx1"/>
                              </a:solidFill>
                              <a:latin typeface="Cambria Math" panose="02040503050406030204" pitchFamily="18" charset="0"/>
                              <a:ea typeface="Cambria Math"/>
                            </a:rPr>
                          </m:ctrlPr>
                        </m:dPr>
                        <m:e>
                          <m:m>
                            <m:mPr>
                              <m:mcs>
                                <m:mc>
                                  <m:mcPr>
                                    <m:count m:val="6"/>
                                    <m:mcJc m:val="center"/>
                                  </m:mcPr>
                                </m:mc>
                              </m:mcs>
                              <m:ctrlPr>
                                <a:rPr lang="de-DE" b="1" i="1" smtClean="0">
                                  <a:solidFill>
                                    <a:schemeClr val="tx1"/>
                                  </a:solidFill>
                                  <a:latin typeface="Cambria Math" panose="02040503050406030204" pitchFamily="18" charset="0"/>
                                  <a:ea typeface="Cambria Math"/>
                                </a:rPr>
                              </m:ctrlPr>
                            </m:mPr>
                            <m:mr>
                              <m:e>
                                <m:sSub>
                                  <m:sSubPr>
                                    <m:ctrlPr>
                                      <a:rPr lang="de-DE" b="1" i="1" smtClean="0">
                                        <a:solidFill>
                                          <a:srgbClr val="008000"/>
                                        </a:solidFill>
                                        <a:latin typeface="Cambria Math" panose="02040503050406030204" pitchFamily="18" charset="0"/>
                                        <a:ea typeface="Cambria Math"/>
                                      </a:rPr>
                                    </m:ctrlPr>
                                  </m:sSubPr>
                                  <m:e>
                                    <m:r>
                                      <a:rPr lang="de-DE" b="1" i="1" smtClean="0">
                                        <a:solidFill>
                                          <a:srgbClr val="008000"/>
                                        </a:solidFill>
                                        <a:latin typeface="Cambria Math"/>
                                        <a:ea typeface="Cambria Math"/>
                                      </a:rPr>
                                      <m:t>𝝈</m:t>
                                    </m:r>
                                  </m:e>
                                  <m:sub>
                                    <m:r>
                                      <a:rPr lang="de-DE" b="1" i="1" smtClean="0">
                                        <a:solidFill>
                                          <a:srgbClr val="008000"/>
                                        </a:solidFill>
                                        <a:latin typeface="Cambria Math"/>
                                        <a:ea typeface="Cambria Math"/>
                                      </a:rPr>
                                      <m:t>𝟏𝟏</m:t>
                                    </m:r>
                                  </m:sub>
                                </m:sSub>
                              </m:e>
                              <m:e>
                                <m:sSub>
                                  <m:sSubPr>
                                    <m:ctrlPr>
                                      <a:rPr lang="de-DE" b="1" i="1" smtClean="0">
                                        <a:solidFill>
                                          <a:schemeClr val="tx1"/>
                                        </a:solidFill>
                                        <a:latin typeface="Cambria Math" panose="02040503050406030204" pitchFamily="18" charset="0"/>
                                        <a:ea typeface="Cambria Math"/>
                                      </a:rPr>
                                    </m:ctrlPr>
                                  </m:sSubPr>
                                  <m:e>
                                    <m:r>
                                      <a:rPr lang="de-DE" b="1" i="1" smtClean="0">
                                        <a:solidFill>
                                          <a:srgbClr val="008000"/>
                                        </a:solidFill>
                                        <a:latin typeface="Cambria Math"/>
                                        <a:ea typeface="Cambria Math"/>
                                      </a:rPr>
                                      <m:t>𝝈</m:t>
                                    </m:r>
                                  </m:e>
                                  <m:sub>
                                    <m:r>
                                      <a:rPr lang="de-DE" b="1" i="1" smtClean="0">
                                        <a:solidFill>
                                          <a:srgbClr val="008000"/>
                                        </a:solidFill>
                                        <a:latin typeface="Cambria Math"/>
                                        <a:ea typeface="Cambria Math"/>
                                      </a:rPr>
                                      <m:t>𝟏𝟐</m:t>
                                    </m:r>
                                  </m:sub>
                                </m:sSub>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mr>
                            <m:mr>
                              <m:e>
                                <m:sSub>
                                  <m:sSubPr>
                                    <m:ctrlPr>
                                      <a:rPr lang="de-DE" b="1" i="1" smtClean="0">
                                        <a:solidFill>
                                          <a:srgbClr val="008000"/>
                                        </a:solidFill>
                                        <a:latin typeface="Cambria Math" panose="02040503050406030204" pitchFamily="18" charset="0"/>
                                        <a:ea typeface="Cambria Math"/>
                                      </a:rPr>
                                    </m:ctrlPr>
                                  </m:sSubPr>
                                  <m:e>
                                    <m:r>
                                      <a:rPr lang="de-DE" b="1" i="1">
                                        <a:solidFill>
                                          <a:srgbClr val="008000"/>
                                        </a:solidFill>
                                        <a:latin typeface="Cambria Math"/>
                                        <a:ea typeface="Cambria Math"/>
                                      </a:rPr>
                                      <m:t>𝝈</m:t>
                                    </m:r>
                                  </m:e>
                                  <m:sub>
                                    <m:r>
                                      <a:rPr lang="de-DE" b="1" i="1" smtClean="0">
                                        <a:solidFill>
                                          <a:srgbClr val="008000"/>
                                        </a:solidFill>
                                        <a:latin typeface="Cambria Math"/>
                                        <a:ea typeface="Cambria Math"/>
                                      </a:rPr>
                                      <m:t>𝟏𝟐</m:t>
                                    </m:r>
                                  </m:sub>
                                </m:sSub>
                              </m:e>
                              <m:e>
                                <m:sSub>
                                  <m:sSubPr>
                                    <m:ctrlPr>
                                      <a:rPr lang="de-DE" b="1" i="1" smtClean="0">
                                        <a:solidFill>
                                          <a:srgbClr val="008000"/>
                                        </a:solidFill>
                                        <a:latin typeface="Cambria Math" panose="02040503050406030204" pitchFamily="18" charset="0"/>
                                        <a:ea typeface="Cambria Math"/>
                                      </a:rPr>
                                    </m:ctrlPr>
                                  </m:sSubPr>
                                  <m:e>
                                    <m:r>
                                      <a:rPr lang="de-DE" b="1" i="1">
                                        <a:solidFill>
                                          <a:srgbClr val="008000"/>
                                        </a:solidFill>
                                        <a:latin typeface="Cambria Math"/>
                                        <a:ea typeface="Cambria Math"/>
                                      </a:rPr>
                                      <m:t>𝝈</m:t>
                                    </m:r>
                                  </m:e>
                                  <m:sub>
                                    <m:r>
                                      <a:rPr lang="de-DE" b="1" i="1" smtClean="0">
                                        <a:solidFill>
                                          <a:srgbClr val="008000"/>
                                        </a:solidFill>
                                        <a:latin typeface="Cambria Math"/>
                                        <a:ea typeface="Cambria Math"/>
                                      </a:rPr>
                                      <m:t>𝟐𝟐</m:t>
                                    </m:r>
                                  </m:sub>
                                </m:sSub>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latin typeface="Cambria Math"/>
                                    <a:ea typeface="Cambria Math"/>
                                  </a:rPr>
                                  <m:t>𝟎</m:t>
                                </m:r>
                              </m:e>
                            </m:mr>
                            <m:mr>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sSub>
                                  <m:sSubPr>
                                    <m:ctrlPr>
                                      <a:rPr lang="de-DE" b="1" i="1" smtClean="0">
                                        <a:solidFill>
                                          <a:srgbClr val="C00000"/>
                                        </a:solidFill>
                                        <a:latin typeface="Cambria Math" panose="02040503050406030204" pitchFamily="18" charset="0"/>
                                        <a:ea typeface="Cambria Math"/>
                                      </a:rPr>
                                    </m:ctrlPr>
                                  </m:sSubPr>
                                  <m:e>
                                    <m:r>
                                      <a:rPr lang="de-DE" b="1" i="1">
                                        <a:solidFill>
                                          <a:srgbClr val="C00000"/>
                                        </a:solidFill>
                                        <a:latin typeface="Cambria Math"/>
                                        <a:ea typeface="Cambria Math"/>
                                      </a:rPr>
                                      <m:t>𝝈</m:t>
                                    </m:r>
                                  </m:e>
                                  <m:sub>
                                    <m:r>
                                      <a:rPr lang="de-DE" b="1" i="1" smtClean="0">
                                        <a:solidFill>
                                          <a:srgbClr val="C00000"/>
                                        </a:solidFill>
                                        <a:latin typeface="Cambria Math"/>
                                        <a:ea typeface="Cambria Math"/>
                                      </a:rPr>
                                      <m:t>𝟑𝟑</m:t>
                                    </m:r>
                                  </m:sub>
                                </m:sSub>
                              </m:e>
                              <m:e>
                                <m:sSub>
                                  <m:sSubPr>
                                    <m:ctrlPr>
                                      <a:rPr lang="de-DE" b="1" i="1" smtClean="0">
                                        <a:solidFill>
                                          <a:srgbClr val="C00000"/>
                                        </a:solidFill>
                                        <a:latin typeface="Cambria Math" panose="02040503050406030204" pitchFamily="18" charset="0"/>
                                        <a:ea typeface="Cambria Math"/>
                                      </a:rPr>
                                    </m:ctrlPr>
                                  </m:sSubPr>
                                  <m:e>
                                    <m:r>
                                      <a:rPr lang="de-DE" b="1" i="1">
                                        <a:solidFill>
                                          <a:srgbClr val="C00000"/>
                                        </a:solidFill>
                                        <a:latin typeface="Cambria Math"/>
                                        <a:ea typeface="Cambria Math"/>
                                      </a:rPr>
                                      <m:t>𝝈</m:t>
                                    </m:r>
                                  </m:e>
                                  <m:sub>
                                    <m:r>
                                      <a:rPr lang="de-DE" b="1" i="1" smtClean="0">
                                        <a:solidFill>
                                          <a:srgbClr val="C00000"/>
                                        </a:solidFill>
                                        <a:latin typeface="Cambria Math"/>
                                        <a:ea typeface="Cambria Math"/>
                                      </a:rPr>
                                      <m:t>𝟑𝟒</m:t>
                                    </m:r>
                                  </m:sub>
                                </m:sSub>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mr>
                            <m:mr>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sSub>
                                  <m:sSubPr>
                                    <m:ctrlPr>
                                      <a:rPr lang="de-DE" b="1" i="1" smtClean="0">
                                        <a:solidFill>
                                          <a:srgbClr val="C00000"/>
                                        </a:solidFill>
                                        <a:latin typeface="Cambria Math" panose="02040503050406030204" pitchFamily="18" charset="0"/>
                                        <a:ea typeface="Cambria Math"/>
                                      </a:rPr>
                                    </m:ctrlPr>
                                  </m:sSubPr>
                                  <m:e>
                                    <m:r>
                                      <a:rPr lang="de-DE" b="1" i="1">
                                        <a:solidFill>
                                          <a:srgbClr val="C00000"/>
                                        </a:solidFill>
                                        <a:latin typeface="Cambria Math"/>
                                        <a:ea typeface="Cambria Math"/>
                                      </a:rPr>
                                      <m:t>𝝈</m:t>
                                    </m:r>
                                  </m:e>
                                  <m:sub>
                                    <m:r>
                                      <a:rPr lang="de-DE" b="1" i="1" smtClean="0">
                                        <a:solidFill>
                                          <a:srgbClr val="C00000"/>
                                        </a:solidFill>
                                        <a:latin typeface="Cambria Math"/>
                                        <a:ea typeface="Cambria Math"/>
                                      </a:rPr>
                                      <m:t>𝟑𝟒</m:t>
                                    </m:r>
                                  </m:sub>
                                </m:sSub>
                              </m:e>
                              <m:e>
                                <m:sSub>
                                  <m:sSubPr>
                                    <m:ctrlPr>
                                      <a:rPr lang="de-DE" b="1" i="1" smtClean="0">
                                        <a:solidFill>
                                          <a:srgbClr val="C00000"/>
                                        </a:solidFill>
                                        <a:latin typeface="Cambria Math" panose="02040503050406030204" pitchFamily="18" charset="0"/>
                                        <a:ea typeface="Cambria Math"/>
                                      </a:rPr>
                                    </m:ctrlPr>
                                  </m:sSubPr>
                                  <m:e>
                                    <m:r>
                                      <a:rPr lang="de-DE" b="1" i="1">
                                        <a:solidFill>
                                          <a:srgbClr val="C00000"/>
                                        </a:solidFill>
                                        <a:latin typeface="Cambria Math"/>
                                        <a:ea typeface="Cambria Math"/>
                                      </a:rPr>
                                      <m:t>𝝈</m:t>
                                    </m:r>
                                  </m:e>
                                  <m:sub>
                                    <m:r>
                                      <a:rPr lang="de-DE" b="1" i="1" smtClean="0">
                                        <a:solidFill>
                                          <a:srgbClr val="C00000"/>
                                        </a:solidFill>
                                        <a:latin typeface="Cambria Math"/>
                                        <a:ea typeface="Cambria Math"/>
                                      </a:rPr>
                                      <m:t>𝟒𝟒</m:t>
                                    </m:r>
                                  </m:sub>
                                </m:sSub>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mr>
                            <m:mr>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sSub>
                                  <m:sSubPr>
                                    <m:ctrlPr>
                                      <a:rPr lang="de-DE" b="1" i="1" smtClean="0">
                                        <a:solidFill>
                                          <a:srgbClr val="0033CC"/>
                                        </a:solidFill>
                                        <a:latin typeface="Cambria Math" panose="02040503050406030204" pitchFamily="18" charset="0"/>
                                        <a:ea typeface="Cambria Math"/>
                                      </a:rPr>
                                    </m:ctrlPr>
                                  </m:sSubPr>
                                  <m:e>
                                    <m:r>
                                      <a:rPr lang="de-DE" b="1" i="1">
                                        <a:solidFill>
                                          <a:srgbClr val="0033CC"/>
                                        </a:solidFill>
                                        <a:latin typeface="Cambria Math"/>
                                        <a:ea typeface="Cambria Math"/>
                                      </a:rPr>
                                      <m:t>𝝈</m:t>
                                    </m:r>
                                  </m:e>
                                  <m:sub>
                                    <m:r>
                                      <a:rPr lang="de-DE" b="1" i="1" smtClean="0">
                                        <a:solidFill>
                                          <a:srgbClr val="0033CC"/>
                                        </a:solidFill>
                                        <a:latin typeface="Cambria Math"/>
                                        <a:ea typeface="Cambria Math"/>
                                      </a:rPr>
                                      <m:t>𝟓𝟓</m:t>
                                    </m:r>
                                  </m:sub>
                                </m:sSub>
                              </m:e>
                              <m:e>
                                <m:sSub>
                                  <m:sSubPr>
                                    <m:ctrlPr>
                                      <a:rPr lang="de-DE" b="1" i="1" smtClean="0">
                                        <a:solidFill>
                                          <a:srgbClr val="0033CC"/>
                                        </a:solidFill>
                                        <a:latin typeface="Cambria Math" panose="02040503050406030204" pitchFamily="18" charset="0"/>
                                        <a:ea typeface="Cambria Math"/>
                                      </a:rPr>
                                    </m:ctrlPr>
                                  </m:sSubPr>
                                  <m:e>
                                    <m:r>
                                      <a:rPr lang="de-DE" b="1" i="1">
                                        <a:solidFill>
                                          <a:srgbClr val="0033CC"/>
                                        </a:solidFill>
                                        <a:latin typeface="Cambria Math"/>
                                        <a:ea typeface="Cambria Math"/>
                                      </a:rPr>
                                      <m:t>𝝈</m:t>
                                    </m:r>
                                  </m:e>
                                  <m:sub>
                                    <m:r>
                                      <a:rPr lang="de-DE" b="1" i="1" smtClean="0">
                                        <a:solidFill>
                                          <a:srgbClr val="0033CC"/>
                                        </a:solidFill>
                                        <a:latin typeface="Cambria Math"/>
                                        <a:ea typeface="Cambria Math"/>
                                      </a:rPr>
                                      <m:t>𝟓𝟔</m:t>
                                    </m:r>
                                  </m:sub>
                                </m:sSub>
                              </m:e>
                            </m:mr>
                            <m:mr>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r>
                                  <a:rPr lang="de-DE" b="1" i="1" smtClean="0">
                                    <a:solidFill>
                                      <a:schemeClr val="tx1"/>
                                    </a:solidFill>
                                    <a:latin typeface="Cambria Math"/>
                                    <a:ea typeface="Cambria Math"/>
                                  </a:rPr>
                                  <m:t>𝟎</m:t>
                                </m:r>
                              </m:e>
                              <m:e>
                                <m:sSub>
                                  <m:sSubPr>
                                    <m:ctrlPr>
                                      <a:rPr lang="de-DE" b="1" i="1" smtClean="0">
                                        <a:solidFill>
                                          <a:srgbClr val="0033CC"/>
                                        </a:solidFill>
                                        <a:latin typeface="Cambria Math" panose="02040503050406030204" pitchFamily="18" charset="0"/>
                                        <a:ea typeface="Cambria Math"/>
                                      </a:rPr>
                                    </m:ctrlPr>
                                  </m:sSubPr>
                                  <m:e>
                                    <m:r>
                                      <a:rPr lang="de-DE" b="1" i="1">
                                        <a:solidFill>
                                          <a:srgbClr val="0033CC"/>
                                        </a:solidFill>
                                        <a:latin typeface="Cambria Math"/>
                                        <a:ea typeface="Cambria Math"/>
                                      </a:rPr>
                                      <m:t>𝝈</m:t>
                                    </m:r>
                                  </m:e>
                                  <m:sub>
                                    <m:r>
                                      <a:rPr lang="de-DE" b="1" i="1" smtClean="0">
                                        <a:solidFill>
                                          <a:srgbClr val="0033CC"/>
                                        </a:solidFill>
                                        <a:latin typeface="Cambria Math"/>
                                        <a:ea typeface="Cambria Math"/>
                                      </a:rPr>
                                      <m:t>𝟓𝟔</m:t>
                                    </m:r>
                                  </m:sub>
                                </m:sSub>
                              </m:e>
                              <m:e>
                                <m:sSub>
                                  <m:sSubPr>
                                    <m:ctrlPr>
                                      <a:rPr lang="de-DE" b="1" i="1" smtClean="0">
                                        <a:solidFill>
                                          <a:srgbClr val="0033CC"/>
                                        </a:solidFill>
                                        <a:latin typeface="Cambria Math" panose="02040503050406030204" pitchFamily="18" charset="0"/>
                                        <a:ea typeface="Cambria Math"/>
                                      </a:rPr>
                                    </m:ctrlPr>
                                  </m:sSubPr>
                                  <m:e>
                                    <m:r>
                                      <a:rPr lang="de-DE" b="1" i="1">
                                        <a:solidFill>
                                          <a:srgbClr val="0033CC"/>
                                        </a:solidFill>
                                        <a:latin typeface="Cambria Math"/>
                                        <a:ea typeface="Cambria Math"/>
                                      </a:rPr>
                                      <m:t>𝝈</m:t>
                                    </m:r>
                                  </m:e>
                                  <m:sub>
                                    <m:r>
                                      <a:rPr lang="de-DE" b="1" i="1" smtClean="0">
                                        <a:solidFill>
                                          <a:srgbClr val="0033CC"/>
                                        </a:solidFill>
                                        <a:latin typeface="Cambria Math"/>
                                        <a:ea typeface="Cambria Math"/>
                                      </a:rPr>
                                      <m:t>𝟔𝟔</m:t>
                                    </m:r>
                                  </m:sub>
                                </m:sSub>
                              </m:e>
                            </m:mr>
                          </m:m>
                        </m:e>
                      </m:d>
                    </m:oMath>
                  </m:oMathPara>
                </a14:m>
                <a:endParaRPr lang="en-US" dirty="0"/>
              </a:p>
            </p:txBody>
          </p:sp>
        </mc:Choice>
        <mc:Fallback xmlns="">
          <p:sp>
            <p:nvSpPr>
              <p:cNvPr id="18" name="Text Box 6"/>
              <p:cNvSpPr txBox="1">
                <a:spLocks noRot="1" noChangeAspect="1" noMove="1" noResize="1" noEditPoints="1" noAdjustHandles="1" noChangeArrowheads="1" noChangeShapeType="1" noTextEdit="1"/>
              </p:cNvSpPr>
              <p:nvPr/>
            </p:nvSpPr>
            <p:spPr bwMode="auto">
              <a:xfrm>
                <a:off x="72783" y="4621532"/>
                <a:ext cx="4309775" cy="1740285"/>
              </a:xfrm>
              <a:prstGeom prst="rect">
                <a:avLst/>
              </a:prstGeom>
              <a:blipFill rotWithShape="1">
                <a:blip r:embed="rId12"/>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22" name="Text Box 6"/>
          <p:cNvSpPr txBox="1">
            <a:spLocks noChangeArrowheads="1"/>
          </p:cNvSpPr>
          <p:nvPr/>
        </p:nvSpPr>
        <p:spPr bwMode="auto">
          <a:xfrm>
            <a:off x="4309239" y="4847224"/>
            <a:ext cx="1762853"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sz="1600" dirty="0" smtClean="0">
                <a:solidFill>
                  <a:srgbClr val="008000"/>
                </a:solidFill>
                <a:latin typeface="Calibri" panose="020F0502020204030204" pitchFamily="34" charset="0"/>
              </a:rPr>
              <a:t>horizontal</a:t>
            </a:r>
            <a:r>
              <a:rPr lang="en-US" sz="1600" dirty="0" smtClean="0">
                <a:solidFill>
                  <a:srgbClr val="3333CC"/>
                </a:solidFill>
                <a:latin typeface="Calibri" panose="020F0502020204030204" pitchFamily="34" charset="0"/>
              </a:rPr>
              <a:t> </a:t>
            </a:r>
          </a:p>
          <a:p>
            <a:pPr algn="l">
              <a:spcBef>
                <a:spcPts val="0"/>
              </a:spcBef>
            </a:pPr>
            <a:r>
              <a:rPr lang="en-US" sz="1600" dirty="0" smtClean="0">
                <a:solidFill>
                  <a:srgbClr val="C00000"/>
                </a:solidFill>
                <a:latin typeface="Calibri" panose="020F0502020204030204" pitchFamily="34" charset="0"/>
              </a:rPr>
              <a:t>vertical</a:t>
            </a:r>
          </a:p>
          <a:p>
            <a:pPr algn="l">
              <a:spcBef>
                <a:spcPts val="0"/>
              </a:spcBef>
            </a:pPr>
            <a:r>
              <a:rPr lang="en-US" sz="1600" dirty="0" smtClean="0">
                <a:solidFill>
                  <a:srgbClr val="3333CC"/>
                </a:solidFill>
                <a:latin typeface="Calibri" panose="020F0502020204030204" pitchFamily="34" charset="0"/>
              </a:rPr>
              <a:t>longitudinal</a:t>
            </a:r>
          </a:p>
          <a:p>
            <a:pPr algn="l">
              <a:spcBef>
                <a:spcPts val="0"/>
              </a:spcBef>
            </a:pPr>
            <a:r>
              <a:rPr lang="en-US" sz="1600" dirty="0" smtClean="0">
                <a:latin typeface="Calibri" panose="020F0502020204030204" pitchFamily="34" charset="0"/>
              </a:rPr>
              <a:t>hor.-long. coupling </a:t>
            </a:r>
          </a:p>
          <a:p>
            <a:pPr algn="l">
              <a:spcBef>
                <a:spcPts val="0"/>
              </a:spcBef>
            </a:pPr>
            <a:r>
              <a:rPr lang="en-US" sz="1600" dirty="0" smtClean="0">
                <a:latin typeface="Calibri" panose="020F0502020204030204" pitchFamily="34" charset="0"/>
                <a:sym typeface="Symbol"/>
              </a:rPr>
              <a:t> </a:t>
            </a:r>
            <a:r>
              <a:rPr lang="en-US" sz="1600" dirty="0" smtClean="0">
                <a:latin typeface="Calibri" panose="020F0502020204030204" pitchFamily="34" charset="0"/>
              </a:rPr>
              <a:t>9 values</a:t>
            </a:r>
            <a:endParaRPr lang="en-US" sz="1600" dirty="0">
              <a:latin typeface="Calibri" panose="020F0502020204030204" pitchFamily="34" charset="0"/>
            </a:endParaRPr>
          </a:p>
        </p:txBody>
      </p:sp>
      <p:sp>
        <p:nvSpPr>
          <p:cNvPr id="5" name="Rechteck 4"/>
          <p:cNvSpPr/>
          <p:nvPr/>
        </p:nvSpPr>
        <p:spPr bwMode="auto">
          <a:xfrm>
            <a:off x="790175" y="4642070"/>
            <a:ext cx="1067885" cy="635025"/>
          </a:xfrm>
          <a:prstGeom prst="rect">
            <a:avLst/>
          </a:prstGeom>
          <a:noFill/>
          <a:ln w="28575">
            <a:solidFill>
              <a:srgbClr val="008000"/>
            </a:solidFill>
            <a:prstDash val="sysDash"/>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 name="Rechteck 19"/>
          <p:cNvSpPr/>
          <p:nvPr/>
        </p:nvSpPr>
        <p:spPr bwMode="auto">
          <a:xfrm>
            <a:off x="1908673" y="5218100"/>
            <a:ext cx="579474" cy="320792"/>
          </a:xfrm>
          <a:prstGeom prst="rect">
            <a:avLst/>
          </a:prstGeom>
          <a:noFill/>
          <a:ln w="28575">
            <a:solidFill>
              <a:srgbClr val="C00000"/>
            </a:solidFill>
            <a:prstDash val="sysDash"/>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1" name="Rechteck 20"/>
          <p:cNvSpPr/>
          <p:nvPr/>
        </p:nvSpPr>
        <p:spPr bwMode="auto">
          <a:xfrm>
            <a:off x="3073615" y="5724868"/>
            <a:ext cx="579474" cy="320792"/>
          </a:xfrm>
          <a:prstGeom prst="rect">
            <a:avLst/>
          </a:prstGeom>
          <a:noFill/>
          <a:ln w="28575">
            <a:solidFill>
              <a:srgbClr val="0033CC"/>
            </a:solidFill>
            <a:prstDash val="sysDash"/>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3" name="Rechteck 22"/>
          <p:cNvSpPr/>
          <p:nvPr/>
        </p:nvSpPr>
        <p:spPr bwMode="auto">
          <a:xfrm>
            <a:off x="782860" y="4634755"/>
            <a:ext cx="579474" cy="320792"/>
          </a:xfrm>
          <a:prstGeom prst="rect">
            <a:avLst/>
          </a:prstGeom>
          <a:noFill/>
          <a:ln w="28575">
            <a:solidFill>
              <a:srgbClr val="008000"/>
            </a:solidFill>
            <a:prstDash val="sysDash"/>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5" name="Text Box 5"/>
              <p:cNvSpPr txBox="1">
                <a:spLocks noChangeArrowheads="1"/>
              </p:cNvSpPr>
              <p:nvPr/>
            </p:nvSpPr>
            <p:spPr bwMode="auto">
              <a:xfrm>
                <a:off x="3409641" y="755031"/>
                <a:ext cx="6021955" cy="1811522"/>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chemeClr val="tx1"/>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altLang="de-DE" i="1" smtClean="0">
                              <a:latin typeface="Cambria Math" panose="02040503050406030204" pitchFamily="18" charset="0"/>
                            </a:rPr>
                          </m:ctrlPr>
                        </m:accPr>
                        <m:e>
                          <m:r>
                            <a:rPr lang="de-DE" altLang="de-DE" b="1" i="1" smtClean="0">
                              <a:latin typeface="Cambria Math" panose="02040503050406030204" pitchFamily="18" charset="0"/>
                            </a:rPr>
                            <m:t>𝒙</m:t>
                          </m:r>
                        </m:e>
                      </m:acc>
                      <m:r>
                        <a:rPr lang="de-DE" altLang="de-DE" b="0" i="1" smtClean="0">
                          <a:latin typeface="Cambria Math" panose="02040503050406030204" pitchFamily="18" charset="0"/>
                        </a:rPr>
                        <m:t>= </m:t>
                      </m:r>
                      <m:d>
                        <m:dPr>
                          <m:ctrlPr>
                            <a:rPr lang="de-DE" altLang="de-DE" b="0" i="1" smtClean="0">
                              <a:latin typeface="Cambria Math" panose="02040503050406030204" pitchFamily="18" charset="0"/>
                            </a:rPr>
                          </m:ctrlPr>
                        </m:dPr>
                        <m:e>
                          <m:m>
                            <m:mPr>
                              <m:mcs>
                                <m:mc>
                                  <m:mcPr>
                                    <m:count m:val="1"/>
                                    <m:mcJc m:val="center"/>
                                  </m:mcPr>
                                </m:mc>
                              </m:mcs>
                              <m:ctrlPr>
                                <a:rPr lang="de-DE" altLang="de-DE" b="1" i="1" smtClean="0">
                                  <a:latin typeface="Cambria Math" panose="02040503050406030204" pitchFamily="18" charset="0"/>
                                </a:rPr>
                              </m:ctrlPr>
                            </m:mPr>
                            <m:mr>
                              <m:e>
                                <m:r>
                                  <m:rPr>
                                    <m:brk m:alnAt="7"/>
                                  </m:rPr>
                                  <a:rPr lang="de-DE" altLang="de-DE" b="1" i="1" smtClean="0">
                                    <a:solidFill>
                                      <a:srgbClr val="008000"/>
                                    </a:solidFill>
                                    <a:latin typeface="Cambria Math" panose="02040503050406030204" pitchFamily="18" charset="0"/>
                                  </a:rPr>
                                  <m:t>𝒙</m:t>
                                </m:r>
                              </m:e>
                            </m:mr>
                            <m:mr>
                              <m:e>
                                <m:r>
                                  <a:rPr lang="de-DE" altLang="de-DE" b="1" i="1" smtClean="0">
                                    <a:solidFill>
                                      <a:srgbClr val="008000"/>
                                    </a:solidFill>
                                    <a:latin typeface="Cambria Math" panose="02040503050406030204" pitchFamily="18" charset="0"/>
                                  </a:rPr>
                                  <m:t>𝒙</m:t>
                                </m:r>
                                <m:r>
                                  <a:rPr lang="de-DE" altLang="de-DE" b="1" i="1" smtClean="0">
                                    <a:solidFill>
                                      <a:srgbClr val="008000"/>
                                    </a:solidFill>
                                    <a:latin typeface="Cambria Math" panose="02040503050406030204" pitchFamily="18" charset="0"/>
                                  </a:rPr>
                                  <m:t>′</m:t>
                                </m:r>
                              </m:e>
                            </m:mr>
                            <m:mr>
                              <m:e>
                                <m:r>
                                  <a:rPr lang="de-DE" altLang="de-DE" b="1" i="1" smtClean="0">
                                    <a:solidFill>
                                      <a:srgbClr val="C00000"/>
                                    </a:solidFill>
                                    <a:latin typeface="Cambria Math" panose="02040503050406030204" pitchFamily="18" charset="0"/>
                                  </a:rPr>
                                  <m:t>𝒚</m:t>
                                </m:r>
                              </m:e>
                            </m:mr>
                            <m:mr>
                              <m:e>
                                <m:r>
                                  <a:rPr lang="de-DE" altLang="de-DE" b="1" i="1" smtClean="0">
                                    <a:solidFill>
                                      <a:srgbClr val="C00000"/>
                                    </a:solidFill>
                                    <a:latin typeface="Cambria Math" panose="02040503050406030204" pitchFamily="18" charset="0"/>
                                  </a:rPr>
                                  <m:t>𝒚</m:t>
                                </m:r>
                                <m:r>
                                  <a:rPr lang="de-DE" altLang="de-DE" b="1" i="1" smtClean="0">
                                    <a:solidFill>
                                      <a:srgbClr val="C00000"/>
                                    </a:solidFill>
                                    <a:latin typeface="Cambria Math" panose="02040503050406030204" pitchFamily="18" charset="0"/>
                                  </a:rPr>
                                  <m:t>′</m:t>
                                </m:r>
                              </m:e>
                            </m:mr>
                            <m:mr>
                              <m:e>
                                <m:r>
                                  <a:rPr lang="de-DE" altLang="de-DE" b="1" i="1" smtClean="0">
                                    <a:solidFill>
                                      <a:srgbClr val="0000CC"/>
                                    </a:solidFill>
                                    <a:latin typeface="Cambria Math" panose="02040503050406030204" pitchFamily="18" charset="0"/>
                                  </a:rPr>
                                  <m:t>𝒍</m:t>
                                </m:r>
                              </m:e>
                            </m:mr>
                            <m:mr>
                              <m:e>
                                <m:r>
                                  <a:rPr lang="de-DE" altLang="de-DE" b="1" i="1" smtClean="0">
                                    <a:solidFill>
                                      <a:srgbClr val="0000CC"/>
                                    </a:solidFill>
                                    <a:latin typeface="Cambria Math" panose="02040503050406030204" pitchFamily="18" charset="0"/>
                                    <a:ea typeface="Cambria Math" panose="02040503050406030204" pitchFamily="18" charset="0"/>
                                  </a:rPr>
                                  <m:t>𝜹</m:t>
                                </m:r>
                              </m:e>
                            </m:mr>
                          </m:m>
                        </m:e>
                      </m:d>
                      <m:r>
                        <a:rPr lang="de-DE" altLang="de-DE" i="1">
                          <a:latin typeface="Cambria Math" panose="02040503050406030204" pitchFamily="18" charset="0"/>
                        </a:rPr>
                        <m:t>= </m:t>
                      </m:r>
                      <m:d>
                        <m:dPr>
                          <m:ctrlPr>
                            <a:rPr lang="de-DE" altLang="de-DE" i="1">
                              <a:latin typeface="Cambria Math" panose="02040503050406030204" pitchFamily="18" charset="0"/>
                            </a:rPr>
                          </m:ctrlPr>
                        </m:dPr>
                        <m:e>
                          <m:m>
                            <m:mPr>
                              <m:mcs>
                                <m:mc>
                                  <m:mcPr>
                                    <m:count m:val="1"/>
                                    <m:mcJc m:val="center"/>
                                  </m:mcPr>
                                </m:mc>
                              </m:mcs>
                              <m:ctrlPr>
                                <a:rPr lang="de-DE" altLang="de-DE" b="1" i="1">
                                  <a:latin typeface="Cambria Math" panose="02040503050406030204" pitchFamily="18" charset="0"/>
                                </a:rPr>
                              </m:ctrlPr>
                            </m:mPr>
                            <m:mr>
                              <m:e>
                                <m:r>
                                  <a:rPr lang="de-DE" altLang="de-DE" b="1" i="0" smtClean="0">
                                    <a:solidFill>
                                      <a:srgbClr val="008000"/>
                                    </a:solidFill>
                                    <a:latin typeface="Cambria Math" panose="02040503050406030204" pitchFamily="18" charset="0"/>
                                  </a:rPr>
                                  <m:t>𝐡𝐨𝐫𝐢</m:t>
                                </m:r>
                                <m:r>
                                  <a:rPr lang="de-DE" altLang="de-DE" b="1" i="0" smtClean="0">
                                    <a:solidFill>
                                      <a:srgbClr val="008000"/>
                                    </a:solidFill>
                                    <a:latin typeface="Cambria Math" panose="02040503050406030204" pitchFamily="18" charset="0"/>
                                  </a:rPr>
                                  <m:t>. </m:t>
                                </m:r>
                                <m:r>
                                  <a:rPr lang="de-DE" altLang="de-DE" b="1" i="0" smtClean="0">
                                    <a:solidFill>
                                      <a:srgbClr val="008000"/>
                                    </a:solidFill>
                                    <a:latin typeface="Cambria Math" panose="02040503050406030204" pitchFamily="18" charset="0"/>
                                  </a:rPr>
                                  <m:t>𝐬𝐩𝐚𝐭𝐢𝐚𝐥</m:t>
                                </m:r>
                                <m:r>
                                  <a:rPr lang="de-DE" altLang="de-DE" b="1" i="0" smtClean="0">
                                    <a:solidFill>
                                      <a:srgbClr val="008000"/>
                                    </a:solidFill>
                                    <a:latin typeface="Cambria Math" panose="02040503050406030204" pitchFamily="18" charset="0"/>
                                  </a:rPr>
                                  <m:t> </m:t>
                                </m:r>
                                <m:r>
                                  <a:rPr lang="de-DE" altLang="de-DE" b="1" i="0" smtClean="0">
                                    <a:solidFill>
                                      <a:srgbClr val="008000"/>
                                    </a:solidFill>
                                    <a:latin typeface="Cambria Math" panose="02040503050406030204" pitchFamily="18" charset="0"/>
                                  </a:rPr>
                                  <m:t>𝐝𝐞𝐯𝐢𝐚𝐭𝐢𝐨𝐧</m:t>
                                </m:r>
                              </m:e>
                            </m:mr>
                            <m:mr>
                              <m:e>
                                <m:r>
                                  <a:rPr lang="de-DE" altLang="de-DE" b="1" i="0" smtClean="0">
                                    <a:solidFill>
                                      <a:srgbClr val="008000"/>
                                    </a:solidFill>
                                    <a:latin typeface="Cambria Math" panose="02040503050406030204" pitchFamily="18" charset="0"/>
                                  </a:rPr>
                                  <m:t>𝐡𝐨𝐫𝐢𝐳𝐨𝐧𝐭𝐚𝐥</m:t>
                                </m:r>
                                <m:r>
                                  <a:rPr lang="de-DE" altLang="de-DE" b="1" i="0" smtClean="0">
                                    <a:solidFill>
                                      <a:srgbClr val="008000"/>
                                    </a:solidFill>
                                    <a:latin typeface="Cambria Math" panose="02040503050406030204" pitchFamily="18" charset="0"/>
                                  </a:rPr>
                                  <m:t> </m:t>
                                </m:r>
                                <m:r>
                                  <a:rPr lang="de-DE" altLang="de-DE" b="1" i="0" smtClean="0">
                                    <a:solidFill>
                                      <a:srgbClr val="008000"/>
                                    </a:solidFill>
                                    <a:latin typeface="Cambria Math" panose="02040503050406030204" pitchFamily="18" charset="0"/>
                                  </a:rPr>
                                  <m:t>𝐝𝐢𝐯𝐞𝐫𝐠𝐞𝐧𝐜𝐞</m:t>
                                </m:r>
                              </m:e>
                            </m:mr>
                            <m:mr>
                              <m:e>
                                <m:r>
                                  <a:rPr lang="de-DE" altLang="de-DE" b="1" i="0" smtClean="0">
                                    <a:solidFill>
                                      <a:srgbClr val="C00000"/>
                                    </a:solidFill>
                                    <a:latin typeface="Cambria Math" panose="02040503050406030204" pitchFamily="18" charset="0"/>
                                  </a:rPr>
                                  <m:t>𝐯𝐞𝐫𝐭</m:t>
                                </m:r>
                                <m:r>
                                  <a:rPr lang="de-DE" altLang="de-DE" b="1" i="0" smtClean="0">
                                    <a:solidFill>
                                      <a:srgbClr val="C00000"/>
                                    </a:solidFill>
                                    <a:latin typeface="Cambria Math" panose="02040503050406030204" pitchFamily="18" charset="0"/>
                                  </a:rPr>
                                  <m:t>.</m:t>
                                </m:r>
                                <m:r>
                                  <a:rPr lang="de-DE" altLang="de-DE" b="1" i="0">
                                    <a:solidFill>
                                      <a:srgbClr val="C00000"/>
                                    </a:solidFill>
                                    <a:latin typeface="Cambria Math" panose="02040503050406030204" pitchFamily="18" charset="0"/>
                                  </a:rPr>
                                  <m:t>𝐬𝐩𝐚𝐭𝐢𝐚𝐥</m:t>
                                </m:r>
                                <m:r>
                                  <a:rPr lang="de-DE" altLang="de-DE" b="1" i="0">
                                    <a:solidFill>
                                      <a:srgbClr val="C00000"/>
                                    </a:solidFill>
                                    <a:latin typeface="Cambria Math" panose="02040503050406030204" pitchFamily="18" charset="0"/>
                                  </a:rPr>
                                  <m:t> </m:t>
                                </m:r>
                                <m:r>
                                  <a:rPr lang="de-DE" altLang="de-DE" b="1" i="0">
                                    <a:solidFill>
                                      <a:srgbClr val="C00000"/>
                                    </a:solidFill>
                                    <a:latin typeface="Cambria Math" panose="02040503050406030204" pitchFamily="18" charset="0"/>
                                  </a:rPr>
                                  <m:t>𝐝𝐞𝐯𝐢𝐚𝐭𝐢𝐨𝐧</m:t>
                                </m:r>
                              </m:e>
                            </m:mr>
                            <m:mr>
                              <m:e>
                                <m:r>
                                  <a:rPr lang="de-DE" altLang="de-DE" b="1" i="0" smtClean="0">
                                    <a:solidFill>
                                      <a:srgbClr val="C00000"/>
                                    </a:solidFill>
                                    <a:latin typeface="Cambria Math" panose="02040503050406030204" pitchFamily="18" charset="0"/>
                                  </a:rPr>
                                  <m:t>𝐯𝐞𝐫𝐭𝐢𝐜𝐚𝐥</m:t>
                                </m:r>
                                <m:r>
                                  <a:rPr lang="de-DE" altLang="de-DE" b="1" i="0" smtClean="0">
                                    <a:solidFill>
                                      <a:srgbClr val="C00000"/>
                                    </a:solidFill>
                                    <a:latin typeface="Cambria Math" panose="02040503050406030204" pitchFamily="18" charset="0"/>
                                  </a:rPr>
                                  <m:t> </m:t>
                                </m:r>
                                <m:r>
                                  <a:rPr lang="de-DE" altLang="de-DE" b="1" i="0" smtClean="0">
                                    <a:solidFill>
                                      <a:srgbClr val="C00000"/>
                                    </a:solidFill>
                                    <a:latin typeface="Cambria Math" panose="02040503050406030204" pitchFamily="18" charset="0"/>
                                  </a:rPr>
                                  <m:t>𝐝𝐢𝐯𝐞𝐫𝐠𝐞𝐧𝐜𝐞</m:t>
                                </m:r>
                              </m:e>
                            </m:mr>
                            <m:mr>
                              <m:e>
                                <m:r>
                                  <a:rPr lang="de-DE" altLang="de-DE" b="1" i="0" smtClean="0">
                                    <a:solidFill>
                                      <a:srgbClr val="0000CC"/>
                                    </a:solidFill>
                                    <a:latin typeface="Cambria Math" panose="02040503050406030204" pitchFamily="18" charset="0"/>
                                  </a:rPr>
                                  <m:t>𝐥𝐨𝐧𝐠</m:t>
                                </m:r>
                                <m:r>
                                  <a:rPr lang="de-DE" altLang="de-DE" b="1" i="0" smtClean="0">
                                    <a:solidFill>
                                      <a:srgbClr val="0000CC"/>
                                    </a:solidFill>
                                    <a:latin typeface="Cambria Math" panose="02040503050406030204" pitchFamily="18" charset="0"/>
                                  </a:rPr>
                                  <m:t>. </m:t>
                                </m:r>
                                <m:r>
                                  <a:rPr lang="de-DE" altLang="de-DE" b="1" i="0" smtClean="0">
                                    <a:solidFill>
                                      <a:srgbClr val="0000CC"/>
                                    </a:solidFill>
                                    <a:latin typeface="Cambria Math" panose="02040503050406030204" pitchFamily="18" charset="0"/>
                                  </a:rPr>
                                  <m:t>𝐝𝐞𝐯𝐢𝐚𝐭𝐢𝐨𝐧</m:t>
                                </m:r>
                              </m:e>
                            </m:mr>
                            <m:mr>
                              <m:e>
                                <m:r>
                                  <a:rPr lang="de-DE" altLang="de-DE" b="1" i="0" smtClean="0">
                                    <a:solidFill>
                                      <a:srgbClr val="0000CC"/>
                                    </a:solidFill>
                                    <a:latin typeface="Cambria Math" panose="02040503050406030204" pitchFamily="18" charset="0"/>
                                  </a:rPr>
                                  <m:t>𝐦𝐨𝐦𝐞𝐧𝐭𝐮𝐦</m:t>
                                </m:r>
                                <m:r>
                                  <a:rPr lang="de-DE" altLang="de-DE" b="1" i="0" smtClean="0">
                                    <a:solidFill>
                                      <a:srgbClr val="0000CC"/>
                                    </a:solidFill>
                                    <a:latin typeface="Cambria Math" panose="02040503050406030204" pitchFamily="18" charset="0"/>
                                  </a:rPr>
                                  <m:t> </m:t>
                                </m:r>
                                <m:r>
                                  <a:rPr lang="de-DE" altLang="de-DE" b="1" i="0" smtClean="0">
                                    <a:solidFill>
                                      <a:srgbClr val="0000CC"/>
                                    </a:solidFill>
                                    <a:latin typeface="Cambria Math" panose="02040503050406030204" pitchFamily="18" charset="0"/>
                                  </a:rPr>
                                  <m:t>𝐝𝐞𝐯𝐢𝐚𝐭𝐢𝐨𝐧</m:t>
                                </m:r>
                              </m:e>
                            </m:mr>
                          </m:m>
                        </m:e>
                      </m:d>
                      <m:r>
                        <a:rPr lang="de-DE" altLang="de-DE" b="0" i="1" smtClean="0">
                          <a:latin typeface="Cambria Math" panose="02040503050406030204" pitchFamily="18" charset="0"/>
                          <a:ea typeface="Cambria Math" panose="02040503050406030204" pitchFamily="18" charset="0"/>
                        </a:rPr>
                        <m:t>= </m:t>
                      </m:r>
                      <m:d>
                        <m:dPr>
                          <m:ctrlPr>
                            <a:rPr lang="de-DE" altLang="de-DE" i="1">
                              <a:latin typeface="Cambria Math" panose="02040503050406030204" pitchFamily="18" charset="0"/>
                            </a:rPr>
                          </m:ctrlPr>
                        </m:dPr>
                        <m:e>
                          <m:m>
                            <m:mPr>
                              <m:mcs>
                                <m:mc>
                                  <m:mcPr>
                                    <m:count m:val="1"/>
                                    <m:mcJc m:val="center"/>
                                  </m:mcPr>
                                </m:mc>
                              </m:mcs>
                              <m:ctrlPr>
                                <a:rPr lang="de-DE" altLang="de-DE" i="1" smtClean="0">
                                  <a:latin typeface="Cambria Math" panose="02040503050406030204" pitchFamily="18" charset="0"/>
                                </a:rPr>
                              </m:ctrlPr>
                            </m:mPr>
                            <m:mr>
                              <m:e>
                                <m:r>
                                  <a:rPr lang="de-DE" altLang="de-DE" b="0" i="1" smtClean="0">
                                    <a:solidFill>
                                      <a:srgbClr val="008000"/>
                                    </a:solidFill>
                                    <a:latin typeface="Cambria Math" panose="02040503050406030204" pitchFamily="18" charset="0"/>
                                  </a:rPr>
                                  <m:t>[</m:t>
                                </m:r>
                                <m:r>
                                  <a:rPr lang="de-DE" altLang="de-DE" b="0" i="1" smtClean="0">
                                    <a:solidFill>
                                      <a:srgbClr val="008000"/>
                                    </a:solidFill>
                                    <a:latin typeface="Cambria Math" panose="02040503050406030204" pitchFamily="18" charset="0"/>
                                  </a:rPr>
                                  <m:t>𝑚𝑚</m:t>
                                </m:r>
                                <m:r>
                                  <a:rPr lang="de-DE" altLang="de-DE" b="0" i="1" smtClean="0">
                                    <a:solidFill>
                                      <a:srgbClr val="008000"/>
                                    </a:solidFill>
                                    <a:latin typeface="Cambria Math" panose="02040503050406030204" pitchFamily="18" charset="0"/>
                                  </a:rPr>
                                  <m:t>]</m:t>
                                </m:r>
                              </m:e>
                            </m:mr>
                            <m:mr>
                              <m:e>
                                <m:r>
                                  <a:rPr lang="de-DE" altLang="de-DE" b="0" i="1" smtClean="0">
                                    <a:solidFill>
                                      <a:srgbClr val="008000"/>
                                    </a:solidFill>
                                    <a:latin typeface="Cambria Math" panose="02040503050406030204" pitchFamily="18" charset="0"/>
                                  </a:rPr>
                                  <m:t>[</m:t>
                                </m:r>
                                <m:r>
                                  <a:rPr lang="de-DE" altLang="de-DE" b="0" i="1" smtClean="0">
                                    <a:solidFill>
                                      <a:srgbClr val="008000"/>
                                    </a:solidFill>
                                    <a:latin typeface="Cambria Math" panose="02040503050406030204" pitchFamily="18" charset="0"/>
                                  </a:rPr>
                                  <m:t>𝑚𝑟𝑎𝑑</m:t>
                                </m:r>
                                <m:r>
                                  <a:rPr lang="de-DE" altLang="de-DE" b="0" i="1" smtClean="0">
                                    <a:solidFill>
                                      <a:srgbClr val="008000"/>
                                    </a:solidFill>
                                    <a:latin typeface="Cambria Math" panose="02040503050406030204" pitchFamily="18" charset="0"/>
                                  </a:rPr>
                                  <m:t>]</m:t>
                                </m:r>
                              </m:e>
                            </m:mr>
                            <m:mr>
                              <m:e>
                                <m:r>
                                  <a:rPr lang="de-DE" altLang="de-DE" b="0" i="1" smtClean="0">
                                    <a:solidFill>
                                      <a:srgbClr val="C00000"/>
                                    </a:solidFill>
                                    <a:latin typeface="Cambria Math" panose="02040503050406030204" pitchFamily="18" charset="0"/>
                                  </a:rPr>
                                  <m:t>[</m:t>
                                </m:r>
                                <m:r>
                                  <a:rPr lang="de-DE" altLang="de-DE" b="0" i="1" smtClean="0">
                                    <a:solidFill>
                                      <a:srgbClr val="C00000"/>
                                    </a:solidFill>
                                    <a:latin typeface="Cambria Math" panose="02040503050406030204" pitchFamily="18" charset="0"/>
                                  </a:rPr>
                                  <m:t>𝑚𝑚</m:t>
                                </m:r>
                                <m:r>
                                  <a:rPr lang="de-DE" altLang="de-DE" b="0" i="1" smtClean="0">
                                    <a:solidFill>
                                      <a:srgbClr val="C00000"/>
                                    </a:solidFill>
                                    <a:latin typeface="Cambria Math" panose="02040503050406030204" pitchFamily="18" charset="0"/>
                                  </a:rPr>
                                  <m:t>]</m:t>
                                </m:r>
                              </m:e>
                            </m:mr>
                            <m:mr>
                              <m:e>
                                <m:r>
                                  <a:rPr lang="de-DE" altLang="de-DE" b="0" i="1" smtClean="0">
                                    <a:solidFill>
                                      <a:srgbClr val="C00000"/>
                                    </a:solidFill>
                                    <a:latin typeface="Cambria Math" panose="02040503050406030204" pitchFamily="18" charset="0"/>
                                  </a:rPr>
                                  <m:t>[</m:t>
                                </m:r>
                                <m:r>
                                  <a:rPr lang="de-DE" altLang="de-DE" b="0" i="1" smtClean="0">
                                    <a:solidFill>
                                      <a:srgbClr val="C00000"/>
                                    </a:solidFill>
                                    <a:latin typeface="Cambria Math" panose="02040503050406030204" pitchFamily="18" charset="0"/>
                                  </a:rPr>
                                  <m:t>𝑚𝑟𝑎𝑑</m:t>
                                </m:r>
                                <m:r>
                                  <a:rPr lang="de-DE" altLang="de-DE" b="0" i="1" smtClean="0">
                                    <a:solidFill>
                                      <a:srgbClr val="C00000"/>
                                    </a:solidFill>
                                    <a:latin typeface="Cambria Math" panose="02040503050406030204" pitchFamily="18" charset="0"/>
                                  </a:rPr>
                                  <m:t>]</m:t>
                                </m:r>
                              </m:e>
                            </m:mr>
                            <m:mr>
                              <m:e>
                                <m:r>
                                  <a:rPr lang="de-DE" altLang="de-DE" b="0" i="1" smtClean="0">
                                    <a:solidFill>
                                      <a:srgbClr val="0000CC"/>
                                    </a:solidFill>
                                    <a:latin typeface="Cambria Math" panose="02040503050406030204" pitchFamily="18" charset="0"/>
                                  </a:rPr>
                                  <m:t>[</m:t>
                                </m:r>
                                <m:r>
                                  <a:rPr lang="de-DE" altLang="de-DE" b="0" i="1" smtClean="0">
                                    <a:solidFill>
                                      <a:srgbClr val="0000CC"/>
                                    </a:solidFill>
                                    <a:latin typeface="Cambria Math" panose="02040503050406030204" pitchFamily="18" charset="0"/>
                                  </a:rPr>
                                  <m:t>𝑚𝑚</m:t>
                                </m:r>
                                <m:r>
                                  <a:rPr lang="de-DE" altLang="de-DE" b="0" i="1" smtClean="0">
                                    <a:solidFill>
                                      <a:srgbClr val="0000CC"/>
                                    </a:solidFill>
                                    <a:latin typeface="Cambria Math" panose="02040503050406030204" pitchFamily="18" charset="0"/>
                                  </a:rPr>
                                  <m:t>]</m:t>
                                </m:r>
                              </m:e>
                            </m:mr>
                            <m:mr>
                              <m:e>
                                <m:sSup>
                                  <m:sSupPr>
                                    <m:ctrlPr>
                                      <a:rPr lang="de-DE" altLang="de-DE" i="1" smtClean="0">
                                        <a:solidFill>
                                          <a:srgbClr val="0000CC"/>
                                        </a:solidFill>
                                        <a:latin typeface="Cambria Math" panose="02040503050406030204" pitchFamily="18" charset="0"/>
                                      </a:rPr>
                                    </m:ctrlPr>
                                  </m:sSupPr>
                                  <m:e>
                                    <m:r>
                                      <a:rPr lang="de-DE" altLang="de-DE" b="0" i="1" smtClean="0">
                                        <a:solidFill>
                                          <a:srgbClr val="0000CC"/>
                                        </a:solidFill>
                                        <a:latin typeface="Cambria Math" panose="02040503050406030204" pitchFamily="18" charset="0"/>
                                      </a:rPr>
                                      <m:t>[10</m:t>
                                    </m:r>
                                  </m:e>
                                  <m:sup>
                                    <m:r>
                                      <a:rPr lang="de-DE" altLang="de-DE" b="0" i="1" smtClean="0">
                                        <a:solidFill>
                                          <a:srgbClr val="0000CC"/>
                                        </a:solidFill>
                                        <a:latin typeface="Cambria Math" panose="02040503050406030204" pitchFamily="18" charset="0"/>
                                      </a:rPr>
                                      <m:t>−3</m:t>
                                    </m:r>
                                  </m:sup>
                                </m:sSup>
                                <m:r>
                                  <a:rPr lang="de-DE" altLang="de-DE" b="0" i="1" smtClean="0">
                                    <a:solidFill>
                                      <a:srgbClr val="0000CC"/>
                                    </a:solidFill>
                                    <a:latin typeface="Cambria Math" panose="02040503050406030204" pitchFamily="18" charset="0"/>
                                  </a:rPr>
                                  <m:t>]</m:t>
                                </m:r>
                              </m:e>
                            </m:mr>
                          </m:m>
                        </m:e>
                      </m:d>
                    </m:oMath>
                  </m:oMathPara>
                </a14:m>
                <a:endParaRPr lang="en-US" altLang="de-DE" dirty="0">
                  <a:latin typeface="Calibri" panose="020F0502020204030204" pitchFamily="34" charset="0"/>
                </a:endParaRPr>
              </a:p>
            </p:txBody>
          </p:sp>
        </mc:Choice>
        <mc:Fallback xmlns="">
          <p:sp>
            <p:nvSpPr>
              <p:cNvPr id="25" name="Text Box 5"/>
              <p:cNvSpPr txBox="1">
                <a:spLocks noRot="1" noChangeAspect="1" noMove="1" noResize="1" noEditPoints="1" noAdjustHandles="1" noChangeArrowheads="1" noChangeShapeType="1" noTextEdit="1"/>
              </p:cNvSpPr>
              <p:nvPr/>
            </p:nvSpPr>
            <p:spPr bwMode="auto">
              <a:xfrm>
                <a:off x="3409641" y="755031"/>
                <a:ext cx="6021955" cy="1811522"/>
              </a:xfrm>
              <a:prstGeom prst="rect">
                <a:avLst/>
              </a:prstGeom>
              <a:blipFill>
                <a:blip r:embed="rId13"/>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Text Box 7"/>
              <p:cNvSpPr txBox="1">
                <a:spLocks noChangeArrowheads="1"/>
              </p:cNvSpPr>
              <p:nvPr/>
            </p:nvSpPr>
            <p:spPr bwMode="auto">
              <a:xfrm>
                <a:off x="2406519" y="2947677"/>
                <a:ext cx="3029472" cy="430887"/>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chemeClr val="tx1"/>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altLang="de-DE" sz="2200" b="1" i="1" smtClean="0">
                              <a:solidFill>
                                <a:schemeClr val="tx1"/>
                              </a:solidFill>
                              <a:latin typeface="Cambria Math" panose="02040503050406030204" pitchFamily="18" charset="0"/>
                            </a:rPr>
                          </m:ctrlPr>
                        </m:accPr>
                        <m:e>
                          <m:r>
                            <a:rPr lang="de-DE" altLang="de-DE" sz="2200" b="1" i="1" smtClean="0">
                              <a:solidFill>
                                <a:schemeClr val="tx1"/>
                              </a:solidFill>
                              <a:latin typeface="Cambria Math" panose="02040503050406030204" pitchFamily="18" charset="0"/>
                            </a:rPr>
                            <m:t>𝒙</m:t>
                          </m:r>
                        </m:e>
                      </m:acc>
                      <m:d>
                        <m:dPr>
                          <m:ctrlPr>
                            <a:rPr lang="en-US" altLang="de-DE" sz="2200" b="1" i="1" smtClean="0">
                              <a:solidFill>
                                <a:schemeClr val="tx1"/>
                              </a:solidFill>
                              <a:latin typeface="Cambria Math" panose="02040503050406030204" pitchFamily="18" charset="0"/>
                            </a:rPr>
                          </m:ctrlPr>
                        </m:dPr>
                        <m:e>
                          <m:sSub>
                            <m:sSubPr>
                              <m:ctrlPr>
                                <a:rPr lang="en-US" altLang="de-DE" sz="2200" b="1" i="1" smtClean="0">
                                  <a:solidFill>
                                    <a:schemeClr val="tx1"/>
                                  </a:solidFill>
                                  <a:latin typeface="Cambria Math" panose="02040503050406030204" pitchFamily="18" charset="0"/>
                                </a:rPr>
                              </m:ctrlPr>
                            </m:sSubPr>
                            <m:e>
                              <m:r>
                                <a:rPr lang="de-DE" altLang="de-DE" sz="2200" b="1" i="1" smtClean="0">
                                  <a:solidFill>
                                    <a:schemeClr val="tx1"/>
                                  </a:solidFill>
                                  <a:latin typeface="Cambria Math" panose="02040503050406030204" pitchFamily="18" charset="0"/>
                                </a:rPr>
                                <m:t>𝒔</m:t>
                              </m:r>
                            </m:e>
                            <m:sub>
                              <m:r>
                                <a:rPr lang="de-DE" altLang="de-DE" sz="2200" b="1" i="1" smtClean="0">
                                  <a:solidFill>
                                    <a:schemeClr val="tx1"/>
                                  </a:solidFill>
                                  <a:latin typeface="Cambria Math" panose="02040503050406030204" pitchFamily="18" charset="0"/>
                                </a:rPr>
                                <m:t>𝟏</m:t>
                              </m:r>
                            </m:sub>
                          </m:sSub>
                        </m:e>
                      </m:d>
                      <m:r>
                        <a:rPr lang="de-DE" altLang="de-DE" sz="2200" b="1" i="1" smtClean="0">
                          <a:solidFill>
                            <a:schemeClr val="tx1"/>
                          </a:solidFill>
                          <a:latin typeface="Cambria Math" panose="02040503050406030204" pitchFamily="18" charset="0"/>
                        </a:rPr>
                        <m:t>=</m:t>
                      </m:r>
                      <m:r>
                        <a:rPr lang="de-DE" altLang="de-DE" sz="2200" b="1" i="0" smtClean="0">
                          <a:solidFill>
                            <a:schemeClr val="tx1"/>
                          </a:solidFill>
                          <a:latin typeface="Cambria Math" panose="02040503050406030204" pitchFamily="18" charset="0"/>
                        </a:rPr>
                        <m:t>𝐑</m:t>
                      </m:r>
                      <m:d>
                        <m:dPr>
                          <m:ctrlPr>
                            <a:rPr lang="de-DE" altLang="de-DE" sz="2200" b="1" i="1" smtClean="0">
                              <a:solidFill>
                                <a:schemeClr val="tx1"/>
                              </a:solidFill>
                              <a:latin typeface="Cambria Math" panose="02040503050406030204" pitchFamily="18" charset="0"/>
                            </a:rPr>
                          </m:ctrlPr>
                        </m:dPr>
                        <m:e>
                          <m:r>
                            <a:rPr lang="de-DE" altLang="de-DE" sz="2200" b="1" i="1" smtClean="0">
                              <a:solidFill>
                                <a:schemeClr val="tx1"/>
                              </a:solidFill>
                              <a:latin typeface="Cambria Math" panose="02040503050406030204" pitchFamily="18" charset="0"/>
                            </a:rPr>
                            <m:t>𝒔</m:t>
                          </m:r>
                        </m:e>
                      </m:d>
                      <m:r>
                        <a:rPr lang="de-DE" altLang="de-DE" sz="2200" b="1" i="1" smtClean="0">
                          <a:solidFill>
                            <a:schemeClr val="tx1"/>
                          </a:solidFill>
                          <a:latin typeface="Cambria Math" panose="02040503050406030204" pitchFamily="18" charset="0"/>
                          <a:ea typeface="Cambria Math" panose="02040503050406030204" pitchFamily="18" charset="0"/>
                        </a:rPr>
                        <m:t>∙</m:t>
                      </m:r>
                      <m:acc>
                        <m:accPr>
                          <m:chr m:val="⃗"/>
                          <m:ctrlPr>
                            <a:rPr lang="en-US" altLang="de-DE" sz="2200" b="1" i="1">
                              <a:solidFill>
                                <a:schemeClr val="tx1"/>
                              </a:solidFill>
                              <a:latin typeface="Cambria Math" panose="02040503050406030204" pitchFamily="18" charset="0"/>
                            </a:rPr>
                          </m:ctrlPr>
                        </m:accPr>
                        <m:e>
                          <m:r>
                            <a:rPr lang="de-DE" altLang="de-DE" sz="2200" b="1" i="1">
                              <a:solidFill>
                                <a:schemeClr val="tx1"/>
                              </a:solidFill>
                              <a:latin typeface="Cambria Math" panose="02040503050406030204" pitchFamily="18" charset="0"/>
                            </a:rPr>
                            <m:t>𝒙</m:t>
                          </m:r>
                        </m:e>
                      </m:acc>
                      <m:d>
                        <m:dPr>
                          <m:ctrlPr>
                            <a:rPr lang="en-US" altLang="de-DE" sz="2200" b="1" i="1">
                              <a:solidFill>
                                <a:schemeClr val="tx1"/>
                              </a:solidFill>
                              <a:latin typeface="Cambria Math" panose="02040503050406030204" pitchFamily="18" charset="0"/>
                            </a:rPr>
                          </m:ctrlPr>
                        </m:dPr>
                        <m:e>
                          <m:sSub>
                            <m:sSubPr>
                              <m:ctrlPr>
                                <a:rPr lang="en-US" altLang="de-DE" sz="2200" b="1" i="1">
                                  <a:solidFill>
                                    <a:schemeClr val="tx1"/>
                                  </a:solidFill>
                                  <a:latin typeface="Cambria Math" panose="02040503050406030204" pitchFamily="18" charset="0"/>
                                </a:rPr>
                              </m:ctrlPr>
                            </m:sSubPr>
                            <m:e>
                              <m:r>
                                <a:rPr lang="de-DE" altLang="de-DE" sz="2200" b="1" i="1">
                                  <a:solidFill>
                                    <a:schemeClr val="tx1"/>
                                  </a:solidFill>
                                  <a:latin typeface="Cambria Math" panose="02040503050406030204" pitchFamily="18" charset="0"/>
                                </a:rPr>
                                <m:t>𝒔</m:t>
                              </m:r>
                            </m:e>
                            <m:sub>
                              <m:r>
                                <a:rPr lang="de-DE" altLang="de-DE" sz="2200" b="1" i="1" smtClean="0">
                                  <a:solidFill>
                                    <a:schemeClr val="tx1"/>
                                  </a:solidFill>
                                  <a:latin typeface="Cambria Math" panose="02040503050406030204" pitchFamily="18" charset="0"/>
                                </a:rPr>
                                <m:t>𝟎</m:t>
                              </m:r>
                            </m:sub>
                          </m:sSub>
                        </m:e>
                      </m:d>
                    </m:oMath>
                  </m:oMathPara>
                </a14:m>
                <a:endParaRPr lang="en-US" altLang="de-DE" sz="2200" b="1" dirty="0">
                  <a:solidFill>
                    <a:schemeClr val="tx1"/>
                  </a:solidFill>
                  <a:latin typeface="Calibri" panose="020F0502020204030204" pitchFamily="34" charset="0"/>
                </a:endParaRPr>
              </a:p>
            </p:txBody>
          </p:sp>
        </mc:Choice>
        <mc:Fallback xmlns="">
          <p:sp>
            <p:nvSpPr>
              <p:cNvPr id="24" name="Text Box 7"/>
              <p:cNvSpPr txBox="1">
                <a:spLocks noRot="1" noChangeAspect="1" noMove="1" noResize="1" noEditPoints="1" noAdjustHandles="1" noChangeArrowheads="1" noChangeShapeType="1" noTextEdit="1"/>
              </p:cNvSpPr>
              <p:nvPr/>
            </p:nvSpPr>
            <p:spPr bwMode="auto">
              <a:xfrm>
                <a:off x="2406519" y="2947677"/>
                <a:ext cx="3029472" cy="430887"/>
              </a:xfrm>
              <a:prstGeom prst="rect">
                <a:avLst/>
              </a:prstGeom>
              <a:blipFill>
                <a:blip r:embed="rId14"/>
                <a:stretch>
                  <a:fillRect b="-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 Box 7"/>
              <p:cNvSpPr txBox="1">
                <a:spLocks noChangeArrowheads="1"/>
              </p:cNvSpPr>
              <p:nvPr/>
            </p:nvSpPr>
            <p:spPr bwMode="auto">
              <a:xfrm>
                <a:off x="2426362" y="3569887"/>
                <a:ext cx="4125402" cy="436979"/>
              </a:xfrm>
              <a:prstGeom prst="rect">
                <a:avLst/>
              </a:prstGeom>
              <a:noFill/>
              <a:ln>
                <a:noFill/>
              </a:ln>
              <a:effectLst/>
              <a:extLst>
                <a:ext uri="{909E8E84-426E-40DD-AFC4-6F175D3DCCD1}">
                  <a14:hiddenFill>
                    <a:solidFill>
                      <a:schemeClr val="accent1"/>
                    </a:solidFill>
                  </a14:hiddenFill>
                </a:ext>
                <a:ext uri="{91240B29-F687-4F45-9708-019B960494DF}">
                  <a14:hiddenLine w="38100" algn="ctr">
                    <a:solidFill>
                      <a:schemeClr val="tx1"/>
                    </a:solidFill>
                    <a:miter lim="800000"/>
                    <a:headEnd/>
                    <a:tailEnd type="none" w="lg" len="lg"/>
                  </a14:hiddenLine>
                </a:ext>
                <a:ext uri="{AF507438-7753-43E0-B8FC-AC1667EBCBE1}">
                  <a14:hiddenEffects>
                    <a:effectLst>
                      <a:outerShdw dist="35921" dir="2700000" algn="ctr" rotWithShape="0">
                        <a:schemeClr val="bg2"/>
                      </a:outerShdw>
                    </a:effectLst>
                  </a14:hiddenEffects>
                </a:ext>
              </a:extLst>
            </p:spPr>
            <p:txBody>
              <a:bodyPr wrap="square">
                <a:spAutoFit/>
              </a:bodyPr>
              <a:lstStyle/>
              <a:p>
                <a14:m>
                  <m:oMath xmlns:m="http://schemas.openxmlformats.org/officeDocument/2006/math">
                    <m:r>
                      <a:rPr lang="en-US" altLang="de-DE" sz="2200" b="1" i="0" smtClean="0">
                        <a:solidFill>
                          <a:schemeClr val="tx1"/>
                        </a:solidFill>
                        <a:latin typeface="Cambria Math" panose="02040503050406030204" pitchFamily="18" charset="0"/>
                        <a:ea typeface="Cambria Math" panose="02040503050406030204" pitchFamily="18" charset="0"/>
                      </a:rPr>
                      <m:t>𝛔</m:t>
                    </m:r>
                    <m:d>
                      <m:dPr>
                        <m:ctrlPr>
                          <a:rPr lang="en-US" altLang="de-DE" sz="2200" b="1" i="1" smtClean="0">
                            <a:solidFill>
                              <a:schemeClr val="tx1"/>
                            </a:solidFill>
                            <a:latin typeface="Cambria Math" panose="02040503050406030204" pitchFamily="18" charset="0"/>
                          </a:rPr>
                        </m:ctrlPr>
                      </m:dPr>
                      <m:e>
                        <m:sSub>
                          <m:sSubPr>
                            <m:ctrlPr>
                              <a:rPr lang="en-US" altLang="de-DE" sz="2200" b="1" i="1" smtClean="0">
                                <a:solidFill>
                                  <a:schemeClr val="tx1"/>
                                </a:solidFill>
                                <a:latin typeface="Cambria Math" panose="02040503050406030204" pitchFamily="18" charset="0"/>
                              </a:rPr>
                            </m:ctrlPr>
                          </m:sSubPr>
                          <m:e>
                            <m:r>
                              <a:rPr lang="de-DE" altLang="de-DE" sz="2200" b="1" i="1" smtClean="0">
                                <a:solidFill>
                                  <a:schemeClr val="tx1"/>
                                </a:solidFill>
                                <a:latin typeface="Cambria Math" panose="02040503050406030204" pitchFamily="18" charset="0"/>
                              </a:rPr>
                              <m:t>𝒔</m:t>
                            </m:r>
                          </m:e>
                          <m:sub>
                            <m:r>
                              <a:rPr lang="de-DE" altLang="de-DE" sz="2200" b="1" i="1" smtClean="0">
                                <a:solidFill>
                                  <a:schemeClr val="tx1"/>
                                </a:solidFill>
                                <a:latin typeface="Cambria Math" panose="02040503050406030204" pitchFamily="18" charset="0"/>
                              </a:rPr>
                              <m:t>𝟏</m:t>
                            </m:r>
                          </m:sub>
                        </m:sSub>
                      </m:e>
                    </m:d>
                    <m:r>
                      <a:rPr lang="de-DE" altLang="de-DE" sz="2200" b="1" i="1" smtClean="0">
                        <a:solidFill>
                          <a:schemeClr val="tx1"/>
                        </a:solidFill>
                        <a:latin typeface="Cambria Math" panose="02040503050406030204" pitchFamily="18" charset="0"/>
                      </a:rPr>
                      <m:t>=</m:t>
                    </m:r>
                    <m:r>
                      <a:rPr lang="de-DE" altLang="de-DE" sz="2200" b="1" i="0" smtClean="0">
                        <a:solidFill>
                          <a:schemeClr val="tx1"/>
                        </a:solidFill>
                        <a:latin typeface="Cambria Math" panose="02040503050406030204" pitchFamily="18" charset="0"/>
                      </a:rPr>
                      <m:t>𝐑</m:t>
                    </m:r>
                    <m:d>
                      <m:dPr>
                        <m:ctrlPr>
                          <a:rPr lang="de-DE" altLang="de-DE" sz="2200" b="1" i="1" smtClean="0">
                            <a:solidFill>
                              <a:schemeClr val="tx1"/>
                            </a:solidFill>
                            <a:latin typeface="Cambria Math" panose="02040503050406030204" pitchFamily="18" charset="0"/>
                          </a:rPr>
                        </m:ctrlPr>
                      </m:dPr>
                      <m:e>
                        <m:r>
                          <a:rPr lang="de-DE" altLang="de-DE" sz="2200" b="1" i="1" smtClean="0">
                            <a:solidFill>
                              <a:schemeClr val="tx1"/>
                            </a:solidFill>
                            <a:latin typeface="Cambria Math" panose="02040503050406030204" pitchFamily="18" charset="0"/>
                          </a:rPr>
                          <m:t>𝒔</m:t>
                        </m:r>
                      </m:e>
                    </m:d>
                    <m:r>
                      <a:rPr lang="de-DE" altLang="de-DE" sz="2200" b="1" i="1" smtClean="0">
                        <a:solidFill>
                          <a:schemeClr val="tx1"/>
                        </a:solidFill>
                        <a:latin typeface="Cambria Math" panose="02040503050406030204" pitchFamily="18" charset="0"/>
                        <a:ea typeface="Cambria Math" panose="02040503050406030204" pitchFamily="18" charset="0"/>
                      </a:rPr>
                      <m:t>∙</m:t>
                    </m:r>
                    <m:r>
                      <a:rPr lang="de-DE" altLang="de-DE" sz="2200" b="1" i="0" smtClean="0">
                        <a:solidFill>
                          <a:schemeClr val="tx1"/>
                        </a:solidFill>
                        <a:latin typeface="Cambria Math" panose="02040503050406030204" pitchFamily="18" charset="0"/>
                        <a:ea typeface="Cambria Math" panose="02040503050406030204" pitchFamily="18" charset="0"/>
                      </a:rPr>
                      <m:t>𝛔</m:t>
                    </m:r>
                    <m:d>
                      <m:dPr>
                        <m:ctrlPr>
                          <a:rPr lang="en-US" altLang="de-DE" sz="2200" b="1" i="1">
                            <a:solidFill>
                              <a:schemeClr val="tx1"/>
                            </a:solidFill>
                            <a:latin typeface="Cambria Math" panose="02040503050406030204" pitchFamily="18" charset="0"/>
                          </a:rPr>
                        </m:ctrlPr>
                      </m:dPr>
                      <m:e>
                        <m:sSub>
                          <m:sSubPr>
                            <m:ctrlPr>
                              <a:rPr lang="en-US" altLang="de-DE" sz="2200" b="1" i="1">
                                <a:solidFill>
                                  <a:schemeClr val="tx1"/>
                                </a:solidFill>
                                <a:latin typeface="Cambria Math" panose="02040503050406030204" pitchFamily="18" charset="0"/>
                              </a:rPr>
                            </m:ctrlPr>
                          </m:sSubPr>
                          <m:e>
                            <m:r>
                              <a:rPr lang="de-DE" altLang="de-DE" sz="2200" b="1" i="1">
                                <a:solidFill>
                                  <a:schemeClr val="tx1"/>
                                </a:solidFill>
                                <a:latin typeface="Cambria Math" panose="02040503050406030204" pitchFamily="18" charset="0"/>
                              </a:rPr>
                              <m:t>𝒔</m:t>
                            </m:r>
                          </m:e>
                          <m:sub>
                            <m:r>
                              <a:rPr lang="de-DE" altLang="de-DE" sz="2200" b="1" i="1" smtClean="0">
                                <a:solidFill>
                                  <a:schemeClr val="tx1"/>
                                </a:solidFill>
                                <a:latin typeface="Cambria Math" panose="02040503050406030204" pitchFamily="18" charset="0"/>
                              </a:rPr>
                              <m:t>𝟎</m:t>
                            </m:r>
                          </m:sub>
                        </m:sSub>
                      </m:e>
                    </m:d>
                    <m:r>
                      <a:rPr lang="de-DE" altLang="de-DE" sz="2200" b="1" i="1" smtClean="0">
                        <a:solidFill>
                          <a:schemeClr val="tx1"/>
                        </a:solidFill>
                        <a:latin typeface="Cambria Math" panose="02040503050406030204" pitchFamily="18" charset="0"/>
                        <a:ea typeface="Cambria Math" panose="02040503050406030204" pitchFamily="18" charset="0"/>
                      </a:rPr>
                      <m:t>∙</m:t>
                    </m:r>
                    <m:sSup>
                      <m:sSupPr>
                        <m:ctrlPr>
                          <a:rPr lang="de-DE" altLang="de-DE" sz="2200" b="1" i="1" smtClean="0">
                            <a:solidFill>
                              <a:schemeClr val="tx1"/>
                            </a:solidFill>
                            <a:latin typeface="Cambria Math" panose="02040503050406030204" pitchFamily="18" charset="0"/>
                            <a:ea typeface="Cambria Math" panose="02040503050406030204" pitchFamily="18" charset="0"/>
                          </a:rPr>
                        </m:ctrlPr>
                      </m:sSupPr>
                      <m:e>
                        <m:r>
                          <a:rPr lang="de-DE" altLang="de-DE" sz="2200" b="1" i="0" smtClean="0">
                            <a:solidFill>
                              <a:schemeClr val="tx1"/>
                            </a:solidFill>
                            <a:latin typeface="Cambria Math" panose="02040503050406030204" pitchFamily="18" charset="0"/>
                            <a:ea typeface="Cambria Math" panose="02040503050406030204" pitchFamily="18" charset="0"/>
                          </a:rPr>
                          <m:t>𝐑</m:t>
                        </m:r>
                      </m:e>
                      <m:sup>
                        <m:r>
                          <a:rPr lang="de-DE" altLang="de-DE" sz="2200" b="1" i="0" smtClean="0">
                            <a:solidFill>
                              <a:schemeClr val="tx1"/>
                            </a:solidFill>
                            <a:latin typeface="Cambria Math" panose="02040503050406030204" pitchFamily="18" charset="0"/>
                            <a:ea typeface="Cambria Math" panose="02040503050406030204" pitchFamily="18" charset="0"/>
                          </a:rPr>
                          <m:t>𝐓</m:t>
                        </m:r>
                      </m:sup>
                    </m:sSup>
                    <m:d>
                      <m:dPr>
                        <m:ctrlPr>
                          <a:rPr lang="de-DE" altLang="de-DE" sz="2200" b="1" i="1" smtClean="0">
                            <a:solidFill>
                              <a:schemeClr val="tx1"/>
                            </a:solidFill>
                            <a:latin typeface="Cambria Math" panose="02040503050406030204" pitchFamily="18" charset="0"/>
                            <a:ea typeface="Cambria Math" panose="02040503050406030204" pitchFamily="18" charset="0"/>
                          </a:rPr>
                        </m:ctrlPr>
                      </m:dPr>
                      <m:e>
                        <m:r>
                          <a:rPr lang="de-DE" altLang="de-DE" sz="2200" b="1" i="1" smtClean="0">
                            <a:solidFill>
                              <a:schemeClr val="tx1"/>
                            </a:solidFill>
                            <a:latin typeface="Cambria Math" panose="02040503050406030204" pitchFamily="18" charset="0"/>
                            <a:ea typeface="Cambria Math" panose="02040503050406030204" pitchFamily="18" charset="0"/>
                          </a:rPr>
                          <m:t>𝒔</m:t>
                        </m:r>
                      </m:e>
                    </m:d>
                  </m:oMath>
                </a14:m>
                <a:r>
                  <a:rPr lang="en-US" altLang="de-DE" sz="2200" b="1" dirty="0" smtClean="0">
                    <a:solidFill>
                      <a:schemeClr val="tx1"/>
                    </a:solidFill>
                    <a:latin typeface="Calibri" panose="020F0502020204030204" pitchFamily="34" charset="0"/>
                  </a:rPr>
                  <a:t> </a:t>
                </a:r>
                <a:endParaRPr lang="en-US" altLang="de-DE" sz="2200" b="1" dirty="0">
                  <a:solidFill>
                    <a:schemeClr val="tx1"/>
                  </a:solidFill>
                  <a:latin typeface="Calibri" panose="020F0502020204030204" pitchFamily="34" charset="0"/>
                </a:endParaRPr>
              </a:p>
            </p:txBody>
          </p:sp>
        </mc:Choice>
        <mc:Fallback xmlns="">
          <p:sp>
            <p:nvSpPr>
              <p:cNvPr id="26" name="Text Box 7"/>
              <p:cNvSpPr txBox="1">
                <a:spLocks noRot="1" noChangeAspect="1" noMove="1" noResize="1" noEditPoints="1" noAdjustHandles="1" noChangeArrowheads="1" noChangeShapeType="1" noTextEdit="1"/>
              </p:cNvSpPr>
              <p:nvPr/>
            </p:nvSpPr>
            <p:spPr bwMode="auto">
              <a:xfrm>
                <a:off x="2426362" y="3569887"/>
                <a:ext cx="4125402" cy="436979"/>
              </a:xfrm>
              <a:prstGeom prst="rect">
                <a:avLst/>
              </a:prstGeom>
              <a:blipFill>
                <a:blip r:embed="rId15"/>
                <a:stretch>
                  <a:fillRect b="-140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15102397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3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9" grpId="0"/>
      <p:bldP spid="12" grpId="0"/>
      <p:bldP spid="14" grpId="0"/>
      <p:bldP spid="17" grpId="0"/>
      <p:bldP spid="19" grpId="0"/>
      <p:bldP spid="18" grpId="0"/>
      <p:bldP spid="22" grpId="0"/>
      <p:bldP spid="5" grpId="0" animBg="1"/>
      <p:bldP spid="20" grpId="0" animBg="1"/>
      <p:bldP spid="21" grpId="0" animBg="1"/>
      <p:bldP spid="23" grpId="0" animBg="1"/>
      <p:bldP spid="24" grpId="0"/>
      <p:bldP spid="2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Emittance for Gaussian and non-Gaussian Beams</a:t>
            </a:r>
          </a:p>
        </p:txBody>
      </p:sp>
      <p:sp>
        <p:nvSpPr>
          <p:cNvPr id="6148" name="Text Box 3"/>
          <p:cNvSpPr txBox="1">
            <a:spLocks noChangeArrowheads="1"/>
          </p:cNvSpPr>
          <p:nvPr/>
        </p:nvSpPr>
        <p:spPr bwMode="auto">
          <a:xfrm>
            <a:off x="125413" y="139761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6149" name="Rectangle 4"/>
          <p:cNvSpPr>
            <a:spLocks noChangeArrowheads="1"/>
          </p:cNvSpPr>
          <p:nvPr/>
        </p:nvSpPr>
        <p:spPr bwMode="auto">
          <a:xfrm>
            <a:off x="179388" y="708025"/>
            <a:ext cx="8528050" cy="1333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The beam distribution can be non-Gaussian, e.g. at:</a:t>
            </a:r>
          </a:p>
          <a:p>
            <a:pPr algn="l">
              <a:lnSpc>
                <a:spcPct val="60000"/>
              </a:lnSpc>
            </a:pPr>
            <a:r>
              <a:rPr lang="en-US" altLang="de-DE" dirty="0">
                <a:latin typeface="Calibri" panose="020F0502020204030204" pitchFamily="34" charset="0"/>
                <a:sym typeface="Wingdings" pitchFamily="2" charset="2"/>
              </a:rPr>
              <a:t> B</a:t>
            </a:r>
            <a:r>
              <a:rPr lang="en-US" altLang="de-DE" dirty="0" smtClean="0">
                <a:latin typeface="Calibri" panose="020F0502020204030204" pitchFamily="34" charset="0"/>
              </a:rPr>
              <a:t>eams </a:t>
            </a:r>
            <a:r>
              <a:rPr lang="en-US" altLang="de-DE" dirty="0">
                <a:latin typeface="Calibri" panose="020F0502020204030204" pitchFamily="34" charset="0"/>
              </a:rPr>
              <a:t>behind ion source</a:t>
            </a:r>
          </a:p>
          <a:p>
            <a:pPr algn="l">
              <a:lnSpc>
                <a:spcPct val="60000"/>
              </a:lnSpc>
              <a:buFont typeface="Wingdings" pitchFamily="2" charset="2"/>
              <a:buChar char="Ø"/>
            </a:pPr>
            <a:r>
              <a:rPr lang="en-US" altLang="de-DE" dirty="0" smtClean="0">
                <a:latin typeface="Calibri" panose="020F0502020204030204" pitchFamily="34" charset="0"/>
              </a:rPr>
              <a:t> Space </a:t>
            </a:r>
            <a:r>
              <a:rPr lang="en-US" altLang="de-DE" dirty="0">
                <a:latin typeface="Calibri" panose="020F0502020204030204" pitchFamily="34" charset="0"/>
              </a:rPr>
              <a:t>charged dominated beams at LINAC &amp; synchrotron</a:t>
            </a:r>
          </a:p>
          <a:p>
            <a:pPr algn="l">
              <a:lnSpc>
                <a:spcPct val="60000"/>
              </a:lnSpc>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Cooled </a:t>
            </a:r>
            <a:r>
              <a:rPr lang="en-US" altLang="de-DE" dirty="0">
                <a:latin typeface="Calibri" panose="020F0502020204030204" pitchFamily="34" charset="0"/>
              </a:rPr>
              <a:t>beams in storage rings</a:t>
            </a:r>
          </a:p>
        </p:txBody>
      </p:sp>
      <p:sp>
        <p:nvSpPr>
          <p:cNvPr id="6150" name="Text Box 5"/>
          <p:cNvSpPr txBox="1">
            <a:spLocks noChangeArrowheads="1"/>
          </p:cNvSpPr>
          <p:nvPr/>
        </p:nvSpPr>
        <p:spPr bwMode="auto">
          <a:xfrm>
            <a:off x="194886" y="1984970"/>
            <a:ext cx="4679950" cy="1123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2000" dirty="0">
                <a:solidFill>
                  <a:srgbClr val="0000FF"/>
                </a:solidFill>
                <a:latin typeface="Calibri" panose="020F0502020204030204" pitchFamily="34" charset="0"/>
              </a:rPr>
              <a:t>General description of emittance </a:t>
            </a:r>
          </a:p>
          <a:p>
            <a:pPr algn="l">
              <a:spcBef>
                <a:spcPts val="0"/>
              </a:spcBef>
            </a:pPr>
            <a:r>
              <a:rPr lang="en-US" altLang="de-DE" sz="2000" dirty="0">
                <a:solidFill>
                  <a:srgbClr val="0000FF"/>
                </a:solidFill>
                <a:latin typeface="Calibri" panose="020F0502020204030204" pitchFamily="34" charset="0"/>
              </a:rPr>
              <a:t>using terms of 2-dim distribution:</a:t>
            </a:r>
          </a:p>
          <a:p>
            <a:pPr algn="l"/>
            <a:r>
              <a:rPr lang="en-US" altLang="de-DE" dirty="0">
                <a:latin typeface="Calibri" panose="020F0502020204030204" pitchFamily="34" charset="0"/>
              </a:rPr>
              <a:t>It describes the value for 1 </a:t>
            </a:r>
            <a:r>
              <a:rPr lang="en-US" altLang="de-DE" dirty="0" smtClean="0">
                <a:latin typeface="Calibri" panose="020F0502020204030204" pitchFamily="34" charset="0"/>
              </a:rPr>
              <a:t>standard </a:t>
            </a:r>
            <a:r>
              <a:rPr lang="en-US" altLang="de-DE" dirty="0">
                <a:latin typeface="Calibri" panose="020F0502020204030204" pitchFamily="34" charset="0"/>
              </a:rPr>
              <a:t>derivation </a:t>
            </a:r>
          </a:p>
        </p:txBody>
      </p:sp>
      <p:graphicFrame>
        <p:nvGraphicFramePr>
          <p:cNvPr id="6151" name="Object 6"/>
          <p:cNvGraphicFramePr>
            <a:graphicFrameLocks noChangeAspect="1"/>
          </p:cNvGraphicFramePr>
          <p:nvPr>
            <p:extLst>
              <p:ext uri="{D42A27DB-BD31-4B8C-83A1-F6EECF244321}">
                <p14:modId xmlns:p14="http://schemas.microsoft.com/office/powerpoint/2010/main" val="2676068094"/>
              </p:ext>
            </p:extLst>
          </p:nvPr>
        </p:nvGraphicFramePr>
        <p:xfrm>
          <a:off x="4593795" y="2001156"/>
          <a:ext cx="3022600" cy="663575"/>
        </p:xfrm>
        <a:graphic>
          <a:graphicData uri="http://schemas.openxmlformats.org/presentationml/2006/ole">
            <mc:AlternateContent xmlns:mc="http://schemas.openxmlformats.org/markup-compatibility/2006">
              <mc:Choice xmlns:v="urn:schemas-microsoft-com:vml" Requires="v">
                <p:oleObj spid="_x0000_s91506" name="Equation" r:id="rId4" imgW="1562100" imgH="342900" progId="Equation.3">
                  <p:embed/>
                </p:oleObj>
              </mc:Choice>
              <mc:Fallback>
                <p:oleObj name="Equation" r:id="rId4" imgW="1562100" imgH="342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3795" y="2001156"/>
                        <a:ext cx="3022600"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Text Box 8"/>
          <p:cNvSpPr txBox="1">
            <a:spLocks noChangeArrowheads="1"/>
          </p:cNvSpPr>
          <p:nvPr/>
        </p:nvSpPr>
        <p:spPr bwMode="auto">
          <a:xfrm>
            <a:off x="5414058" y="2843996"/>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b="1" dirty="0">
                <a:solidFill>
                  <a:srgbClr val="FF0000"/>
                </a:solidFill>
                <a:latin typeface="Calibri" panose="020F0502020204030204" pitchFamily="34" charset="0"/>
              </a:rPr>
              <a:t>Variances</a:t>
            </a:r>
          </a:p>
        </p:txBody>
      </p:sp>
      <p:sp>
        <p:nvSpPr>
          <p:cNvPr id="6155" name="Text Box 10"/>
          <p:cNvSpPr txBox="1">
            <a:spLocks noChangeArrowheads="1"/>
          </p:cNvSpPr>
          <p:nvPr/>
        </p:nvSpPr>
        <p:spPr bwMode="auto">
          <a:xfrm>
            <a:off x="6790232" y="2845127"/>
            <a:ext cx="1657350" cy="672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3333FF"/>
                </a:solidFill>
                <a:latin typeface="Calibri" panose="020F0502020204030204" pitchFamily="34" charset="0"/>
              </a:rPr>
              <a:t>Covariance</a:t>
            </a:r>
          </a:p>
          <a:p>
            <a:pPr algn="l">
              <a:lnSpc>
                <a:spcPct val="50000"/>
              </a:lnSpc>
            </a:pPr>
            <a:r>
              <a:rPr lang="en-US" altLang="de-DE" b="1" dirty="0">
                <a:solidFill>
                  <a:srgbClr val="3333FF"/>
                </a:solidFill>
                <a:latin typeface="Calibri" panose="020F0502020204030204" pitchFamily="34" charset="0"/>
              </a:rPr>
              <a:t>i.e. correlation</a:t>
            </a:r>
          </a:p>
        </p:txBody>
      </p:sp>
      <p:sp>
        <p:nvSpPr>
          <p:cNvPr id="6156" name="Text Box 13"/>
          <p:cNvSpPr txBox="1">
            <a:spLocks noChangeArrowheads="1"/>
          </p:cNvSpPr>
          <p:nvPr/>
        </p:nvSpPr>
        <p:spPr bwMode="auto">
          <a:xfrm>
            <a:off x="311149" y="4970944"/>
            <a:ext cx="2683511"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rPr>
              <a:t>Care:</a:t>
            </a:r>
            <a:r>
              <a:rPr lang="en-US" altLang="de-DE" dirty="0">
                <a:latin typeface="Calibri" panose="020F0502020204030204" pitchFamily="34" charset="0"/>
              </a:rPr>
              <a:t> </a:t>
            </a:r>
            <a:endParaRPr lang="en-US" altLang="de-DE" dirty="0" smtClean="0">
              <a:latin typeface="Calibri" panose="020F0502020204030204" pitchFamily="34" charset="0"/>
            </a:endParaRPr>
          </a:p>
          <a:p>
            <a:pPr algn="l">
              <a:spcBef>
                <a:spcPts val="200"/>
              </a:spcBef>
            </a:pPr>
            <a:r>
              <a:rPr lang="en-US" altLang="de-DE" dirty="0" smtClean="0">
                <a:latin typeface="Calibri" panose="020F0502020204030204" pitchFamily="34" charset="0"/>
              </a:rPr>
              <a:t>No </a:t>
            </a:r>
            <a:r>
              <a:rPr lang="en-US" altLang="de-DE" dirty="0">
                <a:latin typeface="Calibri" panose="020F0502020204030204" pitchFamily="34" charset="0"/>
              </a:rPr>
              <a:t>common </a:t>
            </a:r>
            <a:r>
              <a:rPr lang="en-US" altLang="de-DE" dirty="0" smtClean="0">
                <a:latin typeface="Calibri" panose="020F0502020204030204" pitchFamily="34" charset="0"/>
              </a:rPr>
              <a:t>definition </a:t>
            </a:r>
          </a:p>
          <a:p>
            <a:pPr algn="l">
              <a:spcBef>
                <a:spcPts val="200"/>
              </a:spcBef>
            </a:pPr>
            <a:r>
              <a:rPr lang="en-US" altLang="de-DE" dirty="0" smtClean="0">
                <a:latin typeface="Calibri" panose="020F0502020204030204" pitchFamily="34" charset="0"/>
              </a:rPr>
              <a:t>of </a:t>
            </a:r>
            <a:r>
              <a:rPr lang="en-US" altLang="de-DE" dirty="0">
                <a:latin typeface="Calibri" panose="020F0502020204030204" pitchFamily="34" charset="0"/>
              </a:rPr>
              <a:t>emittance concerning </a:t>
            </a:r>
            <a:endParaRPr lang="en-US" altLang="de-DE" dirty="0" smtClean="0">
              <a:latin typeface="Calibri" panose="020F0502020204030204" pitchFamily="34" charset="0"/>
            </a:endParaRPr>
          </a:p>
          <a:p>
            <a:pPr algn="l">
              <a:spcBef>
                <a:spcPts val="200"/>
              </a:spcBef>
            </a:pPr>
            <a:r>
              <a:rPr lang="en-US" altLang="de-DE" dirty="0" smtClean="0">
                <a:latin typeface="Calibri" panose="020F0502020204030204" pitchFamily="34" charset="0"/>
              </a:rPr>
              <a:t>the </a:t>
            </a:r>
            <a:r>
              <a:rPr lang="en-US" altLang="de-DE" dirty="0">
                <a:latin typeface="Calibri" panose="020F0502020204030204" pitchFamily="34" charset="0"/>
              </a:rPr>
              <a:t>fraction </a:t>
            </a:r>
            <a:r>
              <a:rPr lang="en-US" altLang="de-DE" b="1" i="1" dirty="0">
                <a:latin typeface="Calibri" panose="020F0502020204030204" pitchFamily="34" charset="0"/>
              </a:rPr>
              <a:t>f</a:t>
            </a:r>
            <a:r>
              <a:rPr lang="en-US" altLang="de-DE" dirty="0">
                <a:latin typeface="Calibri" panose="020F0502020204030204" pitchFamily="34" charset="0"/>
              </a:rPr>
              <a:t> </a:t>
            </a:r>
          </a:p>
        </p:txBody>
      </p:sp>
      <p:sp>
        <p:nvSpPr>
          <p:cNvPr id="6157" name="Line 14"/>
          <p:cNvSpPr>
            <a:spLocks noChangeShapeType="1"/>
          </p:cNvSpPr>
          <p:nvPr/>
        </p:nvSpPr>
        <p:spPr bwMode="auto">
          <a:xfrm>
            <a:off x="504825" y="3582988"/>
            <a:ext cx="8172450" cy="0"/>
          </a:xfrm>
          <a:prstGeom prst="line">
            <a:avLst/>
          </a:prstGeom>
          <a:noFill/>
          <a:ln w="190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endParaRPr>
          </a:p>
        </p:txBody>
      </p:sp>
      <p:graphicFrame>
        <p:nvGraphicFramePr>
          <p:cNvPr id="6159" name="Object 17"/>
          <p:cNvGraphicFramePr>
            <a:graphicFrameLocks noChangeAspect="1"/>
          </p:cNvGraphicFramePr>
          <p:nvPr>
            <p:extLst>
              <p:ext uri="{D42A27DB-BD31-4B8C-83A1-F6EECF244321}">
                <p14:modId xmlns:p14="http://schemas.microsoft.com/office/powerpoint/2010/main" val="2504996084"/>
              </p:ext>
            </p:extLst>
          </p:nvPr>
        </p:nvGraphicFramePr>
        <p:xfrm>
          <a:off x="331312" y="4180306"/>
          <a:ext cx="2625725" cy="387350"/>
        </p:xfrm>
        <a:graphic>
          <a:graphicData uri="http://schemas.openxmlformats.org/presentationml/2006/ole">
            <mc:AlternateContent xmlns:mc="http://schemas.openxmlformats.org/markup-compatibility/2006">
              <mc:Choice xmlns:v="urn:schemas-microsoft-com:vml" Requires="v">
                <p:oleObj spid="_x0000_s91507" name="Equation" r:id="rId6" imgW="1549400" imgH="228600" progId="Equation.3">
                  <p:embed/>
                </p:oleObj>
              </mc:Choice>
              <mc:Fallback>
                <p:oleObj name="Equation" r:id="rId6" imgW="15494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312" y="4180306"/>
                        <a:ext cx="262572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0" name="Text Box 19"/>
          <p:cNvSpPr txBox="1">
            <a:spLocks noChangeArrowheads="1"/>
          </p:cNvSpPr>
          <p:nvPr/>
        </p:nvSpPr>
        <p:spPr bwMode="auto">
          <a:xfrm>
            <a:off x="311149" y="3743410"/>
            <a:ext cx="88328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latin typeface="Calibri" panose="020F0502020204030204" pitchFamily="34" charset="0"/>
              </a:rPr>
              <a:t>For </a:t>
            </a:r>
            <a:r>
              <a:rPr lang="en-US" altLang="de-DE" b="1" u="sng" dirty="0" smtClean="0">
                <a:latin typeface="Calibri" panose="020F0502020204030204" pitchFamily="34" charset="0"/>
              </a:rPr>
              <a:t>Gaussian </a:t>
            </a:r>
            <a:r>
              <a:rPr lang="en-US" altLang="de-DE" b="1" dirty="0" smtClean="0">
                <a:latin typeface="Calibri" panose="020F0502020204030204" pitchFamily="34" charset="0"/>
              </a:rPr>
              <a:t>beams only: </a:t>
            </a:r>
            <a:r>
              <a:rPr lang="el-GR" altLang="de-DE" b="1" i="1" dirty="0" smtClean="0">
                <a:latin typeface="Calibri" panose="020F0502020204030204" pitchFamily="34" charset="0"/>
              </a:rPr>
              <a:t>ε</a:t>
            </a:r>
            <a:r>
              <a:rPr lang="de-DE" altLang="de-DE" b="1" i="1" baseline="-25000" dirty="0" err="1">
                <a:latin typeface="Calibri" panose="020F0502020204030204" pitchFamily="34" charset="0"/>
              </a:rPr>
              <a:t>rms</a:t>
            </a:r>
            <a:r>
              <a:rPr lang="de-DE" altLang="de-DE" dirty="0">
                <a:latin typeface="Calibri" panose="020F0502020204030204" pitchFamily="34" charset="0"/>
              </a:rPr>
              <a:t>  </a:t>
            </a:r>
            <a:r>
              <a:rPr lang="de-DE" altLang="de-DE" dirty="0" smtClean="0">
                <a:latin typeface="Calibri" panose="020F0502020204030204" pitchFamily="34" charset="0"/>
                <a:sym typeface="Symbol" panose="05050102010706020507" pitchFamily="18" charset="2"/>
              </a:rPr>
              <a:t></a:t>
            </a:r>
            <a:r>
              <a:rPr lang="de-DE" altLang="de-DE" dirty="0" smtClean="0">
                <a:latin typeface="Calibri" panose="020F0502020204030204" pitchFamily="34" charset="0"/>
              </a:rPr>
              <a:t>  </a:t>
            </a:r>
            <a:r>
              <a:rPr lang="en-US" altLang="de-DE" dirty="0">
                <a:latin typeface="Calibri" panose="020F0502020204030204" pitchFamily="34" charset="0"/>
              </a:rPr>
              <a:t>interpreted as area containing </a:t>
            </a:r>
            <a:r>
              <a:rPr lang="en-US" altLang="de-DE" dirty="0" smtClean="0">
                <a:latin typeface="Calibri" panose="020F0502020204030204" pitchFamily="34" charset="0"/>
              </a:rPr>
              <a:t>a </a:t>
            </a:r>
            <a:r>
              <a:rPr lang="en-US" altLang="de-DE" dirty="0">
                <a:latin typeface="Calibri" panose="020F0502020204030204" pitchFamily="34" charset="0"/>
              </a:rPr>
              <a:t>fraction </a:t>
            </a:r>
            <a:r>
              <a:rPr lang="en-US" altLang="de-DE" b="1" i="1" dirty="0">
                <a:latin typeface="Calibri" panose="020F0502020204030204" pitchFamily="34" charset="0"/>
              </a:rPr>
              <a:t>f </a:t>
            </a:r>
            <a:r>
              <a:rPr lang="en-US" altLang="de-DE" dirty="0">
                <a:latin typeface="Calibri" panose="020F0502020204030204" pitchFamily="34" charset="0"/>
              </a:rPr>
              <a:t>of ions:   </a:t>
            </a:r>
          </a:p>
        </p:txBody>
      </p:sp>
      <p:pic>
        <p:nvPicPr>
          <p:cNvPr id="6229" name="Picture 85" descr="F:\JUAS 2017\emittance_fraction.png"/>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6566" t="28433" r="32177" b="12667"/>
          <a:stretch/>
        </p:blipFill>
        <p:spPr bwMode="auto">
          <a:xfrm>
            <a:off x="3103562" y="4112742"/>
            <a:ext cx="2836069" cy="22425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elle 1"/>
          <p:cNvGraphicFramePr>
            <a:graphicFrameLocks noGrp="1"/>
          </p:cNvGraphicFramePr>
          <p:nvPr>
            <p:extLst>
              <p:ext uri="{D42A27DB-BD31-4B8C-83A1-F6EECF244321}">
                <p14:modId xmlns:p14="http://schemas.microsoft.com/office/powerpoint/2010/main" val="3908949831"/>
              </p:ext>
            </p:extLst>
          </p:nvPr>
        </p:nvGraphicFramePr>
        <p:xfrm>
          <a:off x="5939631" y="4145918"/>
          <a:ext cx="3008789" cy="2140582"/>
        </p:xfrm>
        <a:graphic>
          <a:graphicData uri="http://schemas.openxmlformats.org/drawingml/2006/table">
            <a:tbl>
              <a:tblPr firstRow="1" bandRow="1">
                <a:tableStyleId>{5C22544A-7EE6-4342-B048-85BDC9FD1C3A}</a:tableStyleId>
              </a:tblPr>
              <a:tblGrid>
                <a:gridCol w="1657848">
                  <a:extLst>
                    <a:ext uri="{9D8B030D-6E8A-4147-A177-3AD203B41FA5}">
                      <a16:colId xmlns:a16="http://schemas.microsoft.com/office/drawing/2014/main" val="20000"/>
                    </a:ext>
                  </a:extLst>
                </a:gridCol>
                <a:gridCol w="1350941">
                  <a:extLst>
                    <a:ext uri="{9D8B030D-6E8A-4147-A177-3AD203B41FA5}">
                      <a16:colId xmlns:a16="http://schemas.microsoft.com/office/drawing/2014/main" val="20001"/>
                    </a:ext>
                  </a:extLst>
                </a:gridCol>
              </a:tblGrid>
              <a:tr h="387982">
                <a:tc>
                  <a:txBody>
                    <a:bodyPr/>
                    <a:lstStyle/>
                    <a:p>
                      <a:r>
                        <a:rPr lang="en-US" sz="1700" dirty="0" smtClean="0"/>
                        <a:t>Emittance </a:t>
                      </a:r>
                      <a:r>
                        <a:rPr lang="en-US" sz="1700" i="1" dirty="0" smtClean="0">
                          <a:sym typeface="Symbol"/>
                        </a:rPr>
                        <a:t> </a:t>
                      </a:r>
                      <a:r>
                        <a:rPr lang="en-US" sz="1700" dirty="0" smtClean="0">
                          <a:sym typeface="Symbol"/>
                        </a:rPr>
                        <a:t>(</a:t>
                      </a:r>
                      <a:r>
                        <a:rPr lang="en-US" sz="1700" i="1" dirty="0" smtClean="0">
                          <a:sym typeface="Symbol"/>
                        </a:rPr>
                        <a:t>f</a:t>
                      </a:r>
                      <a:r>
                        <a:rPr lang="en-US" sz="1700" dirty="0" smtClean="0">
                          <a:sym typeface="Symbol"/>
                        </a:rPr>
                        <a:t>)</a:t>
                      </a:r>
                      <a:r>
                        <a:rPr lang="en-US" sz="1700" dirty="0" smtClean="0"/>
                        <a:t> </a:t>
                      </a:r>
                      <a:endParaRPr lang="en-US" sz="1700" i="1" dirty="0"/>
                    </a:p>
                  </a:txBody>
                  <a:tcPr/>
                </a:tc>
                <a:tc>
                  <a:txBody>
                    <a:bodyPr/>
                    <a:lstStyle/>
                    <a:p>
                      <a:r>
                        <a:rPr lang="en-US" sz="1700" dirty="0" smtClean="0"/>
                        <a:t>Fraction </a:t>
                      </a:r>
                      <a:r>
                        <a:rPr lang="en-US" sz="1700" i="1" dirty="0" smtClean="0"/>
                        <a:t>f</a:t>
                      </a:r>
                      <a:endParaRPr lang="en-US" sz="1700" i="1" dirty="0"/>
                    </a:p>
                  </a:txBody>
                  <a:tcPr/>
                </a:tc>
                <a:extLst>
                  <a:ext uri="{0D108BD9-81ED-4DB2-BD59-A6C34878D82A}">
                    <a16:rowId xmlns:a16="http://schemas.microsoft.com/office/drawing/2014/main" val="10000"/>
                  </a:ext>
                </a:extLst>
              </a:tr>
              <a:tr h="301319">
                <a:tc>
                  <a:txBody>
                    <a:bodyPr/>
                    <a:lstStyle/>
                    <a:p>
                      <a:pPr algn="r"/>
                      <a:r>
                        <a:rPr lang="en-US" sz="1700" dirty="0" smtClean="0"/>
                        <a:t>1 </a:t>
                      </a:r>
                      <a:r>
                        <a:rPr lang="en-US" sz="1700" dirty="0" smtClean="0">
                          <a:sym typeface="Symbol"/>
                        </a:rPr>
                        <a:t> </a:t>
                      </a:r>
                      <a:r>
                        <a:rPr lang="en-US" sz="1700" baseline="-25000" dirty="0" err="1" smtClean="0">
                          <a:sym typeface="Symbol"/>
                        </a:rPr>
                        <a:t>rms</a:t>
                      </a:r>
                      <a:endParaRPr lang="en-US" sz="1700" b="1" i="1" baseline="-25000" dirty="0"/>
                    </a:p>
                  </a:txBody>
                  <a:tcPr/>
                </a:tc>
                <a:tc>
                  <a:txBody>
                    <a:bodyPr/>
                    <a:lstStyle/>
                    <a:p>
                      <a:pPr algn="r"/>
                      <a:r>
                        <a:rPr lang="en-US" sz="1700" dirty="0" smtClean="0"/>
                        <a:t>15 %</a:t>
                      </a:r>
                      <a:endParaRPr lang="en-US" sz="1700" dirty="0"/>
                    </a:p>
                  </a:txBody>
                  <a:tcPr/>
                </a:tc>
                <a:extLst>
                  <a:ext uri="{0D108BD9-81ED-4DB2-BD59-A6C34878D82A}">
                    <a16:rowId xmlns:a16="http://schemas.microsoft.com/office/drawing/2014/main" val="10001"/>
                  </a:ext>
                </a:extLst>
              </a:tr>
              <a:tr h="327989">
                <a:tc>
                  <a:txBody>
                    <a:bodyPr/>
                    <a:lstStyle/>
                    <a:p>
                      <a:pPr algn="r"/>
                      <a:r>
                        <a:rPr lang="en-US" sz="1700" dirty="0" smtClean="0">
                          <a:sym typeface="Symbol"/>
                        </a:rPr>
                        <a:t></a:t>
                      </a:r>
                      <a:r>
                        <a:rPr lang="en-US" sz="1700" dirty="0" smtClean="0"/>
                        <a:t> </a:t>
                      </a:r>
                      <a:r>
                        <a:rPr lang="en-US" sz="1700" dirty="0" smtClean="0">
                          <a:sym typeface="Symbol"/>
                        </a:rPr>
                        <a:t> </a:t>
                      </a:r>
                      <a:r>
                        <a:rPr lang="en-US" sz="1700" baseline="-25000" dirty="0" err="1" smtClean="0">
                          <a:sym typeface="Symbol"/>
                        </a:rPr>
                        <a:t>rms</a:t>
                      </a:r>
                      <a:endParaRPr lang="en-US" sz="1700" b="1" i="1" baseline="-25000" dirty="0"/>
                    </a:p>
                  </a:txBody>
                  <a:tcPr/>
                </a:tc>
                <a:tc>
                  <a:txBody>
                    <a:bodyPr/>
                    <a:lstStyle/>
                    <a:p>
                      <a:pPr algn="r"/>
                      <a:r>
                        <a:rPr lang="en-US" sz="1700" dirty="0" smtClean="0"/>
                        <a:t>39 %</a:t>
                      </a:r>
                      <a:endParaRPr lang="en-US" sz="1700" dirty="0"/>
                    </a:p>
                  </a:txBody>
                  <a:tcPr/>
                </a:tc>
                <a:extLst>
                  <a:ext uri="{0D108BD9-81ED-4DB2-BD59-A6C34878D82A}">
                    <a16:rowId xmlns:a16="http://schemas.microsoft.com/office/drawing/2014/main" val="10002"/>
                  </a:ext>
                </a:extLst>
              </a:tr>
              <a:tr h="297509">
                <a:tc>
                  <a:txBody>
                    <a:bodyPr/>
                    <a:lstStyle/>
                    <a:p>
                      <a:pPr algn="r"/>
                      <a:r>
                        <a:rPr lang="en-US" sz="1700" dirty="0" smtClean="0">
                          <a:sym typeface="Symbol"/>
                        </a:rPr>
                        <a:t>2</a:t>
                      </a:r>
                      <a:r>
                        <a:rPr lang="en-US" sz="1700" dirty="0" smtClean="0"/>
                        <a:t> </a:t>
                      </a:r>
                      <a:r>
                        <a:rPr lang="en-US" sz="1700" dirty="0" smtClean="0">
                          <a:sym typeface="Symbol"/>
                        </a:rPr>
                        <a:t> </a:t>
                      </a:r>
                      <a:r>
                        <a:rPr lang="en-US" sz="1700" baseline="-25000" dirty="0" err="1" smtClean="0">
                          <a:sym typeface="Symbol"/>
                        </a:rPr>
                        <a:t>rms</a:t>
                      </a:r>
                      <a:endParaRPr lang="en-US" sz="1700" b="1" i="1" baseline="-25000" dirty="0"/>
                    </a:p>
                  </a:txBody>
                  <a:tcPr/>
                </a:tc>
                <a:tc>
                  <a:txBody>
                    <a:bodyPr/>
                    <a:lstStyle/>
                    <a:p>
                      <a:pPr algn="r"/>
                      <a:r>
                        <a:rPr lang="en-US" sz="1700" dirty="0" smtClean="0"/>
                        <a:t>63 %</a:t>
                      </a:r>
                      <a:endParaRPr lang="en-US" sz="1700" dirty="0"/>
                    </a:p>
                  </a:txBody>
                  <a:tcPr/>
                </a:tc>
                <a:extLst>
                  <a:ext uri="{0D108BD9-81ED-4DB2-BD59-A6C34878D82A}">
                    <a16:rowId xmlns:a16="http://schemas.microsoft.com/office/drawing/2014/main" val="10003"/>
                  </a:ext>
                </a:extLst>
              </a:tr>
              <a:tr h="324179">
                <a:tc>
                  <a:txBody>
                    <a:bodyPr/>
                    <a:lstStyle/>
                    <a:p>
                      <a:pPr algn="r"/>
                      <a:r>
                        <a:rPr lang="en-US" sz="1700" dirty="0" smtClean="0">
                          <a:sym typeface="Symbol"/>
                        </a:rPr>
                        <a:t>4</a:t>
                      </a:r>
                      <a:r>
                        <a:rPr lang="en-US" sz="1700" dirty="0" smtClean="0"/>
                        <a:t> </a:t>
                      </a:r>
                      <a:r>
                        <a:rPr lang="en-US" sz="1700" dirty="0" smtClean="0">
                          <a:sym typeface="Symbol"/>
                        </a:rPr>
                        <a:t> </a:t>
                      </a:r>
                      <a:r>
                        <a:rPr lang="en-US" sz="1700" baseline="-25000" dirty="0" err="1" smtClean="0">
                          <a:sym typeface="Symbol"/>
                        </a:rPr>
                        <a:t>rms</a:t>
                      </a:r>
                      <a:endParaRPr lang="en-US" sz="1700" b="1" i="1" baseline="-25000" dirty="0"/>
                    </a:p>
                  </a:txBody>
                  <a:tcPr/>
                </a:tc>
                <a:tc>
                  <a:txBody>
                    <a:bodyPr/>
                    <a:lstStyle/>
                    <a:p>
                      <a:pPr algn="r"/>
                      <a:r>
                        <a:rPr lang="en-US" sz="1700" dirty="0" smtClean="0"/>
                        <a:t>86 %</a:t>
                      </a:r>
                      <a:endParaRPr lang="en-US" sz="1700" dirty="0"/>
                    </a:p>
                  </a:txBody>
                  <a:tcPr/>
                </a:tc>
                <a:extLst>
                  <a:ext uri="{0D108BD9-81ED-4DB2-BD59-A6C34878D82A}">
                    <a16:rowId xmlns:a16="http://schemas.microsoft.com/office/drawing/2014/main" val="10004"/>
                  </a:ext>
                </a:extLst>
              </a:tr>
              <a:tr h="316559">
                <a:tc>
                  <a:txBody>
                    <a:bodyPr/>
                    <a:lstStyle/>
                    <a:p>
                      <a:pPr algn="r"/>
                      <a:r>
                        <a:rPr lang="en-US" sz="1700" dirty="0" smtClean="0">
                          <a:sym typeface="Symbol"/>
                        </a:rPr>
                        <a:t>8</a:t>
                      </a:r>
                      <a:r>
                        <a:rPr lang="en-US" sz="1700" dirty="0" smtClean="0"/>
                        <a:t> </a:t>
                      </a:r>
                      <a:r>
                        <a:rPr lang="en-US" sz="1700" dirty="0" smtClean="0">
                          <a:sym typeface="Symbol"/>
                        </a:rPr>
                        <a:t> </a:t>
                      </a:r>
                      <a:r>
                        <a:rPr lang="en-US" sz="1700" baseline="-25000" dirty="0" err="1" smtClean="0">
                          <a:sym typeface="Symbol"/>
                        </a:rPr>
                        <a:t>rms</a:t>
                      </a:r>
                      <a:endParaRPr lang="en-US" sz="1700" b="1" i="1" baseline="-25000" dirty="0"/>
                    </a:p>
                  </a:txBody>
                  <a:tcPr/>
                </a:tc>
                <a:tc>
                  <a:txBody>
                    <a:bodyPr/>
                    <a:lstStyle/>
                    <a:p>
                      <a:pPr algn="r"/>
                      <a:r>
                        <a:rPr lang="en-US" sz="1700" dirty="0" smtClean="0"/>
                        <a:t>98 %</a:t>
                      </a:r>
                      <a:endParaRPr lang="en-US" sz="1700" dirty="0"/>
                    </a:p>
                  </a:txBody>
                  <a:tcPr/>
                </a:tc>
                <a:extLst>
                  <a:ext uri="{0D108BD9-81ED-4DB2-BD59-A6C34878D82A}">
                    <a16:rowId xmlns:a16="http://schemas.microsoft.com/office/drawing/2014/main" val="10005"/>
                  </a:ext>
                </a:extLst>
              </a:tr>
            </a:tbl>
          </a:graphicData>
        </a:graphic>
      </p:graphicFrame>
      <p:sp>
        <p:nvSpPr>
          <p:cNvPr id="3" name="Geschweifte Klammer links 2"/>
          <p:cNvSpPr/>
          <p:nvPr/>
        </p:nvSpPr>
        <p:spPr bwMode="auto">
          <a:xfrm rot="16200000">
            <a:off x="5923827" y="2245185"/>
            <a:ext cx="331538" cy="987554"/>
          </a:xfrm>
          <a:prstGeom prst="leftBrace">
            <a:avLst/>
          </a:prstGeom>
          <a:noFill/>
          <a:ln w="25400" cap="flat" cmpd="sng" algn="ctr">
            <a:solidFill>
              <a:srgbClr val="FF0000"/>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latin typeface="Calibri" panose="020F0502020204030204" pitchFamily="34" charset="0"/>
            </a:endParaRPr>
          </a:p>
        </p:txBody>
      </p:sp>
      <p:sp>
        <p:nvSpPr>
          <p:cNvPr id="19" name="Geschweifte Klammer links 18"/>
          <p:cNvSpPr/>
          <p:nvPr/>
        </p:nvSpPr>
        <p:spPr bwMode="auto">
          <a:xfrm rot="16200000">
            <a:off x="7039709" y="2384259"/>
            <a:ext cx="319446" cy="695563"/>
          </a:xfrm>
          <a:prstGeom prst="leftBrace">
            <a:avLst/>
          </a:prstGeom>
          <a:noFill/>
          <a:ln w="25400" cap="flat" cmpd="sng" algn="ctr">
            <a:solidFill>
              <a:srgbClr val="00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latin typeface="Calibri" panose="020F0502020204030204" pitchFamily="34" charset="0"/>
            </a:endParaRPr>
          </a:p>
        </p:txBody>
      </p:sp>
    </p:spTree>
    <p:extLst>
      <p:ext uri="{BB962C8B-B14F-4D97-AF65-F5344CB8AC3E}">
        <p14:creationId xmlns:p14="http://schemas.microsoft.com/office/powerpoint/2010/main" val="11765616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5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6" grpId="0"/>
      <p:bldP spid="6157" grpId="0" animBg="1"/>
      <p:bldP spid="616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Slit-Grid Measurement Device</a:t>
            </a:r>
          </a:p>
        </p:txBody>
      </p:sp>
      <p:sp>
        <p:nvSpPr>
          <p:cNvPr id="819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8197" name="Picture 4"/>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655656" y="1597025"/>
            <a:ext cx="7021512" cy="290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0888" y="3421063"/>
            <a:ext cx="20637" cy="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Rectangle 6"/>
          <p:cNvSpPr>
            <a:spLocks noChangeArrowheads="1"/>
          </p:cNvSpPr>
          <p:nvPr/>
        </p:nvSpPr>
        <p:spPr bwMode="auto">
          <a:xfrm>
            <a:off x="311150" y="796925"/>
            <a:ext cx="8802688" cy="77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Slit-Grid: Direct determination of position and angle distribution.</a:t>
            </a:r>
          </a:p>
          <a:p>
            <a:pPr algn="l">
              <a:lnSpc>
                <a:spcPct val="70000"/>
              </a:lnSpc>
            </a:pPr>
            <a:r>
              <a:rPr lang="en-US" altLang="de-DE" sz="2000" dirty="0">
                <a:solidFill>
                  <a:srgbClr val="0000FF"/>
                </a:solidFill>
                <a:latin typeface="Calibri" panose="020F0502020204030204" pitchFamily="34" charset="0"/>
              </a:rPr>
              <a:t>Used for </a:t>
            </a:r>
            <a:r>
              <a:rPr lang="en-US" altLang="de-DE" sz="2000" dirty="0" smtClean="0">
                <a:solidFill>
                  <a:srgbClr val="0000FF"/>
                </a:solidFill>
                <a:latin typeface="Calibri" panose="020F0502020204030204" pitchFamily="34" charset="0"/>
              </a:rPr>
              <a:t>protons with </a:t>
            </a:r>
            <a:r>
              <a:rPr lang="en-US" altLang="de-DE" sz="2000" i="1" dirty="0" err="1">
                <a:solidFill>
                  <a:srgbClr val="0000FF"/>
                </a:solidFill>
                <a:latin typeface="Calibri" panose="020F0502020204030204" pitchFamily="34" charset="0"/>
              </a:rPr>
              <a:t>E</a:t>
            </a:r>
            <a:r>
              <a:rPr lang="en-US" altLang="de-DE" sz="2000" i="1" baseline="-25000" dirty="0" err="1">
                <a:solidFill>
                  <a:srgbClr val="0000FF"/>
                </a:solidFill>
                <a:latin typeface="Calibri" panose="020F0502020204030204" pitchFamily="34" charset="0"/>
              </a:rPr>
              <a:t>kin</a:t>
            </a:r>
            <a:r>
              <a:rPr lang="en-US" altLang="de-DE" sz="2000" dirty="0">
                <a:solidFill>
                  <a:srgbClr val="0000FF"/>
                </a:solidFill>
                <a:latin typeface="Calibri" panose="020F0502020204030204" pitchFamily="34" charset="0"/>
              </a:rPr>
              <a:t> &lt; 100 MeV/u </a:t>
            </a:r>
            <a:r>
              <a:rPr lang="en-US" altLang="de-DE" sz="2000" dirty="0">
                <a:solidFill>
                  <a:srgbClr val="0000FF"/>
                </a:solidFill>
                <a:latin typeface="Calibri" panose="020F0502020204030204" pitchFamily="34" charset="0"/>
                <a:sym typeface="Symbol" pitchFamily="18" charset="2"/>
              </a:rPr>
              <a:t></a:t>
            </a:r>
            <a:r>
              <a:rPr lang="en-US" altLang="de-DE" sz="2000" dirty="0">
                <a:solidFill>
                  <a:srgbClr val="0000FF"/>
                </a:solidFill>
                <a:latin typeface="Calibri" panose="020F0502020204030204" pitchFamily="34" charset="0"/>
              </a:rPr>
              <a:t> range </a:t>
            </a:r>
            <a:r>
              <a:rPr lang="en-US" altLang="de-DE" sz="2000" i="1" dirty="0">
                <a:solidFill>
                  <a:srgbClr val="0000FF"/>
                </a:solidFill>
                <a:latin typeface="Calibri" panose="020F0502020204030204" pitchFamily="34" charset="0"/>
              </a:rPr>
              <a:t>R</a:t>
            </a:r>
            <a:r>
              <a:rPr lang="en-US" altLang="de-DE" sz="2000" dirty="0">
                <a:solidFill>
                  <a:srgbClr val="0000FF"/>
                </a:solidFill>
                <a:latin typeface="Calibri" panose="020F0502020204030204" pitchFamily="34" charset="0"/>
              </a:rPr>
              <a:t> &lt; 1 cm.</a:t>
            </a:r>
          </a:p>
        </p:txBody>
      </p:sp>
      <p:sp>
        <p:nvSpPr>
          <p:cNvPr id="8200" name="Rectangle 7"/>
          <p:cNvSpPr>
            <a:spLocks noChangeArrowheads="1"/>
          </p:cNvSpPr>
          <p:nvPr/>
        </p:nvSpPr>
        <p:spPr bwMode="auto">
          <a:xfrm>
            <a:off x="265907" y="4560478"/>
            <a:ext cx="6859622" cy="1046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FF"/>
                </a:solidFill>
                <a:latin typeface="Calibri" panose="020F0502020204030204" pitchFamily="34" charset="0"/>
              </a:rPr>
              <a:t>Slit</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position </a:t>
            </a:r>
            <a:r>
              <a:rPr lang="en-US" altLang="de-DE" b="1" i="1" dirty="0">
                <a:latin typeface="Calibri" panose="020F0502020204030204" pitchFamily="34" charset="0"/>
              </a:rPr>
              <a:t>P(x)</a:t>
            </a:r>
            <a:r>
              <a:rPr lang="en-US" altLang="de-DE" dirty="0">
                <a:latin typeface="Calibri" panose="020F0502020204030204" pitchFamily="34" charset="0"/>
              </a:rPr>
              <a:t> with typical width: 0.1 to 0.5 mm</a:t>
            </a:r>
          </a:p>
          <a:p>
            <a:pPr algn="l">
              <a:lnSpc>
                <a:spcPct val="70000"/>
              </a:lnSpc>
            </a:pPr>
            <a:r>
              <a:rPr lang="en-US" altLang="de-DE" b="1" i="1" dirty="0">
                <a:solidFill>
                  <a:srgbClr val="0000FF"/>
                </a:solidFill>
                <a:latin typeface="Calibri" panose="020F0502020204030204" pitchFamily="34" charset="0"/>
              </a:rPr>
              <a:t>Distance:</a:t>
            </a:r>
            <a:r>
              <a:rPr lang="en-US" altLang="de-DE" dirty="0">
                <a:solidFill>
                  <a:srgbClr val="0000FF"/>
                </a:solidFill>
                <a:latin typeface="Calibri" panose="020F0502020204030204" pitchFamily="34" charset="0"/>
              </a:rPr>
              <a:t> </a:t>
            </a:r>
            <a:r>
              <a:rPr lang="en-US" altLang="de-DE" dirty="0" smtClean="0">
                <a:latin typeface="Calibri" panose="020F0502020204030204" pitchFamily="34" charset="0"/>
              </a:rPr>
              <a:t>typ. 0.5 </a:t>
            </a:r>
            <a:r>
              <a:rPr lang="en-US" altLang="de-DE" dirty="0">
                <a:latin typeface="Calibri" panose="020F0502020204030204" pitchFamily="34" charset="0"/>
              </a:rPr>
              <a:t>to 5</a:t>
            </a:r>
            <a:r>
              <a:rPr lang="en-US" altLang="de-DE" dirty="0" smtClean="0">
                <a:latin typeface="Calibri" panose="020F0502020204030204" pitchFamily="34" charset="0"/>
              </a:rPr>
              <a:t> </a:t>
            </a:r>
            <a:r>
              <a:rPr lang="en-US" altLang="de-DE" dirty="0">
                <a:latin typeface="Calibri" panose="020F0502020204030204" pitchFamily="34" charset="0"/>
              </a:rPr>
              <a:t>m (depending on beam </a:t>
            </a:r>
            <a:r>
              <a:rPr lang="en-US" altLang="de-DE" dirty="0" smtClean="0">
                <a:latin typeface="Calibri" panose="020F0502020204030204" pitchFamily="34" charset="0"/>
              </a:rPr>
              <a:t>energy 0. 1 ... 100 MeV)</a:t>
            </a:r>
            <a:endParaRPr lang="en-US" altLang="de-DE" dirty="0">
              <a:latin typeface="Calibri" panose="020F0502020204030204" pitchFamily="34" charset="0"/>
            </a:endParaRPr>
          </a:p>
          <a:p>
            <a:pPr algn="l">
              <a:lnSpc>
                <a:spcPct val="70000"/>
              </a:lnSpc>
            </a:pPr>
            <a:r>
              <a:rPr lang="en-US" altLang="de-DE" b="1" i="1" dirty="0">
                <a:solidFill>
                  <a:srgbClr val="0000FF"/>
                </a:solidFill>
                <a:latin typeface="Calibri" panose="020F0502020204030204" pitchFamily="34" charset="0"/>
              </a:rPr>
              <a:t>SEM-Grid:</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angle distribution </a:t>
            </a:r>
            <a:r>
              <a:rPr lang="en-US" altLang="de-DE" b="1" i="1" dirty="0">
                <a:latin typeface="Calibri" panose="020F0502020204030204" pitchFamily="34" charset="0"/>
              </a:rPr>
              <a:t>P(x′)</a:t>
            </a:r>
          </a:p>
        </p:txBody>
      </p:sp>
      <p:grpSp>
        <p:nvGrpSpPr>
          <p:cNvPr id="23" name="Gruppieren 22"/>
          <p:cNvGrpSpPr/>
          <p:nvPr/>
        </p:nvGrpSpPr>
        <p:grpSpPr>
          <a:xfrm>
            <a:off x="4306562" y="5400297"/>
            <a:ext cx="4503896" cy="716246"/>
            <a:chOff x="3927740" y="5617754"/>
            <a:chExt cx="4503896" cy="716246"/>
          </a:xfrm>
        </p:grpSpPr>
        <p:sp>
          <p:nvSpPr>
            <p:cNvPr id="11" name="Textfeld 10"/>
            <p:cNvSpPr txBox="1"/>
            <p:nvPr/>
          </p:nvSpPr>
          <p:spPr>
            <a:xfrm>
              <a:off x="5235704" y="5995446"/>
              <a:ext cx="757645" cy="338554"/>
            </a:xfrm>
            <a:prstGeom prst="rect">
              <a:avLst/>
            </a:prstGeom>
            <a:noFill/>
            <a:ln w="34925">
              <a:solidFill>
                <a:srgbClr val="008000"/>
              </a:solidFill>
            </a:ln>
          </p:spPr>
          <p:txBody>
            <a:bodyPr wrap="square" rtlCol="0">
              <a:spAutoFit/>
            </a:bodyPr>
            <a:lstStyle/>
            <a:p>
              <a:r>
                <a:rPr lang="en-US" sz="1600" b="1" dirty="0" smtClean="0">
                  <a:solidFill>
                    <a:srgbClr val="008000"/>
                  </a:solidFill>
                  <a:latin typeface="Calibri" panose="020F0502020204030204" pitchFamily="34" charset="0"/>
                </a:rPr>
                <a:t>LINAC</a:t>
              </a:r>
              <a:endParaRPr lang="en-US" sz="1600" b="1" dirty="0">
                <a:solidFill>
                  <a:srgbClr val="008000"/>
                </a:solidFill>
                <a:latin typeface="Calibri" panose="020F0502020204030204" pitchFamily="34" charset="0"/>
              </a:endParaRPr>
            </a:p>
          </p:txBody>
        </p:sp>
        <p:sp>
          <p:nvSpPr>
            <p:cNvPr id="12" name="Textfeld 11"/>
            <p:cNvSpPr txBox="1"/>
            <p:nvPr/>
          </p:nvSpPr>
          <p:spPr>
            <a:xfrm>
              <a:off x="3927740" y="5990269"/>
              <a:ext cx="757645" cy="338554"/>
            </a:xfrm>
            <a:prstGeom prst="rect">
              <a:avLst/>
            </a:prstGeom>
            <a:noFill/>
            <a:ln w="34925">
              <a:solidFill>
                <a:srgbClr val="008000"/>
              </a:solidFill>
            </a:ln>
          </p:spPr>
          <p:txBody>
            <a:bodyPr wrap="square" rtlCol="0">
              <a:spAutoFit/>
            </a:bodyPr>
            <a:lstStyle/>
            <a:p>
              <a:pPr algn="ctr"/>
              <a:r>
                <a:rPr lang="en-US" sz="1600" b="1" dirty="0" smtClean="0">
                  <a:solidFill>
                    <a:srgbClr val="008000"/>
                  </a:solidFill>
                  <a:latin typeface="Calibri" panose="020F0502020204030204" pitchFamily="34" charset="0"/>
                </a:rPr>
                <a:t>RFQ</a:t>
              </a:r>
              <a:endParaRPr lang="en-US" sz="1600" b="1" dirty="0">
                <a:solidFill>
                  <a:srgbClr val="008000"/>
                </a:solidFill>
                <a:latin typeface="Calibri" panose="020F0502020204030204" pitchFamily="34" charset="0"/>
              </a:endParaRPr>
            </a:p>
          </p:txBody>
        </p:sp>
        <p:cxnSp>
          <p:nvCxnSpPr>
            <p:cNvPr id="13" name="Gerade Verbindung 12"/>
            <p:cNvCxnSpPr/>
            <p:nvPr/>
          </p:nvCxnSpPr>
          <p:spPr bwMode="auto">
            <a:xfrm flipH="1" flipV="1">
              <a:off x="4675239" y="6128444"/>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 Box 4"/>
            <p:cNvSpPr txBox="1">
              <a:spLocks noChangeArrowheads="1"/>
            </p:cNvSpPr>
            <p:nvPr/>
          </p:nvSpPr>
          <p:spPr bwMode="auto">
            <a:xfrm>
              <a:off x="7058077" y="5617754"/>
              <a:ext cx="11974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smtClean="0">
                  <a:solidFill>
                    <a:srgbClr val="0000FF"/>
                  </a:solidFill>
                  <a:latin typeface="Calibri" panose="020F0502020204030204" pitchFamily="34" charset="0"/>
                </a:rPr>
                <a:t>SEM-Grid</a:t>
              </a:r>
              <a:endParaRPr lang="en-US" altLang="de-DE" sz="1600" b="1" dirty="0">
                <a:solidFill>
                  <a:srgbClr val="0000FF"/>
                </a:solidFill>
                <a:latin typeface="Calibri" panose="020F0502020204030204" pitchFamily="34" charset="0"/>
              </a:endParaRPr>
            </a:p>
          </p:txBody>
        </p:sp>
        <p:sp>
          <p:nvSpPr>
            <p:cNvPr id="19" name="Text Box 4"/>
            <p:cNvSpPr txBox="1">
              <a:spLocks noChangeArrowheads="1"/>
            </p:cNvSpPr>
            <p:nvPr/>
          </p:nvSpPr>
          <p:spPr bwMode="auto">
            <a:xfrm>
              <a:off x="6257677" y="5636475"/>
              <a:ext cx="48903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latin typeface="Calibri" panose="020F0502020204030204" pitchFamily="34" charset="0"/>
                </a:rPr>
                <a:t>Slit </a:t>
              </a:r>
              <a:endParaRPr lang="en-US" altLang="de-DE" sz="1600" b="1" dirty="0">
                <a:latin typeface="Calibri" panose="020F0502020204030204" pitchFamily="34" charset="0"/>
              </a:endParaRPr>
            </a:p>
          </p:txBody>
        </p:sp>
        <p:sp>
          <p:nvSpPr>
            <p:cNvPr id="21" name="Textfeld 20"/>
            <p:cNvSpPr txBox="1"/>
            <p:nvPr/>
          </p:nvSpPr>
          <p:spPr>
            <a:xfrm>
              <a:off x="7649562" y="5990269"/>
              <a:ext cx="110133" cy="338554"/>
            </a:xfrm>
            <a:prstGeom prst="rect">
              <a:avLst/>
            </a:prstGeom>
            <a:noFill/>
            <a:ln w="34925">
              <a:solidFill>
                <a:srgbClr val="0000FF"/>
              </a:solidFill>
            </a:ln>
          </p:spPr>
          <p:txBody>
            <a:bodyPr wrap="square" rtlCol="0">
              <a:spAutoFit/>
            </a:bodyPr>
            <a:lstStyle/>
            <a:p>
              <a:endParaRPr lang="en-US" sz="1600" b="1" dirty="0">
                <a:solidFill>
                  <a:srgbClr val="0000FF"/>
                </a:solidFill>
                <a:latin typeface="Calibri" panose="020F0502020204030204" pitchFamily="34" charset="0"/>
              </a:endParaRPr>
            </a:p>
          </p:txBody>
        </p:sp>
        <p:cxnSp>
          <p:nvCxnSpPr>
            <p:cNvPr id="22" name="Gerade Verbindung 21"/>
            <p:cNvCxnSpPr/>
            <p:nvPr/>
          </p:nvCxnSpPr>
          <p:spPr bwMode="auto">
            <a:xfrm flipH="1" flipV="1">
              <a:off x="7546678" y="6158421"/>
              <a:ext cx="884958" cy="4994"/>
            </a:xfrm>
            <a:prstGeom prst="line">
              <a:avLst/>
            </a:prstGeom>
            <a:solidFill>
              <a:schemeClr val="accent1"/>
            </a:solidFill>
            <a:ln w="31750" cap="flat" cmpd="sng" algn="ctr">
              <a:solidFill>
                <a:srgbClr val="C00000"/>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9"/>
            <p:cNvCxnSpPr>
              <a:stCxn id="21" idx="3"/>
              <a:endCxn id="11" idx="3"/>
            </p:cNvCxnSpPr>
            <p:nvPr/>
          </p:nvCxnSpPr>
          <p:spPr bwMode="auto">
            <a:xfrm flipH="1">
              <a:off x="5993349" y="6159546"/>
              <a:ext cx="1766346" cy="517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Gerade Verbindung 6"/>
            <p:cNvCxnSpPr/>
            <p:nvPr/>
          </p:nvCxnSpPr>
          <p:spPr bwMode="auto">
            <a:xfrm>
              <a:off x="6502192" y="5955979"/>
              <a:ext cx="0" cy="153415"/>
            </a:xfrm>
            <a:prstGeom prst="line">
              <a:avLst/>
            </a:prstGeom>
            <a:noFill/>
            <a:ln w="47625" cap="flat" cmpd="sng" algn="ctr">
              <a:solidFill>
                <a:srgbClr val="000000"/>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6501984" y="6173436"/>
              <a:ext cx="0" cy="153415"/>
            </a:xfrm>
            <a:prstGeom prst="line">
              <a:avLst/>
            </a:prstGeom>
            <a:noFill/>
            <a:ln w="47625" cap="flat" cmpd="sng" algn="ctr">
              <a:solidFill>
                <a:srgbClr val="000000"/>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0" name="Gerade Verbindung mit Pfeil 29"/>
          <p:cNvCxnSpPr/>
          <p:nvPr/>
        </p:nvCxnSpPr>
        <p:spPr bwMode="auto">
          <a:xfrm>
            <a:off x="6881014" y="6312731"/>
            <a:ext cx="1257503" cy="0"/>
          </a:xfrm>
          <a:prstGeom prst="straightConnector1">
            <a:avLst/>
          </a:prstGeom>
          <a:noFill/>
          <a:ln w="25400" cap="flat" cmpd="sng" algn="ctr">
            <a:solidFill>
              <a:srgbClr val="000000"/>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4"/>
          <p:cNvSpPr txBox="1">
            <a:spLocks noChangeArrowheads="1"/>
          </p:cNvSpPr>
          <p:nvPr/>
        </p:nvSpPr>
        <p:spPr bwMode="auto">
          <a:xfrm>
            <a:off x="7052943" y="5988058"/>
            <a:ext cx="113411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1600" dirty="0" smtClean="0">
                <a:latin typeface="Calibri" panose="020F0502020204030204" pitchFamily="34" charset="0"/>
              </a:rPr>
              <a:t>0.5...5 m </a:t>
            </a:r>
            <a:endParaRPr lang="en-US" altLang="de-DE" sz="1600" dirty="0">
              <a:latin typeface="Calibri" panose="020F0502020204030204" pitchFamily="34" charset="0"/>
            </a:endParaRPr>
          </a:p>
        </p:txBody>
      </p:sp>
    </p:spTree>
    <p:extLst>
      <p:ext uri="{BB962C8B-B14F-4D97-AF65-F5344CB8AC3E}">
        <p14:creationId xmlns:p14="http://schemas.microsoft.com/office/powerpoint/2010/main" val="251818225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Display of Measurement Results</a:t>
            </a:r>
          </a:p>
        </p:txBody>
      </p:sp>
      <p:sp>
        <p:nvSpPr>
          <p:cNvPr id="10245" name="Text Box 4"/>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1024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0888" y="3421063"/>
            <a:ext cx="20637" cy="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7" name="Rectangle 6"/>
          <p:cNvSpPr>
            <a:spLocks noChangeArrowheads="1"/>
          </p:cNvSpPr>
          <p:nvPr/>
        </p:nvSpPr>
        <p:spPr bwMode="auto">
          <a:xfrm>
            <a:off x="12700" y="747713"/>
            <a:ext cx="4847332" cy="1452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distribution </a:t>
            </a:r>
            <a:r>
              <a:rPr lang="en-US" altLang="de-DE" dirty="0" smtClean="0">
                <a:latin typeface="Calibri" panose="020F0502020204030204" pitchFamily="34" charset="0"/>
              </a:rPr>
              <a:t>is </a:t>
            </a:r>
            <a:r>
              <a:rPr lang="en-US" altLang="de-DE" dirty="0">
                <a:latin typeface="Calibri" panose="020F0502020204030204" pitchFamily="34" charset="0"/>
              </a:rPr>
              <a:t>depicted as a function of</a:t>
            </a:r>
          </a:p>
          <a:p>
            <a:pPr algn="l">
              <a:lnSpc>
                <a:spcPct val="70000"/>
              </a:lnSpc>
              <a:spcBef>
                <a:spcPts val="600"/>
              </a:spcBef>
            </a:pPr>
            <a:r>
              <a:rPr lang="en-US" altLang="de-DE" dirty="0" smtClean="0">
                <a:latin typeface="Calibri" panose="020F0502020204030204" pitchFamily="34" charset="0"/>
              </a:rPr>
              <a:t>position </a:t>
            </a:r>
            <a:r>
              <a:rPr lang="en-US" altLang="de-DE" dirty="0">
                <a:latin typeface="Calibri" panose="020F0502020204030204" pitchFamily="34" charset="0"/>
              </a:rPr>
              <a:t>[</a:t>
            </a:r>
            <a:r>
              <a:rPr lang="en-US" altLang="de-DE" dirty="0" smtClean="0">
                <a:latin typeface="Calibri" panose="020F0502020204030204" pitchFamily="34" charset="0"/>
              </a:rPr>
              <a:t>mm] &amp; angle </a:t>
            </a:r>
            <a:r>
              <a:rPr lang="en-US" altLang="de-DE" dirty="0">
                <a:latin typeface="Calibri" panose="020F0502020204030204" pitchFamily="34" charset="0"/>
              </a:rPr>
              <a:t>[</a:t>
            </a:r>
            <a:r>
              <a:rPr lang="en-US" altLang="de-DE" dirty="0" err="1" smtClean="0">
                <a:latin typeface="Calibri" panose="020F0502020204030204" pitchFamily="34" charset="0"/>
              </a:rPr>
              <a:t>mrad</a:t>
            </a:r>
            <a:r>
              <a:rPr lang="en-US" altLang="de-DE" dirty="0" smtClean="0">
                <a:latin typeface="Calibri" panose="020F0502020204030204" pitchFamily="34" charset="0"/>
              </a:rPr>
              <a:t>]</a:t>
            </a:r>
          </a:p>
          <a:p>
            <a:pPr algn="l">
              <a:lnSpc>
                <a:spcPct val="70000"/>
              </a:lnSpc>
              <a:spcBef>
                <a:spcPts val="600"/>
              </a:spcBef>
            </a:pPr>
            <a:r>
              <a:rPr lang="en-US" altLang="de-DE" b="1" dirty="0" smtClean="0">
                <a:solidFill>
                  <a:srgbClr val="0000FF"/>
                </a:solidFill>
                <a:latin typeface="Calibri" panose="020F0502020204030204" pitchFamily="34" charset="0"/>
              </a:rPr>
              <a:t>The </a:t>
            </a:r>
            <a:r>
              <a:rPr lang="en-US" altLang="de-DE" b="1" dirty="0">
                <a:solidFill>
                  <a:srgbClr val="0000FF"/>
                </a:solidFill>
                <a:latin typeface="Calibri" panose="020F0502020204030204" pitchFamily="34" charset="0"/>
              </a:rPr>
              <a:t>distribution can be visualized by </a:t>
            </a:r>
          </a:p>
          <a:p>
            <a:pPr algn="l">
              <a:lnSpc>
                <a:spcPct val="70000"/>
              </a:lnSpc>
              <a:spcBef>
                <a:spcPts val="600"/>
              </a:spcBef>
              <a:buFont typeface="Wingdings" pitchFamily="2" charset="2"/>
              <a:buChar char="Ø"/>
            </a:pPr>
            <a:r>
              <a:rPr lang="en-US" altLang="de-DE" dirty="0" smtClean="0">
                <a:latin typeface="Calibri" panose="020F0502020204030204" pitchFamily="34" charset="0"/>
              </a:rPr>
              <a:t> Mountain </a:t>
            </a:r>
            <a:r>
              <a:rPr lang="en-US" altLang="de-DE" dirty="0">
                <a:latin typeface="Calibri" panose="020F0502020204030204" pitchFamily="34" charset="0"/>
              </a:rPr>
              <a:t>plot</a:t>
            </a:r>
          </a:p>
          <a:p>
            <a:pPr algn="l">
              <a:lnSpc>
                <a:spcPct val="70000"/>
              </a:lnSpc>
              <a:spcBef>
                <a:spcPts val="600"/>
              </a:spcBef>
              <a:buFont typeface="Wingdings" pitchFamily="2" charset="2"/>
              <a:buChar char="Ø"/>
            </a:pPr>
            <a:r>
              <a:rPr lang="en-US" altLang="de-DE" dirty="0" smtClean="0">
                <a:latin typeface="Calibri" panose="020F0502020204030204" pitchFamily="34" charset="0"/>
              </a:rPr>
              <a:t> Contour </a:t>
            </a:r>
            <a:r>
              <a:rPr lang="en-US" altLang="de-DE" dirty="0">
                <a:latin typeface="Calibri" panose="020F0502020204030204" pitchFamily="34" charset="0"/>
              </a:rPr>
              <a:t>plot</a:t>
            </a:r>
          </a:p>
        </p:txBody>
      </p:sp>
      <p:sp>
        <p:nvSpPr>
          <p:cNvPr id="10248" name="Rectangle 7"/>
          <p:cNvSpPr>
            <a:spLocks noChangeArrowheads="1"/>
          </p:cNvSpPr>
          <p:nvPr/>
        </p:nvSpPr>
        <p:spPr bwMode="auto">
          <a:xfrm>
            <a:off x="42863" y="2290194"/>
            <a:ext cx="6045200" cy="3305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rPr>
              <a:t>Calc. of 2</a:t>
            </a:r>
            <a:r>
              <a:rPr lang="en-US" altLang="de-DE" b="1" baseline="30000" dirty="0">
                <a:solidFill>
                  <a:srgbClr val="0000FF"/>
                </a:solidFill>
                <a:latin typeface="Calibri" panose="020F0502020204030204" pitchFamily="34" charset="0"/>
              </a:rPr>
              <a:t>nd</a:t>
            </a:r>
            <a:r>
              <a:rPr lang="en-US" altLang="de-DE" b="1" dirty="0">
                <a:solidFill>
                  <a:srgbClr val="0000FF"/>
                </a:solidFill>
                <a:latin typeface="Calibri" panose="020F0502020204030204" pitchFamily="34" charset="0"/>
              </a:rPr>
              <a:t> moments </a:t>
            </a:r>
            <a:r>
              <a:rPr lang="en-US" altLang="de-DE" dirty="0">
                <a:latin typeface="Calibri" panose="020F0502020204030204" pitchFamily="34" charset="0"/>
                <a:sym typeface="Symbol" pitchFamily="18" charset="2"/>
              </a:rPr>
              <a:t>&lt;</a:t>
            </a:r>
            <a:r>
              <a:rPr lang="en-US" altLang="de-DE" b="1" i="1" dirty="0">
                <a:latin typeface="Calibri" panose="020F0502020204030204" pitchFamily="34" charset="0"/>
              </a:rPr>
              <a:t>x</a:t>
            </a:r>
            <a:r>
              <a:rPr lang="en-US" altLang="de-DE" b="1" i="1" baseline="30000" dirty="0">
                <a:latin typeface="Calibri" panose="020F0502020204030204" pitchFamily="34" charset="0"/>
              </a:rPr>
              <a:t>2</a:t>
            </a:r>
            <a:r>
              <a:rPr lang="en-US" altLang="de-DE" dirty="0">
                <a:latin typeface="Calibri" panose="020F0502020204030204" pitchFamily="34" charset="0"/>
              </a:rPr>
              <a:t>&gt; , &lt;</a:t>
            </a:r>
            <a:r>
              <a:rPr lang="en-US" altLang="de-DE" b="1" i="1" dirty="0">
                <a:latin typeface="Calibri" panose="020F0502020204030204" pitchFamily="34" charset="0"/>
              </a:rPr>
              <a:t>x’</a:t>
            </a:r>
            <a:r>
              <a:rPr lang="en-US" altLang="de-DE" b="1" i="1" baseline="30000" dirty="0">
                <a:latin typeface="Calibri" panose="020F0502020204030204" pitchFamily="34" charset="0"/>
              </a:rPr>
              <a:t>2</a:t>
            </a:r>
            <a:r>
              <a:rPr lang="en-US" altLang="de-DE" dirty="0">
                <a:latin typeface="Calibri" panose="020F0502020204030204" pitchFamily="34" charset="0"/>
              </a:rPr>
              <a:t>&gt; &amp; &lt;</a:t>
            </a:r>
            <a:r>
              <a:rPr lang="en-US" altLang="de-DE" b="1" i="1" dirty="0">
                <a:latin typeface="Calibri" panose="020F0502020204030204" pitchFamily="34" charset="0"/>
              </a:rPr>
              <a:t>xx’</a:t>
            </a:r>
            <a:r>
              <a:rPr lang="en-US" altLang="de-DE" dirty="0">
                <a:latin typeface="Calibri" panose="020F0502020204030204" pitchFamily="34" charset="0"/>
              </a:rPr>
              <a:t>&gt; </a:t>
            </a:r>
            <a:endParaRPr lang="en-US" altLang="de-DE" b="1" dirty="0">
              <a:solidFill>
                <a:srgbClr val="0033CC"/>
              </a:solidFill>
              <a:latin typeface="Calibri" panose="020F0502020204030204" pitchFamily="34" charset="0"/>
            </a:endParaRPr>
          </a:p>
          <a:p>
            <a:pPr algn="l">
              <a:spcBef>
                <a:spcPts val="600"/>
              </a:spcBef>
            </a:pPr>
            <a:r>
              <a:rPr lang="en-US" altLang="de-DE" b="1" dirty="0" err="1">
                <a:solidFill>
                  <a:srgbClr val="0000FF"/>
                </a:solidFill>
                <a:latin typeface="Calibri" panose="020F0502020204030204" pitchFamily="34" charset="0"/>
              </a:rPr>
              <a:t>Emittance</a:t>
            </a:r>
            <a:r>
              <a:rPr lang="en-US" altLang="de-DE" b="1" dirty="0">
                <a:solidFill>
                  <a:srgbClr val="0000FF"/>
                </a:solidFill>
                <a:latin typeface="Calibri" panose="020F0502020204030204" pitchFamily="34" charset="0"/>
              </a:rPr>
              <a:t> value </a:t>
            </a:r>
            <a:r>
              <a:rPr lang="el-GR" altLang="de-DE" sz="2200" b="1" i="1" dirty="0">
                <a:solidFill>
                  <a:srgbClr val="0000FF"/>
                </a:solidFill>
                <a:latin typeface="Calibri" panose="020F0502020204030204" pitchFamily="34" charset="0"/>
                <a:cs typeface="Times New Roman" pitchFamily="18" charset="0"/>
              </a:rPr>
              <a:t>ε</a:t>
            </a:r>
            <a:r>
              <a:rPr lang="de-DE" altLang="de-DE" sz="2200" b="1" i="1" baseline="-25000" dirty="0" err="1">
                <a:solidFill>
                  <a:srgbClr val="0000FF"/>
                </a:solidFill>
                <a:latin typeface="Calibri" panose="020F0502020204030204" pitchFamily="34" charset="0"/>
                <a:cs typeface="Times New Roman" pitchFamily="18" charset="0"/>
              </a:rPr>
              <a:t>rms</a:t>
            </a:r>
            <a:r>
              <a:rPr lang="de-DE" altLang="de-DE" b="1" baseline="-25000" dirty="0">
                <a:solidFill>
                  <a:srgbClr val="0000FF"/>
                </a:solidFill>
                <a:latin typeface="Calibri" panose="020F0502020204030204" pitchFamily="34" charset="0"/>
                <a:cs typeface="Times New Roman" pitchFamily="18" charset="0"/>
              </a:rPr>
              <a:t> </a:t>
            </a:r>
            <a:r>
              <a:rPr lang="en-US" altLang="de-DE" b="1" dirty="0">
                <a:solidFill>
                  <a:srgbClr val="0000FF"/>
                </a:solidFill>
                <a:latin typeface="Calibri" panose="020F0502020204030204" pitchFamily="34" charset="0"/>
              </a:rPr>
              <a:t>from </a:t>
            </a:r>
          </a:p>
          <a:p>
            <a:pPr algn="l">
              <a:lnSpc>
                <a:spcPct val="80000"/>
              </a:lnSpc>
            </a:pPr>
            <a:endParaRPr lang="en-US" altLang="de-DE" b="1" dirty="0">
              <a:latin typeface="Calibri" panose="020F0502020204030204" pitchFamily="34" charset="0"/>
              <a:sym typeface="Symbol" pitchFamily="18" charset="2"/>
            </a:endParaRPr>
          </a:p>
          <a:p>
            <a:pPr algn="l">
              <a:lnSpc>
                <a:spcPct val="80000"/>
              </a:lnSpc>
            </a:pPr>
            <a:endParaRPr lang="en-US" altLang="de-DE" b="1" dirty="0">
              <a:latin typeface="Calibri" panose="020F0502020204030204" pitchFamily="34" charset="0"/>
              <a:sym typeface="Symbol" pitchFamily="18" charset="2"/>
            </a:endParaRPr>
          </a:p>
          <a:p>
            <a:pPr algn="l">
              <a:lnSpc>
                <a:spcPct val="80000"/>
              </a:lnSpc>
            </a:pPr>
            <a:r>
              <a:rPr lang="en-US" altLang="de-DE" b="1" dirty="0">
                <a:latin typeface="Calibri" panose="020F0502020204030204" pitchFamily="34" charset="0"/>
                <a:sym typeface="Symbol" pitchFamily="18" charset="2"/>
              </a:rPr>
              <a:t> </a:t>
            </a:r>
            <a:r>
              <a:rPr lang="en-US" altLang="de-DE" b="1" dirty="0">
                <a:latin typeface="Calibri" panose="020F0502020204030204" pitchFamily="34" charset="0"/>
              </a:rPr>
              <a:t>Problems:</a:t>
            </a:r>
            <a:r>
              <a:rPr lang="en-US" altLang="de-DE" dirty="0">
                <a:latin typeface="Calibri" panose="020F0502020204030204" pitchFamily="34" charset="0"/>
              </a:rPr>
              <a:t> </a:t>
            </a:r>
          </a:p>
          <a:p>
            <a:pPr algn="l">
              <a:lnSpc>
                <a:spcPct val="80000"/>
              </a:lnSpc>
              <a:buFont typeface="Wingdings" pitchFamily="2" charset="2"/>
              <a:buChar char="Ø"/>
            </a:pPr>
            <a:r>
              <a:rPr lang="en-US" altLang="de-DE" dirty="0">
                <a:latin typeface="Calibri" panose="020F0502020204030204" pitchFamily="34" charset="0"/>
              </a:rPr>
              <a:t> Finite </a:t>
            </a:r>
            <a:r>
              <a:rPr lang="en-US" altLang="de-DE" b="1" dirty="0">
                <a:latin typeface="Calibri" panose="020F0502020204030204" pitchFamily="34" charset="0"/>
              </a:rPr>
              <a:t>binning</a:t>
            </a:r>
            <a:r>
              <a:rPr lang="en-US" altLang="de-DE" dirty="0">
                <a:latin typeface="Calibri" panose="020F0502020204030204" pitchFamily="34" charset="0"/>
              </a:rPr>
              <a:t> results in limited resolution</a:t>
            </a:r>
          </a:p>
          <a:p>
            <a:pPr algn="l">
              <a:lnSpc>
                <a:spcPct val="80000"/>
              </a:lnSpc>
              <a:buFont typeface="Wingdings" pitchFamily="2" charset="2"/>
              <a:buChar char="Ø"/>
            </a:pPr>
            <a:r>
              <a:rPr lang="en-US" altLang="de-DE" b="1" dirty="0">
                <a:latin typeface="Calibri" panose="020F0502020204030204" pitchFamily="34" charset="0"/>
              </a:rPr>
              <a:t> Background</a:t>
            </a: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 large influence on </a:t>
            </a:r>
            <a:r>
              <a:rPr lang="en-US" altLang="de-DE" b="1" i="1" dirty="0">
                <a:latin typeface="Calibri" panose="020F0502020204030204" pitchFamily="34" charset="0"/>
                <a:sym typeface="Symbol" pitchFamily="18" charset="2"/>
              </a:rPr>
              <a:t>&lt;x</a:t>
            </a:r>
            <a:r>
              <a:rPr lang="en-US" altLang="de-DE" b="1" i="1" baseline="30000" dirty="0">
                <a:latin typeface="Calibri" panose="020F0502020204030204" pitchFamily="34" charset="0"/>
                <a:sym typeface="Symbol" pitchFamily="18" charset="2"/>
              </a:rPr>
              <a:t>2</a:t>
            </a:r>
            <a:r>
              <a:rPr lang="en-US" altLang="de-DE" b="1" i="1" dirty="0">
                <a:latin typeface="Calibri" panose="020F0502020204030204" pitchFamily="34" charset="0"/>
                <a:sym typeface="Symbol" pitchFamily="18" charset="2"/>
              </a:rPr>
              <a:t>&gt;, &lt;x’</a:t>
            </a:r>
            <a:r>
              <a:rPr lang="en-US" altLang="de-DE" b="1" i="1" baseline="30000" dirty="0">
                <a:latin typeface="Calibri" panose="020F0502020204030204" pitchFamily="34" charset="0"/>
                <a:sym typeface="Symbol" pitchFamily="18" charset="2"/>
              </a:rPr>
              <a:t>2</a:t>
            </a:r>
            <a:r>
              <a:rPr lang="en-US" altLang="de-DE" b="1" i="1" dirty="0">
                <a:latin typeface="Calibri" panose="020F0502020204030204" pitchFamily="34" charset="0"/>
                <a:sym typeface="Symbol" pitchFamily="18" charset="2"/>
              </a:rPr>
              <a:t>&gt;</a:t>
            </a:r>
            <a:r>
              <a:rPr lang="en-US" altLang="de-DE" dirty="0">
                <a:latin typeface="Calibri" panose="020F0502020204030204" pitchFamily="34" charset="0"/>
                <a:sym typeface="Symbol" pitchFamily="18" charset="2"/>
              </a:rPr>
              <a:t> and </a:t>
            </a:r>
            <a:r>
              <a:rPr lang="en-US" altLang="de-DE" b="1" i="1" dirty="0">
                <a:latin typeface="Calibri" panose="020F0502020204030204" pitchFamily="34" charset="0"/>
                <a:sym typeface="Symbol" pitchFamily="18" charset="2"/>
              </a:rPr>
              <a:t>&lt;xx’&gt;</a:t>
            </a:r>
            <a:r>
              <a:rPr lang="en-US" altLang="de-DE" dirty="0">
                <a:latin typeface="Calibri" panose="020F0502020204030204" pitchFamily="34" charset="0"/>
                <a:sym typeface="Symbol" pitchFamily="18" charset="2"/>
              </a:rPr>
              <a:t> </a:t>
            </a:r>
          </a:p>
          <a:p>
            <a:pPr algn="l">
              <a:lnSpc>
                <a:spcPct val="80000"/>
              </a:lnSpc>
              <a:buFont typeface="Wingdings" pitchFamily="2" charset="2"/>
              <a:buNone/>
            </a:pPr>
            <a:r>
              <a:rPr lang="en-US" altLang="de-DE" b="1" dirty="0">
                <a:solidFill>
                  <a:srgbClr val="0000FF"/>
                </a:solidFill>
                <a:latin typeface="Calibri" panose="020F0502020204030204" pitchFamily="34" charset="0"/>
              </a:rPr>
              <a:t>Or fit of distribution </a:t>
            </a:r>
            <a:r>
              <a:rPr lang="en-US" altLang="de-DE" b="1" dirty="0" smtClean="0">
                <a:solidFill>
                  <a:srgbClr val="0000FF"/>
                </a:solidFill>
                <a:latin typeface="Calibri" panose="020F0502020204030204" pitchFamily="34" charset="0"/>
              </a:rPr>
              <a:t>with an </a:t>
            </a:r>
            <a:r>
              <a:rPr lang="en-US" altLang="de-DE" b="1" dirty="0">
                <a:solidFill>
                  <a:srgbClr val="0000FF"/>
                </a:solidFill>
                <a:latin typeface="Calibri" panose="020F0502020204030204" pitchFamily="34" charset="0"/>
              </a:rPr>
              <a:t>ellipse </a:t>
            </a:r>
            <a:endParaRPr lang="en-US" altLang="de-DE" b="1" dirty="0" smtClean="0">
              <a:solidFill>
                <a:srgbClr val="0000FF"/>
              </a:solidFill>
              <a:latin typeface="Calibri" panose="020F0502020204030204" pitchFamily="34" charset="0"/>
            </a:endParaRPr>
          </a:p>
          <a:p>
            <a:pPr algn="l">
              <a:lnSpc>
                <a:spcPct val="80000"/>
              </a:lnSpc>
              <a:buFont typeface="Wingdings" pitchFamily="2" charset="2"/>
              <a:buNone/>
            </a:pPr>
            <a:r>
              <a:rPr lang="en-US" altLang="de-DE" b="1" dirty="0" smtClean="0">
                <a:latin typeface="Calibri" panose="020F0502020204030204" pitchFamily="34" charset="0"/>
                <a:sym typeface="Symbol" pitchFamily="18" charset="2"/>
              </a:rPr>
              <a:t> </a:t>
            </a:r>
            <a:r>
              <a:rPr lang="en-US" altLang="de-DE" b="1" dirty="0">
                <a:latin typeface="Calibri" panose="020F0502020204030204" pitchFamily="34" charset="0"/>
              </a:rPr>
              <a:t>Effective emittance only</a:t>
            </a:r>
          </a:p>
        </p:txBody>
      </p:sp>
      <p:sp>
        <p:nvSpPr>
          <p:cNvPr id="10249" name="Text Box 8"/>
          <p:cNvSpPr txBox="1">
            <a:spLocks noChangeArrowheads="1"/>
          </p:cNvSpPr>
          <p:nvPr/>
        </p:nvSpPr>
        <p:spPr bwMode="auto">
          <a:xfrm>
            <a:off x="6016625" y="4689326"/>
            <a:ext cx="2846388" cy="9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rPr>
              <a:t>Beam</a:t>
            </a:r>
            <a:r>
              <a:rPr lang="en-US" altLang="de-DE" sz="1600" dirty="0">
                <a:latin typeface="Calibri" panose="020F0502020204030204" pitchFamily="34" charset="0"/>
              </a:rPr>
              <a:t>: Ar</a:t>
            </a:r>
            <a:r>
              <a:rPr lang="en-US" altLang="de-DE" sz="1600" baseline="30000" dirty="0">
                <a:latin typeface="Calibri" panose="020F0502020204030204" pitchFamily="34" charset="0"/>
              </a:rPr>
              <a:t>4+</a:t>
            </a:r>
            <a:r>
              <a:rPr lang="en-US" altLang="de-DE" sz="1600" dirty="0">
                <a:latin typeface="Calibri" panose="020F0502020204030204" pitchFamily="34" charset="0"/>
              </a:rPr>
              <a:t>, 60 </a:t>
            </a:r>
            <a:r>
              <a:rPr lang="en-US" altLang="de-DE" sz="1600" dirty="0" err="1" smtClean="0">
                <a:latin typeface="Calibri" panose="020F0502020204030204" pitchFamily="34" charset="0"/>
              </a:rPr>
              <a:t>keV</a:t>
            </a:r>
            <a:r>
              <a:rPr lang="en-US" altLang="de-DE" sz="1600" dirty="0">
                <a:latin typeface="Calibri" panose="020F0502020204030204" pitchFamily="34" charset="0"/>
              </a:rPr>
              <a:t>, 15 </a:t>
            </a:r>
            <a:r>
              <a:rPr lang="en-US" altLang="de-DE" sz="1600" dirty="0" err="1">
                <a:latin typeface="Calibri" panose="020F0502020204030204" pitchFamily="34" charset="0"/>
              </a:rPr>
              <a:t>μA</a:t>
            </a:r>
            <a:r>
              <a:rPr lang="en-US" altLang="de-DE" sz="1600" dirty="0">
                <a:latin typeface="Calibri" panose="020F0502020204030204" pitchFamily="34" charset="0"/>
              </a:rPr>
              <a:t> </a:t>
            </a:r>
          </a:p>
          <a:p>
            <a:pPr algn="l">
              <a:lnSpc>
                <a:spcPct val="90000"/>
              </a:lnSpc>
            </a:pPr>
            <a:r>
              <a:rPr lang="en-US" altLang="de-DE" sz="1600" dirty="0">
                <a:latin typeface="Calibri" panose="020F0502020204030204" pitchFamily="34" charset="0"/>
              </a:rPr>
              <a:t>at Spiral2 Phoenix ECR source.</a:t>
            </a:r>
          </a:p>
          <a:p>
            <a:pPr algn="l">
              <a:lnSpc>
                <a:spcPct val="80000"/>
              </a:lnSpc>
            </a:pPr>
            <a:r>
              <a:rPr lang="en-US" altLang="de-DE" sz="1400" dirty="0" smtClean="0">
                <a:latin typeface="Calibri" panose="020F0502020204030204" pitchFamily="34" charset="0"/>
              </a:rPr>
              <a:t>P</a:t>
            </a:r>
            <a:r>
              <a:rPr lang="en-US" altLang="de-DE" sz="1400" dirty="0">
                <a:latin typeface="Calibri" panose="020F0502020204030204" pitchFamily="34" charset="0"/>
              </a:rPr>
              <a:t>. </a:t>
            </a:r>
            <a:r>
              <a:rPr lang="en-US" altLang="de-DE" sz="1400" dirty="0" err="1">
                <a:latin typeface="Calibri" panose="020F0502020204030204" pitchFamily="34" charset="0"/>
              </a:rPr>
              <a:t>Ausset</a:t>
            </a:r>
            <a:r>
              <a:rPr lang="en-US" altLang="de-DE" sz="1400" dirty="0">
                <a:latin typeface="Calibri" panose="020F0502020204030204" pitchFamily="34" charset="0"/>
              </a:rPr>
              <a:t>, DIPAC 2009</a:t>
            </a:r>
          </a:p>
        </p:txBody>
      </p:sp>
      <p:graphicFrame>
        <p:nvGraphicFramePr>
          <p:cNvPr id="10250" name="Objekt 1"/>
          <p:cNvGraphicFramePr>
            <a:graphicFrameLocks noChangeAspect="1"/>
          </p:cNvGraphicFramePr>
          <p:nvPr>
            <p:extLst>
              <p:ext uri="{D42A27DB-BD31-4B8C-83A1-F6EECF244321}">
                <p14:modId xmlns:p14="http://schemas.microsoft.com/office/powerpoint/2010/main" val="252731977"/>
              </p:ext>
            </p:extLst>
          </p:nvPr>
        </p:nvGraphicFramePr>
        <p:xfrm>
          <a:off x="397511" y="3094484"/>
          <a:ext cx="3209925" cy="703263"/>
        </p:xfrm>
        <a:graphic>
          <a:graphicData uri="http://schemas.openxmlformats.org/presentationml/2006/ole">
            <mc:AlternateContent xmlns:mc="http://schemas.openxmlformats.org/markup-compatibility/2006">
              <mc:Choice xmlns:v="urn:schemas-microsoft-com:vml" Requires="v">
                <p:oleObj spid="_x0000_s78103" name="Equation" r:id="rId4" imgW="1562100" imgH="342900" progId="Equation.3">
                  <p:embed/>
                </p:oleObj>
              </mc:Choice>
              <mc:Fallback>
                <p:oleObj name="Equation" r:id="rId4" imgW="1562100" imgH="342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511" y="3094484"/>
                        <a:ext cx="3209925"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6"/>
          <p:cNvSpPr>
            <a:spLocks noChangeArrowheads="1"/>
          </p:cNvSpPr>
          <p:nvPr/>
        </p:nvSpPr>
        <p:spPr bwMode="auto">
          <a:xfrm>
            <a:off x="48974" y="5595262"/>
            <a:ext cx="5747161" cy="61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t>Remark</a:t>
            </a:r>
            <a:r>
              <a:rPr lang="en-US" altLang="de-DE" sz="1600" dirty="0" smtClean="0"/>
              <a:t>: Behind a ion source the beam might very non-Gaussian</a:t>
            </a:r>
          </a:p>
          <a:p>
            <a:pPr algn="l">
              <a:spcBef>
                <a:spcPts val="200"/>
              </a:spcBef>
            </a:pPr>
            <a:r>
              <a:rPr lang="en-US" altLang="de-DE" sz="1600" dirty="0" smtClean="0"/>
              <a:t>due to plasma density and aberration at quadrupoles</a:t>
            </a:r>
            <a:endParaRPr lang="en-US" altLang="de-DE" sz="1600" dirty="0"/>
          </a:p>
        </p:txBody>
      </p:sp>
      <p:pic>
        <p:nvPicPr>
          <p:cNvPr id="78038" name="Picture 21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67224" y="973138"/>
            <a:ext cx="4387851" cy="3624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25914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8" grpId="0"/>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8436"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18437" name="Text Box 4"/>
          <p:cNvSpPr txBox="1">
            <a:spLocks noChangeArrowheads="1"/>
          </p:cNvSpPr>
          <p:nvPr/>
        </p:nvSpPr>
        <p:spPr bwMode="auto">
          <a:xfrm>
            <a:off x="323850" y="1484313"/>
            <a:ext cx="8820150" cy="231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777777"/>
                </a:solidFill>
                <a:latin typeface="Calibri" panose="020F0502020204030204" pitchFamily="34" charset="0"/>
              </a:rPr>
              <a:t> Definition and some properties of transverse emittance  </a:t>
            </a:r>
            <a:endParaRPr lang="en-US" altLang="de-DE" sz="2000" b="1" dirty="0">
              <a:solidFill>
                <a:srgbClr val="777777"/>
              </a:solidFill>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777777"/>
                </a:solidFill>
                <a:latin typeface="Calibri" panose="020F0502020204030204" pitchFamily="34" charset="0"/>
              </a:rPr>
              <a:t> Slit-Grid device: scanning method </a:t>
            </a:r>
            <a:endParaRPr lang="en-US" altLang="de-DE" sz="2000" b="1" dirty="0">
              <a:solidFill>
                <a:srgbClr val="777777"/>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777777"/>
                </a:solidFill>
                <a:latin typeface="Calibri" panose="020F0502020204030204" pitchFamily="34" charset="0"/>
              </a:rPr>
              <a:t>    scanning slit </a:t>
            </a:r>
            <a:r>
              <a:rPr lang="en-US" altLang="de-DE" sz="2000" b="1" dirty="0">
                <a:solidFill>
                  <a:srgbClr val="777777"/>
                </a:solidFill>
                <a:latin typeface="Calibri" panose="020F0502020204030204" pitchFamily="34" charset="0"/>
                <a:sym typeface="Symbol" pitchFamily="18" charset="2"/>
              </a:rPr>
              <a:t></a:t>
            </a:r>
            <a:r>
              <a:rPr lang="en-US" altLang="de-DE" sz="2000" b="1" dirty="0">
                <a:solidFill>
                  <a:srgbClr val="777777"/>
                </a:solidFill>
                <a:latin typeface="Calibri" panose="020F0502020204030204" pitchFamily="34" charset="0"/>
              </a:rPr>
              <a:t> beam position &amp; grid </a:t>
            </a:r>
            <a:r>
              <a:rPr lang="en-US" altLang="de-DE" sz="2000" b="1" dirty="0">
                <a:solidFill>
                  <a:srgbClr val="777777"/>
                </a:solidFill>
                <a:latin typeface="Calibri" panose="020F0502020204030204" pitchFamily="34" charset="0"/>
                <a:sym typeface="Symbol" pitchFamily="18" charset="2"/>
              </a:rPr>
              <a:t> </a:t>
            </a:r>
            <a:r>
              <a:rPr lang="en-US" altLang="de-DE" sz="2000" b="1" dirty="0">
                <a:solidFill>
                  <a:srgbClr val="777777"/>
                </a:solidFill>
                <a:latin typeface="Calibri" panose="020F0502020204030204" pitchFamily="34" charset="0"/>
              </a:rPr>
              <a:t> angular distribution  </a:t>
            </a:r>
            <a:endParaRPr lang="en-US" altLang="de-DE" sz="2000" b="1" dirty="0">
              <a:solidFill>
                <a:srgbClr val="0000FF"/>
              </a:solidFill>
              <a:latin typeface="Calibri" panose="020F0502020204030204" pitchFamily="34" charset="0"/>
            </a:endParaRPr>
          </a:p>
          <a:p>
            <a:pPr algn="l">
              <a:lnSpc>
                <a:spcPct val="80000"/>
              </a:lnSpc>
              <a:buFont typeface="Wingdings" pitchFamily="2" charset="2"/>
              <a:buChar char="Ø"/>
            </a:pPr>
            <a:r>
              <a:rPr lang="en-US" altLang="de-DE" sz="2000" b="1" dirty="0" smtClean="0">
                <a:solidFill>
                  <a:srgbClr val="0000FF"/>
                </a:solidFill>
                <a:latin typeface="Calibri" panose="020F0502020204030204" pitchFamily="34" charset="0"/>
              </a:rPr>
              <a:t> Quadrupole </a:t>
            </a:r>
            <a:r>
              <a:rPr lang="en-US" altLang="de-DE" sz="2000" b="1" dirty="0">
                <a:solidFill>
                  <a:srgbClr val="0000FF"/>
                </a:solidFill>
                <a:latin typeface="Calibri" panose="020F0502020204030204" pitchFamily="34" charset="0"/>
              </a:rPr>
              <a:t>strength variation and position measurement</a:t>
            </a:r>
          </a:p>
          <a:p>
            <a:pPr algn="l">
              <a:lnSpc>
                <a:spcPct val="80000"/>
              </a:lnSpc>
              <a:buFont typeface="Wingdings" pitchFamily="2" charset="2"/>
              <a:buNone/>
            </a:pPr>
            <a:r>
              <a:rPr lang="en-US" altLang="de-DE" sz="2000" b="1" dirty="0">
                <a:solidFill>
                  <a:srgbClr val="3333CC"/>
                </a:solidFill>
                <a:latin typeface="Calibri" panose="020F0502020204030204" pitchFamily="34" charset="0"/>
              </a:rPr>
              <a:t>    </a:t>
            </a:r>
            <a:r>
              <a:rPr lang="en-US" altLang="de-DE" sz="2000" b="1" dirty="0">
                <a:latin typeface="Calibri" panose="020F0502020204030204" pitchFamily="34" charset="0"/>
              </a:rPr>
              <a:t>emittance from several profile measurement and beam optical calculation    </a:t>
            </a:r>
            <a:r>
              <a:rPr lang="en-US" altLang="de-DE" sz="2000" b="1" dirty="0">
                <a:solidFill>
                  <a:srgbClr val="3333CC"/>
                </a:solidFill>
                <a:latin typeface="Calibri" panose="020F0502020204030204" pitchFamily="34" charset="0"/>
              </a:rPr>
              <a:t>  </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transverse Emittance</a:t>
            </a:r>
          </a:p>
        </p:txBody>
      </p:sp>
    </p:spTree>
    <p:extLst>
      <p:ext uri="{BB962C8B-B14F-4D97-AF65-F5344CB8AC3E}">
        <p14:creationId xmlns:p14="http://schemas.microsoft.com/office/powerpoint/2010/main" val="357319001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err="1">
                <a:solidFill>
                  <a:srgbClr val="000000"/>
                </a:solidFill>
                <a:latin typeface="Arial" panose="020B0604020202020204" pitchFamily="34" charset="0"/>
                <a:cs typeface="Arial" panose="020B0604020202020204" pitchFamily="34" charset="0"/>
              </a:rPr>
              <a:t>Emittance</a:t>
            </a:r>
            <a:r>
              <a:rPr lang="en-US" altLang="de-DE" sz="2100" b="1" dirty="0">
                <a:solidFill>
                  <a:srgbClr val="000000"/>
                </a:solidFill>
                <a:latin typeface="Arial" panose="020B0604020202020204" pitchFamily="34" charset="0"/>
                <a:cs typeface="Arial" panose="020B0604020202020204" pitchFamily="34" charset="0"/>
              </a:rPr>
              <a:t> Measurement by </a:t>
            </a:r>
            <a:r>
              <a:rPr lang="en-US" altLang="de-DE" sz="2100" b="1" dirty="0" err="1">
                <a:solidFill>
                  <a:srgbClr val="000000"/>
                </a:solidFill>
                <a:latin typeface="Arial" panose="020B0604020202020204" pitchFamily="34" charset="0"/>
                <a:cs typeface="Arial" panose="020B0604020202020204" pitchFamily="34" charset="0"/>
              </a:rPr>
              <a:t>Quadrupole</a:t>
            </a:r>
            <a:r>
              <a:rPr lang="en-US" altLang="de-DE" sz="2100" b="1" dirty="0">
                <a:solidFill>
                  <a:srgbClr val="000000"/>
                </a:solidFill>
                <a:latin typeface="Arial" panose="020B0604020202020204" pitchFamily="34" charset="0"/>
                <a:cs typeface="Arial" panose="020B0604020202020204" pitchFamily="34" charset="0"/>
              </a:rPr>
              <a:t> Variation</a:t>
            </a:r>
          </a:p>
        </p:txBody>
      </p:sp>
      <p:sp>
        <p:nvSpPr>
          <p:cNvPr id="1946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19462" name="Rectangle 5"/>
          <p:cNvSpPr>
            <a:spLocks noChangeArrowheads="1"/>
          </p:cNvSpPr>
          <p:nvPr/>
        </p:nvSpPr>
        <p:spPr bwMode="auto">
          <a:xfrm>
            <a:off x="101600" y="733425"/>
            <a:ext cx="8964613" cy="688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solidFill>
                  <a:srgbClr val="0000FF"/>
                </a:solidFill>
                <a:latin typeface="Calibri" panose="020F0502020204030204" pitchFamily="34" charset="0"/>
              </a:rPr>
              <a:t>From a profile determination, the emittance can be calculated via linear transformation,</a:t>
            </a:r>
          </a:p>
          <a:p>
            <a:pPr algn="l">
              <a:lnSpc>
                <a:spcPct val="50000"/>
              </a:lnSpc>
            </a:pPr>
            <a:r>
              <a:rPr lang="en-US" altLang="de-DE" dirty="0">
                <a:solidFill>
                  <a:srgbClr val="0000FF"/>
                </a:solidFill>
                <a:latin typeface="Calibri" panose="020F0502020204030204" pitchFamily="34" charset="0"/>
              </a:rPr>
              <a:t>if a well known and constant distribution (e.g. Gaussian) is assumed.</a:t>
            </a:r>
          </a:p>
        </p:txBody>
      </p:sp>
      <p:sp>
        <p:nvSpPr>
          <p:cNvPr id="19463" name="Rectangle 6"/>
          <p:cNvSpPr>
            <a:spLocks noChangeArrowheads="1"/>
          </p:cNvSpPr>
          <p:nvPr/>
        </p:nvSpPr>
        <p:spPr bwMode="auto">
          <a:xfrm>
            <a:off x="5473340" y="1500633"/>
            <a:ext cx="35845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smtClean="0">
                <a:latin typeface="Calibri" panose="020F0502020204030204" pitchFamily="34" charset="0"/>
              </a:rPr>
              <a:t>Measurement of beam width</a:t>
            </a:r>
            <a:endParaRPr lang="en-US" altLang="de-DE" dirty="0">
              <a:latin typeface="Calibri" panose="020F0502020204030204" pitchFamily="34" charset="0"/>
            </a:endParaRPr>
          </a:p>
          <a:p>
            <a:pPr algn="l"/>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b="1" i="1" dirty="0" smtClean="0">
                <a:latin typeface="Calibri" panose="020F0502020204030204" pitchFamily="34" charset="0"/>
              </a:rPr>
              <a:t>x</a:t>
            </a:r>
            <a:r>
              <a:rPr lang="en-US" altLang="de-DE" sz="2200" b="1" i="1" baseline="30000" dirty="0" smtClean="0">
                <a:latin typeface="Calibri" panose="020F0502020204030204" pitchFamily="34" charset="0"/>
              </a:rPr>
              <a:t>2</a:t>
            </a:r>
            <a:r>
              <a:rPr lang="en-US" altLang="de-DE" sz="2200" b="1" i="1" baseline="-25000" dirty="0" smtClean="0">
                <a:latin typeface="Calibri" panose="020F0502020204030204" pitchFamily="34" charset="0"/>
              </a:rPr>
              <a:t>max</a:t>
            </a:r>
            <a:r>
              <a:rPr lang="en-US" altLang="de-DE" b="1" i="1" dirty="0" smtClean="0">
                <a:latin typeface="Calibri" panose="020F0502020204030204" pitchFamily="34" charset="0"/>
              </a:rPr>
              <a:t> </a:t>
            </a:r>
            <a:r>
              <a:rPr lang="en-US" altLang="de-DE" b="1" i="1" dirty="0">
                <a:latin typeface="Calibri" panose="020F0502020204030204" pitchFamily="34" charset="0"/>
              </a:rPr>
              <a:t>= </a:t>
            </a:r>
            <a:r>
              <a:rPr lang="en-US" altLang="de-DE" b="1" i="1" dirty="0" smtClean="0">
                <a:latin typeface="Calibri" panose="020F0502020204030204" pitchFamily="34" charset="0"/>
              </a:rPr>
              <a:t>σ</a:t>
            </a:r>
            <a:r>
              <a:rPr lang="en-US" altLang="de-DE" sz="2200" b="1" i="1" baseline="-25000" dirty="0" smtClean="0">
                <a:latin typeface="Calibri" panose="020F0502020204030204" pitchFamily="34" charset="0"/>
              </a:rPr>
              <a:t>11</a:t>
            </a:r>
            <a:r>
              <a:rPr lang="en-US" altLang="de-DE" b="1" i="1" dirty="0" smtClean="0">
                <a:latin typeface="Calibri" panose="020F0502020204030204" pitchFamily="34" charset="0"/>
              </a:rPr>
              <a:t>(s</a:t>
            </a:r>
            <a:r>
              <a:rPr lang="en-US" altLang="de-DE" b="1" i="1" baseline="-25000" dirty="0" smtClean="0">
                <a:latin typeface="Calibri" panose="020F0502020204030204" pitchFamily="34" charset="0"/>
              </a:rPr>
              <a:t>1</a:t>
            </a:r>
            <a:r>
              <a:rPr lang="en-US" altLang="de-DE" b="1" i="1" dirty="0" smtClean="0">
                <a:latin typeface="Calibri" panose="020F0502020204030204" pitchFamily="34" charset="0"/>
              </a:rPr>
              <a:t>, </a:t>
            </a:r>
            <a:r>
              <a:rPr lang="en-US" altLang="de-DE" b="1" i="1" dirty="0">
                <a:latin typeface="Calibri" panose="020F0502020204030204" pitchFamily="34" charset="0"/>
              </a:rPr>
              <a:t>k</a:t>
            </a:r>
            <a:r>
              <a:rPr lang="en-US" altLang="de-DE" dirty="0" smtClean="0">
                <a:latin typeface="Calibri" panose="020F0502020204030204" pitchFamily="34" charset="0"/>
              </a:rPr>
              <a:t>)</a:t>
            </a:r>
            <a:endParaRPr lang="en-US" altLang="de-DE" dirty="0">
              <a:latin typeface="Calibri" panose="020F0502020204030204" pitchFamily="34" charset="0"/>
            </a:endParaRPr>
          </a:p>
          <a:p>
            <a:pPr algn="l"/>
            <a:r>
              <a:rPr lang="en-US" altLang="de-DE" dirty="0">
                <a:latin typeface="Calibri" panose="020F0502020204030204" pitchFamily="34" charset="0"/>
              </a:rPr>
              <a:t>matrix </a:t>
            </a:r>
            <a:r>
              <a:rPr lang="en-US" altLang="de-DE" b="1" dirty="0">
                <a:latin typeface="Calibri" panose="020F0502020204030204" pitchFamily="34" charset="0"/>
              </a:rPr>
              <a:t>R(</a:t>
            </a:r>
            <a:r>
              <a:rPr lang="en-US" altLang="de-DE" b="1" i="1" dirty="0">
                <a:latin typeface="Calibri" panose="020F0502020204030204" pitchFamily="34" charset="0"/>
              </a:rPr>
              <a:t>k</a:t>
            </a:r>
            <a:r>
              <a:rPr lang="en-US" altLang="de-DE" b="1" dirty="0">
                <a:latin typeface="Calibri" panose="020F0502020204030204" pitchFamily="34" charset="0"/>
              </a:rPr>
              <a:t>)</a:t>
            </a:r>
            <a:r>
              <a:rPr lang="en-US" altLang="de-DE" dirty="0">
                <a:latin typeface="Calibri" panose="020F0502020204030204" pitchFamily="34" charset="0"/>
              </a:rPr>
              <a:t> describes the focusing.</a:t>
            </a:r>
          </a:p>
        </p:txBody>
      </p:sp>
      <p:pic>
        <p:nvPicPr>
          <p:cNvPr id="93186"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37000"/>
                    </a14:imgEffect>
                  </a14:imgLayer>
                </a14:imgProps>
              </a:ext>
              <a:ext uri="{28A0092B-C50C-407E-A947-70E740481C1C}">
                <a14:useLocalDpi xmlns:a14="http://schemas.microsoft.com/office/drawing/2010/main" val="0"/>
              </a:ext>
            </a:extLst>
          </a:blip>
          <a:srcRect/>
          <a:stretch>
            <a:fillRect/>
          </a:stretch>
        </p:blipFill>
        <p:spPr bwMode="auto">
          <a:xfrm>
            <a:off x="-9899" y="1431537"/>
            <a:ext cx="5781694" cy="4574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a:xfrm>
            <a:off x="5411814" y="2774791"/>
            <a:ext cx="3990810" cy="2492990"/>
          </a:xfrm>
          <a:prstGeom prst="rect">
            <a:avLst/>
          </a:prstGeom>
        </p:spPr>
        <p:txBody>
          <a:bodyPr wrap="square">
            <a:spAutoFit/>
          </a:bodyPr>
          <a:lstStyle/>
          <a:p>
            <a:pPr marL="285750" indent="-285750">
              <a:spcBef>
                <a:spcPts val="600"/>
              </a:spcBef>
              <a:buFont typeface="Wingdings" panose="05000000000000000000" pitchFamily="2" charset="2"/>
              <a:buChar char="Ø"/>
            </a:pPr>
            <a:r>
              <a:rPr lang="en-US" altLang="de-DE" dirty="0">
                <a:latin typeface="Calibri" panose="020F0502020204030204" pitchFamily="34" charset="0"/>
                <a:sym typeface="Symbol"/>
              </a:rPr>
              <a:t>With the drift matrix the transfer is </a:t>
            </a:r>
            <a:endParaRPr lang="en-US" altLang="de-DE" dirty="0" smtClean="0">
              <a:latin typeface="Calibri" panose="020F0502020204030204" pitchFamily="34" charset="0"/>
              <a:sym typeface="Symbol"/>
            </a:endParaRPr>
          </a:p>
          <a:p>
            <a:pPr>
              <a:spcBef>
                <a:spcPts val="600"/>
              </a:spcBef>
            </a:pPr>
            <a:r>
              <a:rPr lang="en-US" altLang="de-DE" b="1" dirty="0">
                <a:latin typeface="Calibri" panose="020F0502020204030204" pitchFamily="34" charset="0"/>
                <a:sym typeface="Symbol"/>
              </a:rPr>
              <a:t> </a:t>
            </a:r>
            <a:r>
              <a:rPr lang="en-US" altLang="de-DE" b="1" dirty="0" smtClean="0">
                <a:latin typeface="Calibri" panose="020F0502020204030204" pitchFamily="34" charset="0"/>
                <a:sym typeface="Symbol"/>
              </a:rPr>
              <a:t>    R</a:t>
            </a:r>
            <a:r>
              <a:rPr lang="en-US" altLang="de-DE" dirty="0" smtClean="0">
                <a:latin typeface="Calibri" panose="020F0502020204030204" pitchFamily="34" charset="0"/>
                <a:sym typeface="Symbol"/>
              </a:rPr>
              <a:t>(</a:t>
            </a:r>
            <a:r>
              <a:rPr lang="en-US" altLang="de-DE" i="1" dirty="0" err="1" smtClean="0">
                <a:latin typeface="Calibri" panose="020F0502020204030204" pitchFamily="34" charset="0"/>
                <a:sym typeface="Symbol"/>
              </a:rPr>
              <a:t>k</a:t>
            </a:r>
            <a:r>
              <a:rPr lang="en-US" altLang="de-DE" i="1" baseline="-25000" dirty="0" err="1" smtClean="0">
                <a:latin typeface="Calibri" panose="020F0502020204030204" pitchFamily="34" charset="0"/>
                <a:sym typeface="Symbol"/>
              </a:rPr>
              <a:t>i</a:t>
            </a:r>
            <a:r>
              <a:rPr lang="en-US" altLang="de-DE" i="1" baseline="-25000" dirty="0" smtClean="0">
                <a:latin typeface="Calibri" panose="020F0502020204030204" pitchFamily="34" charset="0"/>
                <a:sym typeface="Symbol"/>
              </a:rPr>
              <a:t> </a:t>
            </a:r>
            <a:r>
              <a:rPr lang="en-US" altLang="de-DE" dirty="0">
                <a:latin typeface="Calibri" panose="020F0502020204030204" pitchFamily="34" charset="0"/>
                <a:sym typeface="Symbol"/>
              </a:rPr>
              <a:t>) = </a:t>
            </a:r>
            <a:r>
              <a:rPr lang="en-US" altLang="de-DE" b="1" dirty="0" err="1">
                <a:latin typeface="Calibri" panose="020F0502020204030204" pitchFamily="34" charset="0"/>
                <a:sym typeface="Symbol"/>
              </a:rPr>
              <a:t>R</a:t>
            </a:r>
            <a:r>
              <a:rPr lang="en-US" altLang="de-DE" baseline="-25000" dirty="0" err="1">
                <a:latin typeface="Calibri" panose="020F0502020204030204" pitchFamily="34" charset="0"/>
                <a:sym typeface="Symbol"/>
              </a:rPr>
              <a:t>drift</a:t>
            </a:r>
            <a:r>
              <a:rPr lang="en-US" altLang="de-DE" baseline="-25000" dirty="0">
                <a:latin typeface="Calibri" panose="020F0502020204030204" pitchFamily="34" charset="0"/>
                <a:sym typeface="Symbol"/>
              </a:rPr>
              <a:t> </a:t>
            </a:r>
            <a:r>
              <a:rPr lang="en-US" altLang="de-DE" dirty="0">
                <a:latin typeface="Calibri" panose="020F0502020204030204" pitchFamily="34" charset="0"/>
                <a:sym typeface="Symbol"/>
              </a:rPr>
              <a:t> </a:t>
            </a:r>
            <a:r>
              <a:rPr lang="en-US" altLang="de-DE" b="1" dirty="0" err="1">
                <a:latin typeface="Calibri" panose="020F0502020204030204" pitchFamily="34" charset="0"/>
                <a:sym typeface="Symbol"/>
              </a:rPr>
              <a:t>R</a:t>
            </a:r>
            <a:r>
              <a:rPr lang="en-US" altLang="de-DE" baseline="-25000" dirty="0" err="1">
                <a:latin typeface="Calibri" panose="020F0502020204030204" pitchFamily="34" charset="0"/>
                <a:sym typeface="Symbol"/>
              </a:rPr>
              <a:t>focus</a:t>
            </a:r>
            <a:r>
              <a:rPr lang="en-US" altLang="de-DE" dirty="0">
                <a:latin typeface="Calibri" panose="020F0502020204030204" pitchFamily="34" charset="0"/>
                <a:sym typeface="Symbol"/>
              </a:rPr>
              <a:t>(</a:t>
            </a:r>
            <a:r>
              <a:rPr lang="en-US" altLang="de-DE" i="1" dirty="0" err="1">
                <a:latin typeface="Calibri" panose="020F0502020204030204" pitchFamily="34" charset="0"/>
                <a:sym typeface="Symbol"/>
              </a:rPr>
              <a:t>k</a:t>
            </a:r>
            <a:r>
              <a:rPr lang="en-US" altLang="de-DE" i="1" baseline="-25000" dirty="0" err="1">
                <a:latin typeface="Calibri" panose="020F0502020204030204" pitchFamily="34" charset="0"/>
                <a:sym typeface="Symbol"/>
              </a:rPr>
              <a:t>i</a:t>
            </a:r>
            <a:r>
              <a:rPr lang="en-US" altLang="de-DE" i="1" baseline="-25000" dirty="0">
                <a:latin typeface="Calibri" panose="020F0502020204030204" pitchFamily="34" charset="0"/>
                <a:sym typeface="Symbol"/>
              </a:rPr>
              <a:t> </a:t>
            </a:r>
            <a:r>
              <a:rPr lang="en-US" altLang="de-DE" dirty="0">
                <a:latin typeface="Calibri" panose="020F0502020204030204" pitchFamily="34" charset="0"/>
                <a:sym typeface="Symbol"/>
              </a:rPr>
              <a:t>)</a:t>
            </a:r>
            <a:r>
              <a:rPr lang="en-US" altLang="de-DE" dirty="0">
                <a:latin typeface="Calibri" panose="020F0502020204030204" pitchFamily="34" charset="0"/>
              </a:rPr>
              <a:t> </a:t>
            </a:r>
          </a:p>
          <a:p>
            <a:pPr marL="285750" indent="-285750">
              <a:spcBef>
                <a:spcPts val="600"/>
              </a:spcBef>
              <a:buFont typeface="Wingdings" panose="05000000000000000000" pitchFamily="2" charset="2"/>
              <a:buChar char="Ø"/>
            </a:pPr>
            <a:r>
              <a:rPr lang="en-US" altLang="de-DE" dirty="0" smtClean="0">
                <a:latin typeface="Calibri" panose="020F0502020204030204" pitchFamily="34" charset="0"/>
                <a:sym typeface="Symbol"/>
              </a:rPr>
              <a:t>Transformation </a:t>
            </a:r>
            <a:r>
              <a:rPr lang="en-US" altLang="de-DE" dirty="0">
                <a:latin typeface="Calibri" panose="020F0502020204030204" pitchFamily="34" charset="0"/>
                <a:sym typeface="Symbol"/>
              </a:rPr>
              <a:t>of the beam matrix </a:t>
            </a:r>
            <a:endParaRPr lang="en-US" altLang="de-DE" dirty="0" smtClean="0">
              <a:latin typeface="Calibri" panose="020F0502020204030204" pitchFamily="34" charset="0"/>
              <a:sym typeface="Symbol"/>
            </a:endParaRPr>
          </a:p>
          <a:p>
            <a:pPr>
              <a:spcBef>
                <a:spcPts val="600"/>
              </a:spcBef>
            </a:pPr>
            <a:r>
              <a:rPr lang="en-US" altLang="de-DE" b="1" dirty="0">
                <a:solidFill>
                  <a:srgbClr val="C00000"/>
                </a:solidFill>
                <a:latin typeface="Calibri" panose="020F0502020204030204" pitchFamily="34" charset="0"/>
                <a:sym typeface="Symbol"/>
              </a:rPr>
              <a:t> </a:t>
            </a:r>
            <a:r>
              <a:rPr lang="en-US" altLang="de-DE" b="1" dirty="0" smtClean="0">
                <a:solidFill>
                  <a:srgbClr val="C00000"/>
                </a:solidFill>
                <a:latin typeface="Calibri" panose="020F0502020204030204" pitchFamily="34" charset="0"/>
                <a:sym typeface="Symbol"/>
              </a:rPr>
              <a:t>    </a:t>
            </a:r>
            <a:r>
              <a:rPr lang="en-US" altLang="de-DE" dirty="0" smtClean="0">
                <a:solidFill>
                  <a:srgbClr val="C00000"/>
                </a:solidFill>
                <a:latin typeface="Calibri" panose="020F0502020204030204" pitchFamily="34" charset="0"/>
                <a:sym typeface="Symbol"/>
              </a:rPr>
              <a:t>(</a:t>
            </a:r>
            <a:r>
              <a:rPr lang="en-US" altLang="de-DE" i="1" dirty="0" smtClean="0">
                <a:solidFill>
                  <a:srgbClr val="C00000"/>
                </a:solidFill>
                <a:latin typeface="Calibri" panose="020F0502020204030204" pitchFamily="34" charset="0"/>
                <a:sym typeface="Symbol"/>
              </a:rPr>
              <a:t>s</a:t>
            </a:r>
            <a:r>
              <a:rPr lang="en-US" altLang="de-DE" i="1" baseline="-25000" dirty="0" smtClean="0">
                <a:solidFill>
                  <a:srgbClr val="C00000"/>
                </a:solidFill>
                <a:latin typeface="Calibri" panose="020F0502020204030204" pitchFamily="34" charset="0"/>
                <a:sym typeface="Symbol"/>
              </a:rPr>
              <a:t>1</a:t>
            </a:r>
            <a:r>
              <a:rPr lang="en-US" altLang="de-DE" dirty="0" smtClean="0">
                <a:solidFill>
                  <a:srgbClr val="C00000"/>
                </a:solidFill>
                <a:latin typeface="Calibri" panose="020F0502020204030204" pitchFamily="34" charset="0"/>
                <a:sym typeface="Symbol"/>
              </a:rPr>
              <a:t>,</a:t>
            </a:r>
            <a:r>
              <a:rPr lang="en-US" altLang="de-DE" i="1" dirty="0" smtClean="0">
                <a:solidFill>
                  <a:srgbClr val="C00000"/>
                </a:solidFill>
                <a:latin typeface="Calibri" panose="020F0502020204030204" pitchFamily="34" charset="0"/>
                <a:sym typeface="Symbol"/>
              </a:rPr>
              <a:t>k</a:t>
            </a:r>
            <a:r>
              <a:rPr lang="en-US" altLang="de-DE" i="1" baseline="-25000" dirty="0" smtClean="0">
                <a:solidFill>
                  <a:srgbClr val="C00000"/>
                </a:solidFill>
                <a:latin typeface="Calibri" panose="020F0502020204030204" pitchFamily="34" charset="0"/>
                <a:sym typeface="Symbol"/>
              </a:rPr>
              <a:t>i</a:t>
            </a:r>
            <a:r>
              <a:rPr lang="en-US" altLang="de-DE" dirty="0">
                <a:solidFill>
                  <a:srgbClr val="C00000"/>
                </a:solidFill>
                <a:latin typeface="Calibri" panose="020F0502020204030204" pitchFamily="34" charset="0"/>
                <a:sym typeface="Symbol"/>
              </a:rPr>
              <a:t>) = </a:t>
            </a:r>
            <a:r>
              <a:rPr lang="en-US" altLang="de-DE" b="1" dirty="0">
                <a:solidFill>
                  <a:srgbClr val="C00000"/>
                </a:solidFill>
                <a:latin typeface="Calibri" panose="020F0502020204030204" pitchFamily="34" charset="0"/>
                <a:sym typeface="Symbol"/>
              </a:rPr>
              <a:t>R</a:t>
            </a:r>
            <a:r>
              <a:rPr lang="en-US" altLang="de-DE" dirty="0">
                <a:solidFill>
                  <a:srgbClr val="C00000"/>
                </a:solidFill>
                <a:latin typeface="Calibri" panose="020F0502020204030204" pitchFamily="34" charset="0"/>
                <a:sym typeface="Symbol"/>
              </a:rPr>
              <a:t>(</a:t>
            </a:r>
            <a:r>
              <a:rPr lang="en-US" altLang="de-DE" i="1" dirty="0" err="1">
                <a:solidFill>
                  <a:srgbClr val="C00000"/>
                </a:solidFill>
                <a:latin typeface="Calibri" panose="020F0502020204030204" pitchFamily="34" charset="0"/>
                <a:sym typeface="Symbol"/>
              </a:rPr>
              <a:t>k</a:t>
            </a:r>
            <a:r>
              <a:rPr lang="en-US" altLang="de-DE" i="1" baseline="-25000" dirty="0" err="1">
                <a:solidFill>
                  <a:srgbClr val="C00000"/>
                </a:solidFill>
                <a:latin typeface="Calibri" panose="020F0502020204030204" pitchFamily="34" charset="0"/>
                <a:sym typeface="Symbol"/>
              </a:rPr>
              <a:t>i</a:t>
            </a:r>
            <a:r>
              <a:rPr lang="en-US" altLang="de-DE" i="1" baseline="-25000" dirty="0">
                <a:solidFill>
                  <a:srgbClr val="C00000"/>
                </a:solidFill>
                <a:latin typeface="Calibri" panose="020F0502020204030204" pitchFamily="34" charset="0"/>
                <a:sym typeface="Symbol"/>
              </a:rPr>
              <a:t> </a:t>
            </a:r>
            <a:r>
              <a:rPr lang="en-US" altLang="de-DE" dirty="0">
                <a:solidFill>
                  <a:srgbClr val="C00000"/>
                </a:solidFill>
                <a:latin typeface="Calibri" panose="020F0502020204030204" pitchFamily="34" charset="0"/>
                <a:sym typeface="Symbol"/>
              </a:rPr>
              <a:t>)   </a:t>
            </a:r>
            <a:r>
              <a:rPr lang="en-US" altLang="de-DE" b="1" dirty="0">
                <a:solidFill>
                  <a:srgbClr val="C00000"/>
                </a:solidFill>
                <a:latin typeface="Calibri" panose="020F0502020204030204" pitchFamily="34" charset="0"/>
                <a:sym typeface="Symbol"/>
              </a:rPr>
              <a:t></a:t>
            </a:r>
            <a:r>
              <a:rPr lang="en-US" altLang="de-DE" dirty="0" smtClean="0">
                <a:solidFill>
                  <a:srgbClr val="C00000"/>
                </a:solidFill>
                <a:latin typeface="Calibri" panose="020F0502020204030204" pitchFamily="34" charset="0"/>
                <a:sym typeface="Symbol"/>
              </a:rPr>
              <a:t>(</a:t>
            </a:r>
            <a:r>
              <a:rPr lang="en-US" altLang="de-DE" i="1" dirty="0" smtClean="0">
                <a:solidFill>
                  <a:srgbClr val="C00000"/>
                </a:solidFill>
                <a:latin typeface="Calibri" panose="020F0502020204030204" pitchFamily="34" charset="0"/>
                <a:sym typeface="Symbol"/>
              </a:rPr>
              <a:t>s</a:t>
            </a:r>
            <a:r>
              <a:rPr lang="en-US" altLang="de-DE" i="1" baseline="-25000" dirty="0" smtClean="0">
                <a:solidFill>
                  <a:srgbClr val="C00000"/>
                </a:solidFill>
                <a:latin typeface="Calibri" panose="020F0502020204030204" pitchFamily="34" charset="0"/>
                <a:sym typeface="Symbol"/>
              </a:rPr>
              <a:t>0</a:t>
            </a:r>
            <a:r>
              <a:rPr lang="en-US" altLang="de-DE" dirty="0" smtClean="0">
                <a:solidFill>
                  <a:srgbClr val="C00000"/>
                </a:solidFill>
                <a:latin typeface="Calibri" panose="020F0502020204030204" pitchFamily="34" charset="0"/>
                <a:sym typeface="Symbol"/>
              </a:rPr>
              <a:t>) </a:t>
            </a:r>
            <a:r>
              <a:rPr lang="en-US" altLang="de-DE" dirty="0">
                <a:solidFill>
                  <a:srgbClr val="C00000"/>
                </a:solidFill>
                <a:latin typeface="Calibri" panose="020F0502020204030204" pitchFamily="34" charset="0"/>
                <a:sym typeface="Symbol"/>
              </a:rPr>
              <a:t> </a:t>
            </a:r>
            <a:r>
              <a:rPr lang="en-US" altLang="de-DE" b="1" dirty="0">
                <a:solidFill>
                  <a:srgbClr val="C00000"/>
                </a:solidFill>
                <a:latin typeface="Calibri" panose="020F0502020204030204" pitchFamily="34" charset="0"/>
                <a:sym typeface="Symbol"/>
              </a:rPr>
              <a:t>R</a:t>
            </a:r>
            <a:r>
              <a:rPr lang="en-US" altLang="de-DE" b="1" baseline="30000" dirty="0">
                <a:solidFill>
                  <a:srgbClr val="C00000"/>
                </a:solidFill>
                <a:latin typeface="Calibri" panose="020F0502020204030204" pitchFamily="34" charset="0"/>
                <a:sym typeface="Symbol"/>
              </a:rPr>
              <a:t>T</a:t>
            </a:r>
            <a:r>
              <a:rPr lang="en-US" altLang="de-DE" b="1" dirty="0">
                <a:solidFill>
                  <a:srgbClr val="C00000"/>
                </a:solidFill>
                <a:latin typeface="Calibri" panose="020F0502020204030204" pitchFamily="34" charset="0"/>
                <a:sym typeface="Symbol"/>
              </a:rPr>
              <a:t> (</a:t>
            </a:r>
            <a:r>
              <a:rPr lang="en-US" altLang="de-DE" i="1" dirty="0" err="1">
                <a:solidFill>
                  <a:srgbClr val="C00000"/>
                </a:solidFill>
                <a:latin typeface="Calibri" panose="020F0502020204030204" pitchFamily="34" charset="0"/>
                <a:sym typeface="Symbol"/>
              </a:rPr>
              <a:t>k</a:t>
            </a:r>
            <a:r>
              <a:rPr lang="en-US" altLang="de-DE" i="1" baseline="-25000" dirty="0" err="1">
                <a:solidFill>
                  <a:srgbClr val="C00000"/>
                </a:solidFill>
                <a:latin typeface="Calibri" panose="020F0502020204030204" pitchFamily="34" charset="0"/>
                <a:sym typeface="Symbol"/>
              </a:rPr>
              <a:t>i</a:t>
            </a:r>
            <a:r>
              <a:rPr lang="en-US" altLang="de-DE" i="1" baseline="-25000" dirty="0">
                <a:solidFill>
                  <a:srgbClr val="C00000"/>
                </a:solidFill>
                <a:latin typeface="Calibri" panose="020F0502020204030204" pitchFamily="34" charset="0"/>
                <a:sym typeface="Symbol"/>
              </a:rPr>
              <a:t> </a:t>
            </a:r>
            <a:r>
              <a:rPr lang="en-US" altLang="de-DE" dirty="0" smtClean="0">
                <a:solidFill>
                  <a:srgbClr val="C00000"/>
                </a:solidFill>
                <a:latin typeface="Calibri" panose="020F0502020204030204" pitchFamily="34" charset="0"/>
                <a:sym typeface="Symbol"/>
              </a:rPr>
              <a:t>)</a:t>
            </a:r>
          </a:p>
          <a:p>
            <a:pPr>
              <a:spcBef>
                <a:spcPts val="600"/>
              </a:spcBef>
            </a:pPr>
            <a:r>
              <a:rPr lang="en-US" altLang="de-DE" b="1" dirty="0">
                <a:solidFill>
                  <a:srgbClr val="0000FF"/>
                </a:solidFill>
                <a:latin typeface="Calibri" panose="020F0502020204030204" pitchFamily="34" charset="0"/>
              </a:rPr>
              <a:t>Task: Calculation of </a:t>
            </a:r>
            <a:r>
              <a:rPr lang="en-US" altLang="de-DE" b="1" dirty="0" smtClean="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sym typeface="Symbol"/>
              </a:rPr>
              <a:t>(0) </a:t>
            </a:r>
            <a:endParaRPr lang="en-US" altLang="de-DE" b="1" dirty="0" smtClean="0">
              <a:solidFill>
                <a:srgbClr val="0000FF"/>
              </a:solidFill>
              <a:latin typeface="Calibri" panose="020F0502020204030204" pitchFamily="34" charset="0"/>
              <a:sym typeface="Symbol"/>
            </a:endParaRPr>
          </a:p>
          <a:p>
            <a:pPr>
              <a:spcBef>
                <a:spcPts val="600"/>
              </a:spcBef>
            </a:pPr>
            <a:r>
              <a:rPr lang="en-US" altLang="de-DE" b="1" dirty="0" smtClean="0">
                <a:solidFill>
                  <a:srgbClr val="0000FF"/>
                </a:solidFill>
                <a:latin typeface="Calibri" panose="020F0502020204030204" pitchFamily="34" charset="0"/>
                <a:sym typeface="Symbol"/>
              </a:rPr>
              <a:t>at </a:t>
            </a:r>
            <a:r>
              <a:rPr lang="en-US" altLang="de-DE" b="1" dirty="0">
                <a:solidFill>
                  <a:srgbClr val="0000FF"/>
                </a:solidFill>
                <a:latin typeface="Calibri" panose="020F0502020204030204" pitchFamily="34" charset="0"/>
                <a:sym typeface="Symbol"/>
              </a:rPr>
              <a:t>entrance </a:t>
            </a:r>
            <a:r>
              <a:rPr lang="en-US" altLang="de-DE" b="1" i="1" dirty="0">
                <a:solidFill>
                  <a:srgbClr val="0000FF"/>
                </a:solidFill>
                <a:latin typeface="Calibri" panose="020F0502020204030204" pitchFamily="34" charset="0"/>
                <a:sym typeface="Symbol"/>
              </a:rPr>
              <a:t>s</a:t>
            </a:r>
            <a:r>
              <a:rPr lang="en-US" altLang="de-DE" b="1" i="1" baseline="-25000" dirty="0">
                <a:solidFill>
                  <a:srgbClr val="0000FF"/>
                </a:solidFill>
                <a:latin typeface="Calibri" panose="020F0502020204030204" pitchFamily="34" charset="0"/>
                <a:sym typeface="Symbol"/>
              </a:rPr>
              <a:t>0</a:t>
            </a:r>
            <a:r>
              <a:rPr lang="en-US" altLang="de-DE" b="1" i="1" dirty="0">
                <a:solidFill>
                  <a:srgbClr val="0000FF"/>
                </a:solidFill>
                <a:latin typeface="Calibri" panose="020F0502020204030204" pitchFamily="34" charset="0"/>
                <a:sym typeface="Symbol"/>
              </a:rPr>
              <a:t> </a:t>
            </a:r>
            <a:r>
              <a:rPr lang="en-US" altLang="de-DE" b="1" dirty="0">
                <a:solidFill>
                  <a:srgbClr val="0000FF"/>
                </a:solidFill>
                <a:latin typeface="Calibri" panose="020F0502020204030204" pitchFamily="34" charset="0"/>
                <a:sym typeface="Symbol"/>
              </a:rPr>
              <a:t>i.e. all three elements</a:t>
            </a:r>
          </a:p>
          <a:p>
            <a:pPr>
              <a:spcBef>
                <a:spcPts val="600"/>
              </a:spcBef>
            </a:pPr>
            <a:endParaRPr lang="en-US" altLang="de-DE" dirty="0">
              <a:solidFill>
                <a:srgbClr val="C00000"/>
              </a:solidFill>
              <a:latin typeface="Calibri" panose="020F0502020204030204" pitchFamily="34" charset="0"/>
            </a:endParaRPr>
          </a:p>
        </p:txBody>
      </p:sp>
    </p:spTree>
    <p:extLst>
      <p:ext uri="{BB962C8B-B14F-4D97-AF65-F5344CB8AC3E}">
        <p14:creationId xmlns:p14="http://schemas.microsoft.com/office/powerpoint/2010/main" val="5107289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000000"/>
                </a:solidFill>
                <a:cs typeface="Times New Roman" panose="02020603050405020304" pitchFamily="18" charset="0"/>
              </a:rPr>
              <a:t>Scintillation Screen</a:t>
            </a: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sp>
        <p:nvSpPr>
          <p:cNvPr id="5125" name="Text Box 4"/>
          <p:cNvSpPr txBox="1">
            <a:spLocks noChangeArrowheads="1"/>
          </p:cNvSpPr>
          <p:nvPr/>
        </p:nvSpPr>
        <p:spPr bwMode="auto">
          <a:xfrm>
            <a:off x="161925" y="764704"/>
            <a:ext cx="8382000"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rgbClr val="0000FF"/>
                </a:solidFill>
                <a:latin typeface="Calibri" panose="020F0502020204030204" pitchFamily="34" charset="0"/>
              </a:rPr>
              <a:t>S</a:t>
            </a:r>
            <a:r>
              <a:rPr lang="en-US" altLang="de-DE" sz="2000" b="1" dirty="0" smtClean="0">
                <a:solidFill>
                  <a:srgbClr val="0000FF"/>
                </a:solidFill>
                <a:latin typeface="Calibri" panose="020F0502020204030204" pitchFamily="34" charset="0"/>
              </a:rPr>
              <a:t>cintillation: </a:t>
            </a:r>
            <a:r>
              <a:rPr lang="en-US" altLang="de-DE" sz="2000" dirty="0" smtClean="0">
                <a:solidFill>
                  <a:srgbClr val="0000FF"/>
                </a:solidFill>
                <a:latin typeface="Calibri" panose="020F0502020204030204" pitchFamily="34" charset="0"/>
              </a:rPr>
              <a:t>Particle’s </a:t>
            </a:r>
            <a:r>
              <a:rPr lang="en-US" altLang="de-DE" sz="2000" dirty="0">
                <a:solidFill>
                  <a:srgbClr val="0000FF"/>
                </a:solidFill>
                <a:latin typeface="Calibri" panose="020F0502020204030204" pitchFamily="34" charset="0"/>
              </a:rPr>
              <a:t>energy loss in </a:t>
            </a:r>
            <a:r>
              <a:rPr lang="en-US" altLang="de-DE" sz="2000" dirty="0" smtClean="0">
                <a:solidFill>
                  <a:srgbClr val="0000FF"/>
                </a:solidFill>
                <a:latin typeface="Calibri" panose="020F0502020204030204" pitchFamily="34" charset="0"/>
              </a:rPr>
              <a:t>matter causes emission of light   </a:t>
            </a:r>
            <a:endParaRPr lang="en-US" altLang="de-DE" sz="2000" dirty="0">
              <a:solidFill>
                <a:srgbClr val="0000FF"/>
              </a:solidFill>
              <a:latin typeface="Calibri" panose="020F0502020204030204" pitchFamily="34" charset="0"/>
            </a:endParaRPr>
          </a:p>
          <a:p>
            <a:pPr>
              <a:lnSpc>
                <a:spcPct val="60000"/>
              </a:lnSpc>
              <a:buFont typeface="Symbol" pitchFamily="18" charset="2"/>
              <a:buChar char="®"/>
            </a:pPr>
            <a:r>
              <a:rPr lang="en-US" altLang="de-DE" sz="2000" dirty="0">
                <a:latin typeface="Calibri" panose="020F0502020204030204" pitchFamily="34" charset="0"/>
                <a:sym typeface="Symbol" pitchFamily="18" charset="2"/>
              </a:rPr>
              <a:t> t</a:t>
            </a:r>
            <a:r>
              <a:rPr lang="en-US" altLang="de-DE" sz="2000" dirty="0">
                <a:latin typeface="Calibri" panose="020F0502020204030204" pitchFamily="34" charset="0"/>
              </a:rPr>
              <a:t>he most direct way of profile observation  as used from the early days on!</a:t>
            </a:r>
          </a:p>
        </p:txBody>
      </p:sp>
      <p:sp>
        <p:nvSpPr>
          <p:cNvPr id="5127" name="Rectangle 6"/>
          <p:cNvSpPr>
            <a:spLocks noChangeArrowheads="1"/>
          </p:cNvSpPr>
          <p:nvPr/>
        </p:nvSpPr>
        <p:spPr bwMode="auto">
          <a:xfrm>
            <a:off x="4954772" y="1511928"/>
            <a:ext cx="3997841"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rPr>
              <a:t>Pneumatic </a:t>
            </a:r>
            <a:r>
              <a:rPr lang="en-US" altLang="de-DE" dirty="0" smtClean="0">
                <a:latin typeface="Calibri" panose="020F0502020204030204" pitchFamily="34" charset="0"/>
              </a:rPr>
              <a:t>drive with </a:t>
            </a:r>
            <a:r>
              <a:rPr lang="en-US" altLang="de-DE" dirty="0">
                <a:latin typeface="Calibri" panose="020F0502020204030204" pitchFamily="34" charset="0"/>
                <a:cs typeface="Times New Roman" pitchFamily="18" charset="0"/>
              </a:rPr>
              <a:t>Ø70 mm </a:t>
            </a:r>
            <a:r>
              <a:rPr lang="en-US" altLang="de-DE" dirty="0" smtClean="0">
                <a:latin typeface="Calibri" panose="020F0502020204030204" pitchFamily="34" charset="0"/>
                <a:cs typeface="Times New Roman" pitchFamily="18" charset="0"/>
              </a:rPr>
              <a:t>screen:</a:t>
            </a:r>
            <a:endParaRPr lang="en-US" altLang="de-DE" i="1" dirty="0">
              <a:latin typeface="Calibri" panose="020F0502020204030204" pitchFamily="34" charset="0"/>
            </a:endParaRPr>
          </a:p>
        </p:txBody>
      </p:sp>
      <p:pic>
        <p:nvPicPr>
          <p:cNvPr id="593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88" y="1484784"/>
            <a:ext cx="4438379" cy="4011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uppieren 18"/>
          <p:cNvGrpSpPr/>
          <p:nvPr/>
        </p:nvGrpSpPr>
        <p:grpSpPr>
          <a:xfrm>
            <a:off x="4936054" y="1760278"/>
            <a:ext cx="3670300" cy="4470400"/>
            <a:chOff x="4554538" y="1772816"/>
            <a:chExt cx="3670300" cy="4470400"/>
          </a:xfrm>
        </p:grpSpPr>
        <p:pic>
          <p:nvPicPr>
            <p:cNvPr id="21" name="Picture 8" descr="P1010004"/>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a:stretch>
              <a:fillRect/>
            </a:stretch>
          </p:blipFill>
          <p:spPr bwMode="auto">
            <a:xfrm>
              <a:off x="4758849" y="1873770"/>
              <a:ext cx="3356537" cy="4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9"/>
            <p:cNvSpPr>
              <a:spLocks noChangeArrowheads="1"/>
            </p:cNvSpPr>
            <p:nvPr/>
          </p:nvSpPr>
          <p:spPr bwMode="auto">
            <a:xfrm>
              <a:off x="4554538" y="3116495"/>
              <a:ext cx="259767" cy="518987"/>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mj-lt"/>
              </a:endParaRPr>
            </a:p>
          </p:txBody>
        </p:sp>
        <p:sp>
          <p:nvSpPr>
            <p:cNvPr id="23" name="Text Box 10"/>
            <p:cNvSpPr txBox="1">
              <a:spLocks noChangeArrowheads="1"/>
            </p:cNvSpPr>
            <p:nvPr/>
          </p:nvSpPr>
          <p:spPr bwMode="auto">
            <a:xfrm>
              <a:off x="4699015" y="2552008"/>
              <a:ext cx="1600922" cy="918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80000"/>
                </a:lnSpc>
              </a:pPr>
              <a:r>
                <a:rPr lang="en-US" altLang="de-DE" sz="2100" b="1" dirty="0">
                  <a:solidFill>
                    <a:schemeClr val="bg1"/>
                  </a:solidFill>
                  <a:latin typeface="+mj-lt"/>
                </a:rPr>
                <a:t>Flange </a:t>
              </a:r>
              <a:endParaRPr lang="en-US" altLang="de-DE" sz="2100" b="1" dirty="0" smtClean="0">
                <a:solidFill>
                  <a:schemeClr val="bg1"/>
                </a:solidFill>
                <a:latin typeface="+mj-lt"/>
              </a:endParaRPr>
            </a:p>
            <a:p>
              <a:pPr>
                <a:lnSpc>
                  <a:spcPct val="80000"/>
                </a:lnSpc>
                <a:spcBef>
                  <a:spcPts val="200"/>
                </a:spcBef>
              </a:pPr>
              <a:r>
                <a:rPr lang="en-US" altLang="de-DE" sz="2100" b="1" dirty="0" smtClean="0">
                  <a:solidFill>
                    <a:schemeClr val="bg1"/>
                  </a:solidFill>
                  <a:latin typeface="+mj-lt"/>
                  <a:sym typeface="Symbol"/>
                </a:rPr>
                <a:t>200 mm</a:t>
              </a:r>
            </a:p>
            <a:p>
              <a:pPr>
                <a:lnSpc>
                  <a:spcPct val="80000"/>
                </a:lnSpc>
                <a:spcBef>
                  <a:spcPts val="200"/>
                </a:spcBef>
              </a:pPr>
              <a:r>
                <a:rPr lang="en-US" altLang="de-DE" sz="2100" b="1" dirty="0" smtClean="0">
                  <a:solidFill>
                    <a:schemeClr val="bg1"/>
                  </a:solidFill>
                  <a:latin typeface="+mj-lt"/>
                </a:rPr>
                <a:t>&amp; </a:t>
              </a:r>
              <a:r>
                <a:rPr lang="en-US" altLang="de-DE" sz="2100" b="1" dirty="0">
                  <a:solidFill>
                    <a:schemeClr val="bg1"/>
                  </a:solidFill>
                  <a:latin typeface="+mj-lt"/>
                </a:rPr>
                <a:t>window</a:t>
              </a:r>
            </a:p>
          </p:txBody>
        </p:sp>
        <p:sp>
          <p:nvSpPr>
            <p:cNvPr id="24" name="Text Box 11"/>
            <p:cNvSpPr txBox="1">
              <a:spLocks noChangeArrowheads="1"/>
            </p:cNvSpPr>
            <p:nvPr/>
          </p:nvSpPr>
          <p:spPr bwMode="auto">
            <a:xfrm>
              <a:off x="6517382" y="1889410"/>
              <a:ext cx="1707456" cy="794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66FFFF"/>
                  </a:solidFill>
                  <a:latin typeface="+mj-lt"/>
                </a:rPr>
                <a:t>Screen</a:t>
              </a:r>
            </a:p>
            <a:p>
              <a:pPr>
                <a:spcBef>
                  <a:spcPts val="0"/>
                </a:spcBef>
              </a:pPr>
              <a:r>
                <a:rPr lang="en-US" altLang="de-DE" sz="2200" b="1" dirty="0" smtClean="0">
                  <a:solidFill>
                    <a:srgbClr val="66FFFF"/>
                  </a:solidFill>
                  <a:latin typeface="+mj-lt"/>
                  <a:sym typeface="Symbol" pitchFamily="18" charset="2"/>
                </a:rPr>
                <a:t> </a:t>
              </a:r>
              <a:r>
                <a:rPr lang="en-US" altLang="de-DE" sz="2200" b="1" dirty="0" smtClean="0">
                  <a:solidFill>
                    <a:srgbClr val="66FFFF"/>
                  </a:solidFill>
                  <a:latin typeface="+mj-lt"/>
                </a:rPr>
                <a:t>70 </a:t>
              </a:r>
              <a:r>
                <a:rPr lang="en-US" altLang="de-DE" sz="2200" b="1" dirty="0">
                  <a:solidFill>
                    <a:srgbClr val="66FFFF"/>
                  </a:solidFill>
                  <a:latin typeface="+mj-lt"/>
                </a:rPr>
                <a:t>mm</a:t>
              </a:r>
            </a:p>
          </p:txBody>
        </p:sp>
        <p:sp>
          <p:nvSpPr>
            <p:cNvPr id="25" name="Text Box 12"/>
            <p:cNvSpPr txBox="1">
              <a:spLocks noChangeArrowheads="1"/>
            </p:cNvSpPr>
            <p:nvPr/>
          </p:nvSpPr>
          <p:spPr bwMode="auto">
            <a:xfrm>
              <a:off x="4970457" y="1772816"/>
              <a:ext cx="1148519" cy="430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a:solidFill>
                    <a:srgbClr val="FF0000"/>
                  </a:solidFill>
                  <a:latin typeface="+mj-lt"/>
                </a:rPr>
                <a:t>beam</a:t>
              </a:r>
            </a:p>
          </p:txBody>
        </p:sp>
        <p:sp>
          <p:nvSpPr>
            <p:cNvPr id="26" name="Text Box 13"/>
            <p:cNvSpPr txBox="1">
              <a:spLocks noChangeArrowheads="1"/>
            </p:cNvSpPr>
            <p:nvPr/>
          </p:nvSpPr>
          <p:spPr bwMode="auto">
            <a:xfrm>
              <a:off x="4753011" y="5055944"/>
              <a:ext cx="1684106" cy="64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chemeClr val="bg1"/>
                  </a:solidFill>
                  <a:latin typeface="+mj-lt"/>
                </a:rPr>
                <a:t>Pneumatic</a:t>
              </a:r>
            </a:p>
            <a:p>
              <a:pPr>
                <a:lnSpc>
                  <a:spcPct val="30000"/>
                </a:lnSpc>
              </a:pPr>
              <a:r>
                <a:rPr lang="en-US" altLang="de-DE" sz="2000" b="1" dirty="0">
                  <a:solidFill>
                    <a:schemeClr val="bg1"/>
                  </a:solidFill>
                  <a:latin typeface="+mj-lt"/>
                </a:rPr>
                <a:t>drive</a:t>
              </a:r>
            </a:p>
          </p:txBody>
        </p:sp>
        <p:sp>
          <p:nvSpPr>
            <p:cNvPr id="27" name="Text Box 14"/>
            <p:cNvSpPr txBox="1">
              <a:spLocks noChangeArrowheads="1"/>
            </p:cNvSpPr>
            <p:nvPr/>
          </p:nvSpPr>
          <p:spPr bwMode="auto">
            <a:xfrm>
              <a:off x="4759891" y="3789620"/>
              <a:ext cx="127002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smtClean="0">
                  <a:solidFill>
                    <a:srgbClr val="66FFFF"/>
                  </a:solidFill>
                  <a:latin typeface="+mj-lt"/>
                </a:rPr>
                <a:t>Camera</a:t>
              </a:r>
              <a:endParaRPr lang="en-US" altLang="de-DE" sz="2200" b="1" dirty="0">
                <a:solidFill>
                  <a:srgbClr val="66FFFF"/>
                </a:solidFill>
                <a:latin typeface="+mj-lt"/>
              </a:endParaRPr>
            </a:p>
          </p:txBody>
        </p:sp>
        <p:sp>
          <p:nvSpPr>
            <p:cNvPr id="28" name="Line 15"/>
            <p:cNvSpPr>
              <a:spLocks noChangeShapeType="1"/>
            </p:cNvSpPr>
            <p:nvPr/>
          </p:nvSpPr>
          <p:spPr bwMode="auto">
            <a:xfrm>
              <a:off x="4996725" y="2133974"/>
              <a:ext cx="973396" cy="0"/>
            </a:xfrm>
            <a:prstGeom prst="line">
              <a:avLst/>
            </a:prstGeom>
            <a:noFill/>
            <a:ln w="476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mj-lt"/>
              </a:endParaRPr>
            </a:p>
          </p:txBody>
        </p:sp>
        <p:cxnSp>
          <p:nvCxnSpPr>
            <p:cNvPr id="29" name="Gerade Verbindung mit Pfeil 28"/>
            <p:cNvCxnSpPr/>
            <p:nvPr/>
          </p:nvCxnSpPr>
          <p:spPr bwMode="auto">
            <a:xfrm flipV="1">
              <a:off x="5499476" y="3628130"/>
              <a:ext cx="470645" cy="237452"/>
            </a:xfrm>
            <a:prstGeom prst="straightConnector1">
              <a:avLst/>
            </a:prstGeom>
            <a:noFill/>
            <a:ln w="34925" cap="flat" cmpd="sng" algn="ctr">
              <a:solidFill>
                <a:srgbClr val="00FFFF"/>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a:xfrm flipV="1">
              <a:off x="7812360" y="3011276"/>
              <a:ext cx="0" cy="3010012"/>
            </a:xfrm>
            <a:prstGeom prst="straightConnector1">
              <a:avLst/>
            </a:prstGeom>
            <a:ln w="38100">
              <a:solidFill>
                <a:schemeClr val="bg1"/>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1" name="Text Box 13"/>
            <p:cNvSpPr txBox="1">
              <a:spLocks noChangeArrowheads="1"/>
            </p:cNvSpPr>
            <p:nvPr/>
          </p:nvSpPr>
          <p:spPr bwMode="auto">
            <a:xfrm>
              <a:off x="6944317" y="4253026"/>
              <a:ext cx="86804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r"/>
              <a:r>
                <a:rPr lang="en-US" altLang="de-DE" sz="2000" b="1" dirty="0" smtClean="0">
                  <a:solidFill>
                    <a:schemeClr val="bg1"/>
                  </a:solidFill>
                  <a:latin typeface="+mj-lt"/>
                  <a:sym typeface="Symbol" panose="05050102010706020507" pitchFamily="18" charset="2"/>
                </a:rPr>
                <a:t> </a:t>
              </a:r>
              <a:r>
                <a:rPr lang="en-US" altLang="de-DE" sz="2000" b="1" dirty="0" smtClean="0">
                  <a:solidFill>
                    <a:schemeClr val="bg1"/>
                  </a:solidFill>
                  <a:latin typeface="+mj-lt"/>
                </a:rPr>
                <a:t>1 m</a:t>
              </a:r>
              <a:endParaRPr lang="en-US" altLang="de-DE" sz="2000" b="1" dirty="0">
                <a:solidFill>
                  <a:schemeClr val="bg1"/>
                </a:solidFill>
                <a:latin typeface="+mj-lt"/>
              </a:endParaRPr>
            </a:p>
          </p:txBody>
        </p:sp>
      </p:gr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5946" name="Picture 10"/>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50647" y="2730900"/>
            <a:ext cx="4575175" cy="331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transverse Emittance</a:t>
            </a:r>
          </a:p>
        </p:txBody>
      </p:sp>
      <p:sp>
        <p:nvSpPr>
          <p:cNvPr id="22533" name="Text Box 3"/>
          <p:cNvSpPr txBox="1">
            <a:spLocks noChangeArrowheads="1"/>
          </p:cNvSpPr>
          <p:nvPr/>
        </p:nvSpPr>
        <p:spPr bwMode="auto">
          <a:xfrm>
            <a:off x="125413" y="113347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95942" name="Rectangle 6"/>
          <p:cNvSpPr>
            <a:spLocks noChangeArrowheads="1"/>
          </p:cNvSpPr>
          <p:nvPr/>
        </p:nvSpPr>
        <p:spPr bwMode="auto">
          <a:xfrm>
            <a:off x="247650" y="2190126"/>
            <a:ext cx="4014788" cy="5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80000"/>
              </a:lnSpc>
            </a:pPr>
            <a:r>
              <a:rPr lang="en-US" altLang="de-DE" b="1" i="1" dirty="0">
                <a:latin typeface="Calibri" panose="020F0502020204030204" pitchFamily="34" charset="0"/>
              </a:rPr>
              <a:t>Example:</a:t>
            </a:r>
            <a:r>
              <a:rPr lang="en-US" altLang="de-DE" dirty="0">
                <a:latin typeface="Calibri" panose="020F0502020204030204" pitchFamily="34" charset="0"/>
              </a:rPr>
              <a:t>  Square of the beam width at </a:t>
            </a:r>
          </a:p>
          <a:p>
            <a:pPr algn="l">
              <a:lnSpc>
                <a:spcPct val="40000"/>
              </a:lnSpc>
            </a:pPr>
            <a:r>
              <a:rPr lang="en-US" altLang="de-DE" dirty="0">
                <a:latin typeface="Calibri" panose="020F0502020204030204" pitchFamily="34" charset="0"/>
              </a:rPr>
              <a:t>ELETTRA 100 MeV e</a:t>
            </a:r>
            <a:r>
              <a:rPr lang="en-US" altLang="de-DE" sz="2400" b="1" baseline="30000" dirty="0">
                <a:latin typeface="Calibri" panose="020F0502020204030204" pitchFamily="34" charset="0"/>
              </a:rPr>
              <a:t>-</a:t>
            </a:r>
            <a:r>
              <a:rPr lang="en-US" altLang="de-DE" dirty="0">
                <a:latin typeface="Calibri" panose="020F0502020204030204" pitchFamily="34" charset="0"/>
              </a:rPr>
              <a:t> </a:t>
            </a:r>
            <a:r>
              <a:rPr lang="en-US" altLang="de-DE" dirty="0" err="1">
                <a:latin typeface="Calibri" panose="020F0502020204030204" pitchFamily="34" charset="0"/>
              </a:rPr>
              <a:t>Linac</a:t>
            </a:r>
            <a:r>
              <a:rPr lang="en-US" altLang="de-DE" dirty="0">
                <a:latin typeface="Calibri" panose="020F0502020204030204" pitchFamily="34" charset="0"/>
              </a:rPr>
              <a:t>, </a:t>
            </a:r>
            <a:r>
              <a:rPr lang="en-US" altLang="de-DE" dirty="0" err="1">
                <a:latin typeface="Calibri" panose="020F0502020204030204" pitchFamily="34" charset="0"/>
              </a:rPr>
              <a:t>YAG:Ce</a:t>
            </a:r>
            <a:r>
              <a:rPr lang="en-US" altLang="de-DE" dirty="0">
                <a:latin typeface="Calibri" panose="020F0502020204030204" pitchFamily="34" charset="0"/>
              </a:rPr>
              <a:t>:</a:t>
            </a:r>
          </a:p>
        </p:txBody>
      </p:sp>
      <p:sp>
        <p:nvSpPr>
          <p:cNvPr id="22536" name="Text Box 11"/>
          <p:cNvSpPr txBox="1">
            <a:spLocks noChangeArrowheads="1"/>
          </p:cNvSpPr>
          <p:nvPr/>
        </p:nvSpPr>
        <p:spPr bwMode="auto">
          <a:xfrm>
            <a:off x="0" y="741363"/>
            <a:ext cx="87471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rPr>
              <a:t>Using the ‘thin lens approximation’ i.e. the quadrupole has a focal length of </a:t>
            </a:r>
            <a:r>
              <a:rPr lang="en-US" altLang="de-DE" b="1" i="1">
                <a:latin typeface="Calibri" panose="020F0502020204030204" pitchFamily="34" charset="0"/>
              </a:rPr>
              <a:t>f</a:t>
            </a:r>
            <a:r>
              <a:rPr lang="en-US" altLang="de-DE">
                <a:latin typeface="Calibri" panose="020F0502020204030204" pitchFamily="34" charset="0"/>
              </a:rPr>
              <a:t>: </a:t>
            </a:r>
          </a:p>
        </p:txBody>
      </p:sp>
      <p:graphicFrame>
        <p:nvGraphicFramePr>
          <p:cNvPr id="22537" name="Object 12"/>
          <p:cNvGraphicFramePr>
            <a:graphicFrameLocks noChangeAspect="1"/>
          </p:cNvGraphicFramePr>
          <p:nvPr>
            <p:extLst>
              <p:ext uri="{D42A27DB-BD31-4B8C-83A1-F6EECF244321}">
                <p14:modId xmlns:p14="http://schemas.microsoft.com/office/powerpoint/2010/main" val="4170366063"/>
              </p:ext>
            </p:extLst>
          </p:nvPr>
        </p:nvGraphicFramePr>
        <p:xfrm>
          <a:off x="47625" y="1038225"/>
          <a:ext cx="8991600" cy="771525"/>
        </p:xfrm>
        <a:graphic>
          <a:graphicData uri="http://schemas.openxmlformats.org/presentationml/2006/ole">
            <mc:AlternateContent xmlns:mc="http://schemas.openxmlformats.org/markup-compatibility/2006">
              <mc:Choice xmlns:v="urn:schemas-microsoft-com:vml" Requires="v">
                <p:oleObj spid="_x0000_s92707" name="Equation" r:id="rId4" imgW="5333760" imgH="457200" progId="Equation.3">
                  <p:embed/>
                </p:oleObj>
              </mc:Choice>
              <mc:Fallback>
                <p:oleObj name="Equation" r:id="rId4" imgW="5333760" imgH="457200" progId="Equation.3">
                  <p:embed/>
                  <p:pic>
                    <p:nvPicPr>
                      <p:cNvPr id="0" name=""/>
                      <p:cNvPicPr>
                        <a:picLocks noChangeAspect="1" noChangeArrowheads="1"/>
                      </p:cNvPicPr>
                      <p:nvPr/>
                    </p:nvPicPr>
                    <p:blipFill>
                      <a:blip r:embed="rId5"/>
                      <a:srcRect/>
                      <a:stretch>
                        <a:fillRect/>
                      </a:stretch>
                    </p:blipFill>
                    <p:spPr bwMode="auto">
                      <a:xfrm>
                        <a:off x="47625" y="1038225"/>
                        <a:ext cx="89916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295949" name="Text Box 13"/>
              <p:cNvSpPr txBox="1">
                <a:spLocks noChangeArrowheads="1"/>
              </p:cNvSpPr>
              <p:nvPr/>
            </p:nvSpPr>
            <p:spPr bwMode="auto">
              <a:xfrm>
                <a:off x="62296" y="1805721"/>
                <a:ext cx="8964746" cy="415498"/>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dirty="0" smtClean="0">
                    <a:latin typeface="Calibri" panose="020F0502020204030204" pitchFamily="34" charset="0"/>
                  </a:rPr>
                  <a:t>Measurement of matrix-element </a:t>
                </a:r>
                <a14:m>
                  <m:oMath xmlns:m="http://schemas.openxmlformats.org/officeDocument/2006/math">
                    <m:sSub>
                      <m:sSubPr>
                        <m:ctrlPr>
                          <a:rPr lang="en-US" altLang="de-DE" sz="2000" b="1" i="1" smtClean="0">
                            <a:latin typeface="Cambria Math" panose="02040503050406030204" pitchFamily="18" charset="0"/>
                            <a:ea typeface="Cambria Math" panose="02040503050406030204" pitchFamily="18" charset="0"/>
                          </a:rPr>
                        </m:ctrlPr>
                      </m:sSubPr>
                      <m:e>
                        <m:r>
                          <a:rPr lang="en-US" altLang="de-DE" sz="2000" b="1" i="1" smtClean="0">
                            <a:latin typeface="Cambria Math" panose="02040503050406030204" pitchFamily="18" charset="0"/>
                            <a:ea typeface="Cambria Math" panose="02040503050406030204" pitchFamily="18" charset="0"/>
                          </a:rPr>
                          <m:t>𝝈</m:t>
                        </m:r>
                      </m:e>
                      <m:sub>
                        <m:r>
                          <a:rPr lang="de-DE" altLang="de-DE" sz="2000" b="1" i="1" smtClean="0">
                            <a:latin typeface="Cambria Math" panose="02040503050406030204" pitchFamily="18" charset="0"/>
                            <a:ea typeface="Cambria Math" panose="02040503050406030204" pitchFamily="18" charset="0"/>
                          </a:rPr>
                          <m:t>𝟏𝟏</m:t>
                        </m:r>
                      </m:sub>
                    </m:sSub>
                    <m:d>
                      <m:dPr>
                        <m:ctrlPr>
                          <a:rPr lang="en-US" altLang="de-DE" sz="2000" i="1">
                            <a:latin typeface="Cambria Math" panose="02040503050406030204" pitchFamily="18" charset="0"/>
                            <a:ea typeface="Cambria Math" panose="02040503050406030204" pitchFamily="18" charset="0"/>
                          </a:rPr>
                        </m:ctrlPr>
                      </m:dPr>
                      <m:e>
                        <m:sSub>
                          <m:sSubPr>
                            <m:ctrlPr>
                              <a:rPr lang="en-US" altLang="de-DE" sz="2000" i="1">
                                <a:latin typeface="Cambria Math" panose="02040503050406030204" pitchFamily="18" charset="0"/>
                                <a:ea typeface="Cambria Math" panose="02040503050406030204" pitchFamily="18" charset="0"/>
                              </a:rPr>
                            </m:ctrlPr>
                          </m:sSubPr>
                          <m:e>
                            <m:r>
                              <a:rPr lang="de-DE" altLang="de-DE" sz="2000" i="1">
                                <a:latin typeface="Cambria Math" panose="02040503050406030204" pitchFamily="18" charset="0"/>
                                <a:ea typeface="Cambria Math" panose="02040503050406030204" pitchFamily="18" charset="0"/>
                              </a:rPr>
                              <m:t>𝑠</m:t>
                            </m:r>
                          </m:e>
                          <m:sub>
                            <m:r>
                              <a:rPr lang="de-DE" altLang="de-DE" sz="2000" i="1">
                                <a:latin typeface="Cambria Math" panose="02040503050406030204" pitchFamily="18" charset="0"/>
                                <a:ea typeface="Cambria Math" panose="02040503050406030204" pitchFamily="18" charset="0"/>
                              </a:rPr>
                              <m:t>1</m:t>
                            </m:r>
                          </m:sub>
                        </m:sSub>
                        <m:r>
                          <a:rPr lang="de-DE" altLang="de-DE" sz="2000" i="1">
                            <a:latin typeface="Cambria Math" panose="02040503050406030204" pitchFamily="18" charset="0"/>
                            <a:ea typeface="Cambria Math" panose="02040503050406030204" pitchFamily="18" charset="0"/>
                          </a:rPr>
                          <m:t>,</m:t>
                        </m:r>
                        <m:r>
                          <a:rPr lang="de-DE" altLang="de-DE" sz="2000" i="1">
                            <a:latin typeface="Cambria Math" panose="02040503050406030204" pitchFamily="18" charset="0"/>
                            <a:ea typeface="Cambria Math" panose="02040503050406030204" pitchFamily="18" charset="0"/>
                          </a:rPr>
                          <m:t>𝐾</m:t>
                        </m:r>
                      </m:e>
                    </m:d>
                  </m:oMath>
                </a14:m>
                <a:r>
                  <a:rPr lang="en-US" altLang="de-DE" sz="2000" b="1" i="1" dirty="0" smtClean="0">
                    <a:latin typeface="Calibri" panose="020F0502020204030204" pitchFamily="34" charset="0"/>
                  </a:rPr>
                  <a:t> </a:t>
                </a:r>
                <a:r>
                  <a:rPr lang="en-US" altLang="de-DE" sz="1700" dirty="0" smtClean="0">
                    <a:latin typeface="Calibri" panose="020F0502020204030204" pitchFamily="34" charset="0"/>
                  </a:rPr>
                  <a:t>from matrices </a:t>
                </a:r>
                <a:r>
                  <a:rPr lang="en-US" altLang="de-DE" sz="2100" b="1" dirty="0" smtClean="0">
                    <a:solidFill>
                      <a:srgbClr val="C00000"/>
                    </a:solidFill>
                    <a:latin typeface="Calibri" panose="020F0502020204030204" pitchFamily="34" charset="0"/>
                    <a:sym typeface="Symbol"/>
                  </a:rPr>
                  <a:t></a:t>
                </a:r>
                <a:r>
                  <a:rPr lang="en-US" altLang="de-DE" sz="2100" dirty="0">
                    <a:solidFill>
                      <a:srgbClr val="C00000"/>
                    </a:solidFill>
                    <a:latin typeface="Calibri" panose="020F0502020204030204" pitchFamily="34" charset="0"/>
                    <a:sym typeface="Symbol"/>
                  </a:rPr>
                  <a:t>(</a:t>
                </a:r>
                <a:r>
                  <a:rPr lang="en-US" altLang="de-DE" sz="2100" i="1" dirty="0" smtClean="0">
                    <a:solidFill>
                      <a:srgbClr val="C00000"/>
                    </a:solidFill>
                    <a:latin typeface="Calibri" panose="020F0502020204030204" pitchFamily="34" charset="0"/>
                    <a:sym typeface="Symbol"/>
                  </a:rPr>
                  <a:t>s</a:t>
                </a:r>
                <a:r>
                  <a:rPr lang="en-US" altLang="de-DE" sz="2100" i="1" baseline="-25000" dirty="0" smtClean="0">
                    <a:solidFill>
                      <a:srgbClr val="C00000"/>
                    </a:solidFill>
                    <a:latin typeface="Calibri" panose="020F0502020204030204" pitchFamily="34" charset="0"/>
                    <a:sym typeface="Symbol"/>
                  </a:rPr>
                  <a:t>1</a:t>
                </a:r>
                <a:r>
                  <a:rPr lang="en-US" altLang="de-DE" sz="2100" dirty="0" smtClean="0">
                    <a:solidFill>
                      <a:srgbClr val="C00000"/>
                    </a:solidFill>
                    <a:latin typeface="Calibri" panose="020F0502020204030204" pitchFamily="34" charset="0"/>
                    <a:sym typeface="Symbol"/>
                  </a:rPr>
                  <a:t>,</a:t>
                </a:r>
                <a:r>
                  <a:rPr lang="en-US" altLang="de-DE" sz="2100" i="1" dirty="0" smtClean="0">
                    <a:solidFill>
                      <a:srgbClr val="C00000"/>
                    </a:solidFill>
                    <a:latin typeface="Calibri" panose="020F0502020204030204" pitchFamily="34" charset="0"/>
                    <a:sym typeface="Symbol"/>
                  </a:rPr>
                  <a:t>K</a:t>
                </a:r>
                <a:r>
                  <a:rPr lang="en-US" altLang="de-DE" sz="2100" i="1" baseline="-25000" dirty="0" smtClean="0">
                    <a:solidFill>
                      <a:srgbClr val="C00000"/>
                    </a:solidFill>
                    <a:latin typeface="Calibri" panose="020F0502020204030204" pitchFamily="34" charset="0"/>
                    <a:sym typeface="Symbol"/>
                  </a:rPr>
                  <a:t>i</a:t>
                </a:r>
                <a:r>
                  <a:rPr lang="en-US" altLang="de-DE" sz="2100" dirty="0">
                    <a:solidFill>
                      <a:srgbClr val="C00000"/>
                    </a:solidFill>
                    <a:latin typeface="Calibri" panose="020F0502020204030204" pitchFamily="34" charset="0"/>
                    <a:sym typeface="Symbol"/>
                  </a:rPr>
                  <a:t>) = </a:t>
                </a:r>
                <a:r>
                  <a:rPr lang="en-US" altLang="de-DE" sz="2100" b="1" dirty="0" smtClean="0">
                    <a:solidFill>
                      <a:srgbClr val="C00000"/>
                    </a:solidFill>
                    <a:latin typeface="Calibri" panose="020F0502020204030204" pitchFamily="34" charset="0"/>
                    <a:sym typeface="Symbol"/>
                  </a:rPr>
                  <a:t>R</a:t>
                </a:r>
                <a:r>
                  <a:rPr lang="en-US" altLang="de-DE" sz="2100" dirty="0" smtClean="0">
                    <a:solidFill>
                      <a:srgbClr val="C00000"/>
                    </a:solidFill>
                    <a:latin typeface="Calibri" panose="020F0502020204030204" pitchFamily="34" charset="0"/>
                    <a:sym typeface="Symbol"/>
                  </a:rPr>
                  <a:t>(</a:t>
                </a:r>
                <a:r>
                  <a:rPr lang="en-US" altLang="de-DE" sz="2100" i="1" dirty="0" smtClean="0">
                    <a:solidFill>
                      <a:srgbClr val="C00000"/>
                    </a:solidFill>
                    <a:latin typeface="Calibri" panose="020F0502020204030204" pitchFamily="34" charset="0"/>
                    <a:sym typeface="Symbol"/>
                  </a:rPr>
                  <a:t>K</a:t>
                </a:r>
                <a:r>
                  <a:rPr lang="en-US" altLang="de-DE" sz="2100" i="1" baseline="-25000" dirty="0" smtClean="0">
                    <a:solidFill>
                      <a:srgbClr val="C00000"/>
                    </a:solidFill>
                    <a:latin typeface="Calibri" panose="020F0502020204030204" pitchFamily="34" charset="0"/>
                    <a:sym typeface="Symbol"/>
                  </a:rPr>
                  <a:t>i </a:t>
                </a:r>
                <a:r>
                  <a:rPr lang="en-US" altLang="de-DE" sz="2100" dirty="0">
                    <a:solidFill>
                      <a:srgbClr val="C00000"/>
                    </a:solidFill>
                    <a:latin typeface="Calibri" panose="020F0502020204030204" pitchFamily="34" charset="0"/>
                    <a:sym typeface="Symbol"/>
                  </a:rPr>
                  <a:t>)   </a:t>
                </a:r>
                <a:r>
                  <a:rPr lang="en-US" altLang="de-DE" sz="2100" b="1" dirty="0">
                    <a:solidFill>
                      <a:srgbClr val="C00000"/>
                    </a:solidFill>
                    <a:latin typeface="Calibri" panose="020F0502020204030204" pitchFamily="34" charset="0"/>
                    <a:sym typeface="Symbol"/>
                  </a:rPr>
                  <a:t></a:t>
                </a:r>
                <a:r>
                  <a:rPr lang="en-US" altLang="de-DE" sz="2100" dirty="0">
                    <a:solidFill>
                      <a:srgbClr val="C00000"/>
                    </a:solidFill>
                    <a:latin typeface="Calibri" panose="020F0502020204030204" pitchFamily="34" charset="0"/>
                    <a:sym typeface="Symbol"/>
                  </a:rPr>
                  <a:t>(</a:t>
                </a:r>
                <a:r>
                  <a:rPr lang="en-US" altLang="de-DE" sz="2100" i="1" dirty="0">
                    <a:solidFill>
                      <a:srgbClr val="C00000"/>
                    </a:solidFill>
                    <a:latin typeface="Calibri" panose="020F0502020204030204" pitchFamily="34" charset="0"/>
                    <a:sym typeface="Symbol"/>
                  </a:rPr>
                  <a:t>s</a:t>
                </a:r>
                <a:r>
                  <a:rPr lang="en-US" altLang="de-DE" sz="2100" i="1" baseline="-25000" dirty="0">
                    <a:solidFill>
                      <a:srgbClr val="C00000"/>
                    </a:solidFill>
                    <a:latin typeface="Calibri" panose="020F0502020204030204" pitchFamily="34" charset="0"/>
                    <a:sym typeface="Symbol"/>
                  </a:rPr>
                  <a:t>0</a:t>
                </a:r>
                <a:r>
                  <a:rPr lang="en-US" altLang="de-DE" sz="2100" dirty="0">
                    <a:solidFill>
                      <a:srgbClr val="C00000"/>
                    </a:solidFill>
                    <a:latin typeface="Calibri" panose="020F0502020204030204" pitchFamily="34" charset="0"/>
                    <a:sym typeface="Symbol"/>
                  </a:rPr>
                  <a:t>)  </a:t>
                </a:r>
                <a:r>
                  <a:rPr lang="en-US" altLang="de-DE" sz="2100" b="1" dirty="0">
                    <a:solidFill>
                      <a:srgbClr val="C00000"/>
                    </a:solidFill>
                    <a:latin typeface="Calibri" panose="020F0502020204030204" pitchFamily="34" charset="0"/>
                    <a:sym typeface="Symbol"/>
                  </a:rPr>
                  <a:t>R</a:t>
                </a:r>
                <a:r>
                  <a:rPr lang="en-US" altLang="de-DE" sz="2100" b="1" baseline="30000" dirty="0">
                    <a:solidFill>
                      <a:srgbClr val="C00000"/>
                    </a:solidFill>
                    <a:latin typeface="Calibri" panose="020F0502020204030204" pitchFamily="34" charset="0"/>
                    <a:sym typeface="Symbol"/>
                  </a:rPr>
                  <a:t>T</a:t>
                </a:r>
                <a:r>
                  <a:rPr lang="en-US" altLang="de-DE" sz="2100" b="1" dirty="0">
                    <a:solidFill>
                      <a:srgbClr val="C00000"/>
                    </a:solidFill>
                    <a:latin typeface="Calibri" panose="020F0502020204030204" pitchFamily="34" charset="0"/>
                    <a:sym typeface="Symbol"/>
                  </a:rPr>
                  <a:t> </a:t>
                </a:r>
                <a:r>
                  <a:rPr lang="en-US" altLang="de-DE" sz="2100" b="1" dirty="0" smtClean="0">
                    <a:solidFill>
                      <a:srgbClr val="C00000"/>
                    </a:solidFill>
                    <a:latin typeface="Calibri" panose="020F0502020204030204" pitchFamily="34" charset="0"/>
                    <a:sym typeface="Symbol"/>
                  </a:rPr>
                  <a:t>(</a:t>
                </a:r>
                <a:r>
                  <a:rPr lang="en-US" altLang="de-DE" sz="2100" i="1" dirty="0">
                    <a:solidFill>
                      <a:srgbClr val="C00000"/>
                    </a:solidFill>
                    <a:latin typeface="Calibri" panose="020F0502020204030204" pitchFamily="34" charset="0"/>
                    <a:sym typeface="Symbol"/>
                  </a:rPr>
                  <a:t>K</a:t>
                </a:r>
                <a:r>
                  <a:rPr lang="en-US" altLang="de-DE" sz="2100" i="1" baseline="-25000" dirty="0" smtClean="0">
                    <a:solidFill>
                      <a:srgbClr val="C00000"/>
                    </a:solidFill>
                    <a:latin typeface="Calibri" panose="020F0502020204030204" pitchFamily="34" charset="0"/>
                    <a:sym typeface="Symbol"/>
                  </a:rPr>
                  <a:t>i </a:t>
                </a:r>
                <a:r>
                  <a:rPr lang="en-US" altLang="de-DE" sz="2100" dirty="0" smtClean="0">
                    <a:solidFill>
                      <a:srgbClr val="C00000"/>
                    </a:solidFill>
                    <a:latin typeface="Calibri" panose="020F0502020204030204" pitchFamily="34" charset="0"/>
                    <a:sym typeface="Symbol"/>
                  </a:rPr>
                  <a:t>)</a:t>
                </a:r>
                <a:endParaRPr lang="en-US" altLang="de-DE" sz="2100" b="1" i="1" dirty="0">
                  <a:solidFill>
                    <a:srgbClr val="C00000"/>
                  </a:solidFill>
                  <a:latin typeface="Calibri" panose="020F0502020204030204" pitchFamily="34" charset="0"/>
                  <a:sym typeface="Symbol" pitchFamily="18" charset="2"/>
                </a:endParaRPr>
              </a:p>
            </p:txBody>
          </p:sp>
        </mc:Choice>
        <mc:Fallback xmlns="">
          <p:sp>
            <p:nvSpPr>
              <p:cNvPr id="295949" name="Text Box 13"/>
              <p:cNvSpPr txBox="1">
                <a:spLocks noRot="1" noChangeAspect="1" noMove="1" noResize="1" noEditPoints="1" noAdjustHandles="1" noChangeArrowheads="1" noChangeShapeType="1" noTextEdit="1"/>
              </p:cNvSpPr>
              <p:nvPr/>
            </p:nvSpPr>
            <p:spPr bwMode="auto">
              <a:xfrm>
                <a:off x="62296" y="1805721"/>
                <a:ext cx="8964746" cy="415498"/>
              </a:xfrm>
              <a:prstGeom prst="rect">
                <a:avLst/>
              </a:prstGeom>
              <a:blipFill>
                <a:blip r:embed="rId6"/>
                <a:stretch>
                  <a:fillRect l="-408" t="-11765" b="-2941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95951" name="Text Box 15"/>
          <p:cNvSpPr txBox="1">
            <a:spLocks noChangeArrowheads="1"/>
          </p:cNvSpPr>
          <p:nvPr/>
        </p:nvSpPr>
        <p:spPr bwMode="auto">
          <a:xfrm>
            <a:off x="192088" y="6044328"/>
            <a:ext cx="4424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a:latin typeface="Calibri" panose="020F0502020204030204" pitchFamily="34" charset="0"/>
              </a:rPr>
              <a:t>G. </a:t>
            </a:r>
            <a:r>
              <a:rPr lang="en-US" altLang="de-DE" sz="1400" dirty="0" err="1">
                <a:latin typeface="Calibri" panose="020F0502020204030204" pitchFamily="34" charset="0"/>
              </a:rPr>
              <a:t>Penco</a:t>
            </a:r>
            <a:r>
              <a:rPr lang="en-US" altLang="de-DE" sz="1400" dirty="0">
                <a:latin typeface="Calibri" panose="020F0502020204030204" pitchFamily="34" charset="0"/>
              </a:rPr>
              <a:t> </a:t>
            </a:r>
            <a:r>
              <a:rPr lang="en-US" altLang="de-DE" sz="1400" dirty="0" smtClean="0">
                <a:latin typeface="Calibri" panose="020F0502020204030204" pitchFamily="34" charset="0"/>
              </a:rPr>
              <a:t>(ELETTRA) et </a:t>
            </a:r>
            <a:r>
              <a:rPr lang="en-US" altLang="de-DE" sz="1400" dirty="0">
                <a:latin typeface="Calibri" panose="020F0502020204030204" pitchFamily="34" charset="0"/>
              </a:rPr>
              <a:t>al., EPAC’08</a:t>
            </a:r>
          </a:p>
        </p:txBody>
      </p:sp>
      <p:sp>
        <p:nvSpPr>
          <p:cNvPr id="22541" name="Rectangle 17"/>
          <p:cNvSpPr>
            <a:spLocks noChangeArrowheads="1"/>
          </p:cNvSpPr>
          <p:nvPr/>
        </p:nvSpPr>
        <p:spPr bwMode="auto">
          <a:xfrm>
            <a:off x="2127250" y="5760522"/>
            <a:ext cx="976313" cy="36933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295954" name="Text Box 18"/>
          <p:cNvSpPr txBox="1">
            <a:spLocks noChangeArrowheads="1"/>
          </p:cNvSpPr>
          <p:nvPr/>
        </p:nvSpPr>
        <p:spPr bwMode="auto">
          <a:xfrm>
            <a:off x="1246188" y="5681663"/>
            <a:ext cx="2743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rPr>
              <a:t>Focusing strength K [m</a:t>
            </a:r>
            <a:r>
              <a:rPr lang="en-US" altLang="de-DE" baseline="30000">
                <a:latin typeface="Calibri" panose="020F0502020204030204" pitchFamily="34" charset="0"/>
              </a:rPr>
              <a:t>-1</a:t>
            </a:r>
            <a:r>
              <a:rPr lang="en-US" altLang="de-DE">
                <a:latin typeface="Calibri" panose="020F0502020204030204" pitchFamily="34" charset="0"/>
              </a:rPr>
              <a:t>]</a:t>
            </a:r>
          </a:p>
        </p:txBody>
      </p:sp>
      <p:sp>
        <p:nvSpPr>
          <p:cNvPr id="15" name="Text Box 13"/>
          <p:cNvSpPr txBox="1">
            <a:spLocks noChangeArrowheads="1"/>
          </p:cNvSpPr>
          <p:nvPr/>
        </p:nvSpPr>
        <p:spPr bwMode="auto">
          <a:xfrm>
            <a:off x="4625823" y="2373740"/>
            <a:ext cx="45181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rPr>
              <a:t>F</a:t>
            </a:r>
            <a:r>
              <a:rPr lang="en-US" altLang="de-DE" b="1" dirty="0" smtClean="0">
                <a:latin typeface="Calibri" panose="020F0502020204030204" pitchFamily="34" charset="0"/>
              </a:rPr>
              <a:t>or completeness</a:t>
            </a:r>
            <a:r>
              <a:rPr lang="en-US" altLang="de-DE" dirty="0" smtClean="0">
                <a:latin typeface="Calibri" panose="020F0502020204030204" pitchFamily="34" charset="0"/>
              </a:rPr>
              <a:t>: The relevant formulas </a:t>
            </a:r>
            <a:endParaRPr lang="en-US" altLang="de-DE" b="1" i="1" dirty="0">
              <a:latin typeface="Calibri" panose="020F0502020204030204" pitchFamily="34" charset="0"/>
              <a:sym typeface="Symbol" pitchFamily="18" charset="2"/>
            </a:endParaRPr>
          </a:p>
        </p:txBody>
      </p:sp>
      <p:sp>
        <p:nvSpPr>
          <p:cNvPr id="16" name="Text Box 13"/>
          <p:cNvSpPr txBox="1">
            <a:spLocks noChangeArrowheads="1"/>
          </p:cNvSpPr>
          <p:nvPr/>
        </p:nvSpPr>
        <p:spPr bwMode="auto">
          <a:xfrm>
            <a:off x="4701258" y="4085692"/>
            <a:ext cx="45181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The three matrix elements at the quadrupole: </a:t>
            </a:r>
            <a:endParaRPr lang="en-US" altLang="de-DE" b="1" i="1" dirty="0">
              <a:latin typeface="Calibri" panose="020F0502020204030204" pitchFamily="34" charset="0"/>
              <a:sym typeface="Symbol" pitchFamily="18" charset="2"/>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3936269684"/>
              </p:ext>
            </p:extLst>
          </p:nvPr>
        </p:nvGraphicFramePr>
        <p:xfrm>
          <a:off x="4948941" y="4294193"/>
          <a:ext cx="4024312" cy="1931460"/>
        </p:xfrm>
        <a:graphic>
          <a:graphicData uri="http://schemas.openxmlformats.org/presentationml/2006/ole">
            <mc:AlternateContent xmlns:mc="http://schemas.openxmlformats.org/markup-compatibility/2006">
              <mc:Choice xmlns:v="urn:schemas-microsoft-com:vml" Requires="v">
                <p:oleObj spid="_x0000_s92708" name="Equation" r:id="rId7" imgW="3340080" imgH="1600200" progId="Equation.3">
                  <p:embed/>
                </p:oleObj>
              </mc:Choice>
              <mc:Fallback>
                <p:oleObj name="Equation" r:id="rId7" imgW="3340080" imgH="1600200" progId="Equation.3">
                  <p:embed/>
                  <p:pic>
                    <p:nvPicPr>
                      <p:cNvPr id="0" name=""/>
                      <p:cNvPicPr>
                        <a:picLocks noChangeAspect="1" noChangeArrowheads="1"/>
                      </p:cNvPicPr>
                      <p:nvPr/>
                    </p:nvPicPr>
                    <p:blipFill>
                      <a:blip r:embed="rId8"/>
                      <a:srcRect/>
                      <a:stretch>
                        <a:fillRect/>
                      </a:stretch>
                    </p:blipFill>
                    <p:spPr bwMode="auto">
                      <a:xfrm>
                        <a:off x="4948941" y="4294193"/>
                        <a:ext cx="4024312" cy="1931460"/>
                      </a:xfrm>
                      <a:prstGeom prst="rect">
                        <a:avLst/>
                      </a:prstGeom>
                      <a:noFill/>
                      <a:ln>
                        <a:noFill/>
                      </a:ln>
                    </p:spPr>
                  </p:pic>
                </p:oleObj>
              </mc:Fallback>
            </mc:AlternateContent>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210130547"/>
              </p:ext>
            </p:extLst>
          </p:nvPr>
        </p:nvGraphicFramePr>
        <p:xfrm>
          <a:off x="4703763" y="2763758"/>
          <a:ext cx="3776662" cy="1779588"/>
        </p:xfrm>
        <a:graphic>
          <a:graphicData uri="http://schemas.openxmlformats.org/presentationml/2006/ole">
            <mc:AlternateContent xmlns:mc="http://schemas.openxmlformats.org/markup-compatibility/2006">
              <mc:Choice xmlns:v="urn:schemas-microsoft-com:vml" Requires="v">
                <p:oleObj spid="_x0000_s92709" name="Formel" r:id="rId9" imgW="2590560" imgH="1218960" progId="Equation.3">
                  <p:embed/>
                </p:oleObj>
              </mc:Choice>
              <mc:Fallback>
                <p:oleObj name="Formel" r:id="rId9" imgW="2590560" imgH="121896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03763" y="2763758"/>
                        <a:ext cx="3776662" cy="177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6744848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59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59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59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59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2" grpId="0"/>
      <p:bldP spid="295951" grpId="0"/>
      <p:bldP spid="295954" grpId="0"/>
      <p:bldP spid="15"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Summary for transverse Emittance Measurement</a:t>
            </a:r>
          </a:p>
        </p:txBody>
      </p:sp>
      <p:sp>
        <p:nvSpPr>
          <p:cNvPr id="25604" name="Text Box 3"/>
          <p:cNvSpPr txBox="1">
            <a:spLocks noChangeArrowheads="1"/>
          </p:cNvSpPr>
          <p:nvPr/>
        </p:nvSpPr>
        <p:spPr bwMode="auto">
          <a:xfrm>
            <a:off x="125413" y="117157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304132" name="Rectangle 4"/>
              <p:cNvSpPr>
                <a:spLocks noChangeArrowheads="1"/>
              </p:cNvSpPr>
              <p:nvPr/>
            </p:nvSpPr>
            <p:spPr bwMode="auto">
              <a:xfrm>
                <a:off x="159404" y="755750"/>
                <a:ext cx="9189548" cy="5400068"/>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smtClean="0">
                    <a:solidFill>
                      <a:srgbClr val="0000FF"/>
                    </a:solidFill>
                    <a:latin typeface="Calibri" panose="020F0502020204030204" pitchFamily="34" charset="0"/>
                  </a:rPr>
                  <a:t>Emittance is the important quantity for comparison to theory.</a:t>
                </a:r>
              </a:p>
              <a:p>
                <a:pPr algn="l"/>
                <a:r>
                  <a:rPr lang="en-US" altLang="de-DE" sz="2000" dirty="0">
                    <a:solidFill>
                      <a:srgbClr val="0000FF"/>
                    </a:solidFill>
                    <a:latin typeface="Calibri" panose="020F0502020204030204" pitchFamily="34" charset="0"/>
                  </a:rPr>
                  <a:t>It includes </a:t>
                </a:r>
                <a:r>
                  <a:rPr lang="en-US" altLang="de-DE" sz="2000" dirty="0" smtClean="0">
                    <a:solidFill>
                      <a:srgbClr val="0000FF"/>
                    </a:solidFill>
                    <a:latin typeface="Calibri" panose="020F0502020204030204" pitchFamily="34" charset="0"/>
                  </a:rPr>
                  <a:t>absolute value </a:t>
                </a:r>
                <a:r>
                  <a:rPr lang="en-US" altLang="de-DE" sz="2000" dirty="0">
                    <a:solidFill>
                      <a:srgbClr val="0000FF"/>
                    </a:solidFill>
                    <a:latin typeface="Calibri" panose="020F0502020204030204" pitchFamily="34" charset="0"/>
                  </a:rPr>
                  <a:t>(value of </a:t>
                </a:r>
                <a:r>
                  <a:rPr lang="el-GR" altLang="de-DE" sz="2000" b="1" i="1" dirty="0">
                    <a:solidFill>
                      <a:srgbClr val="0000FF"/>
                    </a:solidFill>
                    <a:latin typeface="Calibri" panose="020F0502020204030204" pitchFamily="34" charset="0"/>
                    <a:sym typeface="Symbol" pitchFamily="18" charset="2"/>
                  </a:rPr>
                  <a:t>ε</a:t>
                </a:r>
                <a:r>
                  <a:rPr lang="en-US" altLang="de-DE" sz="2000" dirty="0">
                    <a:solidFill>
                      <a:srgbClr val="0000FF"/>
                    </a:solidFill>
                    <a:latin typeface="Calibri" panose="020F0502020204030204" pitchFamily="34" charset="0"/>
                  </a:rPr>
                  <a:t>) </a:t>
                </a:r>
                <a:r>
                  <a:rPr lang="en-US" altLang="de-DE" sz="2000" dirty="0">
                    <a:solidFill>
                      <a:srgbClr val="0000FF"/>
                    </a:solidFill>
                    <a:latin typeface="Calibri" panose="020F0502020204030204" pitchFamily="34" charset="0"/>
                  </a:rPr>
                  <a:t>&amp;</a:t>
                </a:r>
                <a:r>
                  <a:rPr lang="en-US" altLang="de-DE" sz="2000" dirty="0" smtClean="0">
                    <a:solidFill>
                      <a:srgbClr val="0000FF"/>
                    </a:solidFill>
                    <a:latin typeface="Calibri" panose="020F0502020204030204" pitchFamily="34" charset="0"/>
                  </a:rPr>
                  <a:t> </a:t>
                </a:r>
                <a:r>
                  <a:rPr lang="en-US" altLang="de-DE" sz="2000" dirty="0">
                    <a:solidFill>
                      <a:srgbClr val="0000FF"/>
                    </a:solidFill>
                    <a:latin typeface="Calibri" panose="020F0502020204030204" pitchFamily="34" charset="0"/>
                  </a:rPr>
                  <a:t>orientation in phase space (</a:t>
                </a:r>
                <a:r>
                  <a:rPr lang="en-US" altLang="de-DE" sz="2000" b="1" i="1" dirty="0">
                    <a:solidFill>
                      <a:srgbClr val="0000FF"/>
                    </a:solidFill>
                    <a:latin typeface="Calibri" panose="020F0502020204030204" pitchFamily="34" charset="0"/>
                    <a:sym typeface="Symbol" pitchFamily="18" charset="2"/>
                  </a:rPr>
                  <a:t></a:t>
                </a:r>
                <a:r>
                  <a:rPr lang="en-US" altLang="de-DE" sz="2400" b="1" i="1" baseline="-25000" dirty="0" err="1">
                    <a:solidFill>
                      <a:srgbClr val="0000FF"/>
                    </a:solidFill>
                    <a:latin typeface="Calibri" panose="020F0502020204030204" pitchFamily="34" charset="0"/>
                    <a:sym typeface="Symbol" pitchFamily="18" charset="2"/>
                  </a:rPr>
                  <a:t>ij</a:t>
                </a:r>
                <a:r>
                  <a:rPr lang="en-US" altLang="de-DE" sz="2000" dirty="0">
                    <a:solidFill>
                      <a:srgbClr val="0000FF"/>
                    </a:solidFill>
                    <a:latin typeface="Calibri" panose="020F0502020204030204" pitchFamily="34" charset="0"/>
                    <a:sym typeface="Symbol" pitchFamily="18" charset="2"/>
                  </a:rPr>
                  <a:t> or </a:t>
                </a:r>
                <a:r>
                  <a:rPr lang="en-US" altLang="de-DE" sz="2000" b="1" i="1" dirty="0">
                    <a:solidFill>
                      <a:srgbClr val="0000FF"/>
                    </a:solidFill>
                    <a:latin typeface="Calibri" panose="020F0502020204030204" pitchFamily="34" charset="0"/>
                  </a:rPr>
                  <a:t>α, </a:t>
                </a:r>
                <a:r>
                  <a:rPr lang="en-US" altLang="de-DE" sz="2000" b="1" i="1" dirty="0" smtClean="0">
                    <a:solidFill>
                      <a:srgbClr val="0000FF"/>
                    </a:solidFill>
                    <a:latin typeface="Calibri" panose="020F0502020204030204" pitchFamily="34" charset="0"/>
                    <a:sym typeface="Symbol"/>
                  </a:rPr>
                  <a:t> </a:t>
                </a:r>
                <a:r>
                  <a:rPr lang="en-US" altLang="de-DE" sz="2000" dirty="0" smtClean="0">
                    <a:solidFill>
                      <a:srgbClr val="0000FF"/>
                    </a:solidFill>
                    <a:latin typeface="Calibri" panose="020F0502020204030204" pitchFamily="34" charset="0"/>
                  </a:rPr>
                  <a:t>and </a:t>
                </a:r>
                <a:r>
                  <a:rPr lang="en-US" altLang="de-DE" sz="2000" b="1" i="1" dirty="0">
                    <a:solidFill>
                      <a:srgbClr val="0000FF"/>
                    </a:solidFill>
                    <a:latin typeface="Calibri" panose="020F0502020204030204" pitchFamily="34" charset="0"/>
                  </a:rPr>
                  <a:t>γ</a:t>
                </a:r>
                <a:r>
                  <a:rPr lang="en-US" altLang="de-DE" sz="2000" dirty="0">
                    <a:solidFill>
                      <a:srgbClr val="0000FF"/>
                    </a:solidFill>
                    <a:latin typeface="Calibri" panose="020F0502020204030204" pitchFamily="34" charset="0"/>
                  </a:rPr>
                  <a:t>)</a:t>
                </a:r>
              </a:p>
              <a:p>
                <a:pPr algn="l"/>
                <a:r>
                  <a:rPr lang="en-US" altLang="de-DE" dirty="0" smtClean="0">
                    <a:solidFill>
                      <a:schemeClr val="tx1"/>
                    </a:solidFill>
                    <a:latin typeface="Calibri" panose="020F0502020204030204" pitchFamily="34" charset="0"/>
                  </a:rPr>
                  <a:t>three </a:t>
                </a:r>
                <a:r>
                  <a:rPr lang="en-US" altLang="de-DE" dirty="0">
                    <a:solidFill>
                      <a:schemeClr val="tx1"/>
                    </a:solidFill>
                    <a:latin typeface="Calibri" panose="020F0502020204030204" pitchFamily="34" charset="0"/>
                  </a:rPr>
                  <a:t>independent </a:t>
                </a:r>
                <a:r>
                  <a:rPr lang="en-US" altLang="de-DE" dirty="0" smtClean="0">
                    <a:solidFill>
                      <a:schemeClr val="tx1"/>
                    </a:solidFill>
                    <a:latin typeface="Calibri" panose="020F0502020204030204" pitchFamily="34" charset="0"/>
                  </a:rPr>
                  <a:t>values </a:t>
                </a:r>
                <a14:m>
                  <m:oMath xmlns:m="http://schemas.openxmlformats.org/officeDocument/2006/math">
                    <m:sSub>
                      <m:sSubPr>
                        <m:ctrlPr>
                          <a:rPr lang="en-US" altLang="de-DE" sz="2200" i="1" smtClean="0">
                            <a:solidFill>
                              <a:schemeClr val="tx1"/>
                            </a:solidFill>
                            <a:latin typeface="Cambria Math" panose="02040503050406030204" pitchFamily="18" charset="0"/>
                          </a:rPr>
                        </m:ctrlPr>
                      </m:sSubPr>
                      <m:e>
                        <m:r>
                          <a:rPr lang="en-US" altLang="de-DE" sz="2200" i="1" smtClean="0">
                            <a:solidFill>
                              <a:schemeClr val="tx1"/>
                            </a:solidFill>
                            <a:latin typeface="Cambria Math"/>
                            <a:ea typeface="Cambria Math"/>
                          </a:rPr>
                          <m:t>𝜀</m:t>
                        </m:r>
                      </m:e>
                      <m:sub>
                        <m:r>
                          <a:rPr lang="de-DE" altLang="de-DE" sz="2200" b="0" i="1" smtClean="0">
                            <a:solidFill>
                              <a:schemeClr val="tx1"/>
                            </a:solidFill>
                            <a:latin typeface="Cambria Math"/>
                          </a:rPr>
                          <m:t>𝑟𝑚𝑠</m:t>
                        </m:r>
                      </m:sub>
                    </m:sSub>
                    <m:r>
                      <a:rPr lang="de-DE" altLang="de-DE" sz="2200" b="0" i="1" smtClean="0">
                        <a:solidFill>
                          <a:schemeClr val="tx1"/>
                        </a:solidFill>
                        <a:latin typeface="Cambria Math"/>
                      </a:rPr>
                      <m:t>= </m:t>
                    </m:r>
                    <m:rad>
                      <m:radPr>
                        <m:degHide m:val="on"/>
                        <m:ctrlPr>
                          <a:rPr lang="de-DE" altLang="de-DE" sz="2200" b="0" i="1" smtClean="0">
                            <a:solidFill>
                              <a:schemeClr val="tx1"/>
                            </a:solidFill>
                            <a:latin typeface="Cambria Math" panose="02040503050406030204" pitchFamily="18" charset="0"/>
                          </a:rPr>
                        </m:ctrlPr>
                      </m:radPr>
                      <m:deg/>
                      <m:e>
                        <m:sSub>
                          <m:sSubPr>
                            <m:ctrlPr>
                              <a:rPr lang="de-DE" altLang="de-DE" sz="2200" b="0" i="1" smtClean="0">
                                <a:solidFill>
                                  <a:schemeClr val="tx1"/>
                                </a:solidFill>
                                <a:latin typeface="Cambria Math" panose="02040503050406030204" pitchFamily="18" charset="0"/>
                              </a:rPr>
                            </m:ctrlPr>
                          </m:sSubPr>
                          <m:e>
                            <m:r>
                              <a:rPr lang="de-DE" altLang="de-DE" sz="2200" b="0" i="1" smtClean="0">
                                <a:solidFill>
                                  <a:schemeClr val="tx1"/>
                                </a:solidFill>
                                <a:latin typeface="Cambria Math"/>
                                <a:ea typeface="Cambria Math"/>
                              </a:rPr>
                              <m:t>𝜎</m:t>
                            </m:r>
                          </m:e>
                          <m:sub>
                            <m:r>
                              <a:rPr lang="de-DE" altLang="de-DE" sz="2200" b="0" i="1" smtClean="0">
                                <a:solidFill>
                                  <a:schemeClr val="tx1"/>
                                </a:solidFill>
                                <a:latin typeface="Cambria Math"/>
                              </a:rPr>
                              <m:t>11</m:t>
                            </m:r>
                          </m:sub>
                        </m:sSub>
                        <m:r>
                          <a:rPr lang="de-DE" altLang="de-DE" sz="2200" b="0" i="1" smtClean="0">
                            <a:solidFill>
                              <a:schemeClr val="tx1"/>
                            </a:solidFill>
                            <a:latin typeface="Cambria Math"/>
                            <a:ea typeface="Cambria Math"/>
                          </a:rPr>
                          <m:t>∙</m:t>
                        </m:r>
                        <m:sSub>
                          <m:sSubPr>
                            <m:ctrlPr>
                              <a:rPr lang="de-DE" altLang="de-DE" sz="2200" b="0" i="1" smtClean="0">
                                <a:solidFill>
                                  <a:schemeClr val="tx1"/>
                                </a:solidFill>
                                <a:latin typeface="Cambria Math" panose="02040503050406030204" pitchFamily="18" charset="0"/>
                                <a:ea typeface="Cambria Math"/>
                              </a:rPr>
                            </m:ctrlPr>
                          </m:sSubPr>
                          <m:e>
                            <m:r>
                              <a:rPr lang="de-DE" altLang="de-DE" sz="2200" b="0" i="1" smtClean="0">
                                <a:solidFill>
                                  <a:schemeClr val="tx1"/>
                                </a:solidFill>
                                <a:latin typeface="Cambria Math"/>
                                <a:ea typeface="Cambria Math"/>
                              </a:rPr>
                              <m:t>𝜎</m:t>
                            </m:r>
                          </m:e>
                          <m:sub>
                            <m:r>
                              <a:rPr lang="de-DE" altLang="de-DE" sz="2200" b="0" i="1" smtClean="0">
                                <a:solidFill>
                                  <a:schemeClr val="tx1"/>
                                </a:solidFill>
                                <a:latin typeface="Cambria Math"/>
                                <a:ea typeface="Cambria Math"/>
                              </a:rPr>
                              <m:t>22</m:t>
                            </m:r>
                          </m:sub>
                        </m:sSub>
                        <m:r>
                          <a:rPr lang="de-DE" altLang="de-DE" sz="2200" b="0" i="1" smtClean="0">
                            <a:solidFill>
                              <a:schemeClr val="tx1"/>
                            </a:solidFill>
                            <a:latin typeface="Cambria Math"/>
                            <a:ea typeface="Cambria Math"/>
                          </a:rPr>
                          <m:t>− </m:t>
                        </m:r>
                        <m:sSub>
                          <m:sSubPr>
                            <m:ctrlPr>
                              <a:rPr lang="de-DE" altLang="de-DE" sz="2200" b="0" i="1" smtClean="0">
                                <a:solidFill>
                                  <a:schemeClr val="tx1"/>
                                </a:solidFill>
                                <a:latin typeface="Cambria Math" panose="02040503050406030204" pitchFamily="18" charset="0"/>
                                <a:ea typeface="Cambria Math"/>
                              </a:rPr>
                            </m:ctrlPr>
                          </m:sSubPr>
                          <m:e>
                            <m:r>
                              <a:rPr lang="de-DE" altLang="de-DE" sz="2200" b="0" i="1" smtClean="0">
                                <a:solidFill>
                                  <a:schemeClr val="tx1"/>
                                </a:solidFill>
                                <a:latin typeface="Cambria Math"/>
                                <a:ea typeface="Cambria Math"/>
                              </a:rPr>
                              <m:t>𝜎</m:t>
                            </m:r>
                          </m:e>
                          <m:sub>
                            <m:r>
                              <a:rPr lang="de-DE" altLang="de-DE" sz="2200" b="0" i="1" smtClean="0">
                                <a:solidFill>
                                  <a:schemeClr val="tx1"/>
                                </a:solidFill>
                                <a:latin typeface="Cambria Math"/>
                                <a:ea typeface="Cambria Math"/>
                              </a:rPr>
                              <m:t>12</m:t>
                            </m:r>
                          </m:sub>
                        </m:sSub>
                      </m:e>
                    </m:rad>
                    <m:r>
                      <a:rPr lang="de-DE" altLang="de-DE" sz="2200" b="0" i="1" smtClean="0">
                        <a:solidFill>
                          <a:schemeClr val="tx1"/>
                        </a:solidFill>
                        <a:latin typeface="Cambria Math" panose="02040503050406030204" pitchFamily="18" charset="0"/>
                        <a:ea typeface="Cambria Math" panose="02040503050406030204" pitchFamily="18" charset="0"/>
                      </a:rPr>
                      <m:t>≡</m:t>
                    </m:r>
                    <m:rad>
                      <m:radPr>
                        <m:degHide m:val="on"/>
                        <m:ctrlPr>
                          <a:rPr lang="de-DE" altLang="de-DE" sz="2200" b="0" i="1" smtClean="0">
                            <a:solidFill>
                              <a:schemeClr val="tx1"/>
                            </a:solidFill>
                            <a:latin typeface="Cambria Math" panose="02040503050406030204" pitchFamily="18" charset="0"/>
                          </a:rPr>
                        </m:ctrlPr>
                      </m:radPr>
                      <m:deg/>
                      <m:e>
                        <m:d>
                          <m:dPr>
                            <m:begChr m:val="⟨"/>
                            <m:endChr m:val="⟩"/>
                            <m:ctrlPr>
                              <a:rPr lang="de-DE" altLang="de-DE" sz="2200" b="0" i="1" smtClean="0">
                                <a:solidFill>
                                  <a:schemeClr val="tx1"/>
                                </a:solidFill>
                                <a:latin typeface="Cambria Math" panose="02040503050406030204" pitchFamily="18" charset="0"/>
                              </a:rPr>
                            </m:ctrlPr>
                          </m:dPr>
                          <m:e>
                            <m:sSup>
                              <m:sSupPr>
                                <m:ctrlPr>
                                  <a:rPr lang="de-DE" altLang="de-DE" sz="2200" b="0" i="1" smtClean="0">
                                    <a:solidFill>
                                      <a:schemeClr val="tx1"/>
                                    </a:solidFill>
                                    <a:latin typeface="Cambria Math" panose="02040503050406030204" pitchFamily="18" charset="0"/>
                                  </a:rPr>
                                </m:ctrlPr>
                              </m:sSupPr>
                              <m:e>
                                <m:r>
                                  <a:rPr lang="de-DE" altLang="de-DE" sz="2200" b="0" i="1" smtClean="0">
                                    <a:solidFill>
                                      <a:schemeClr val="tx1"/>
                                    </a:solidFill>
                                    <a:latin typeface="Cambria Math" panose="02040503050406030204" pitchFamily="18" charset="0"/>
                                  </a:rPr>
                                  <m:t>𝑥</m:t>
                                </m:r>
                              </m:e>
                              <m:sup>
                                <m:r>
                                  <a:rPr lang="de-DE" altLang="de-DE" sz="2200" b="0" i="1" smtClean="0">
                                    <a:solidFill>
                                      <a:schemeClr val="tx1"/>
                                    </a:solidFill>
                                    <a:latin typeface="Cambria Math" panose="02040503050406030204" pitchFamily="18" charset="0"/>
                                  </a:rPr>
                                  <m:t>2</m:t>
                                </m:r>
                              </m:sup>
                            </m:sSup>
                          </m:e>
                        </m:d>
                        <m:d>
                          <m:dPr>
                            <m:begChr m:val="⟨"/>
                            <m:endChr m:val="⟩"/>
                            <m:ctrlPr>
                              <a:rPr lang="de-DE" altLang="de-DE" sz="2200" b="0" i="1" smtClean="0">
                                <a:solidFill>
                                  <a:schemeClr val="tx1"/>
                                </a:solidFill>
                                <a:latin typeface="Cambria Math" panose="02040503050406030204" pitchFamily="18" charset="0"/>
                              </a:rPr>
                            </m:ctrlPr>
                          </m:dPr>
                          <m:e>
                            <m:sSup>
                              <m:sSupPr>
                                <m:ctrlPr>
                                  <a:rPr lang="de-DE" altLang="de-DE" sz="2200" b="0" i="1" smtClean="0">
                                    <a:solidFill>
                                      <a:schemeClr val="tx1"/>
                                    </a:solidFill>
                                    <a:latin typeface="Cambria Math" panose="02040503050406030204" pitchFamily="18" charset="0"/>
                                  </a:rPr>
                                </m:ctrlPr>
                              </m:sSupPr>
                              <m:e>
                                <m:r>
                                  <a:rPr lang="de-DE" altLang="de-DE" sz="2200" b="0" i="1" smtClean="0">
                                    <a:solidFill>
                                      <a:schemeClr val="tx1"/>
                                    </a:solidFill>
                                    <a:latin typeface="Cambria Math" panose="02040503050406030204" pitchFamily="18" charset="0"/>
                                  </a:rPr>
                                  <m:t>𝑥</m:t>
                                </m:r>
                                <m:r>
                                  <a:rPr lang="de-DE" altLang="de-DE" sz="2200" b="0" i="1" smtClean="0">
                                    <a:solidFill>
                                      <a:schemeClr val="tx1"/>
                                    </a:solidFill>
                                    <a:latin typeface="Cambria Math" panose="02040503050406030204" pitchFamily="18" charset="0"/>
                                  </a:rPr>
                                  <m:t>′</m:t>
                                </m:r>
                              </m:e>
                              <m:sup>
                                <m:r>
                                  <a:rPr lang="de-DE" altLang="de-DE" sz="2200" b="0" i="1" smtClean="0">
                                    <a:solidFill>
                                      <a:schemeClr val="tx1"/>
                                    </a:solidFill>
                                    <a:latin typeface="Cambria Math" panose="02040503050406030204" pitchFamily="18" charset="0"/>
                                  </a:rPr>
                                  <m:t>2</m:t>
                                </m:r>
                              </m:sup>
                            </m:sSup>
                          </m:e>
                        </m:d>
                        <m:r>
                          <a:rPr lang="de-DE" altLang="de-DE" sz="2200" b="0" i="1" smtClean="0">
                            <a:solidFill>
                              <a:schemeClr val="tx1"/>
                            </a:solidFill>
                            <a:latin typeface="Cambria Math" panose="02040503050406030204" pitchFamily="18" charset="0"/>
                          </a:rPr>
                          <m:t>  − </m:t>
                        </m:r>
                        <m:sSup>
                          <m:sSupPr>
                            <m:ctrlPr>
                              <a:rPr lang="de-DE" altLang="de-DE" sz="2200" b="0" i="1" smtClean="0">
                                <a:solidFill>
                                  <a:schemeClr val="tx1"/>
                                </a:solidFill>
                                <a:latin typeface="Cambria Math" panose="02040503050406030204" pitchFamily="18" charset="0"/>
                              </a:rPr>
                            </m:ctrlPr>
                          </m:sSupPr>
                          <m:e>
                            <m:d>
                              <m:dPr>
                                <m:begChr m:val="⟨"/>
                                <m:endChr m:val="⟩"/>
                                <m:ctrlPr>
                                  <a:rPr lang="de-DE" altLang="de-DE" sz="2200" b="0" i="1" smtClean="0">
                                    <a:solidFill>
                                      <a:schemeClr val="tx1"/>
                                    </a:solidFill>
                                    <a:latin typeface="Cambria Math" panose="02040503050406030204" pitchFamily="18" charset="0"/>
                                  </a:rPr>
                                </m:ctrlPr>
                              </m:dPr>
                              <m:e>
                                <m:r>
                                  <a:rPr lang="de-DE" altLang="de-DE" sz="2200" b="0" i="1" smtClean="0">
                                    <a:solidFill>
                                      <a:schemeClr val="tx1"/>
                                    </a:solidFill>
                                    <a:latin typeface="Cambria Math" panose="02040503050406030204" pitchFamily="18" charset="0"/>
                                  </a:rPr>
                                  <m:t>𝑥𝑥</m:t>
                                </m:r>
                                <m:r>
                                  <a:rPr lang="de-DE" altLang="de-DE" sz="2200" b="0" i="1" smtClean="0">
                                    <a:solidFill>
                                      <a:schemeClr val="tx1"/>
                                    </a:solidFill>
                                    <a:latin typeface="Cambria Math" panose="02040503050406030204" pitchFamily="18" charset="0"/>
                                  </a:rPr>
                                  <m:t>′</m:t>
                                </m:r>
                              </m:e>
                            </m:d>
                          </m:e>
                          <m:sup>
                            <m:r>
                              <a:rPr lang="de-DE" altLang="de-DE" sz="2200" b="0" i="1" smtClean="0">
                                <a:solidFill>
                                  <a:schemeClr val="tx1"/>
                                </a:solidFill>
                                <a:latin typeface="Cambria Math" panose="02040503050406030204" pitchFamily="18" charset="0"/>
                              </a:rPr>
                              <m:t>2</m:t>
                            </m:r>
                          </m:sup>
                        </m:sSup>
                        <m:r>
                          <a:rPr lang="de-DE" altLang="de-DE" sz="2200" b="0" i="1" smtClean="0">
                            <a:solidFill>
                              <a:schemeClr val="tx1"/>
                            </a:solidFill>
                            <a:latin typeface="Cambria Math" panose="02040503050406030204" pitchFamily="18" charset="0"/>
                          </a:rPr>
                          <m:t> </m:t>
                        </m:r>
                      </m:e>
                    </m:rad>
                  </m:oMath>
                </a14:m>
                <a:r>
                  <a:rPr lang="en-US" altLang="de-DE" sz="2200" dirty="0" smtClean="0">
                    <a:solidFill>
                      <a:schemeClr val="tx1"/>
                    </a:solidFill>
                    <a:latin typeface="Calibri" panose="020F0502020204030204" pitchFamily="34" charset="0"/>
                  </a:rPr>
                  <a:t>   </a:t>
                </a:r>
              </a:p>
              <a:p>
                <a:pPr algn="l"/>
                <a:r>
                  <a:rPr lang="en-US" altLang="de-DE" dirty="0" smtClean="0">
                    <a:solidFill>
                      <a:schemeClr val="tx1"/>
                    </a:solidFill>
                    <a:latin typeface="Calibri" panose="020F0502020204030204" pitchFamily="34" charset="0"/>
                  </a:rPr>
                  <a:t>assuming no coupling between horizontal, vertical and longitudinal planes</a:t>
                </a:r>
                <a:endParaRPr lang="en-US" altLang="de-DE" dirty="0">
                  <a:solidFill>
                    <a:schemeClr val="tx1"/>
                  </a:solidFill>
                  <a:latin typeface="Calibri" panose="020F0502020204030204" pitchFamily="34" charset="0"/>
                </a:endParaRPr>
              </a:p>
              <a:p>
                <a:pPr algn="l"/>
                <a:r>
                  <a:rPr lang="en-US" altLang="de-DE" sz="2000" b="1" dirty="0" smtClean="0">
                    <a:solidFill>
                      <a:srgbClr val="0000FF"/>
                    </a:solidFill>
                    <a:latin typeface="Calibri" panose="020F0502020204030204" pitchFamily="34" charset="0"/>
                  </a:rPr>
                  <a:t>Transfer line, low </a:t>
                </a:r>
                <a:r>
                  <a:rPr lang="en-US" altLang="de-DE" sz="2000" b="1" dirty="0">
                    <a:solidFill>
                      <a:srgbClr val="0000FF"/>
                    </a:solidFill>
                    <a:latin typeface="Calibri" panose="020F0502020204030204" pitchFamily="34" charset="0"/>
                  </a:rPr>
                  <a:t>energy beams </a:t>
                </a:r>
                <a:r>
                  <a:rPr lang="en-US" altLang="de-DE" sz="2000" b="1" dirty="0" smtClean="0">
                    <a:solidFill>
                      <a:srgbClr val="0000FF"/>
                    </a:solidFill>
                    <a:latin typeface="Calibri" panose="020F0502020204030204" pitchFamily="34" charset="0"/>
                    <a:sym typeface="Symbol" panose="05050102010706020507" pitchFamily="18" charset="2"/>
                  </a:rPr>
                  <a:t></a:t>
                </a:r>
                <a:r>
                  <a:rPr lang="en-US" altLang="de-DE" sz="2000" b="1" dirty="0" smtClean="0">
                    <a:solidFill>
                      <a:srgbClr val="0000FF"/>
                    </a:solidFill>
                    <a:latin typeface="Calibri" panose="020F0502020204030204" pitchFamily="34" charset="0"/>
                  </a:rPr>
                  <a:t> </a:t>
                </a:r>
                <a:r>
                  <a:rPr lang="en-US" altLang="de-DE" sz="2000" b="1" dirty="0">
                    <a:solidFill>
                      <a:srgbClr val="0000FF"/>
                    </a:solidFill>
                    <a:latin typeface="Calibri" panose="020F0502020204030204" pitchFamily="34" charset="0"/>
                  </a:rPr>
                  <a:t>direct measurement of x- and x′-</a:t>
                </a:r>
                <a:r>
                  <a:rPr lang="en-US" altLang="de-DE" sz="2000" b="1" dirty="0" smtClean="0">
                    <a:solidFill>
                      <a:srgbClr val="0000FF"/>
                    </a:solidFill>
                    <a:latin typeface="Calibri" panose="020F0502020204030204" pitchFamily="34" charset="0"/>
                  </a:rPr>
                  <a:t>distribution:</a:t>
                </a:r>
                <a:endParaRPr lang="en-US" altLang="de-DE" sz="2000" b="1" dirty="0">
                  <a:solidFill>
                    <a:srgbClr val="0000FF"/>
                  </a:solidFill>
                  <a:latin typeface="Calibri" panose="020F0502020204030204" pitchFamily="34" charset="0"/>
                </a:endParaRPr>
              </a:p>
              <a:p>
                <a:pPr algn="l">
                  <a:lnSpc>
                    <a:spcPct val="80000"/>
                  </a:lnSpc>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a:t>
                </a:r>
                <a:r>
                  <a:rPr lang="en-US" altLang="de-DE" b="1" i="1" dirty="0">
                    <a:latin typeface="Calibri" panose="020F0502020204030204" pitchFamily="34" charset="0"/>
                  </a:rPr>
                  <a:t>Slit-grid:</a:t>
                </a:r>
                <a:r>
                  <a:rPr lang="en-US" altLang="de-DE" dirty="0">
                    <a:latin typeface="Calibri" panose="020F0502020204030204" pitchFamily="34" charset="0"/>
                  </a:rPr>
                  <a:t> movable slit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b="1" i="1" dirty="0">
                    <a:latin typeface="Calibri" panose="020F0502020204030204" pitchFamily="34" charset="0"/>
                  </a:rPr>
                  <a:t>x</a:t>
                </a:r>
                <a:r>
                  <a:rPr lang="en-US" altLang="de-DE" dirty="0">
                    <a:latin typeface="Calibri" panose="020F0502020204030204" pitchFamily="34" charset="0"/>
                  </a:rPr>
                  <a:t>-profile, grid → </a:t>
                </a:r>
                <a:r>
                  <a:rPr lang="en-US" altLang="de-DE" b="1" i="1" dirty="0">
                    <a:latin typeface="Calibri" panose="020F0502020204030204" pitchFamily="34" charset="0"/>
                  </a:rPr>
                  <a:t>x′-</a:t>
                </a:r>
                <a:r>
                  <a:rPr lang="en-US" altLang="de-DE" dirty="0">
                    <a:latin typeface="Calibri" panose="020F0502020204030204" pitchFamily="34" charset="0"/>
                  </a:rPr>
                  <a:t>profile</a:t>
                </a:r>
              </a:p>
              <a:p>
                <a:pPr algn="l"/>
                <a:r>
                  <a:rPr lang="en-US" altLang="de-DE" sz="2000" b="1" dirty="0" smtClean="0">
                    <a:solidFill>
                      <a:srgbClr val="0000FF"/>
                    </a:solidFill>
                    <a:latin typeface="Calibri" panose="020F0502020204030204" pitchFamily="34" charset="0"/>
                  </a:rPr>
                  <a:t>Transfer line, all </a:t>
                </a:r>
                <a:r>
                  <a:rPr lang="en-US" altLang="de-DE" sz="2000" b="1" dirty="0">
                    <a:solidFill>
                      <a:srgbClr val="0000FF"/>
                    </a:solidFill>
                    <a:latin typeface="Calibri" panose="020F0502020204030204" pitchFamily="34" charset="0"/>
                  </a:rPr>
                  <a:t>beams </a:t>
                </a:r>
                <a:r>
                  <a:rPr lang="en-US" altLang="de-DE" sz="2000" b="1" dirty="0" smtClean="0">
                    <a:solidFill>
                      <a:srgbClr val="0000FF"/>
                    </a:solidFill>
                    <a:latin typeface="Calibri" panose="020F0502020204030204" pitchFamily="34" charset="0"/>
                    <a:sym typeface="Symbol" panose="05050102010706020507" pitchFamily="18" charset="2"/>
                  </a:rPr>
                  <a:t></a:t>
                </a:r>
                <a:r>
                  <a:rPr lang="en-US" altLang="de-DE" sz="2000" b="1" dirty="0" smtClean="0">
                    <a:solidFill>
                      <a:srgbClr val="0000FF"/>
                    </a:solidFill>
                    <a:latin typeface="Calibri" panose="020F0502020204030204" pitchFamily="34" charset="0"/>
                  </a:rPr>
                  <a:t> </a:t>
                </a:r>
                <a:r>
                  <a:rPr lang="en-US" altLang="de-DE" sz="2000" b="1" dirty="0">
                    <a:solidFill>
                      <a:srgbClr val="0000FF"/>
                    </a:solidFill>
                    <a:latin typeface="Calibri" panose="020F0502020204030204" pitchFamily="34" charset="0"/>
                  </a:rPr>
                  <a:t>profile measurement + linear transformation:</a:t>
                </a:r>
              </a:p>
              <a:p>
                <a:pPr algn="l">
                  <a:lnSpc>
                    <a:spcPct val="80000"/>
                  </a:lnSpc>
                </a:pP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a:t>
                </a:r>
                <a:r>
                  <a:rPr lang="en-US" altLang="de-DE" b="1" i="1" dirty="0">
                    <a:latin typeface="Calibri" panose="020F0502020204030204" pitchFamily="34" charset="0"/>
                  </a:rPr>
                  <a:t>Quadrupole variation:</a:t>
                </a:r>
                <a:r>
                  <a:rPr lang="en-US" altLang="de-DE" dirty="0">
                    <a:latin typeface="Calibri" panose="020F0502020204030204" pitchFamily="34" charset="0"/>
                  </a:rPr>
                  <a:t> one location, different setting of a quadrupole</a:t>
                </a:r>
              </a:p>
              <a:p>
                <a:pPr algn="l">
                  <a:lnSpc>
                    <a:spcPct val="80000"/>
                  </a:lnSpc>
                </a:pPr>
                <a:r>
                  <a:rPr lang="en-US" altLang="de-DE" dirty="0" smtClean="0">
                    <a:latin typeface="Calibri" panose="020F0502020204030204" pitchFamily="34" charset="0"/>
                  </a:rPr>
                  <a:t>    </a:t>
                </a:r>
                <a:r>
                  <a:rPr lang="en-US" altLang="de-DE" b="1" i="1" dirty="0">
                    <a:latin typeface="Calibri" panose="020F0502020204030204" pitchFamily="34" charset="0"/>
                  </a:rPr>
                  <a:t>Assumptions:</a:t>
                </a:r>
                <a:r>
                  <a:rPr lang="en-US" altLang="de-DE" dirty="0">
                    <a:latin typeface="Calibri" panose="020F0502020204030204" pitchFamily="34" charset="0"/>
                  </a:rPr>
                  <a:t> </a:t>
                </a:r>
                <a:r>
                  <a:rPr lang="en-US" altLang="de-DE" dirty="0">
                    <a:latin typeface="Calibri" panose="020F0502020204030204" pitchFamily="34" charset="0"/>
                    <a:sym typeface="Wingdings" pitchFamily="2" charset="2"/>
                  </a:rPr>
                  <a:t> </a:t>
                </a:r>
                <a:r>
                  <a:rPr lang="en-US" altLang="de-DE" dirty="0">
                    <a:latin typeface="Calibri" panose="020F0502020204030204" pitchFamily="34" charset="0"/>
                  </a:rPr>
                  <a:t>well aligned beam, no steering</a:t>
                </a:r>
              </a:p>
              <a:p>
                <a:pPr algn="l">
                  <a:lnSpc>
                    <a:spcPct val="80000"/>
                  </a:lnSpc>
                </a:pPr>
                <a:r>
                  <a:rPr lang="en-US" altLang="de-DE" dirty="0">
                    <a:latin typeface="Calibri" panose="020F0502020204030204" pitchFamily="34" charset="0"/>
                  </a:rPr>
                  <a:t>	            </a:t>
                </a:r>
                <a:r>
                  <a:rPr lang="en-US" altLang="de-DE" dirty="0">
                    <a:latin typeface="Calibri" panose="020F0502020204030204" pitchFamily="34" charset="0"/>
                    <a:sym typeface="Wingdings" pitchFamily="2" charset="2"/>
                  </a:rPr>
                  <a:t></a:t>
                </a:r>
                <a:r>
                  <a:rPr lang="en-US" altLang="de-DE" dirty="0">
                    <a:latin typeface="Calibri" panose="020F0502020204030204" pitchFamily="34" charset="0"/>
                  </a:rPr>
                  <a:t> no emittance blow-up due to space </a:t>
                </a:r>
                <a:r>
                  <a:rPr lang="en-US" altLang="de-DE" dirty="0" smtClean="0">
                    <a:latin typeface="Calibri" panose="020F0502020204030204" pitchFamily="34" charset="0"/>
                  </a:rPr>
                  <a:t>charge</a:t>
                </a:r>
              </a:p>
              <a:p>
                <a:pPr>
                  <a:lnSpc>
                    <a:spcPct val="80000"/>
                  </a:lnSpc>
                </a:pPr>
                <a:r>
                  <a:rPr lang="en-US" altLang="de-DE" b="1" dirty="0" smtClean="0">
                    <a:solidFill>
                      <a:srgbClr val="0000FF"/>
                    </a:solidFill>
                    <a:latin typeface="Calibri" panose="020F0502020204030204" pitchFamily="34" charset="0"/>
                    <a:sym typeface="Wingdings" pitchFamily="2" charset="2"/>
                  </a:rPr>
                  <a:t>Remark</a:t>
                </a:r>
                <a:r>
                  <a:rPr lang="en-US" altLang="de-DE" dirty="0" smtClean="0">
                    <a:solidFill>
                      <a:srgbClr val="0000FF"/>
                    </a:solidFill>
                    <a:latin typeface="Calibri" panose="020F0502020204030204" pitchFamily="34" charset="0"/>
                    <a:sym typeface="Wingdings" pitchFamily="2" charset="2"/>
                  </a:rPr>
                  <a:t>: </a:t>
                </a:r>
                <a:r>
                  <a:rPr lang="en-US" altLang="de-DE" dirty="0" smtClean="0">
                    <a:latin typeface="Calibri" panose="020F0502020204030204" pitchFamily="34" charset="0"/>
                    <a:sym typeface="Wingdings" pitchFamily="2" charset="2"/>
                  </a:rPr>
                  <a:t>Non-linear </a:t>
                </a:r>
                <a:r>
                  <a:rPr lang="en-US" altLang="de-DE" dirty="0" smtClean="0">
                    <a:latin typeface="Calibri" panose="020F0502020204030204" pitchFamily="34" charset="0"/>
                    <a:sym typeface="Wingdings" pitchFamily="2" charset="2"/>
                  </a:rPr>
                  <a:t>transformation possible via  tomographic reconstruction</a:t>
                </a:r>
                <a:endParaRPr lang="en-US" altLang="de-DE" dirty="0" smtClean="0">
                  <a:latin typeface="Calibri" panose="020F0502020204030204" pitchFamily="34" charset="0"/>
                </a:endParaRPr>
              </a:p>
              <a:p>
                <a:pPr>
                  <a:lnSpc>
                    <a:spcPct val="80000"/>
                  </a:lnSpc>
                  <a:spcBef>
                    <a:spcPts val="700"/>
                  </a:spcBef>
                </a:pPr>
                <a:r>
                  <a:rPr lang="en-US" altLang="de-DE" b="1" dirty="0" smtClean="0">
                    <a:solidFill>
                      <a:srgbClr val="0000FF"/>
                    </a:solidFill>
                    <a:latin typeface="Calibri" panose="020F0502020204030204" pitchFamily="34" charset="0"/>
                  </a:rPr>
                  <a:t>Important remark: </a:t>
                </a:r>
                <a:r>
                  <a:rPr lang="en-US" altLang="de-DE" dirty="0">
                    <a:latin typeface="Calibri" panose="020F0502020204030204" pitchFamily="34" charset="0"/>
                  </a:rPr>
                  <a:t>F</a:t>
                </a:r>
                <a:r>
                  <a:rPr lang="en-US" altLang="de-DE" dirty="0" smtClean="0">
                    <a:latin typeface="Calibri" panose="020F0502020204030204" pitchFamily="34" charset="0"/>
                  </a:rPr>
                  <a:t>or a synchrotron with a </a:t>
                </a:r>
                <a:r>
                  <a:rPr lang="en-US" altLang="de-DE" i="1" dirty="0" smtClean="0">
                    <a:latin typeface="Calibri" panose="020F0502020204030204" pitchFamily="34" charset="0"/>
                  </a:rPr>
                  <a:t>stable beam storage</a:t>
                </a:r>
                <a:r>
                  <a:rPr lang="en-US" altLang="de-DE" dirty="0" smtClean="0">
                    <a:latin typeface="Calibri" panose="020F0502020204030204" pitchFamily="34" charset="0"/>
                  </a:rPr>
                  <a:t>, </a:t>
                </a:r>
              </a:p>
              <a:p>
                <a:pPr>
                  <a:spcBef>
                    <a:spcPts val="500"/>
                  </a:spcBef>
                </a:pPr>
                <a:r>
                  <a:rPr lang="en-US" altLang="de-DE" dirty="0" smtClean="0">
                    <a:latin typeface="Calibri" panose="020F0502020204030204" pitchFamily="34" charset="0"/>
                  </a:rPr>
                  <a:t>                                  </a:t>
                </a:r>
                <a:r>
                  <a:rPr lang="en-US" altLang="de-DE" dirty="0" smtClean="0">
                    <a:latin typeface="Calibri" panose="020F0502020204030204" pitchFamily="34" charset="0"/>
                  </a:rPr>
                  <a:t>width </a:t>
                </a:r>
                <a:r>
                  <a:rPr lang="en-US" altLang="de-DE" dirty="0">
                    <a:latin typeface="Calibri" panose="020F0502020204030204" pitchFamily="34" charset="0"/>
                  </a:rPr>
                  <a:t>measurement </a:t>
                </a:r>
                <a:r>
                  <a:rPr lang="en-US" altLang="de-DE" dirty="0" smtClean="0">
                    <a:latin typeface="Calibri" panose="020F0502020204030204" pitchFamily="34" charset="0"/>
                  </a:rPr>
                  <a:t>is sufficient </a:t>
                </a:r>
                <a:r>
                  <a:rPr lang="en-US" altLang="de-DE" dirty="0">
                    <a:latin typeface="Calibri" panose="020F0502020204030204" pitchFamily="34" charset="0"/>
                  </a:rPr>
                  <a:t>using </a:t>
                </a:r>
                <a14:m>
                  <m:oMath xmlns:m="http://schemas.openxmlformats.org/officeDocument/2006/math">
                    <m:sSub>
                      <m:sSubPr>
                        <m:ctrlPr>
                          <a:rPr lang="en-US" altLang="de-DE" i="1">
                            <a:latin typeface="Cambria Math" panose="02040503050406030204" pitchFamily="18" charset="0"/>
                          </a:rPr>
                        </m:ctrlPr>
                      </m:sSubPr>
                      <m:e>
                        <m:r>
                          <a:rPr lang="de-DE" altLang="de-DE" i="1">
                            <a:latin typeface="Cambria Math"/>
                          </a:rPr>
                          <m:t>𝑥</m:t>
                        </m:r>
                      </m:e>
                      <m:sub>
                        <m:r>
                          <a:rPr lang="de-DE" altLang="de-DE" i="1">
                            <a:latin typeface="Cambria Math"/>
                          </a:rPr>
                          <m:t>𝑟𝑚𝑠</m:t>
                        </m:r>
                      </m:sub>
                    </m:sSub>
                    <m:r>
                      <a:rPr lang="de-DE" altLang="de-DE" i="1">
                        <a:latin typeface="Cambria Math"/>
                      </a:rPr>
                      <m:t>= </m:t>
                    </m:r>
                    <m:rad>
                      <m:radPr>
                        <m:degHide m:val="on"/>
                        <m:ctrlPr>
                          <a:rPr lang="de-DE" altLang="de-DE" i="1">
                            <a:latin typeface="Cambria Math" panose="02040503050406030204" pitchFamily="18" charset="0"/>
                          </a:rPr>
                        </m:ctrlPr>
                      </m:radPr>
                      <m:deg/>
                      <m:e>
                        <m:sSub>
                          <m:sSubPr>
                            <m:ctrlPr>
                              <a:rPr lang="de-DE" altLang="de-DE" i="1" smtClean="0">
                                <a:latin typeface="Cambria Math" panose="02040503050406030204" pitchFamily="18" charset="0"/>
                              </a:rPr>
                            </m:ctrlPr>
                          </m:sSubPr>
                          <m:e>
                            <m:r>
                              <a:rPr lang="de-DE" altLang="de-DE" i="1" smtClean="0">
                                <a:latin typeface="Cambria Math"/>
                                <a:ea typeface="Cambria Math"/>
                              </a:rPr>
                              <m:t>𝜀</m:t>
                            </m:r>
                          </m:e>
                          <m:sub>
                            <m:r>
                              <a:rPr lang="de-DE" altLang="de-DE" b="0" i="1" smtClean="0">
                                <a:latin typeface="Cambria Math"/>
                              </a:rPr>
                              <m:t>𝑟𝑚𝑠</m:t>
                            </m:r>
                          </m:sub>
                        </m:sSub>
                        <m:r>
                          <a:rPr lang="de-DE" altLang="de-DE" i="1" smtClean="0">
                            <a:latin typeface="Cambria Math"/>
                            <a:ea typeface="Cambria Math"/>
                          </a:rPr>
                          <m:t>∙</m:t>
                        </m:r>
                        <m:r>
                          <a:rPr lang="de-DE" altLang="de-DE" i="1" smtClean="0">
                            <a:latin typeface="Cambria Math"/>
                            <a:ea typeface="Cambria Math"/>
                          </a:rPr>
                          <m:t>𝛽</m:t>
                        </m:r>
                      </m:e>
                    </m:rad>
                  </m:oMath>
                </a14:m>
                <a:endParaRPr lang="en-US" altLang="de-DE" dirty="0">
                  <a:latin typeface="Calibri" panose="020F0502020204030204" pitchFamily="34" charset="0"/>
                </a:endParaRPr>
              </a:p>
            </p:txBody>
          </p:sp>
        </mc:Choice>
        <mc:Fallback>
          <p:sp>
            <p:nvSpPr>
              <p:cNvPr id="304132" name="Rectangle 4"/>
              <p:cNvSpPr>
                <a:spLocks noRot="1" noChangeAspect="1" noMove="1" noResize="1" noEditPoints="1" noAdjustHandles="1" noChangeArrowheads="1" noChangeShapeType="1" noTextEdit="1"/>
              </p:cNvSpPr>
              <p:nvPr/>
            </p:nvSpPr>
            <p:spPr bwMode="auto">
              <a:xfrm>
                <a:off x="159404" y="755750"/>
                <a:ext cx="9189548" cy="5400068"/>
              </a:xfrm>
              <a:prstGeom prst="rect">
                <a:avLst/>
              </a:prstGeom>
              <a:blipFill>
                <a:blip r:embed="rId2"/>
                <a:stretch>
                  <a:fillRect l="-663" t="-67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369202982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dirty="0">
              <a:solidFill>
                <a:srgbClr val="4D4D4D"/>
              </a:solidFill>
              <a:latin typeface="Comic Sans MS" pitchFamily="66" charset="0"/>
            </a:endParaRPr>
          </a:p>
        </p:txBody>
      </p:sp>
      <p:sp>
        <p:nvSpPr>
          <p:cNvPr id="4101" name="Text Box 4"/>
          <p:cNvSpPr txBox="1">
            <a:spLocks noChangeArrowheads="1"/>
          </p:cNvSpPr>
          <p:nvPr/>
        </p:nvSpPr>
        <p:spPr bwMode="auto">
          <a:xfrm>
            <a:off x="198189" y="906810"/>
            <a:ext cx="8550275" cy="191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smtClean="0">
                <a:solidFill>
                  <a:srgbClr val="0000FF"/>
                </a:solidFill>
                <a:latin typeface="Calibri" panose="020F0502020204030204" pitchFamily="34" charset="0"/>
              </a:rPr>
              <a:t>Measurement of longitudinal parameter:</a:t>
            </a:r>
            <a:r>
              <a:rPr lang="en-US" sz="2000" b="1" dirty="0" smtClean="0">
                <a:solidFill>
                  <a:srgbClr val="0000FF"/>
                </a:solidFill>
                <a:latin typeface="Calibri" panose="020F0502020204030204" pitchFamily="34" charset="0"/>
              </a:rPr>
              <a:t>    </a:t>
            </a:r>
            <a:endParaRPr lang="en-US" sz="2000" b="1" dirty="0">
              <a:solidFill>
                <a:srgbClr val="0000FF"/>
              </a:solidFill>
              <a:latin typeface="Calibri" panose="020F0502020204030204" pitchFamily="34" charset="0"/>
            </a:endParaRPr>
          </a:p>
          <a:p>
            <a:pPr algn="l">
              <a:lnSpc>
                <a:spcPct val="80000"/>
              </a:lnSpc>
            </a:pPr>
            <a:r>
              <a:rPr lang="en-US" sz="2000" b="1" dirty="0" smtClean="0">
                <a:latin typeface="Calibri" panose="020F0502020204030204" pitchFamily="34" charset="0"/>
              </a:rPr>
              <a:t>Bunch </a:t>
            </a:r>
            <a:r>
              <a:rPr lang="en-US" sz="2000" b="1" dirty="0">
                <a:latin typeface="Calibri" panose="020F0502020204030204" pitchFamily="34" charset="0"/>
              </a:rPr>
              <a:t>length measurement </a:t>
            </a:r>
            <a:r>
              <a:rPr lang="en-US" sz="2000" b="1" dirty="0" smtClean="0">
                <a:latin typeface="Calibri" panose="020F0502020204030204" pitchFamily="34" charset="0"/>
              </a:rPr>
              <a:t> at </a:t>
            </a:r>
          </a:p>
          <a:p>
            <a:pPr algn="l">
              <a:lnSpc>
                <a:spcPct val="80000"/>
              </a:lnSpc>
              <a:buFont typeface="Wingdings" pitchFamily="2" charset="2"/>
              <a:buChar char="Ø"/>
            </a:pPr>
            <a:r>
              <a:rPr lang="en-US" sz="2000" b="1" dirty="0">
                <a:latin typeface="Calibri" panose="020F0502020204030204" pitchFamily="34" charset="0"/>
              </a:rPr>
              <a:t> </a:t>
            </a:r>
            <a:r>
              <a:rPr lang="en-US" sz="2000" b="1" dirty="0" smtClean="0">
                <a:latin typeface="Calibri" panose="020F0502020204030204" pitchFamily="34" charset="0"/>
              </a:rPr>
              <a:t>Synchrotron light sources</a:t>
            </a:r>
          </a:p>
          <a:p>
            <a:pPr algn="l">
              <a:lnSpc>
                <a:spcPct val="80000"/>
              </a:lnSpc>
              <a:buFont typeface="Wingdings" pitchFamily="2" charset="2"/>
              <a:buChar char="Ø"/>
            </a:pPr>
            <a:r>
              <a:rPr lang="en-US" sz="2000" b="1" dirty="0">
                <a:latin typeface="Calibri" panose="020F0502020204030204" pitchFamily="34" charset="0"/>
              </a:rPr>
              <a:t> </a:t>
            </a:r>
            <a:r>
              <a:rPr lang="en-US" sz="2000" b="1" dirty="0" smtClean="0">
                <a:latin typeface="Calibri" panose="020F0502020204030204" pitchFamily="34" charset="0"/>
              </a:rPr>
              <a:t>Linear light sources </a:t>
            </a:r>
            <a:endParaRPr lang="en-US" sz="2000" b="1" dirty="0">
              <a:latin typeface="Calibri" panose="020F0502020204030204" pitchFamily="34" charset="0"/>
            </a:endParaRPr>
          </a:p>
          <a:p>
            <a:pPr algn="l">
              <a:lnSpc>
                <a:spcPct val="80000"/>
              </a:lnSpc>
              <a:buFont typeface="Wingdings" pitchFamily="2" charset="2"/>
              <a:buChar char="Ø"/>
            </a:pPr>
            <a:r>
              <a:rPr lang="en-US" sz="2000" b="1" dirty="0">
                <a:latin typeface="Calibri" panose="020F0502020204030204" pitchFamily="34" charset="0"/>
              </a:rPr>
              <a:t> Summary</a:t>
            </a:r>
          </a:p>
        </p:txBody>
      </p:sp>
      <p:sp>
        <p:nvSpPr>
          <p:cNvPr id="6" name="Rectangle 4"/>
          <p:cNvSpPr>
            <a:spLocks noChangeArrowheads="1"/>
          </p:cNvSpPr>
          <p:nvPr/>
        </p:nvSpPr>
        <p:spPr bwMode="auto">
          <a:xfrm>
            <a:off x="395536" y="3175620"/>
            <a:ext cx="8570664" cy="1504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b="1" dirty="0">
                <a:solidFill>
                  <a:srgbClr val="0000FF"/>
                </a:solidFill>
                <a:latin typeface="Calibri" panose="020F0502020204030204" pitchFamily="34" charset="0"/>
              </a:rPr>
              <a:t>Longitudinal </a:t>
            </a:r>
            <a:r>
              <a:rPr lang="en-US" b="1" dirty="0">
                <a:solidFill>
                  <a:srgbClr val="0000FF"/>
                </a:solidFill>
                <a:latin typeface="Calibri" panose="020F0502020204030204" pitchFamily="34" charset="0"/>
                <a:sym typeface="Symbol" pitchFamily="18" charset="2"/>
              </a:rPr>
              <a:t></a:t>
            </a:r>
            <a:r>
              <a:rPr lang="en-US" b="1" dirty="0">
                <a:solidFill>
                  <a:srgbClr val="0000FF"/>
                </a:solidFill>
                <a:latin typeface="Calibri" panose="020F0502020204030204" pitchFamily="34" charset="0"/>
              </a:rPr>
              <a:t> transverse correspondences:</a:t>
            </a:r>
          </a:p>
          <a:p>
            <a:pPr algn="l">
              <a:lnSpc>
                <a:spcPct val="70000"/>
              </a:lnSpc>
              <a:spcBef>
                <a:spcPts val="700"/>
              </a:spcBef>
              <a:buFont typeface="Wingdings" pitchFamily="2" charset="2"/>
              <a:buChar char="Ø"/>
            </a:pPr>
            <a:r>
              <a:rPr lang="en-US" dirty="0">
                <a:latin typeface="Calibri" panose="020F0502020204030204" pitchFamily="34" charset="0"/>
              </a:rPr>
              <a:t> position relative to </a:t>
            </a:r>
            <a:r>
              <a:rPr lang="en-US" dirty="0" err="1">
                <a:latin typeface="Calibri" panose="020F0502020204030204" pitchFamily="34" charset="0"/>
              </a:rPr>
              <a:t>rf</a:t>
            </a:r>
            <a:r>
              <a:rPr lang="en-US" dirty="0">
                <a:latin typeface="Calibri" panose="020F0502020204030204" pitchFamily="34" charset="0"/>
              </a:rPr>
              <a:t> </a:t>
            </a:r>
            <a:r>
              <a:rPr lang="en-US" dirty="0" smtClean="0">
                <a:latin typeface="Calibri" panose="020F0502020204030204" pitchFamily="34" charset="0"/>
              </a:rPr>
              <a:t> 	       </a:t>
            </a:r>
            <a:r>
              <a:rPr lang="en-US" dirty="0" smtClean="0">
                <a:latin typeface="Calibri" panose="020F0502020204030204" pitchFamily="34" charset="0"/>
                <a:sym typeface="Symbol" pitchFamily="18" charset="2"/>
              </a:rPr>
              <a:t></a:t>
            </a:r>
            <a:r>
              <a:rPr lang="en-US" dirty="0" smtClean="0">
                <a:latin typeface="Calibri" panose="020F0502020204030204" pitchFamily="34" charset="0"/>
              </a:rPr>
              <a:t> </a:t>
            </a:r>
            <a:r>
              <a:rPr lang="en-US" dirty="0">
                <a:latin typeface="Calibri" panose="020F0502020204030204" pitchFamily="34" charset="0"/>
              </a:rPr>
              <a:t>transverse center-of-mass</a:t>
            </a:r>
          </a:p>
          <a:p>
            <a:pPr algn="l">
              <a:lnSpc>
                <a:spcPct val="70000"/>
              </a:lnSpc>
              <a:spcBef>
                <a:spcPts val="700"/>
              </a:spcBef>
              <a:buFont typeface="Wingdings" pitchFamily="2" charset="2"/>
              <a:buChar char="Ø"/>
            </a:pPr>
            <a:r>
              <a:rPr lang="en-US" dirty="0">
                <a:latin typeface="Calibri" panose="020F0502020204030204" pitchFamily="34" charset="0"/>
              </a:rPr>
              <a:t> bunch structure in time </a:t>
            </a:r>
            <a:r>
              <a:rPr lang="en-US" dirty="0" smtClean="0">
                <a:latin typeface="Calibri" panose="020F0502020204030204" pitchFamily="34" charset="0"/>
              </a:rPr>
              <a:t>	       </a:t>
            </a:r>
            <a:r>
              <a:rPr lang="en-US" dirty="0" smtClean="0">
                <a:latin typeface="Calibri" panose="020F0502020204030204" pitchFamily="34" charset="0"/>
                <a:sym typeface="Symbol" pitchFamily="18" charset="2"/>
              </a:rPr>
              <a:t></a:t>
            </a:r>
            <a:r>
              <a:rPr lang="en-US" dirty="0" smtClean="0">
                <a:latin typeface="Calibri" panose="020F0502020204030204" pitchFamily="34" charset="0"/>
              </a:rPr>
              <a:t> </a:t>
            </a:r>
            <a:r>
              <a:rPr lang="en-US" dirty="0">
                <a:latin typeface="Calibri" panose="020F0502020204030204" pitchFamily="34" charset="0"/>
              </a:rPr>
              <a:t>transverse profile </a:t>
            </a:r>
            <a:endParaRPr lang="en-US" dirty="0" smtClean="0">
              <a:latin typeface="Calibri" panose="020F0502020204030204" pitchFamily="34" charset="0"/>
            </a:endParaRPr>
          </a:p>
          <a:p>
            <a:pPr algn="l">
              <a:lnSpc>
                <a:spcPct val="70000"/>
              </a:lnSpc>
              <a:spcBef>
                <a:spcPts val="700"/>
              </a:spcBef>
              <a:buFont typeface="Wingdings" pitchFamily="2" charset="2"/>
              <a:buChar char="Ø"/>
            </a:pPr>
            <a:r>
              <a:rPr lang="en-US" dirty="0" smtClean="0">
                <a:latin typeface="Calibri" panose="020F0502020204030204" pitchFamily="34" charset="0"/>
              </a:rPr>
              <a:t> momentum or energy spread   </a:t>
            </a:r>
            <a:r>
              <a:rPr lang="en-US" dirty="0" smtClean="0">
                <a:latin typeface="Calibri" panose="020F0502020204030204" pitchFamily="34" charset="0"/>
                <a:sym typeface="Symbol" pitchFamily="18" charset="2"/>
              </a:rPr>
              <a:t></a:t>
            </a:r>
            <a:r>
              <a:rPr lang="en-US" dirty="0" smtClean="0">
                <a:latin typeface="Calibri" panose="020F0502020204030204" pitchFamily="34" charset="0"/>
              </a:rPr>
              <a:t> transverse divergence</a:t>
            </a:r>
          </a:p>
          <a:p>
            <a:pPr algn="l">
              <a:lnSpc>
                <a:spcPct val="70000"/>
              </a:lnSpc>
              <a:spcBef>
                <a:spcPts val="700"/>
              </a:spcBef>
              <a:buFont typeface="Wingdings" pitchFamily="2" charset="2"/>
              <a:buChar char="Ø"/>
            </a:pPr>
            <a:r>
              <a:rPr lang="en-US" dirty="0" smtClean="0">
                <a:latin typeface="Calibri" panose="020F0502020204030204" pitchFamily="34" charset="0"/>
              </a:rPr>
              <a:t> longitudinal emittance</a:t>
            </a: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	        transverse emittance</a:t>
            </a:r>
            <a:r>
              <a:rPr lang="en-US" dirty="0" smtClean="0">
                <a:latin typeface="Calibri" panose="020F0502020204030204" pitchFamily="34" charset="0"/>
              </a:rPr>
              <a:t>.     </a:t>
            </a:r>
            <a:endParaRPr lang="en-US" dirty="0">
              <a:latin typeface="Calibri" panose="020F0502020204030204" pitchFamily="34" charset="0"/>
            </a:endParaRPr>
          </a:p>
        </p:txBody>
      </p:sp>
      <p:sp>
        <p:nvSpPr>
          <p:cNvPr id="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100" b="1" dirty="0" smtClean="0">
                <a:solidFill>
                  <a:srgbClr val="000000"/>
                </a:solidFill>
                <a:latin typeface="Arial" panose="020B0604020202020204" pitchFamily="34" charset="0"/>
                <a:cs typeface="Arial" panose="020B0604020202020204" pitchFamily="34" charset="0"/>
              </a:rPr>
              <a:t>Measurement </a:t>
            </a:r>
            <a:r>
              <a:rPr lang="en-US" sz="2100" b="1" dirty="0">
                <a:solidFill>
                  <a:srgbClr val="000000"/>
                </a:solidFill>
                <a:latin typeface="Arial" panose="020B0604020202020204" pitchFamily="34" charset="0"/>
                <a:cs typeface="Arial" panose="020B0604020202020204" pitchFamily="34" charset="0"/>
              </a:rPr>
              <a:t>of longitudinal Parameters</a:t>
            </a:r>
          </a:p>
        </p:txBody>
      </p:sp>
    </p:spTree>
    <p:extLst>
      <p:ext uri="{BB962C8B-B14F-4D97-AF65-F5344CB8AC3E}">
        <p14:creationId xmlns:p14="http://schemas.microsoft.com/office/powerpoint/2010/main" val="373275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The Bunch Position measured by a Pick-Up</a:t>
            </a:r>
          </a:p>
        </p:txBody>
      </p:sp>
      <p:sp>
        <p:nvSpPr>
          <p:cNvPr id="3076" name="Text Box 3"/>
          <p:cNvSpPr txBox="1">
            <a:spLocks noChangeArrowheads="1"/>
          </p:cNvSpPr>
          <p:nvPr/>
        </p:nvSpPr>
        <p:spPr bwMode="auto">
          <a:xfrm>
            <a:off x="125413" y="11144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077" name="Rectangle 12"/>
          <p:cNvSpPr>
            <a:spLocks noChangeArrowheads="1"/>
          </p:cNvSpPr>
          <p:nvPr/>
        </p:nvSpPr>
        <p:spPr bwMode="auto">
          <a:xfrm>
            <a:off x="125413" y="766762"/>
            <a:ext cx="6111875"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The </a:t>
            </a:r>
            <a:r>
              <a:rPr lang="en-US" altLang="de-DE" b="1" i="1" dirty="0">
                <a:solidFill>
                  <a:srgbClr val="0000FF"/>
                </a:solidFill>
                <a:latin typeface="Calibri" panose="020F0502020204030204" pitchFamily="34" charset="0"/>
                <a:cs typeface="Calibri" panose="020F0502020204030204" pitchFamily="34" charset="0"/>
              </a:rPr>
              <a:t>bunch position</a:t>
            </a:r>
            <a:r>
              <a:rPr lang="en-US" altLang="de-DE" dirty="0">
                <a:solidFill>
                  <a:srgbClr val="0000FF"/>
                </a:solidFill>
                <a:latin typeface="Calibri" panose="020F0502020204030204" pitchFamily="34" charset="0"/>
                <a:cs typeface="Calibri" panose="020F0502020204030204" pitchFamily="34" charset="0"/>
              </a:rPr>
              <a:t> is given relative to the accelerating rf.</a:t>
            </a:r>
          </a:p>
          <a:p>
            <a:pPr algn="l">
              <a:lnSpc>
                <a:spcPct val="60000"/>
              </a:lnSpc>
            </a:pPr>
            <a:r>
              <a:rPr lang="en-US" altLang="de-DE" dirty="0">
                <a:latin typeface="Calibri" panose="020F0502020204030204" pitchFamily="34" charset="0"/>
                <a:cs typeface="Calibri" panose="020F0502020204030204" pitchFamily="34" charset="0"/>
              </a:rPr>
              <a:t>      e.g. </a:t>
            </a:r>
            <a:r>
              <a:rPr lang="en-US" altLang="de-DE" b="1" i="1" dirty="0" err="1">
                <a:latin typeface="Calibri" panose="020F0502020204030204" pitchFamily="34" charset="0"/>
                <a:cs typeface="Calibri" panose="020F0502020204030204" pitchFamily="34" charset="0"/>
              </a:rPr>
              <a:t>φ</a:t>
            </a:r>
            <a:r>
              <a:rPr lang="en-US" altLang="de-DE" sz="2200" b="1" i="1" baseline="-25000" dirty="0" err="1">
                <a:latin typeface="Calibri" panose="020F0502020204030204" pitchFamily="34" charset="0"/>
                <a:cs typeface="Calibri" panose="020F0502020204030204" pitchFamily="34" charset="0"/>
              </a:rPr>
              <a:t>ref</a:t>
            </a:r>
            <a:r>
              <a:rPr lang="en-US" altLang="de-DE" dirty="0">
                <a:latin typeface="Calibri" panose="020F0502020204030204" pitchFamily="34" charset="0"/>
                <a:cs typeface="Calibri" panose="020F0502020204030204" pitchFamily="34" charset="0"/>
              </a:rPr>
              <a:t>=-30</a:t>
            </a:r>
            <a:r>
              <a:rPr lang="en-US" altLang="de-DE" sz="2200" baseline="30000" dirty="0">
                <a:latin typeface="Calibri" panose="020F0502020204030204" pitchFamily="34" charset="0"/>
                <a:cs typeface="Calibri" panose="020F0502020204030204" pitchFamily="34" charset="0"/>
              </a:rPr>
              <a:t>o</a:t>
            </a:r>
            <a:r>
              <a:rPr lang="en-US" altLang="de-DE" dirty="0">
                <a:latin typeface="Calibri" panose="020F0502020204030204" pitchFamily="34" charset="0"/>
                <a:cs typeface="Calibri" panose="020F0502020204030204" pitchFamily="34" charset="0"/>
              </a:rPr>
              <a:t> inside a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 cavity</a:t>
            </a:r>
          </a:p>
          <a:p>
            <a:pPr algn="l">
              <a:lnSpc>
                <a:spcPct val="60000"/>
              </a:lnSpc>
            </a:pPr>
            <a:r>
              <a:rPr lang="en-US" altLang="de-DE" dirty="0">
                <a:latin typeface="Calibri" panose="020F0502020204030204" pitchFamily="34" charset="0"/>
                <a:cs typeface="Calibri" panose="020F0502020204030204" pitchFamily="34" charset="0"/>
              </a:rPr>
              <a:t>     must be well aligned for optimal acceleration</a:t>
            </a:r>
          </a:p>
          <a:p>
            <a:pPr algn="l">
              <a:lnSpc>
                <a:spcPct val="50000"/>
              </a:lnSpc>
            </a:pPr>
            <a:r>
              <a:rPr lang="en-US" altLang="de-DE" sz="1600" dirty="0">
                <a:latin typeface="Calibri" panose="020F0502020204030204" pitchFamily="34" charset="0"/>
                <a:cs typeface="Calibri" panose="020F0502020204030204" pitchFamily="34" charset="0"/>
              </a:rPr>
              <a:t>Transverse correspondence: Beam position</a:t>
            </a:r>
          </a:p>
        </p:txBody>
      </p:sp>
      <p:sp>
        <p:nvSpPr>
          <p:cNvPr id="3078" name="Rectangle 13"/>
          <p:cNvSpPr>
            <a:spLocks noChangeArrowheads="1"/>
          </p:cNvSpPr>
          <p:nvPr/>
        </p:nvSpPr>
        <p:spPr bwMode="auto">
          <a:xfrm>
            <a:off x="171121" y="2016125"/>
            <a:ext cx="48199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i="1" dirty="0">
                <a:latin typeface="Calibri" panose="020F0502020204030204" pitchFamily="34" charset="0"/>
                <a:cs typeface="Calibri" panose="020F0502020204030204" pitchFamily="34" charset="0"/>
              </a:rPr>
              <a:t>Example:</a:t>
            </a:r>
            <a:r>
              <a:rPr lang="en-US" altLang="de-DE" sz="1600" dirty="0">
                <a:latin typeface="Calibri" panose="020F0502020204030204" pitchFamily="34" charset="0"/>
                <a:cs typeface="Calibri" panose="020F0502020204030204" pitchFamily="34" charset="0"/>
              </a:rPr>
              <a:t> Pick-up signal </a:t>
            </a:r>
            <a:r>
              <a:rPr lang="en-US" altLang="de-DE" sz="1600" dirty="0" smtClean="0">
                <a:latin typeface="Calibri" panose="020F0502020204030204" pitchFamily="34" charset="0"/>
                <a:cs typeface="Calibri" panose="020F0502020204030204" pitchFamily="34" charset="0"/>
              </a:rPr>
              <a:t>for </a:t>
            </a:r>
            <a:r>
              <a:rPr lang="en-US" altLang="de-DE" sz="1600" b="1" i="1" dirty="0" err="1" smtClean="0">
                <a:latin typeface="Calibri" panose="020F0502020204030204" pitchFamily="34" charset="0"/>
                <a:cs typeface="Calibri" panose="020F0502020204030204" pitchFamily="34" charset="0"/>
              </a:rPr>
              <a:t>f</a:t>
            </a:r>
            <a:r>
              <a:rPr lang="en-US" altLang="de-DE" sz="1600" b="1" i="1" baseline="-25000" dirty="0" err="1" smtClean="0">
                <a:latin typeface="Calibri" panose="020F0502020204030204" pitchFamily="34" charset="0"/>
                <a:cs typeface="Calibri" panose="020F0502020204030204" pitchFamily="34" charset="0"/>
              </a:rPr>
              <a:t>rf</a:t>
            </a:r>
            <a:r>
              <a:rPr lang="en-US" altLang="de-DE" sz="1600" b="1" i="1" baseline="-25000" dirty="0" smtClean="0">
                <a:latin typeface="Calibri" panose="020F0502020204030204" pitchFamily="34" charset="0"/>
                <a:cs typeface="Calibri" panose="020F0502020204030204" pitchFamily="34" charset="0"/>
              </a:rPr>
              <a:t> </a:t>
            </a:r>
            <a:r>
              <a:rPr lang="en-US" altLang="de-DE" sz="1600" dirty="0" smtClean="0">
                <a:latin typeface="Calibri" panose="020F0502020204030204" pitchFamily="34" charset="0"/>
                <a:cs typeface="Calibri" panose="020F0502020204030204" pitchFamily="34" charset="0"/>
              </a:rPr>
              <a:t>=36 </a:t>
            </a:r>
            <a:r>
              <a:rPr lang="en-US" altLang="de-DE" sz="1600" dirty="0">
                <a:latin typeface="Calibri" panose="020F0502020204030204" pitchFamily="34" charset="0"/>
                <a:cs typeface="Calibri" panose="020F0502020204030204" pitchFamily="34" charset="0"/>
              </a:rPr>
              <a:t>MHz </a:t>
            </a:r>
            <a:r>
              <a:rPr lang="en-US" altLang="de-DE" sz="1600" dirty="0" err="1">
                <a:latin typeface="Calibri" panose="020F0502020204030204" pitchFamily="34" charset="0"/>
                <a:cs typeface="Calibri" panose="020F0502020204030204" pitchFamily="34" charset="0"/>
              </a:rPr>
              <a:t>rf</a:t>
            </a:r>
            <a:r>
              <a:rPr lang="en-US" altLang="de-DE" sz="1600" dirty="0">
                <a:latin typeface="Calibri" panose="020F0502020204030204" pitchFamily="34" charset="0"/>
                <a:cs typeface="Calibri" panose="020F0502020204030204" pitchFamily="34" charset="0"/>
              </a:rPr>
              <a:t> at GSI-LINAC:</a:t>
            </a:r>
          </a:p>
        </p:txBody>
      </p:sp>
      <p:pic>
        <p:nvPicPr>
          <p:cNvPr id="450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749" y="2293904"/>
            <a:ext cx="3757689" cy="2802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uppieren 28"/>
          <p:cNvGrpSpPr/>
          <p:nvPr/>
        </p:nvGrpSpPr>
        <p:grpSpPr>
          <a:xfrm>
            <a:off x="815407" y="5070680"/>
            <a:ext cx="4342355" cy="1317185"/>
            <a:chOff x="480509" y="5287088"/>
            <a:chExt cx="4342355" cy="1317185"/>
          </a:xfrm>
        </p:grpSpPr>
        <p:cxnSp>
          <p:nvCxnSpPr>
            <p:cNvPr id="10" name="Gerade Verbindung 9"/>
            <p:cNvCxnSpPr/>
            <p:nvPr/>
          </p:nvCxnSpPr>
          <p:spPr bwMode="auto">
            <a:xfrm flipH="1" flipV="1">
              <a:off x="3339972" y="6148010"/>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2571058" y="6007800"/>
              <a:ext cx="757645" cy="323165"/>
            </a:xfrm>
            <a:prstGeom prst="rect">
              <a:avLst/>
            </a:prstGeom>
            <a:noFill/>
            <a:ln w="34925">
              <a:solidFill>
                <a:srgbClr val="008000"/>
              </a:solidFill>
            </a:ln>
          </p:spPr>
          <p:txBody>
            <a:bodyPr wrap="square" rtlCol="0">
              <a:spAutoFit/>
            </a:bodyPr>
            <a:lstStyle/>
            <a:p>
              <a:r>
                <a:rPr lang="en-US" sz="1500" b="1" dirty="0" smtClean="0">
                  <a:solidFill>
                    <a:srgbClr val="008000"/>
                  </a:solidFill>
                  <a:latin typeface="Calibri" panose="020F0502020204030204" pitchFamily="34" charset="0"/>
                  <a:cs typeface="Calibri" panose="020F0502020204030204" pitchFamily="34" charset="0"/>
                </a:rPr>
                <a:t>LINAC</a:t>
              </a:r>
              <a:endParaRPr lang="en-US" sz="1500" b="1" dirty="0">
                <a:solidFill>
                  <a:srgbClr val="008000"/>
                </a:solidFill>
                <a:latin typeface="Calibri" panose="020F0502020204030204" pitchFamily="34" charset="0"/>
                <a:cs typeface="Calibri" panose="020F0502020204030204" pitchFamily="34" charset="0"/>
              </a:endParaRPr>
            </a:p>
          </p:txBody>
        </p:sp>
        <p:sp>
          <p:nvSpPr>
            <p:cNvPr id="12" name="Textfeld 11"/>
            <p:cNvSpPr txBox="1"/>
            <p:nvPr/>
          </p:nvSpPr>
          <p:spPr>
            <a:xfrm>
              <a:off x="1263094" y="6002623"/>
              <a:ext cx="757645" cy="323165"/>
            </a:xfrm>
            <a:prstGeom prst="rect">
              <a:avLst/>
            </a:prstGeom>
            <a:noFill/>
            <a:ln w="34925">
              <a:solidFill>
                <a:srgbClr val="008000"/>
              </a:solidFill>
            </a:ln>
          </p:spPr>
          <p:txBody>
            <a:bodyPr wrap="square" rtlCol="0">
              <a:spAutoFit/>
            </a:bodyPr>
            <a:lstStyle/>
            <a:p>
              <a:r>
                <a:rPr lang="en-US" sz="1500" b="1" dirty="0" smtClean="0">
                  <a:solidFill>
                    <a:srgbClr val="008000"/>
                  </a:solidFill>
                  <a:latin typeface="Calibri" panose="020F0502020204030204" pitchFamily="34" charset="0"/>
                  <a:cs typeface="Calibri" panose="020F0502020204030204" pitchFamily="34" charset="0"/>
                </a:rPr>
                <a:t>RFQ</a:t>
              </a:r>
              <a:endParaRPr lang="en-US" sz="1500" b="1" dirty="0">
                <a:solidFill>
                  <a:srgbClr val="008000"/>
                </a:solidFill>
                <a:latin typeface="Calibri" panose="020F0502020204030204" pitchFamily="34" charset="0"/>
                <a:cs typeface="Calibri" panose="020F0502020204030204" pitchFamily="34" charset="0"/>
              </a:endParaRPr>
            </a:p>
          </p:txBody>
        </p:sp>
        <p:cxnSp>
          <p:nvCxnSpPr>
            <p:cNvPr id="13" name="Gerade Verbindung 12"/>
            <p:cNvCxnSpPr/>
            <p:nvPr/>
          </p:nvCxnSpPr>
          <p:spPr bwMode="auto">
            <a:xfrm flipH="1" flipV="1">
              <a:off x="2010593" y="6140798"/>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flipH="1" flipV="1">
              <a:off x="858954" y="6140798"/>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850732" y="5714322"/>
              <a:ext cx="0" cy="43128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480509" y="5391157"/>
              <a:ext cx="740446" cy="323165"/>
            </a:xfrm>
            <a:prstGeom prst="rect">
              <a:avLst/>
            </a:prstGeom>
            <a:noFill/>
            <a:ln w="34925">
              <a:solidFill>
                <a:srgbClr val="008000"/>
              </a:solidFill>
            </a:ln>
          </p:spPr>
          <p:txBody>
            <a:bodyPr wrap="square" rtlCol="0">
              <a:spAutoFit/>
            </a:bodyPr>
            <a:lstStyle/>
            <a:p>
              <a:r>
                <a:rPr lang="en-US" sz="1500" b="1" dirty="0" smtClean="0">
                  <a:solidFill>
                    <a:srgbClr val="008000"/>
                  </a:solidFill>
                  <a:latin typeface="Calibri" panose="020F0502020204030204" pitchFamily="34" charset="0"/>
                  <a:cs typeface="Calibri" panose="020F0502020204030204" pitchFamily="34" charset="0"/>
                </a:rPr>
                <a:t>source</a:t>
              </a:r>
              <a:endParaRPr lang="en-US" sz="1500" b="1" dirty="0">
                <a:solidFill>
                  <a:srgbClr val="008000"/>
                </a:solidFill>
                <a:latin typeface="Calibri" panose="020F0502020204030204" pitchFamily="34" charset="0"/>
                <a:cs typeface="Calibri" panose="020F0502020204030204" pitchFamily="34" charset="0"/>
              </a:endParaRPr>
            </a:p>
          </p:txBody>
        </p:sp>
        <p:sp>
          <p:nvSpPr>
            <p:cNvPr id="17" name="Textfeld 16"/>
            <p:cNvSpPr txBox="1"/>
            <p:nvPr/>
          </p:nvSpPr>
          <p:spPr>
            <a:xfrm>
              <a:off x="3697809" y="6007800"/>
              <a:ext cx="653304" cy="323165"/>
            </a:xfrm>
            <a:prstGeom prst="rect">
              <a:avLst/>
            </a:prstGeom>
            <a:noFill/>
            <a:ln w="34925">
              <a:solidFill>
                <a:srgbClr val="0000FF"/>
              </a:solidFill>
            </a:ln>
          </p:spPr>
          <p:txBody>
            <a:bodyPr wrap="square" rtlCol="0">
              <a:spAutoFit/>
            </a:bodyPr>
            <a:lstStyle/>
            <a:p>
              <a:r>
                <a:rPr lang="en-US" sz="1500" b="1" dirty="0" smtClean="0">
                  <a:solidFill>
                    <a:srgbClr val="0000FF"/>
                  </a:solidFill>
                  <a:latin typeface="Calibri" panose="020F0502020204030204" pitchFamily="34" charset="0"/>
                  <a:cs typeface="Calibri" panose="020F0502020204030204" pitchFamily="34" charset="0"/>
                </a:rPr>
                <a:t>BPM</a:t>
              </a:r>
              <a:endParaRPr lang="en-US" sz="1500" b="1" dirty="0">
                <a:solidFill>
                  <a:srgbClr val="0000FF"/>
                </a:solidFill>
                <a:latin typeface="Calibri" panose="020F0502020204030204" pitchFamily="34" charset="0"/>
                <a:cs typeface="Calibri" panose="020F0502020204030204" pitchFamily="34" charset="0"/>
              </a:endParaRPr>
            </a:p>
          </p:txBody>
        </p:sp>
        <p:sp>
          <p:nvSpPr>
            <p:cNvPr id="18" name="Text Box 4"/>
            <p:cNvSpPr txBox="1">
              <a:spLocks noChangeArrowheads="1"/>
            </p:cNvSpPr>
            <p:nvPr/>
          </p:nvSpPr>
          <p:spPr bwMode="auto">
            <a:xfrm>
              <a:off x="3437712" y="6265719"/>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cs typeface="Calibri" panose="020F0502020204030204" pitchFamily="34" charset="0"/>
                </a:rPr>
                <a:t>pick-up</a:t>
              </a:r>
              <a:endParaRPr lang="en-US" altLang="de-DE" sz="1600" b="1" dirty="0">
                <a:solidFill>
                  <a:srgbClr val="0000FF"/>
                </a:solidFill>
                <a:latin typeface="Calibri" panose="020F0502020204030204" pitchFamily="34" charset="0"/>
                <a:cs typeface="Calibri" panose="020F0502020204030204" pitchFamily="34" charset="0"/>
              </a:endParaRPr>
            </a:p>
          </p:txBody>
        </p:sp>
        <p:cxnSp>
          <p:nvCxnSpPr>
            <p:cNvPr id="20" name="Gerade Verbindung 19"/>
            <p:cNvCxnSpPr>
              <a:endCxn id="17" idx="3"/>
            </p:cNvCxnSpPr>
            <p:nvPr/>
          </p:nvCxnSpPr>
          <p:spPr bwMode="auto">
            <a:xfrm flipH="1">
              <a:off x="4351113" y="6159023"/>
              <a:ext cx="471751" cy="1036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Gruppieren 1"/>
            <p:cNvGrpSpPr/>
            <p:nvPr/>
          </p:nvGrpSpPr>
          <p:grpSpPr>
            <a:xfrm>
              <a:off x="2758178" y="5521269"/>
              <a:ext cx="378299" cy="346700"/>
              <a:chOff x="2785590" y="5553665"/>
              <a:chExt cx="378299" cy="346700"/>
            </a:xfrm>
          </p:grpSpPr>
          <p:sp>
            <p:nvSpPr>
              <p:cNvPr id="25" name="Freihandform 24"/>
              <p:cNvSpPr/>
              <p:nvPr/>
            </p:nvSpPr>
            <p:spPr bwMode="auto">
              <a:xfrm>
                <a:off x="2874903" y="5641641"/>
                <a:ext cx="199674" cy="16927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6" name="Ellipse 25"/>
              <p:cNvSpPr/>
              <p:nvPr/>
            </p:nvSpPr>
            <p:spPr bwMode="auto">
              <a:xfrm>
                <a:off x="2785590" y="5553665"/>
                <a:ext cx="378299" cy="346700"/>
              </a:xfrm>
              <a:prstGeom prst="ellipse">
                <a:avLst/>
              </a:prstGeom>
              <a:no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4" name="Gerade Verbindung 3"/>
            <p:cNvCxnSpPr>
              <a:stCxn id="26" idx="4"/>
              <a:endCxn id="11" idx="0"/>
            </p:cNvCxnSpPr>
            <p:nvPr/>
          </p:nvCxnSpPr>
          <p:spPr bwMode="auto">
            <a:xfrm>
              <a:off x="2947328" y="5867969"/>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a:stCxn id="26" idx="6"/>
            </p:cNvCxnSpPr>
            <p:nvPr/>
          </p:nvCxnSpPr>
          <p:spPr bwMode="auto">
            <a:xfrm>
              <a:off x="3136477" y="5694619"/>
              <a:ext cx="605836" cy="4315"/>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3739760" y="5564087"/>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3991106" y="5564087"/>
              <a:ext cx="2553" cy="443712"/>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feld 48"/>
            <p:cNvSpPr txBox="1"/>
            <p:nvPr/>
          </p:nvSpPr>
          <p:spPr>
            <a:xfrm>
              <a:off x="3600229" y="5287088"/>
              <a:ext cx="555328" cy="323165"/>
            </a:xfrm>
            <a:prstGeom prst="rect">
              <a:avLst/>
            </a:prstGeom>
            <a:noFill/>
            <a:ln w="22225">
              <a:solidFill>
                <a:srgbClr val="0000FF"/>
              </a:solidFill>
            </a:ln>
          </p:spPr>
          <p:txBody>
            <a:bodyPr wrap="square" rtlCol="0">
              <a:spAutoFit/>
            </a:bodyPr>
            <a:lstStyle/>
            <a:p>
              <a:r>
                <a:rPr lang="en-US" sz="1500" b="1" dirty="0" smtClean="0">
                  <a:solidFill>
                    <a:srgbClr val="0000FF"/>
                  </a:solidFill>
                  <a:latin typeface="Calibri" panose="020F0502020204030204" pitchFamily="34" charset="0"/>
                  <a:cs typeface="Calibri" panose="020F0502020204030204" pitchFamily="34" charset="0"/>
                </a:rPr>
                <a:t>ADC</a:t>
              </a:r>
              <a:endParaRPr lang="en-US" sz="1500" b="1" dirty="0">
                <a:solidFill>
                  <a:srgbClr val="0000FF"/>
                </a:solidFill>
                <a:latin typeface="Calibri" panose="020F0502020204030204" pitchFamily="34" charset="0"/>
                <a:cs typeface="Calibri" panose="020F0502020204030204" pitchFamily="34" charset="0"/>
              </a:endParaRPr>
            </a:p>
          </p:txBody>
        </p:sp>
        <p:sp>
          <p:nvSpPr>
            <p:cNvPr id="50" name="Text Box 4"/>
            <p:cNvSpPr txBox="1">
              <a:spLocks noChangeArrowheads="1"/>
            </p:cNvSpPr>
            <p:nvPr/>
          </p:nvSpPr>
          <p:spPr bwMode="auto">
            <a:xfrm>
              <a:off x="1896677" y="5501301"/>
              <a:ext cx="103729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latin typeface="Calibri" panose="020F0502020204030204" pitchFamily="34" charset="0"/>
                  <a:cs typeface="Calibri" panose="020F0502020204030204" pitchFamily="34" charset="0"/>
                </a:rPr>
                <a:t>acc. </a:t>
              </a:r>
              <a:r>
                <a:rPr lang="en-US" altLang="de-DE" sz="1600" b="1" i="1" dirty="0" err="1" smtClean="0">
                  <a:latin typeface="Calibri" panose="020F0502020204030204" pitchFamily="34" charset="0"/>
                  <a:cs typeface="Calibri" panose="020F0502020204030204" pitchFamily="34" charset="0"/>
                </a:rPr>
                <a:t>f</a:t>
              </a:r>
              <a:r>
                <a:rPr lang="en-US" altLang="de-DE" sz="1600" b="1" i="1" baseline="-25000" dirty="0" err="1" smtClean="0">
                  <a:latin typeface="Calibri" panose="020F0502020204030204" pitchFamily="34" charset="0"/>
                  <a:cs typeface="Calibri" panose="020F0502020204030204" pitchFamily="34" charset="0"/>
                </a:rPr>
                <a:t>rf</a:t>
              </a:r>
              <a:endParaRPr lang="en-US" altLang="de-DE" sz="1600" b="1" i="1" dirty="0">
                <a:latin typeface="Calibri" panose="020F0502020204030204" pitchFamily="34" charset="0"/>
                <a:cs typeface="Calibri" panose="020F0502020204030204" pitchFamily="34" charset="0"/>
              </a:endParaRPr>
            </a:p>
          </p:txBody>
        </p:sp>
      </p:grpSp>
      <p:pic>
        <p:nvPicPr>
          <p:cNvPr id="47106" name="Picture 2"/>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1000"/>
                    </a14:imgEffect>
                  </a14:imgLayer>
                </a14:imgProps>
              </a:ext>
              <a:ext uri="{28A0092B-C50C-407E-A947-70E740481C1C}">
                <a14:useLocalDpi xmlns:a14="http://schemas.microsoft.com/office/drawing/2010/main" val="0"/>
              </a:ext>
            </a:extLst>
          </a:blip>
          <a:srcRect/>
          <a:stretch>
            <a:fillRect/>
          </a:stretch>
        </p:blipFill>
        <p:spPr bwMode="auto">
          <a:xfrm>
            <a:off x="6138200" y="870431"/>
            <a:ext cx="2086638" cy="4984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9882812"/>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Bunch Length Measurement for relativistic </a:t>
            </a:r>
            <a:r>
              <a:rPr lang="en-US" altLang="de-DE" sz="2100" b="1" dirty="0" smtClean="0">
                <a:solidFill>
                  <a:srgbClr val="000000"/>
                </a:solidFill>
                <a:latin typeface="Arial" panose="020B0604020202020204" pitchFamily="34" charset="0"/>
                <a:cs typeface="Arial" panose="020B0604020202020204" pitchFamily="34" charset="0"/>
              </a:rPr>
              <a:t>Electrons</a:t>
            </a:r>
            <a:endParaRPr lang="en-US" altLang="de-DE" sz="2100" b="1" baseline="30000" dirty="0">
              <a:solidFill>
                <a:srgbClr val="000000"/>
              </a:solidFill>
              <a:latin typeface="Arial" panose="020B0604020202020204" pitchFamily="34" charset="0"/>
              <a:cs typeface="Arial" panose="020B0604020202020204" pitchFamily="34" charset="0"/>
            </a:endParaRPr>
          </a:p>
        </p:txBody>
      </p:sp>
      <p:sp>
        <p:nvSpPr>
          <p:cNvPr id="286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8677" name="Rectangle 4"/>
          <p:cNvSpPr>
            <a:spLocks noChangeArrowheads="1"/>
          </p:cNvSpPr>
          <p:nvPr/>
        </p:nvSpPr>
        <p:spPr bwMode="auto">
          <a:xfrm>
            <a:off x="179388" y="828675"/>
            <a:ext cx="8715375" cy="109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latin typeface="Calibri" panose="020F0502020204030204" pitchFamily="34" charset="0"/>
              </a:rPr>
              <a:t>Electron bunches are too short (</a:t>
            </a:r>
            <a:r>
              <a:rPr lang="en-US" altLang="de-DE" sz="1900" b="1" i="1" dirty="0">
                <a:latin typeface="Calibri" panose="020F0502020204030204" pitchFamily="34" charset="0"/>
                <a:sym typeface="Symbol" pitchFamily="18" charset="2"/>
              </a:rPr>
              <a:t></a:t>
            </a:r>
            <a:r>
              <a:rPr lang="en-US" altLang="de-DE" sz="1900" b="1" i="1" baseline="-25000" dirty="0">
                <a:latin typeface="Calibri" panose="020F0502020204030204" pitchFamily="34" charset="0"/>
              </a:rPr>
              <a:t>t</a:t>
            </a:r>
            <a:r>
              <a:rPr lang="en-US" altLang="de-DE" sz="1900" baseline="-25000" dirty="0">
                <a:latin typeface="Calibri" panose="020F0502020204030204" pitchFamily="34" charset="0"/>
              </a:rPr>
              <a:t>  </a:t>
            </a:r>
            <a:r>
              <a:rPr lang="en-US" altLang="de-DE" sz="1900" dirty="0">
                <a:latin typeface="Calibri" panose="020F0502020204030204" pitchFamily="34" charset="0"/>
              </a:rPr>
              <a:t>&lt; </a:t>
            </a:r>
            <a:r>
              <a:rPr lang="en-US" altLang="de-DE" sz="1900" dirty="0" smtClean="0">
                <a:latin typeface="Calibri" panose="020F0502020204030204" pitchFamily="34" charset="0"/>
              </a:rPr>
              <a:t>100 </a:t>
            </a:r>
            <a:r>
              <a:rPr lang="en-US" altLang="de-DE" sz="1900" dirty="0" err="1">
                <a:latin typeface="Calibri" panose="020F0502020204030204" pitchFamily="34" charset="0"/>
              </a:rPr>
              <a:t>ps</a:t>
            </a:r>
            <a:r>
              <a:rPr lang="en-US" altLang="de-DE" sz="1900" dirty="0">
                <a:latin typeface="Calibri" panose="020F0502020204030204" pitchFamily="34" charset="0"/>
              </a:rPr>
              <a:t>) to be covered by the bandwidth of</a:t>
            </a:r>
          </a:p>
          <a:p>
            <a:pPr algn="l">
              <a:lnSpc>
                <a:spcPct val="70000"/>
              </a:lnSpc>
            </a:pPr>
            <a:r>
              <a:rPr lang="en-US" altLang="de-DE" sz="1900" dirty="0">
                <a:latin typeface="Calibri" panose="020F0502020204030204" pitchFamily="34" charset="0"/>
              </a:rPr>
              <a:t>pick-ups (</a:t>
            </a:r>
            <a:r>
              <a:rPr lang="en-US" altLang="de-DE" sz="1900" b="1" i="1" dirty="0">
                <a:latin typeface="Calibri" panose="020F0502020204030204" pitchFamily="34" charset="0"/>
              </a:rPr>
              <a:t>f</a:t>
            </a:r>
            <a:r>
              <a:rPr lang="en-US" altLang="de-DE" sz="1900" dirty="0">
                <a:latin typeface="Calibri" panose="020F0502020204030204" pitchFamily="34" charset="0"/>
              </a:rPr>
              <a:t>  &lt; </a:t>
            </a:r>
            <a:r>
              <a:rPr lang="en-US" altLang="de-DE" sz="1900" dirty="0" smtClean="0">
                <a:latin typeface="Calibri" panose="020F0502020204030204" pitchFamily="34" charset="0"/>
              </a:rPr>
              <a:t>3 </a:t>
            </a:r>
            <a:r>
              <a:rPr lang="en-US" altLang="de-DE" sz="1900" dirty="0">
                <a:latin typeface="Calibri" panose="020F0502020204030204" pitchFamily="34" charset="0"/>
              </a:rPr>
              <a:t>GHz </a:t>
            </a:r>
            <a:r>
              <a:rPr lang="en-US" altLang="de-DE" sz="1900" dirty="0">
                <a:latin typeface="Calibri" panose="020F0502020204030204" pitchFamily="34" charset="0"/>
                <a:sym typeface="Symbol" pitchFamily="18" charset="2"/>
              </a:rPr>
              <a:t> </a:t>
            </a:r>
            <a:r>
              <a:rPr lang="en-US" altLang="de-DE" sz="1900" b="1" i="1" dirty="0" err="1">
                <a:latin typeface="Calibri" panose="020F0502020204030204" pitchFamily="34" charset="0"/>
                <a:sym typeface="Symbol" pitchFamily="18" charset="2"/>
              </a:rPr>
              <a:t>t</a:t>
            </a:r>
            <a:r>
              <a:rPr lang="en-US" altLang="de-DE" sz="2200" b="1" i="1" baseline="-25000" dirty="0" err="1">
                <a:latin typeface="Calibri" panose="020F0502020204030204" pitchFamily="34" charset="0"/>
                <a:sym typeface="Symbol" pitchFamily="18" charset="2"/>
              </a:rPr>
              <a:t>rise</a:t>
            </a:r>
            <a:r>
              <a:rPr lang="en-US" altLang="de-DE" sz="2200" b="1" i="1" baseline="-25000" dirty="0">
                <a:latin typeface="Calibri" panose="020F0502020204030204" pitchFamily="34" charset="0"/>
                <a:sym typeface="Symbol" pitchFamily="18" charset="2"/>
              </a:rPr>
              <a:t> </a:t>
            </a:r>
            <a:r>
              <a:rPr lang="en-US" altLang="de-DE" sz="1900" dirty="0" smtClean="0">
                <a:latin typeface="Calibri" panose="020F0502020204030204" pitchFamily="34" charset="0"/>
                <a:sym typeface="Symbol" pitchFamily="18" charset="2"/>
              </a:rPr>
              <a:t>&gt; 100 </a:t>
            </a:r>
            <a:r>
              <a:rPr lang="en-US" altLang="de-DE" sz="1900" dirty="0" err="1">
                <a:latin typeface="Calibri" panose="020F0502020204030204" pitchFamily="34" charset="0"/>
                <a:sym typeface="Symbol" pitchFamily="18" charset="2"/>
              </a:rPr>
              <a:t>ps</a:t>
            </a:r>
            <a:r>
              <a:rPr lang="en-US" altLang="de-DE" sz="1900" dirty="0">
                <a:latin typeface="Calibri" panose="020F0502020204030204" pitchFamily="34" charset="0"/>
              </a:rPr>
              <a:t>) for structure determination.</a:t>
            </a:r>
          </a:p>
          <a:p>
            <a:pPr algn="l">
              <a:lnSpc>
                <a:spcPct val="70000"/>
              </a:lnSpc>
            </a:pPr>
            <a:r>
              <a:rPr lang="en-US" altLang="de-DE" sz="1900" dirty="0" smtClean="0">
                <a:latin typeface="Calibri" panose="020F0502020204030204" pitchFamily="34" charset="0"/>
                <a:sym typeface="Symbol"/>
              </a:rPr>
              <a:t></a:t>
            </a:r>
            <a:r>
              <a:rPr lang="en-US" altLang="de-DE" sz="1900" dirty="0" smtClean="0">
                <a:latin typeface="Calibri" panose="020F0502020204030204" pitchFamily="34" charset="0"/>
              </a:rPr>
              <a:t> </a:t>
            </a:r>
            <a:r>
              <a:rPr lang="en-US" altLang="de-DE" sz="1900" dirty="0">
                <a:latin typeface="Calibri" panose="020F0502020204030204" pitchFamily="34" charset="0"/>
              </a:rPr>
              <a:t>Time resolved observation of </a:t>
            </a:r>
            <a:r>
              <a:rPr lang="en-US" altLang="de-DE" sz="1900" dirty="0" err="1">
                <a:latin typeface="Calibri" panose="020F0502020204030204" pitchFamily="34" charset="0"/>
              </a:rPr>
              <a:t>synchr</a:t>
            </a:r>
            <a:r>
              <a:rPr lang="en-US" altLang="de-DE" sz="1900" dirty="0">
                <a:latin typeface="Calibri" panose="020F0502020204030204" pitchFamily="34" charset="0"/>
              </a:rPr>
              <a:t>. light with a streak camera: Resolution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1 ps.</a:t>
            </a:r>
          </a:p>
        </p:txBody>
      </p:sp>
      <p:pic>
        <p:nvPicPr>
          <p:cNvPr id="28678" name="Picture 6"/>
          <p:cNvPicPr>
            <a:picLocks noChangeAspect="1" noChangeArrowheads="1"/>
          </p:cNvPicPr>
          <p:nvPr/>
        </p:nvPicPr>
        <p:blipFill>
          <a:blip r:embed="rId3">
            <a:clrChange>
              <a:clrFrom>
                <a:srgbClr val="FFFFFF"/>
              </a:clrFrom>
              <a:clrTo>
                <a:srgbClr val="FFFFFF">
                  <a:alpha val="0"/>
                </a:srgbClr>
              </a:clrTo>
            </a:clrChange>
            <a:lum bright="-6000" contrast="12000"/>
            <a:extLst>
              <a:ext uri="{28A0092B-C50C-407E-A947-70E740481C1C}">
                <a14:useLocalDpi xmlns:a14="http://schemas.microsoft.com/office/drawing/2010/main" val="0"/>
              </a:ext>
            </a:extLst>
          </a:blip>
          <a:srcRect/>
          <a:stretch>
            <a:fillRect/>
          </a:stretch>
        </p:blipFill>
        <p:spPr bwMode="auto">
          <a:xfrm>
            <a:off x="179388" y="2137601"/>
            <a:ext cx="6231433" cy="3204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uppieren 6"/>
          <p:cNvGrpSpPr/>
          <p:nvPr/>
        </p:nvGrpSpPr>
        <p:grpSpPr>
          <a:xfrm>
            <a:off x="6522758" y="2204864"/>
            <a:ext cx="2873778" cy="2108996"/>
            <a:chOff x="6325849" y="4113875"/>
            <a:chExt cx="2873778" cy="2108996"/>
          </a:xfrm>
        </p:grpSpPr>
        <p:cxnSp>
          <p:nvCxnSpPr>
            <p:cNvPr id="8" name="Gerade Verbindung 7"/>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8"/>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378176" y="5906539"/>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rPr>
                <a:t>injection</a:t>
              </a:r>
              <a:endParaRPr lang="en-US" sz="1400" dirty="0">
                <a:latin typeface="Calibri" panose="020F0502020204030204" pitchFamily="34" charset="0"/>
              </a:endParaRPr>
            </a:p>
          </p:txBody>
        </p:sp>
        <p:sp>
          <p:nvSpPr>
            <p:cNvPr id="12" name="Textfeld 11"/>
            <p:cNvSpPr txBox="1"/>
            <p:nvPr/>
          </p:nvSpPr>
          <p:spPr>
            <a:xfrm>
              <a:off x="7259570" y="5902330"/>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rPr>
                <a:t>extraction</a:t>
              </a:r>
              <a:endParaRPr lang="en-US" sz="1400" dirty="0">
                <a:latin typeface="Calibri" panose="020F0502020204030204" pitchFamily="34" charset="0"/>
              </a:endParaRPr>
            </a:p>
          </p:txBody>
        </p:sp>
        <p:sp>
          <p:nvSpPr>
            <p:cNvPr id="13" name="Text Box 4"/>
            <p:cNvSpPr txBox="1">
              <a:spLocks noChangeArrowheads="1"/>
            </p:cNvSpPr>
            <p:nvPr/>
          </p:nvSpPr>
          <p:spPr bwMode="auto">
            <a:xfrm>
              <a:off x="7641905" y="4113875"/>
              <a:ext cx="1557722"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Streak camera</a:t>
              </a:r>
              <a:endParaRPr lang="en-US" altLang="de-DE" sz="1700" b="1" dirty="0">
                <a:solidFill>
                  <a:srgbClr val="0000FF"/>
                </a:solidFill>
                <a:latin typeface="Calibri" panose="020F0502020204030204" pitchFamily="34" charset="0"/>
              </a:endParaRPr>
            </a:p>
          </p:txBody>
        </p:sp>
        <p:sp>
          <p:nvSpPr>
            <p:cNvPr id="14" name="Abgerundetes Rechteck 13"/>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Textfeld 14"/>
            <p:cNvSpPr txBox="1"/>
            <p:nvPr/>
          </p:nvSpPr>
          <p:spPr>
            <a:xfrm>
              <a:off x="6559771" y="4989846"/>
              <a:ext cx="1511266" cy="323165"/>
            </a:xfrm>
            <a:prstGeom prst="rect">
              <a:avLst/>
            </a:prstGeom>
            <a:noFill/>
          </p:spPr>
          <p:txBody>
            <a:bodyPr wrap="square" rtlCol="0">
              <a:spAutoFit/>
            </a:bodyPr>
            <a:lstStyle/>
            <a:p>
              <a:pPr algn="ctr"/>
              <a:r>
                <a:rPr lang="en-US" sz="1500" b="1" dirty="0" smtClean="0">
                  <a:solidFill>
                    <a:srgbClr val="C00000"/>
                  </a:solidFill>
                  <a:latin typeface="Calibri" panose="020F0502020204030204" pitchFamily="34" charset="0"/>
                </a:rPr>
                <a:t>e</a:t>
              </a:r>
              <a:r>
                <a:rPr lang="en-US" sz="1500" b="1" baseline="30000" dirty="0" smtClean="0">
                  <a:solidFill>
                    <a:srgbClr val="C00000"/>
                  </a:solidFill>
                  <a:latin typeface="Calibri" panose="020F0502020204030204" pitchFamily="34" charset="0"/>
                </a:rPr>
                <a:t>-</a:t>
              </a:r>
              <a:r>
                <a:rPr lang="en-US" sz="1500" b="1" dirty="0" smtClean="0">
                  <a:solidFill>
                    <a:srgbClr val="C00000"/>
                  </a:solidFill>
                  <a:latin typeface="Calibri" panose="020F0502020204030204" pitchFamily="34" charset="0"/>
                </a:rPr>
                <a:t> synchrotron</a:t>
              </a:r>
              <a:endParaRPr lang="en-US" sz="1500" b="1" dirty="0">
                <a:solidFill>
                  <a:srgbClr val="C00000"/>
                </a:solidFill>
                <a:latin typeface="Calibri" panose="020F0502020204030204" pitchFamily="34" charset="0"/>
              </a:endParaRPr>
            </a:p>
          </p:txBody>
        </p:sp>
        <p:grpSp>
          <p:nvGrpSpPr>
            <p:cNvPr id="16" name="Gruppieren 15"/>
            <p:cNvGrpSpPr/>
            <p:nvPr/>
          </p:nvGrpSpPr>
          <p:grpSpPr>
            <a:xfrm>
              <a:off x="7750930" y="4451203"/>
              <a:ext cx="1023113" cy="565317"/>
              <a:chOff x="1828800" y="3231237"/>
              <a:chExt cx="1023113" cy="565317"/>
            </a:xfrm>
          </p:grpSpPr>
          <p:grpSp>
            <p:nvGrpSpPr>
              <p:cNvPr id="25" name="Gruppieren 24"/>
              <p:cNvGrpSpPr/>
              <p:nvPr/>
            </p:nvGrpSpPr>
            <p:grpSpPr>
              <a:xfrm rot="17787383">
                <a:off x="2171090" y="3115731"/>
                <a:ext cx="527710" cy="833936"/>
                <a:chOff x="2366224" y="4360105"/>
                <a:chExt cx="527710" cy="833936"/>
              </a:xfrm>
            </p:grpSpPr>
            <p:grpSp>
              <p:nvGrpSpPr>
                <p:cNvPr id="30" name="Gruppieren 29"/>
                <p:cNvGrpSpPr/>
                <p:nvPr/>
              </p:nvGrpSpPr>
              <p:grpSpPr>
                <a:xfrm rot="1979819">
                  <a:off x="2472516" y="4812076"/>
                  <a:ext cx="319856" cy="381965"/>
                  <a:chOff x="2430046" y="4844314"/>
                  <a:chExt cx="319856" cy="381965"/>
                </a:xfrm>
              </p:grpSpPr>
              <p:sp>
                <p:nvSpPr>
                  <p:cNvPr id="34" name="Rechteck 33"/>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5" name="Rechteck 34"/>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6" name="Gerade Verbindung 35"/>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 name="Gerade Verbindung 30"/>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Bogen 31"/>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33" name="Bogen 32"/>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26" name="Gerade Verbindung 25"/>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uppieren 16"/>
            <p:cNvGrpSpPr/>
            <p:nvPr/>
          </p:nvGrpSpPr>
          <p:grpSpPr>
            <a:xfrm>
              <a:off x="8442540" y="5696529"/>
              <a:ext cx="412536" cy="378077"/>
              <a:chOff x="8442540" y="5416075"/>
              <a:chExt cx="412536" cy="378077"/>
            </a:xfrm>
          </p:grpSpPr>
          <p:sp>
            <p:nvSpPr>
              <p:cNvPr id="23" name="Ellipse 22"/>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 name="Freihandform 23"/>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18" name="Gerade Verbindung 17"/>
            <p:cNvCxnSpPr>
              <a:stCxn id="23" idx="0"/>
              <a:endCxn id="34"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 Box 4"/>
            <p:cNvSpPr txBox="1">
              <a:spLocks noChangeArrowheads="1"/>
            </p:cNvSpPr>
            <p:nvPr/>
          </p:nvSpPr>
          <p:spPr bwMode="auto">
            <a:xfrm>
              <a:off x="8128020" y="5071046"/>
              <a:ext cx="89919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Calibri" panose="020F0502020204030204" pitchFamily="34" charset="0"/>
                </a:rPr>
                <a:t>acc. </a:t>
              </a:r>
            </a:p>
            <a:p>
              <a:pPr algn="l">
                <a:spcBef>
                  <a:spcPts val="0"/>
                </a:spcBef>
              </a:pPr>
              <a:r>
                <a:rPr lang="en-US" altLang="de-DE" sz="1700" b="1" dirty="0" smtClean="0">
                  <a:solidFill>
                    <a:srgbClr val="0000FF"/>
                  </a:solidFill>
                  <a:latin typeface="Calibri" panose="020F0502020204030204" pitchFamily="34" charset="0"/>
                </a:rPr>
                <a:t>freq. </a:t>
              </a:r>
              <a:r>
                <a:rPr lang="en-US" altLang="de-DE" sz="1700" b="1" i="1" dirty="0" err="1" smtClean="0">
                  <a:solidFill>
                    <a:srgbClr val="0000FF"/>
                  </a:solidFill>
                  <a:latin typeface="Calibri" panose="020F0502020204030204" pitchFamily="34" charset="0"/>
                </a:rPr>
                <a:t>f</a:t>
              </a:r>
              <a:r>
                <a:rPr lang="en-US" altLang="de-DE" sz="1700" b="1" i="1" baseline="-25000" dirty="0" err="1" smtClean="0">
                  <a:solidFill>
                    <a:srgbClr val="0000FF"/>
                  </a:solidFill>
                  <a:latin typeface="Calibri" panose="020F0502020204030204" pitchFamily="34" charset="0"/>
                </a:rPr>
                <a:t>rf</a:t>
              </a:r>
              <a:r>
                <a:rPr lang="en-US" altLang="de-DE" sz="1700" b="1" dirty="0" smtClean="0">
                  <a:solidFill>
                    <a:srgbClr val="0000FF"/>
                  </a:solidFill>
                  <a:latin typeface="Calibri" panose="020F0502020204030204" pitchFamily="34" charset="0"/>
                </a:rPr>
                <a:t> </a:t>
              </a:r>
              <a:endParaRPr lang="en-US" altLang="de-DE" sz="1700" b="1" dirty="0">
                <a:solidFill>
                  <a:srgbClr val="0000FF"/>
                </a:solidFill>
                <a:latin typeface="Calibri" panose="020F0502020204030204" pitchFamily="34" charset="0"/>
              </a:endParaRPr>
            </a:p>
          </p:txBody>
        </p:sp>
        <p:sp>
          <p:nvSpPr>
            <p:cNvPr id="20" name="Rechteck 19"/>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1" name="Text Box 4"/>
            <p:cNvSpPr txBox="1">
              <a:spLocks noChangeArrowheads="1"/>
            </p:cNvSpPr>
            <p:nvPr/>
          </p:nvSpPr>
          <p:spPr bwMode="auto">
            <a:xfrm>
              <a:off x="6845465" y="5456331"/>
              <a:ext cx="100397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err="1" smtClean="0">
                  <a:solidFill>
                    <a:srgbClr val="CC00CC"/>
                  </a:solidFill>
                  <a:latin typeface="Calibri" panose="020F0502020204030204" pitchFamily="34" charset="0"/>
                </a:rPr>
                <a:t>rf</a:t>
              </a:r>
              <a:r>
                <a:rPr lang="en-US" altLang="de-DE" sz="1700" b="1" dirty="0" smtClean="0">
                  <a:solidFill>
                    <a:srgbClr val="CC00CC"/>
                  </a:solidFill>
                  <a:latin typeface="Calibri" panose="020F0502020204030204" pitchFamily="34" charset="0"/>
                </a:rPr>
                <a:t> cavity</a:t>
              </a:r>
              <a:endParaRPr lang="en-US" altLang="de-DE" sz="1700" b="1" dirty="0">
                <a:solidFill>
                  <a:srgbClr val="CC00CC"/>
                </a:solidFill>
                <a:latin typeface="Calibri" panose="020F0502020204030204" pitchFamily="34" charset="0"/>
              </a:endParaRPr>
            </a:p>
          </p:txBody>
        </p:sp>
        <p:cxnSp>
          <p:nvCxnSpPr>
            <p:cNvPr id="22" name="Gerade Verbindung 21"/>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8" name="Text Box 4"/>
          <p:cNvSpPr txBox="1">
            <a:spLocks noChangeArrowheads="1"/>
          </p:cNvSpPr>
          <p:nvPr/>
        </p:nvSpPr>
        <p:spPr bwMode="auto">
          <a:xfrm>
            <a:off x="278384" y="1859250"/>
            <a:ext cx="421185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Scheme of a streak camera</a:t>
            </a:r>
            <a:endParaRPr lang="en-US" altLang="de-DE" sz="1700" b="1" dirty="0">
              <a:solidFill>
                <a:srgbClr val="0000FF"/>
              </a:solidFill>
              <a:latin typeface="Calibri" panose="020F0502020204030204" pitchFamily="34" charset="0"/>
            </a:endParaRPr>
          </a:p>
        </p:txBody>
      </p:sp>
    </p:spTree>
    <p:extLst>
      <p:ext uri="{BB962C8B-B14F-4D97-AF65-F5344CB8AC3E}">
        <p14:creationId xmlns:p14="http://schemas.microsoft.com/office/powerpoint/2010/main" val="193799277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Technical Realization of </a:t>
            </a:r>
            <a:r>
              <a:rPr lang="en-US" altLang="de-DE" sz="2100" b="1" dirty="0" smtClean="0">
                <a:solidFill>
                  <a:srgbClr val="000000"/>
                </a:solidFill>
                <a:latin typeface="Arial" panose="020B0604020202020204" pitchFamily="34" charset="0"/>
                <a:cs typeface="Arial" panose="020B0604020202020204" pitchFamily="34" charset="0"/>
              </a:rPr>
              <a:t>a Streak </a:t>
            </a:r>
            <a:r>
              <a:rPr lang="en-US" altLang="de-DE" sz="2100" b="1" dirty="0">
                <a:solidFill>
                  <a:srgbClr val="000000"/>
                </a:solidFill>
                <a:latin typeface="Arial" panose="020B0604020202020204" pitchFamily="34" charset="0"/>
                <a:cs typeface="Arial" panose="020B0604020202020204" pitchFamily="34" charset="0"/>
              </a:rPr>
              <a:t>Camera</a:t>
            </a:r>
            <a:endParaRPr lang="en-US" altLang="de-DE" sz="2100" b="1" baseline="30000" dirty="0">
              <a:solidFill>
                <a:srgbClr val="000000"/>
              </a:solidFill>
              <a:latin typeface="Arial" panose="020B0604020202020204" pitchFamily="34" charset="0"/>
              <a:cs typeface="Arial" panose="020B0604020202020204" pitchFamily="34" charset="0"/>
            </a:endParaRPr>
          </a:p>
        </p:txBody>
      </p:sp>
      <p:sp>
        <p:nvSpPr>
          <p:cNvPr id="29701" name="Rectangle 4"/>
          <p:cNvSpPr>
            <a:spLocks noChangeArrowheads="1"/>
          </p:cNvSpPr>
          <p:nvPr/>
        </p:nvSpPr>
        <p:spPr bwMode="auto">
          <a:xfrm>
            <a:off x="5940425" y="1096963"/>
            <a:ext cx="3455988" cy="823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latin typeface="Calibri" panose="020F0502020204030204" pitchFamily="34" charset="0"/>
              </a:rPr>
              <a:t>Hardware of a streak camera</a:t>
            </a:r>
          </a:p>
          <a:p>
            <a:pPr algn="l"/>
            <a:r>
              <a:rPr lang="en-US" altLang="de-DE" sz="1900" dirty="0">
                <a:latin typeface="Calibri" panose="020F0502020204030204" pitchFamily="34" charset="0"/>
              </a:rPr>
              <a:t>Time resolution down to 0.5 </a:t>
            </a:r>
            <a:r>
              <a:rPr lang="en-US" altLang="de-DE" sz="1900" dirty="0" err="1">
                <a:latin typeface="Calibri" panose="020F0502020204030204" pitchFamily="34" charset="0"/>
              </a:rPr>
              <a:t>ps</a:t>
            </a:r>
            <a:r>
              <a:rPr lang="en-US" altLang="de-DE" sz="1900" dirty="0">
                <a:latin typeface="Calibri" panose="020F0502020204030204" pitchFamily="34" charset="0"/>
              </a:rPr>
              <a:t>: </a:t>
            </a: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959" y="2770906"/>
            <a:ext cx="5343594" cy="358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703" name="Group 17"/>
          <p:cNvGrpSpPr>
            <a:grpSpLocks/>
          </p:cNvGrpSpPr>
          <p:nvPr/>
        </p:nvGrpSpPr>
        <p:grpSpPr bwMode="auto">
          <a:xfrm>
            <a:off x="179388" y="881063"/>
            <a:ext cx="5859462" cy="1890712"/>
            <a:chOff x="113" y="663"/>
            <a:chExt cx="3691" cy="1191"/>
          </a:xfrm>
        </p:grpSpPr>
        <p:pic>
          <p:nvPicPr>
            <p:cNvPr id="2971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 y="663"/>
              <a:ext cx="3691" cy="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12" name="Text Box 10"/>
            <p:cNvSpPr txBox="1">
              <a:spLocks noChangeArrowheads="1"/>
            </p:cNvSpPr>
            <p:nvPr/>
          </p:nvSpPr>
          <p:spPr bwMode="auto">
            <a:xfrm>
              <a:off x="179" y="663"/>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acceleration</a:t>
              </a:r>
            </a:p>
          </p:txBody>
        </p:sp>
        <p:sp>
          <p:nvSpPr>
            <p:cNvPr id="29713" name="Text Box 11"/>
            <p:cNvSpPr txBox="1">
              <a:spLocks noChangeArrowheads="1"/>
            </p:cNvSpPr>
            <p:nvPr/>
          </p:nvSpPr>
          <p:spPr bwMode="auto">
            <a:xfrm>
              <a:off x="1254" y="663"/>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focusing</a:t>
              </a:r>
            </a:p>
          </p:txBody>
        </p:sp>
        <p:sp>
          <p:nvSpPr>
            <p:cNvPr id="29714" name="Text Box 12"/>
            <p:cNvSpPr txBox="1">
              <a:spLocks noChangeArrowheads="1"/>
            </p:cNvSpPr>
            <p:nvPr/>
          </p:nvSpPr>
          <p:spPr bwMode="auto">
            <a:xfrm>
              <a:off x="2608" y="685"/>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deflection</a:t>
              </a:r>
            </a:p>
          </p:txBody>
        </p:sp>
        <p:sp>
          <p:nvSpPr>
            <p:cNvPr id="29715" name="Line 15"/>
            <p:cNvSpPr>
              <a:spLocks noChangeShapeType="1"/>
            </p:cNvSpPr>
            <p:nvPr/>
          </p:nvSpPr>
          <p:spPr bwMode="auto">
            <a:xfrm>
              <a:off x="295" y="1797"/>
              <a:ext cx="3311" cy="0"/>
            </a:xfrm>
            <a:prstGeom prst="line">
              <a:avLst/>
            </a:prstGeom>
            <a:noFill/>
            <a:ln w="50800">
              <a:solidFill>
                <a:schemeClr val="bg1"/>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100">
                <a:latin typeface="Calibri" panose="020F0502020204030204" pitchFamily="34" charset="0"/>
              </a:endParaRPr>
            </a:p>
          </p:txBody>
        </p:sp>
        <p:sp>
          <p:nvSpPr>
            <p:cNvPr id="29716" name="Text Box 16"/>
            <p:cNvSpPr txBox="1">
              <a:spLocks noChangeArrowheads="1"/>
            </p:cNvSpPr>
            <p:nvPr/>
          </p:nvSpPr>
          <p:spPr bwMode="auto">
            <a:xfrm>
              <a:off x="1247" y="1570"/>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chemeClr val="bg1"/>
                  </a:solidFill>
                  <a:latin typeface="Calibri" panose="020F0502020204030204" pitchFamily="34" charset="0"/>
                  <a:sym typeface="Symbol" pitchFamily="18" charset="2"/>
                </a:rPr>
                <a:t> </a:t>
              </a:r>
              <a:r>
                <a:rPr lang="en-US" altLang="de-DE" sz="2100" b="1" dirty="0" smtClean="0">
                  <a:solidFill>
                    <a:schemeClr val="bg1"/>
                  </a:solidFill>
                  <a:latin typeface="Calibri" panose="020F0502020204030204" pitchFamily="34" charset="0"/>
                </a:rPr>
                <a:t>30 </a:t>
              </a:r>
              <a:r>
                <a:rPr lang="en-US" altLang="de-DE" sz="2100" b="1" dirty="0">
                  <a:solidFill>
                    <a:schemeClr val="bg1"/>
                  </a:solidFill>
                  <a:latin typeface="Calibri" panose="020F0502020204030204" pitchFamily="34" charset="0"/>
                </a:rPr>
                <a:t>cm</a:t>
              </a:r>
            </a:p>
          </p:txBody>
        </p:sp>
      </p:grpSp>
      <p:grpSp>
        <p:nvGrpSpPr>
          <p:cNvPr id="8" name="Gruppieren 7"/>
          <p:cNvGrpSpPr/>
          <p:nvPr/>
        </p:nvGrpSpPr>
        <p:grpSpPr>
          <a:xfrm>
            <a:off x="5364088" y="2753494"/>
            <a:ext cx="3883021" cy="2664296"/>
            <a:chOff x="5507384" y="2996952"/>
            <a:chExt cx="3673128" cy="2520280"/>
          </a:xfrm>
        </p:grpSpPr>
        <p:pic>
          <p:nvPicPr>
            <p:cNvPr id="43012" name="Picture 4" descr="c10910-02 product photo"/>
            <p:cNvPicPr>
              <a:picLocks noChangeAspect="1" noChangeArrowheads="1"/>
            </p:cNvPicPr>
            <p:nvPr/>
          </p:nvPicPr>
          <p:blipFill rotWithShape="1">
            <a:blip r:embed="rId5">
              <a:extLst>
                <a:ext uri="{28A0092B-C50C-407E-A947-70E740481C1C}">
                  <a14:useLocalDpi xmlns:a14="http://schemas.microsoft.com/office/drawing/2010/main" val="0"/>
                </a:ext>
              </a:extLst>
            </a:blip>
            <a:srcRect t="14201" b="15988"/>
            <a:stretch/>
          </p:blipFill>
          <p:spPr bwMode="auto">
            <a:xfrm>
              <a:off x="5633313" y="3040916"/>
              <a:ext cx="3547199" cy="2476316"/>
            </a:xfrm>
            <a:prstGeom prst="rect">
              <a:avLst/>
            </a:prstGeom>
            <a:noFill/>
            <a:extLst>
              <a:ext uri="{909E8E84-426E-40DD-AFC4-6F175D3DCCD1}">
                <a14:hiddenFill xmlns:a14="http://schemas.microsoft.com/office/drawing/2010/main">
                  <a:solidFill>
                    <a:srgbClr val="FFFFFF"/>
                  </a:solidFill>
                </a14:hiddenFill>
              </a:ext>
            </a:extLst>
          </p:spPr>
        </p:pic>
        <p:sp>
          <p:nvSpPr>
            <p:cNvPr id="29706" name="Text Box 20"/>
            <p:cNvSpPr txBox="1">
              <a:spLocks noChangeArrowheads="1"/>
            </p:cNvSpPr>
            <p:nvPr/>
          </p:nvSpPr>
          <p:spPr bwMode="auto">
            <a:xfrm>
              <a:off x="5507384" y="3350319"/>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a:latin typeface="Calibri" panose="020F0502020204030204" pitchFamily="34" charset="0"/>
                </a:rPr>
                <a:t>Input optics</a:t>
              </a:r>
            </a:p>
          </p:txBody>
        </p:sp>
        <p:sp>
          <p:nvSpPr>
            <p:cNvPr id="29707" name="Text Box 21"/>
            <p:cNvSpPr txBox="1">
              <a:spLocks noChangeArrowheads="1"/>
            </p:cNvSpPr>
            <p:nvPr/>
          </p:nvSpPr>
          <p:spPr bwMode="auto">
            <a:xfrm>
              <a:off x="6572250" y="2996952"/>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a:latin typeface="Calibri" panose="020F0502020204030204" pitchFamily="34" charset="0"/>
                </a:rPr>
                <a:t>Streak tube</a:t>
              </a:r>
            </a:p>
          </p:txBody>
        </p:sp>
        <p:sp>
          <p:nvSpPr>
            <p:cNvPr id="29708" name="Text Box 22"/>
            <p:cNvSpPr txBox="1">
              <a:spLocks noChangeArrowheads="1"/>
            </p:cNvSpPr>
            <p:nvPr/>
          </p:nvSpPr>
          <p:spPr bwMode="auto">
            <a:xfrm>
              <a:off x="8100392" y="2996952"/>
              <a:ext cx="1022349" cy="64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smtClean="0">
                  <a:latin typeface="Calibri" panose="020F0502020204030204" pitchFamily="34" charset="0"/>
                </a:rPr>
                <a:t>CCD</a:t>
              </a:r>
            </a:p>
            <a:p>
              <a:pPr>
                <a:spcBef>
                  <a:spcPts val="0"/>
                </a:spcBef>
              </a:pPr>
              <a:r>
                <a:rPr lang="en-US" altLang="de-DE" sz="1900" b="1" dirty="0" smtClean="0">
                  <a:latin typeface="Calibri" panose="020F0502020204030204" pitchFamily="34" charset="0"/>
                </a:rPr>
                <a:t>camera</a:t>
              </a:r>
              <a:endParaRPr lang="en-US" altLang="de-DE" sz="1900" b="1" dirty="0">
                <a:latin typeface="Calibri" panose="020F0502020204030204" pitchFamily="34" charset="0"/>
              </a:endParaRPr>
            </a:p>
          </p:txBody>
        </p:sp>
        <p:sp>
          <p:nvSpPr>
            <p:cNvPr id="29709" name="Line 23"/>
            <p:cNvSpPr>
              <a:spLocks noChangeShapeType="1"/>
            </p:cNvSpPr>
            <p:nvPr/>
          </p:nvSpPr>
          <p:spPr bwMode="auto">
            <a:xfrm flipV="1">
              <a:off x="5926138" y="5157789"/>
              <a:ext cx="3059113" cy="215900"/>
            </a:xfrm>
            <a:prstGeom prst="line">
              <a:avLst/>
            </a:prstGeom>
            <a:noFill/>
            <a:ln w="38100">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1900">
                <a:latin typeface="Calibri" panose="020F0502020204030204" pitchFamily="34" charset="0"/>
              </a:endParaRPr>
            </a:p>
          </p:txBody>
        </p:sp>
        <p:sp>
          <p:nvSpPr>
            <p:cNvPr id="29710" name="Text Box 24"/>
            <p:cNvSpPr txBox="1">
              <a:spLocks noChangeArrowheads="1"/>
            </p:cNvSpPr>
            <p:nvPr/>
          </p:nvSpPr>
          <p:spPr bwMode="auto">
            <a:xfrm>
              <a:off x="6934200" y="4868864"/>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a:latin typeface="Calibri" panose="020F0502020204030204" pitchFamily="34" charset="0"/>
                  <a:sym typeface="Symbol" pitchFamily="18" charset="2"/>
                </a:rPr>
                <a:t> </a:t>
              </a:r>
              <a:r>
                <a:rPr lang="en-US" altLang="de-DE" sz="1900" b="1">
                  <a:latin typeface="Calibri" panose="020F0502020204030204" pitchFamily="34" charset="0"/>
                </a:rPr>
                <a:t>60 cm</a:t>
              </a:r>
            </a:p>
          </p:txBody>
        </p:sp>
        <p:cxnSp>
          <p:nvCxnSpPr>
            <p:cNvPr id="3" name="Gerade Verbindung mit Pfeil 2"/>
            <p:cNvCxnSpPr/>
            <p:nvPr/>
          </p:nvCxnSpPr>
          <p:spPr bwMode="auto">
            <a:xfrm>
              <a:off x="6130270" y="3684920"/>
              <a:ext cx="107652" cy="360040"/>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a:off x="7406912" y="3356992"/>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bwMode="auto">
            <a:xfrm>
              <a:off x="8481338" y="3633598"/>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4176197506"/>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Technical Realization of </a:t>
            </a:r>
            <a:r>
              <a:rPr lang="en-US" altLang="de-DE" sz="2100" b="1" dirty="0" smtClean="0">
                <a:solidFill>
                  <a:srgbClr val="000000"/>
                </a:solidFill>
                <a:latin typeface="Arial" panose="020B0604020202020204" pitchFamily="34" charset="0"/>
                <a:cs typeface="Arial" panose="020B0604020202020204" pitchFamily="34" charset="0"/>
              </a:rPr>
              <a:t>a Streak </a:t>
            </a:r>
            <a:r>
              <a:rPr lang="en-US" altLang="de-DE" sz="2100" b="1" dirty="0">
                <a:solidFill>
                  <a:srgbClr val="000000"/>
                </a:solidFill>
                <a:latin typeface="Arial" panose="020B0604020202020204" pitchFamily="34" charset="0"/>
                <a:cs typeface="Arial" panose="020B0604020202020204" pitchFamily="34" charset="0"/>
              </a:rPr>
              <a:t>Camera</a:t>
            </a:r>
            <a:endParaRPr lang="en-US" altLang="de-DE" sz="2100" b="1" baseline="30000" dirty="0">
              <a:solidFill>
                <a:srgbClr val="000000"/>
              </a:solidFill>
              <a:latin typeface="Arial" panose="020B0604020202020204" pitchFamily="34" charset="0"/>
              <a:cs typeface="Arial" panose="020B0604020202020204" pitchFamily="34" charset="0"/>
            </a:endParaRPr>
          </a:p>
        </p:txBody>
      </p:sp>
      <p:sp>
        <p:nvSpPr>
          <p:cNvPr id="29701" name="Rectangle 4"/>
          <p:cNvSpPr>
            <a:spLocks noChangeArrowheads="1"/>
          </p:cNvSpPr>
          <p:nvPr/>
        </p:nvSpPr>
        <p:spPr bwMode="auto">
          <a:xfrm>
            <a:off x="5940425" y="1096963"/>
            <a:ext cx="3455988" cy="823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latin typeface="Calibri" panose="020F0502020204030204" pitchFamily="34" charset="0"/>
              </a:rPr>
              <a:t>Hardware of a streak camera</a:t>
            </a:r>
          </a:p>
          <a:p>
            <a:pPr algn="l"/>
            <a:r>
              <a:rPr lang="en-US" altLang="de-DE" sz="1900" dirty="0">
                <a:latin typeface="Calibri" panose="020F0502020204030204" pitchFamily="34" charset="0"/>
              </a:rPr>
              <a:t>Time resolution down to 0.5 </a:t>
            </a:r>
            <a:r>
              <a:rPr lang="en-US" altLang="de-DE" sz="1900" dirty="0" err="1">
                <a:latin typeface="Calibri" panose="020F0502020204030204" pitchFamily="34" charset="0"/>
              </a:rPr>
              <a:t>ps</a:t>
            </a:r>
            <a:r>
              <a:rPr lang="en-US" altLang="de-DE" sz="1900" dirty="0">
                <a:latin typeface="Calibri" panose="020F0502020204030204" pitchFamily="34" charset="0"/>
              </a:rPr>
              <a:t>: </a:t>
            </a:r>
          </a:p>
        </p:txBody>
      </p:sp>
      <p:grpSp>
        <p:nvGrpSpPr>
          <p:cNvPr id="29703" name="Group 17"/>
          <p:cNvGrpSpPr>
            <a:grpSpLocks/>
          </p:cNvGrpSpPr>
          <p:nvPr/>
        </p:nvGrpSpPr>
        <p:grpSpPr bwMode="auto">
          <a:xfrm>
            <a:off x="179388" y="881063"/>
            <a:ext cx="5859462" cy="1890712"/>
            <a:chOff x="113" y="663"/>
            <a:chExt cx="3691" cy="1191"/>
          </a:xfrm>
        </p:grpSpPr>
        <p:pic>
          <p:nvPicPr>
            <p:cNvPr id="2971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663"/>
              <a:ext cx="3691" cy="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12" name="Text Box 10"/>
            <p:cNvSpPr txBox="1">
              <a:spLocks noChangeArrowheads="1"/>
            </p:cNvSpPr>
            <p:nvPr/>
          </p:nvSpPr>
          <p:spPr bwMode="auto">
            <a:xfrm>
              <a:off x="179" y="663"/>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acceleration</a:t>
              </a:r>
            </a:p>
          </p:txBody>
        </p:sp>
        <p:sp>
          <p:nvSpPr>
            <p:cNvPr id="29713" name="Text Box 11"/>
            <p:cNvSpPr txBox="1">
              <a:spLocks noChangeArrowheads="1"/>
            </p:cNvSpPr>
            <p:nvPr/>
          </p:nvSpPr>
          <p:spPr bwMode="auto">
            <a:xfrm>
              <a:off x="1254" y="663"/>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focusing</a:t>
              </a:r>
            </a:p>
          </p:txBody>
        </p:sp>
        <p:sp>
          <p:nvSpPr>
            <p:cNvPr id="29714" name="Text Box 12"/>
            <p:cNvSpPr txBox="1">
              <a:spLocks noChangeArrowheads="1"/>
            </p:cNvSpPr>
            <p:nvPr/>
          </p:nvSpPr>
          <p:spPr bwMode="auto">
            <a:xfrm>
              <a:off x="2608" y="685"/>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a:solidFill>
                    <a:schemeClr val="bg1"/>
                  </a:solidFill>
                  <a:latin typeface="Calibri" panose="020F0502020204030204" pitchFamily="34" charset="0"/>
                </a:rPr>
                <a:t>deflection</a:t>
              </a:r>
            </a:p>
          </p:txBody>
        </p:sp>
        <p:sp>
          <p:nvSpPr>
            <p:cNvPr id="29715" name="Line 15"/>
            <p:cNvSpPr>
              <a:spLocks noChangeShapeType="1"/>
            </p:cNvSpPr>
            <p:nvPr/>
          </p:nvSpPr>
          <p:spPr bwMode="auto">
            <a:xfrm>
              <a:off x="295" y="1797"/>
              <a:ext cx="3311" cy="0"/>
            </a:xfrm>
            <a:prstGeom prst="line">
              <a:avLst/>
            </a:prstGeom>
            <a:noFill/>
            <a:ln w="50800">
              <a:solidFill>
                <a:schemeClr val="bg1"/>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100">
                <a:latin typeface="Calibri" panose="020F0502020204030204" pitchFamily="34" charset="0"/>
              </a:endParaRPr>
            </a:p>
          </p:txBody>
        </p:sp>
        <p:sp>
          <p:nvSpPr>
            <p:cNvPr id="29716" name="Text Box 16"/>
            <p:cNvSpPr txBox="1">
              <a:spLocks noChangeArrowheads="1"/>
            </p:cNvSpPr>
            <p:nvPr/>
          </p:nvSpPr>
          <p:spPr bwMode="auto">
            <a:xfrm>
              <a:off x="1247" y="1570"/>
              <a:ext cx="111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chemeClr val="bg1"/>
                  </a:solidFill>
                  <a:latin typeface="Calibri" panose="020F0502020204030204" pitchFamily="34" charset="0"/>
                  <a:sym typeface="Symbol" pitchFamily="18" charset="2"/>
                </a:rPr>
                <a:t> </a:t>
              </a:r>
              <a:r>
                <a:rPr lang="en-US" altLang="de-DE" sz="2100" b="1" dirty="0" smtClean="0">
                  <a:solidFill>
                    <a:schemeClr val="bg1"/>
                  </a:solidFill>
                  <a:latin typeface="Calibri" panose="020F0502020204030204" pitchFamily="34" charset="0"/>
                </a:rPr>
                <a:t>30 </a:t>
              </a:r>
              <a:r>
                <a:rPr lang="en-US" altLang="de-DE" sz="2100" b="1" dirty="0">
                  <a:solidFill>
                    <a:schemeClr val="bg1"/>
                  </a:solidFill>
                  <a:latin typeface="Calibri" panose="020F0502020204030204" pitchFamily="34" charset="0"/>
                </a:rPr>
                <a:t>cm</a:t>
              </a:r>
            </a:p>
          </p:txBody>
        </p:sp>
      </p:grpSp>
      <p:grpSp>
        <p:nvGrpSpPr>
          <p:cNvPr id="8" name="Gruppieren 7"/>
          <p:cNvGrpSpPr/>
          <p:nvPr/>
        </p:nvGrpSpPr>
        <p:grpSpPr>
          <a:xfrm>
            <a:off x="5364088" y="2753494"/>
            <a:ext cx="3883021" cy="2664296"/>
            <a:chOff x="5507384" y="2996952"/>
            <a:chExt cx="3673128" cy="2520280"/>
          </a:xfrm>
        </p:grpSpPr>
        <p:pic>
          <p:nvPicPr>
            <p:cNvPr id="43012" name="Picture 4" descr="c10910-02 product photo"/>
            <p:cNvPicPr>
              <a:picLocks noChangeAspect="1" noChangeArrowheads="1"/>
            </p:cNvPicPr>
            <p:nvPr/>
          </p:nvPicPr>
          <p:blipFill rotWithShape="1">
            <a:blip r:embed="rId4">
              <a:extLst>
                <a:ext uri="{28A0092B-C50C-407E-A947-70E740481C1C}">
                  <a14:useLocalDpi xmlns:a14="http://schemas.microsoft.com/office/drawing/2010/main" val="0"/>
                </a:ext>
              </a:extLst>
            </a:blip>
            <a:srcRect t="14201" b="15988"/>
            <a:stretch/>
          </p:blipFill>
          <p:spPr bwMode="auto">
            <a:xfrm>
              <a:off x="5633313" y="3040916"/>
              <a:ext cx="3547199" cy="2476316"/>
            </a:xfrm>
            <a:prstGeom prst="rect">
              <a:avLst/>
            </a:prstGeom>
            <a:noFill/>
            <a:extLst>
              <a:ext uri="{909E8E84-426E-40DD-AFC4-6F175D3DCCD1}">
                <a14:hiddenFill xmlns:a14="http://schemas.microsoft.com/office/drawing/2010/main">
                  <a:solidFill>
                    <a:srgbClr val="FFFFFF"/>
                  </a:solidFill>
                </a14:hiddenFill>
              </a:ext>
            </a:extLst>
          </p:spPr>
        </p:pic>
        <p:sp>
          <p:nvSpPr>
            <p:cNvPr id="29706" name="Text Box 20"/>
            <p:cNvSpPr txBox="1">
              <a:spLocks noChangeArrowheads="1"/>
            </p:cNvSpPr>
            <p:nvPr/>
          </p:nvSpPr>
          <p:spPr bwMode="auto">
            <a:xfrm>
              <a:off x="5507384" y="3350319"/>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a:latin typeface="Calibri" panose="020F0502020204030204" pitchFamily="34" charset="0"/>
                </a:rPr>
                <a:t>Input optics</a:t>
              </a:r>
            </a:p>
          </p:txBody>
        </p:sp>
        <p:sp>
          <p:nvSpPr>
            <p:cNvPr id="29707" name="Text Box 21"/>
            <p:cNvSpPr txBox="1">
              <a:spLocks noChangeArrowheads="1"/>
            </p:cNvSpPr>
            <p:nvPr/>
          </p:nvSpPr>
          <p:spPr bwMode="auto">
            <a:xfrm>
              <a:off x="6572250" y="2996952"/>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a:latin typeface="Calibri" panose="020F0502020204030204" pitchFamily="34" charset="0"/>
                </a:rPr>
                <a:t>Streak tube</a:t>
              </a:r>
            </a:p>
          </p:txBody>
        </p:sp>
        <p:sp>
          <p:nvSpPr>
            <p:cNvPr id="29708" name="Text Box 22"/>
            <p:cNvSpPr txBox="1">
              <a:spLocks noChangeArrowheads="1"/>
            </p:cNvSpPr>
            <p:nvPr/>
          </p:nvSpPr>
          <p:spPr bwMode="auto">
            <a:xfrm>
              <a:off x="8100392" y="2996952"/>
              <a:ext cx="1022349" cy="64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dirty="0" smtClean="0">
                  <a:latin typeface="Calibri" panose="020F0502020204030204" pitchFamily="34" charset="0"/>
                </a:rPr>
                <a:t>CCD</a:t>
              </a:r>
            </a:p>
            <a:p>
              <a:pPr>
                <a:spcBef>
                  <a:spcPts val="0"/>
                </a:spcBef>
              </a:pPr>
              <a:r>
                <a:rPr lang="en-US" altLang="de-DE" sz="1900" b="1" dirty="0" smtClean="0">
                  <a:latin typeface="Calibri" panose="020F0502020204030204" pitchFamily="34" charset="0"/>
                </a:rPr>
                <a:t>camera</a:t>
              </a:r>
              <a:endParaRPr lang="en-US" altLang="de-DE" sz="1900" b="1" dirty="0">
                <a:latin typeface="Calibri" panose="020F0502020204030204" pitchFamily="34" charset="0"/>
              </a:endParaRPr>
            </a:p>
          </p:txBody>
        </p:sp>
        <p:sp>
          <p:nvSpPr>
            <p:cNvPr id="29709" name="Line 23"/>
            <p:cNvSpPr>
              <a:spLocks noChangeShapeType="1"/>
            </p:cNvSpPr>
            <p:nvPr/>
          </p:nvSpPr>
          <p:spPr bwMode="auto">
            <a:xfrm flipV="1">
              <a:off x="5926138" y="5157789"/>
              <a:ext cx="3059113" cy="215900"/>
            </a:xfrm>
            <a:prstGeom prst="line">
              <a:avLst/>
            </a:prstGeom>
            <a:noFill/>
            <a:ln w="38100">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1900">
                <a:latin typeface="Calibri" panose="020F0502020204030204" pitchFamily="34" charset="0"/>
              </a:endParaRPr>
            </a:p>
          </p:txBody>
        </p:sp>
        <p:sp>
          <p:nvSpPr>
            <p:cNvPr id="29710" name="Text Box 24"/>
            <p:cNvSpPr txBox="1">
              <a:spLocks noChangeArrowheads="1"/>
            </p:cNvSpPr>
            <p:nvPr/>
          </p:nvSpPr>
          <p:spPr bwMode="auto">
            <a:xfrm>
              <a:off x="6934200" y="4868864"/>
              <a:ext cx="1512888" cy="3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900" b="1">
                  <a:latin typeface="Calibri" panose="020F0502020204030204" pitchFamily="34" charset="0"/>
                  <a:sym typeface="Symbol" pitchFamily="18" charset="2"/>
                </a:rPr>
                <a:t> </a:t>
              </a:r>
              <a:r>
                <a:rPr lang="en-US" altLang="de-DE" sz="1900" b="1">
                  <a:latin typeface="Calibri" panose="020F0502020204030204" pitchFamily="34" charset="0"/>
                </a:rPr>
                <a:t>60 cm</a:t>
              </a:r>
            </a:p>
          </p:txBody>
        </p:sp>
        <p:cxnSp>
          <p:nvCxnSpPr>
            <p:cNvPr id="3" name="Gerade Verbindung mit Pfeil 2"/>
            <p:cNvCxnSpPr/>
            <p:nvPr/>
          </p:nvCxnSpPr>
          <p:spPr bwMode="auto">
            <a:xfrm>
              <a:off x="6130270" y="3684920"/>
              <a:ext cx="107652" cy="360040"/>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a:off x="7406912" y="3356992"/>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bwMode="auto">
            <a:xfrm>
              <a:off x="8481338" y="3633598"/>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2"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509" y="3027074"/>
            <a:ext cx="4618373" cy="3084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8699543"/>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Results of Bunch Length Measurement by a Streak Camera</a:t>
            </a:r>
          </a:p>
        </p:txBody>
      </p:sp>
      <p:sp>
        <p:nvSpPr>
          <p:cNvPr id="3174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1749" name="Rectangle 4"/>
          <p:cNvSpPr>
            <a:spLocks noChangeArrowheads="1"/>
          </p:cNvSpPr>
          <p:nvPr/>
        </p:nvSpPr>
        <p:spPr bwMode="auto">
          <a:xfrm>
            <a:off x="203200" y="724059"/>
            <a:ext cx="8634413" cy="714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streak camera delivers a fast scan in vertical direction (here 360 </a:t>
            </a:r>
            <a:r>
              <a:rPr lang="en-US" altLang="de-DE" dirty="0" err="1">
                <a:latin typeface="Calibri" panose="020F0502020204030204" pitchFamily="34" charset="0"/>
              </a:rPr>
              <a:t>ps</a:t>
            </a:r>
            <a:r>
              <a:rPr lang="en-US" altLang="de-DE" dirty="0">
                <a:latin typeface="Calibri" panose="020F0502020204030204" pitchFamily="34" charset="0"/>
              </a:rPr>
              <a:t> full scale) </a:t>
            </a:r>
          </a:p>
          <a:p>
            <a:pPr algn="l">
              <a:lnSpc>
                <a:spcPct val="70000"/>
              </a:lnSpc>
            </a:pPr>
            <a:r>
              <a:rPr lang="en-US" altLang="de-DE" dirty="0">
                <a:latin typeface="Calibri" panose="020F0502020204030204" pitchFamily="34" charset="0"/>
              </a:rPr>
              <a:t>and a slower scan in horizontal direction (24 </a:t>
            </a:r>
            <a:r>
              <a:rPr lang="en-US" altLang="de-DE" dirty="0" err="1">
                <a:latin typeface="Calibri" panose="020F0502020204030204" pitchFamily="34" charset="0"/>
              </a:rPr>
              <a:t>μs</a:t>
            </a:r>
            <a:r>
              <a:rPr lang="en-US" altLang="de-DE" dirty="0">
                <a:latin typeface="Calibri" panose="020F0502020204030204" pitchFamily="34" charset="0"/>
              </a:rPr>
              <a:t>).</a:t>
            </a:r>
          </a:p>
        </p:txBody>
      </p:sp>
      <p:sp>
        <p:nvSpPr>
          <p:cNvPr id="31750" name="Rectangle 5"/>
          <p:cNvSpPr>
            <a:spLocks noChangeArrowheads="1"/>
          </p:cNvSpPr>
          <p:nvPr/>
        </p:nvSpPr>
        <p:spPr bwMode="auto">
          <a:xfrm>
            <a:off x="213519" y="1323435"/>
            <a:ext cx="8553450" cy="711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Example:</a:t>
            </a:r>
            <a:r>
              <a:rPr lang="en-US" altLang="de-DE" dirty="0">
                <a:latin typeface="Calibri" panose="020F0502020204030204" pitchFamily="34" charset="0"/>
              </a:rPr>
              <a:t> Bunch length at the </a:t>
            </a:r>
            <a:r>
              <a:rPr lang="en-US" altLang="de-DE" dirty="0" smtClean="0">
                <a:latin typeface="Calibri" panose="020F0502020204030204" pitchFamily="34" charset="0"/>
              </a:rPr>
              <a:t>synchrotron light </a:t>
            </a:r>
            <a:r>
              <a:rPr lang="en-US" altLang="de-DE" dirty="0">
                <a:latin typeface="Calibri" panose="020F0502020204030204" pitchFamily="34" charset="0"/>
              </a:rPr>
              <a:t>source SOLEIL for </a:t>
            </a:r>
            <a:r>
              <a:rPr lang="en-US" altLang="de-DE" b="1" i="1" dirty="0" err="1">
                <a:latin typeface="Calibri" panose="020F0502020204030204" pitchFamily="34" charset="0"/>
              </a:rPr>
              <a:t>U</a:t>
            </a:r>
            <a:r>
              <a:rPr lang="en-US" altLang="de-DE" sz="2200" b="1" i="1" baseline="-25000" dirty="0" err="1">
                <a:latin typeface="Calibri" panose="020F0502020204030204" pitchFamily="34" charset="0"/>
              </a:rPr>
              <a:t>rf</a:t>
            </a:r>
            <a:r>
              <a:rPr lang="en-US" altLang="de-DE" sz="2200" b="1" i="1" baseline="-25000" dirty="0">
                <a:latin typeface="Calibri" panose="020F0502020204030204" pitchFamily="34" charset="0"/>
              </a:rPr>
              <a:t> </a:t>
            </a:r>
            <a:r>
              <a:rPr lang="en-US" altLang="de-DE" dirty="0">
                <a:latin typeface="Calibri" panose="020F0502020204030204" pitchFamily="34" charset="0"/>
              </a:rPr>
              <a:t>= 2 MV</a:t>
            </a:r>
          </a:p>
          <a:p>
            <a:pPr algn="l">
              <a:lnSpc>
                <a:spcPct val="70000"/>
              </a:lnSpc>
            </a:pPr>
            <a:r>
              <a:rPr lang="en-US" altLang="de-DE" dirty="0">
                <a:latin typeface="Calibri" panose="020F0502020204030204" pitchFamily="34" charset="0"/>
              </a:rPr>
              <a:t>                 for slow direction 24 </a:t>
            </a:r>
            <a:r>
              <a:rPr lang="el-GR" altLang="de-DE" dirty="0">
                <a:latin typeface="Calibri" panose="020F0502020204030204" pitchFamily="34" charset="0"/>
              </a:rPr>
              <a:t>μ</a:t>
            </a:r>
            <a:r>
              <a:rPr lang="de-DE" altLang="de-DE" dirty="0">
                <a:latin typeface="Calibri" panose="020F0502020204030204" pitchFamily="34" charset="0"/>
              </a:rPr>
              <a:t>s </a:t>
            </a:r>
            <a:r>
              <a:rPr lang="de-DE" altLang="de-DE" dirty="0" err="1">
                <a:latin typeface="Calibri" panose="020F0502020204030204" pitchFamily="34" charset="0"/>
              </a:rPr>
              <a:t>and</a:t>
            </a:r>
            <a:r>
              <a:rPr lang="de-DE" altLang="de-DE" dirty="0">
                <a:latin typeface="Calibri" panose="020F0502020204030204" pitchFamily="34" charset="0"/>
              </a:rPr>
              <a:t> </a:t>
            </a:r>
            <a:r>
              <a:rPr lang="en-US" altLang="de-DE" dirty="0">
                <a:latin typeface="Calibri" panose="020F0502020204030204" pitchFamily="34" charset="0"/>
              </a:rPr>
              <a:t>scaling for fast scan 360 </a:t>
            </a:r>
            <a:r>
              <a:rPr lang="en-US" altLang="de-DE" dirty="0" err="1">
                <a:latin typeface="Calibri" panose="020F0502020204030204" pitchFamily="34" charset="0"/>
              </a:rPr>
              <a:t>ps</a:t>
            </a:r>
            <a:r>
              <a:rPr lang="en-US" altLang="de-DE" dirty="0">
                <a:latin typeface="Calibri" panose="020F0502020204030204" pitchFamily="34" charset="0"/>
              </a:rPr>
              <a:t>: measure </a:t>
            </a:r>
            <a:r>
              <a:rPr lang="en-US" altLang="de-DE" b="1" i="1" dirty="0">
                <a:latin typeface="Calibri" panose="020F0502020204030204" pitchFamily="34" charset="0"/>
                <a:sym typeface="Symbol" pitchFamily="18" charset="2"/>
              </a:rPr>
              <a:t></a:t>
            </a:r>
            <a:r>
              <a:rPr lang="en-US" altLang="de-DE" sz="2200" b="1" i="1" baseline="-25000" dirty="0">
                <a:latin typeface="Calibri" panose="020F0502020204030204" pitchFamily="34" charset="0"/>
              </a:rPr>
              <a:t>t</a:t>
            </a:r>
            <a:r>
              <a:rPr lang="en-US" altLang="de-DE" dirty="0">
                <a:latin typeface="Calibri" panose="020F0502020204030204" pitchFamily="34" charset="0"/>
              </a:rPr>
              <a:t> = 35 ps.</a:t>
            </a:r>
          </a:p>
        </p:txBody>
      </p:sp>
      <p:grpSp>
        <p:nvGrpSpPr>
          <p:cNvPr id="31751" name="Group 13"/>
          <p:cNvGrpSpPr>
            <a:grpSpLocks/>
          </p:cNvGrpSpPr>
          <p:nvPr/>
        </p:nvGrpSpPr>
        <p:grpSpPr bwMode="auto">
          <a:xfrm>
            <a:off x="466177" y="1958231"/>
            <a:ext cx="8388272" cy="2326481"/>
            <a:chOff x="177" y="2007"/>
            <a:chExt cx="5704" cy="1582"/>
          </a:xfrm>
        </p:grpSpPr>
        <p:pic>
          <p:nvPicPr>
            <p:cNvPr id="31752" name="Picture 6"/>
            <p:cNvPicPr>
              <a:picLocks noChangeAspect="1" noChangeArrowheads="1"/>
            </p:cNvPicPr>
            <p:nvPr/>
          </p:nvPicPr>
          <p:blipFill>
            <a:blip r:embed="rId3">
              <a:lum bright="12000" contrast="42000"/>
              <a:extLst>
                <a:ext uri="{28A0092B-C50C-407E-A947-70E740481C1C}">
                  <a14:useLocalDpi xmlns:a14="http://schemas.microsoft.com/office/drawing/2010/main" val="0"/>
                </a:ext>
              </a:extLst>
            </a:blip>
            <a:srcRect/>
            <a:stretch>
              <a:fillRect/>
            </a:stretch>
          </p:blipFill>
          <p:spPr bwMode="auto">
            <a:xfrm>
              <a:off x="313" y="2036"/>
              <a:ext cx="5127"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3" name="Line 7"/>
            <p:cNvSpPr>
              <a:spLocks noChangeShapeType="1"/>
            </p:cNvSpPr>
            <p:nvPr/>
          </p:nvSpPr>
          <p:spPr bwMode="auto">
            <a:xfrm flipH="1">
              <a:off x="4758" y="2415"/>
              <a:ext cx="0" cy="311"/>
            </a:xfrm>
            <a:prstGeom prst="line">
              <a:avLst/>
            </a:prstGeom>
            <a:noFill/>
            <a:ln w="317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31754" name="Line 8"/>
            <p:cNvSpPr>
              <a:spLocks noChangeShapeType="1"/>
            </p:cNvSpPr>
            <p:nvPr/>
          </p:nvSpPr>
          <p:spPr bwMode="auto">
            <a:xfrm flipH="1" flipV="1">
              <a:off x="4770" y="3056"/>
              <a:ext cx="7" cy="343"/>
            </a:xfrm>
            <a:prstGeom prst="line">
              <a:avLst/>
            </a:prstGeom>
            <a:noFill/>
            <a:ln w="317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31755" name="Text Box 10"/>
            <p:cNvSpPr txBox="1">
              <a:spLocks noChangeArrowheads="1"/>
            </p:cNvSpPr>
            <p:nvPr/>
          </p:nvSpPr>
          <p:spPr bwMode="auto">
            <a:xfrm>
              <a:off x="1054" y="2007"/>
              <a:ext cx="843"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Arial" charset="0"/>
                </a:rPr>
                <a:t>Slow </a:t>
              </a:r>
              <a:r>
                <a:rPr lang="en-US" altLang="de-DE" dirty="0" smtClean="0">
                  <a:latin typeface="Arial" charset="0"/>
                </a:rPr>
                <a:t>Scan:</a:t>
              </a:r>
              <a:endParaRPr lang="en-US" altLang="de-DE" dirty="0">
                <a:latin typeface="Arial" charset="0"/>
              </a:endParaRPr>
            </a:p>
          </p:txBody>
        </p:sp>
        <p:sp>
          <p:nvSpPr>
            <p:cNvPr id="31756" name="Text Box 11"/>
            <p:cNvSpPr txBox="1">
              <a:spLocks noChangeArrowheads="1"/>
            </p:cNvSpPr>
            <p:nvPr/>
          </p:nvSpPr>
          <p:spPr bwMode="auto">
            <a:xfrm rot="16200000">
              <a:off x="-112" y="2704"/>
              <a:ext cx="81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Arial" charset="0"/>
                </a:rPr>
                <a:t>Fast </a:t>
              </a:r>
              <a:r>
                <a:rPr lang="en-US" altLang="de-DE" dirty="0" smtClean="0">
                  <a:latin typeface="Arial" charset="0"/>
                </a:rPr>
                <a:t>Scan:</a:t>
              </a:r>
              <a:endParaRPr lang="en-US" altLang="de-DE" dirty="0">
                <a:latin typeface="Arial" charset="0"/>
              </a:endParaRPr>
            </a:p>
          </p:txBody>
        </p:sp>
        <p:sp>
          <p:nvSpPr>
            <p:cNvPr id="31757" name="Text Box 9"/>
            <p:cNvSpPr txBox="1">
              <a:spLocks noChangeArrowheads="1"/>
            </p:cNvSpPr>
            <p:nvPr/>
          </p:nvSpPr>
          <p:spPr bwMode="auto">
            <a:xfrm>
              <a:off x="4770" y="2255"/>
              <a:ext cx="1111"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FF0000"/>
                  </a:solidFill>
                  <a:latin typeface="Calibri" panose="020F0502020204030204" pitchFamily="34" charset="0"/>
                </a:rPr>
                <a:t>bunch </a:t>
              </a:r>
              <a:r>
                <a:rPr lang="en-US" altLang="de-DE" dirty="0" smtClean="0">
                  <a:solidFill>
                    <a:srgbClr val="FF0000"/>
                  </a:solidFill>
                  <a:latin typeface="Calibri" panose="020F0502020204030204" pitchFamily="34" charset="0"/>
                </a:rPr>
                <a:t>length</a:t>
              </a:r>
            </a:p>
            <a:p>
              <a:pPr algn="l">
                <a:spcBef>
                  <a:spcPts val="100"/>
                </a:spcBef>
              </a:pPr>
              <a:r>
                <a:rPr lang="en-US" altLang="de-DE" b="1" i="1" dirty="0" smtClean="0">
                  <a:solidFill>
                    <a:srgbClr val="FF0000"/>
                  </a:solidFill>
                  <a:latin typeface="Calibri" panose="020F0502020204030204" pitchFamily="34" charset="0"/>
                  <a:sym typeface="Symbol" pitchFamily="18" charset="2"/>
                </a:rPr>
                <a:t>2</a:t>
              </a:r>
              <a:r>
                <a:rPr lang="en-US" altLang="de-DE" sz="2200" b="1" i="1" baseline="-25000" dirty="0">
                  <a:solidFill>
                    <a:srgbClr val="FF0000"/>
                  </a:solidFill>
                  <a:latin typeface="Calibri" panose="020F0502020204030204" pitchFamily="34" charset="0"/>
                </a:rPr>
                <a:t>t</a:t>
              </a:r>
              <a:r>
                <a:rPr lang="en-US" altLang="de-DE" b="1" dirty="0">
                  <a:solidFill>
                    <a:srgbClr val="FF0000"/>
                  </a:solidFill>
                  <a:latin typeface="Calibri" panose="020F0502020204030204" pitchFamily="34" charset="0"/>
                </a:rPr>
                <a:t> = </a:t>
              </a:r>
              <a:r>
                <a:rPr lang="en-US" altLang="de-DE" dirty="0" smtClean="0">
                  <a:solidFill>
                    <a:srgbClr val="FF0000"/>
                  </a:solidFill>
                  <a:latin typeface="Calibri" panose="020F0502020204030204" pitchFamily="34" charset="0"/>
                </a:rPr>
                <a:t>70 </a:t>
              </a:r>
              <a:r>
                <a:rPr lang="en-US" altLang="de-DE" dirty="0" err="1">
                  <a:solidFill>
                    <a:srgbClr val="FF0000"/>
                  </a:solidFill>
                  <a:latin typeface="Calibri" panose="020F0502020204030204" pitchFamily="34" charset="0"/>
                </a:rPr>
                <a:t>ps</a:t>
              </a:r>
              <a:endParaRPr lang="en-US" altLang="de-DE" dirty="0">
                <a:solidFill>
                  <a:srgbClr val="FF0000"/>
                </a:solidFill>
                <a:latin typeface="Calibri" panose="020F0502020204030204" pitchFamily="34" charset="0"/>
              </a:endParaRPr>
            </a:p>
          </p:txBody>
        </p:sp>
      </p:grpSp>
      <p:pic>
        <p:nvPicPr>
          <p:cNvPr id="45" name="Picture 6"/>
          <p:cNvPicPr>
            <a:picLocks noChangeAspect="1" noChangeArrowheads="1"/>
          </p:cNvPicPr>
          <p:nvPr/>
        </p:nvPicPr>
        <p:blipFill>
          <a:blip r:embed="rId4" cstate="print">
            <a:lum bright="-6000" contrast="18000"/>
            <a:extLst>
              <a:ext uri="{28A0092B-C50C-407E-A947-70E740481C1C}">
                <a14:useLocalDpi xmlns:a14="http://schemas.microsoft.com/office/drawing/2010/main" val="0"/>
              </a:ext>
            </a:extLst>
          </a:blip>
          <a:srcRect/>
          <a:stretch>
            <a:fillRect/>
          </a:stretch>
        </p:blipFill>
        <p:spPr bwMode="auto">
          <a:xfrm>
            <a:off x="2991783" y="4153600"/>
            <a:ext cx="3236401" cy="227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Rectangle 4"/>
          <p:cNvSpPr>
            <a:spLocks noChangeArrowheads="1"/>
          </p:cNvSpPr>
          <p:nvPr/>
        </p:nvSpPr>
        <p:spPr bwMode="auto">
          <a:xfrm>
            <a:off x="184905" y="4385734"/>
            <a:ext cx="359500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solidFill>
                  <a:srgbClr val="0033CC"/>
                </a:solidFill>
                <a:latin typeface="Calibri" panose="020F0502020204030204" pitchFamily="34" charset="0"/>
              </a:rPr>
              <a:t>Short bunches are desired </a:t>
            </a:r>
            <a:r>
              <a:rPr lang="en-US" altLang="de-DE" sz="1600" dirty="0" smtClean="0">
                <a:solidFill>
                  <a:srgbClr val="0033CC"/>
                </a:solidFill>
                <a:latin typeface="Calibri" panose="020F0502020204030204" pitchFamily="34" charset="0"/>
              </a:rPr>
              <a:t>by</a:t>
            </a:r>
          </a:p>
          <a:p>
            <a:pPr algn="l">
              <a:spcBef>
                <a:spcPts val="0"/>
              </a:spcBef>
            </a:pPr>
            <a:r>
              <a:rPr lang="en-US" altLang="de-DE" sz="1600" dirty="0" smtClean="0">
                <a:solidFill>
                  <a:srgbClr val="0033CC"/>
                </a:solidFill>
                <a:latin typeface="Calibri" panose="020F0502020204030204" pitchFamily="34" charset="0"/>
              </a:rPr>
              <a:t>the users </a:t>
            </a:r>
          </a:p>
          <a:p>
            <a:pPr algn="l">
              <a:spcBef>
                <a:spcPts val="0"/>
              </a:spcBef>
            </a:pPr>
            <a:r>
              <a:rPr lang="en-US" altLang="de-DE" sz="1600" b="1" i="1" dirty="0">
                <a:latin typeface="Calibri" panose="020F0502020204030204" pitchFamily="34" charset="0"/>
              </a:rPr>
              <a:t>Example:</a:t>
            </a:r>
            <a:r>
              <a:rPr lang="en-US" altLang="de-DE" sz="1600" dirty="0">
                <a:latin typeface="Calibri" panose="020F0502020204030204" pitchFamily="34" charset="0"/>
              </a:rPr>
              <a:t> Bunch length </a:t>
            </a:r>
            <a:r>
              <a:rPr lang="en-US" altLang="de-DE" sz="1600" b="1" i="1" dirty="0">
                <a:latin typeface="Calibri" panose="020F0502020204030204" pitchFamily="34" charset="0"/>
                <a:sym typeface="Symbol" pitchFamily="18" charset="2"/>
              </a:rPr>
              <a:t></a:t>
            </a:r>
            <a:r>
              <a:rPr lang="en-US" altLang="de-DE" sz="1600" b="1" i="1" baseline="-25000" dirty="0">
                <a:latin typeface="Calibri" panose="020F0502020204030204" pitchFamily="34" charset="0"/>
              </a:rPr>
              <a:t>t</a:t>
            </a:r>
            <a:r>
              <a:rPr lang="en-US" altLang="de-DE" sz="1600" dirty="0">
                <a:latin typeface="Calibri" panose="020F0502020204030204" pitchFamily="34" charset="0"/>
              </a:rPr>
              <a:t> </a:t>
            </a:r>
            <a:endParaRPr lang="en-US" altLang="de-DE" sz="1600" dirty="0" smtClean="0">
              <a:latin typeface="Calibri" panose="020F0502020204030204" pitchFamily="34" charset="0"/>
            </a:endParaRPr>
          </a:p>
          <a:p>
            <a:pPr algn="l">
              <a:spcBef>
                <a:spcPts val="0"/>
              </a:spcBef>
            </a:pPr>
            <a:r>
              <a:rPr lang="en-US" altLang="de-DE" sz="1600" dirty="0" smtClean="0">
                <a:latin typeface="Calibri" panose="020F0502020204030204" pitchFamily="34" charset="0"/>
              </a:rPr>
              <a:t>as </a:t>
            </a:r>
            <a:r>
              <a:rPr lang="en-US" altLang="de-DE" sz="1600" dirty="0">
                <a:latin typeface="Calibri" panose="020F0502020204030204" pitchFamily="34" charset="0"/>
              </a:rPr>
              <a:t>a function of stored current </a:t>
            </a:r>
            <a:endParaRPr lang="en-US" altLang="de-DE" sz="1600" dirty="0" smtClean="0">
              <a:latin typeface="Calibri" panose="020F0502020204030204" pitchFamily="34" charset="0"/>
            </a:endParaRPr>
          </a:p>
          <a:p>
            <a:pPr algn="l">
              <a:spcBef>
                <a:spcPts val="0"/>
              </a:spcBef>
            </a:pPr>
            <a:r>
              <a:rPr lang="en-US" altLang="de-DE" sz="1600" dirty="0" smtClean="0">
                <a:latin typeface="Calibri" panose="020F0502020204030204" pitchFamily="34" charset="0"/>
              </a:rPr>
              <a:t>(i.e. space charge de-focusing) </a:t>
            </a:r>
          </a:p>
          <a:p>
            <a:pPr algn="l">
              <a:spcBef>
                <a:spcPts val="0"/>
              </a:spcBef>
            </a:pPr>
            <a:r>
              <a:rPr lang="en-US" altLang="de-DE" sz="1600" dirty="0" smtClean="0">
                <a:latin typeface="Calibri" panose="020F0502020204030204" pitchFamily="34" charset="0"/>
              </a:rPr>
              <a:t>at SOLEIL </a:t>
            </a:r>
            <a:endParaRPr lang="en-US" altLang="de-DE" sz="1600" dirty="0">
              <a:latin typeface="Calibri" panose="020F0502020204030204" pitchFamily="34" charset="0"/>
            </a:endParaRPr>
          </a:p>
        </p:txBody>
      </p:sp>
      <p:sp>
        <p:nvSpPr>
          <p:cNvPr id="2" name="Textfeld 1"/>
          <p:cNvSpPr txBox="1"/>
          <p:nvPr/>
        </p:nvSpPr>
        <p:spPr>
          <a:xfrm>
            <a:off x="107503" y="6230585"/>
            <a:ext cx="3346661" cy="307777"/>
          </a:xfrm>
          <a:prstGeom prst="rect">
            <a:avLst/>
          </a:prstGeom>
          <a:noFill/>
        </p:spPr>
        <p:txBody>
          <a:bodyPr wrap="square" rtlCol="0">
            <a:spAutoFit/>
          </a:bodyPr>
          <a:lstStyle/>
          <a:p>
            <a:pPr algn="l"/>
            <a:r>
              <a:rPr lang="en-US" sz="1400" dirty="0" smtClean="0"/>
              <a:t>Courtesy of M. </a:t>
            </a:r>
            <a:r>
              <a:rPr lang="en-US" sz="1400" dirty="0" err="1" smtClean="0"/>
              <a:t>Labat</a:t>
            </a:r>
            <a:r>
              <a:rPr lang="en-US" sz="1400" dirty="0" smtClean="0"/>
              <a:t> et al., DIPAC’07</a:t>
            </a:r>
            <a:endParaRPr lang="en-US" sz="1400" dirty="0"/>
          </a:p>
        </p:txBody>
      </p:sp>
      <p:grpSp>
        <p:nvGrpSpPr>
          <p:cNvPr id="47" name="Gruppieren 46"/>
          <p:cNvGrpSpPr/>
          <p:nvPr/>
        </p:nvGrpSpPr>
        <p:grpSpPr>
          <a:xfrm>
            <a:off x="6325849" y="4113875"/>
            <a:ext cx="2873778" cy="2108996"/>
            <a:chOff x="6325849" y="4113875"/>
            <a:chExt cx="2873778" cy="2108996"/>
          </a:xfrm>
        </p:grpSpPr>
        <p:cxnSp>
          <p:nvCxnSpPr>
            <p:cNvPr id="48" name="Gerade Verbindung 47"/>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48"/>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feld 50"/>
            <p:cNvSpPr txBox="1"/>
            <p:nvPr/>
          </p:nvSpPr>
          <p:spPr>
            <a:xfrm>
              <a:off x="6378176" y="5906539"/>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rPr>
                <a:t>injection</a:t>
              </a:r>
              <a:endParaRPr lang="en-US" sz="1400" dirty="0">
                <a:latin typeface="Calibri" panose="020F0502020204030204" pitchFamily="34" charset="0"/>
              </a:endParaRPr>
            </a:p>
          </p:txBody>
        </p:sp>
        <p:sp>
          <p:nvSpPr>
            <p:cNvPr id="52" name="Textfeld 51"/>
            <p:cNvSpPr txBox="1"/>
            <p:nvPr/>
          </p:nvSpPr>
          <p:spPr>
            <a:xfrm>
              <a:off x="7259570" y="5902330"/>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rPr>
                <a:t>extraction</a:t>
              </a:r>
              <a:endParaRPr lang="en-US" sz="1400" dirty="0">
                <a:latin typeface="Calibri" panose="020F0502020204030204" pitchFamily="34" charset="0"/>
              </a:endParaRPr>
            </a:p>
          </p:txBody>
        </p:sp>
        <p:sp>
          <p:nvSpPr>
            <p:cNvPr id="53" name="Text Box 4"/>
            <p:cNvSpPr txBox="1">
              <a:spLocks noChangeArrowheads="1"/>
            </p:cNvSpPr>
            <p:nvPr/>
          </p:nvSpPr>
          <p:spPr bwMode="auto">
            <a:xfrm>
              <a:off x="7641905" y="4113875"/>
              <a:ext cx="1557722"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Streak camera</a:t>
              </a:r>
              <a:endParaRPr lang="en-US" altLang="de-DE" sz="1700" b="1" dirty="0">
                <a:solidFill>
                  <a:srgbClr val="0000FF"/>
                </a:solidFill>
                <a:latin typeface="Calibri" panose="020F0502020204030204" pitchFamily="34" charset="0"/>
              </a:endParaRPr>
            </a:p>
          </p:txBody>
        </p:sp>
        <p:sp>
          <p:nvSpPr>
            <p:cNvPr id="54" name="Abgerundetes Rechteck 53"/>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5" name="Textfeld 54"/>
            <p:cNvSpPr txBox="1"/>
            <p:nvPr/>
          </p:nvSpPr>
          <p:spPr>
            <a:xfrm>
              <a:off x="6559771" y="4989846"/>
              <a:ext cx="1511266" cy="323165"/>
            </a:xfrm>
            <a:prstGeom prst="rect">
              <a:avLst/>
            </a:prstGeom>
            <a:noFill/>
          </p:spPr>
          <p:txBody>
            <a:bodyPr wrap="square" rtlCol="0">
              <a:spAutoFit/>
            </a:bodyPr>
            <a:lstStyle/>
            <a:p>
              <a:pPr algn="ctr"/>
              <a:r>
                <a:rPr lang="en-US" sz="1500" b="1" dirty="0" smtClean="0">
                  <a:solidFill>
                    <a:srgbClr val="C00000"/>
                  </a:solidFill>
                  <a:latin typeface="Calibri" panose="020F0502020204030204" pitchFamily="34" charset="0"/>
                </a:rPr>
                <a:t>e</a:t>
              </a:r>
              <a:r>
                <a:rPr lang="en-US" sz="1500" b="1" baseline="30000" dirty="0" smtClean="0">
                  <a:solidFill>
                    <a:srgbClr val="C00000"/>
                  </a:solidFill>
                  <a:latin typeface="Calibri" panose="020F0502020204030204" pitchFamily="34" charset="0"/>
                </a:rPr>
                <a:t>-</a:t>
              </a:r>
              <a:r>
                <a:rPr lang="en-US" sz="1500" b="1" dirty="0" smtClean="0">
                  <a:solidFill>
                    <a:srgbClr val="C00000"/>
                  </a:solidFill>
                  <a:latin typeface="Calibri" panose="020F0502020204030204" pitchFamily="34" charset="0"/>
                </a:rPr>
                <a:t> synchrotron</a:t>
              </a:r>
              <a:endParaRPr lang="en-US" sz="1500" b="1" dirty="0">
                <a:solidFill>
                  <a:srgbClr val="C00000"/>
                </a:solidFill>
                <a:latin typeface="Calibri" panose="020F0502020204030204" pitchFamily="34" charset="0"/>
              </a:endParaRPr>
            </a:p>
          </p:txBody>
        </p:sp>
        <p:grpSp>
          <p:nvGrpSpPr>
            <p:cNvPr id="56" name="Gruppieren 55"/>
            <p:cNvGrpSpPr/>
            <p:nvPr/>
          </p:nvGrpSpPr>
          <p:grpSpPr>
            <a:xfrm>
              <a:off x="7750930" y="4451203"/>
              <a:ext cx="1023113" cy="565317"/>
              <a:chOff x="1828800" y="3231237"/>
              <a:chExt cx="1023113" cy="565317"/>
            </a:xfrm>
          </p:grpSpPr>
          <p:grpSp>
            <p:nvGrpSpPr>
              <p:cNvPr id="65" name="Gruppieren 64"/>
              <p:cNvGrpSpPr/>
              <p:nvPr/>
            </p:nvGrpSpPr>
            <p:grpSpPr>
              <a:xfrm rot="17787383">
                <a:off x="2171090" y="3115731"/>
                <a:ext cx="527710" cy="833936"/>
                <a:chOff x="2366224" y="4360105"/>
                <a:chExt cx="527710" cy="833936"/>
              </a:xfrm>
            </p:grpSpPr>
            <p:grpSp>
              <p:nvGrpSpPr>
                <p:cNvPr id="70" name="Gruppieren 69"/>
                <p:cNvGrpSpPr/>
                <p:nvPr/>
              </p:nvGrpSpPr>
              <p:grpSpPr>
                <a:xfrm rot="1979819">
                  <a:off x="2472516" y="4812076"/>
                  <a:ext cx="319856" cy="381965"/>
                  <a:chOff x="2430046" y="4844314"/>
                  <a:chExt cx="319856" cy="381965"/>
                </a:xfrm>
              </p:grpSpPr>
              <p:sp>
                <p:nvSpPr>
                  <p:cNvPr id="74" name="Rechteck 73"/>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5" name="Rechteck 74"/>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76" name="Gerade Verbindung 75"/>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Gerade Verbindung 76"/>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71" name="Gerade Verbindung 70"/>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Bogen 71"/>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73" name="Bogen 72"/>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66" name="Gerade Verbindung 65"/>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67"/>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7" name="Gruppieren 56"/>
            <p:cNvGrpSpPr/>
            <p:nvPr/>
          </p:nvGrpSpPr>
          <p:grpSpPr>
            <a:xfrm>
              <a:off x="8442540" y="5696529"/>
              <a:ext cx="412536" cy="378077"/>
              <a:chOff x="8442540" y="5416075"/>
              <a:chExt cx="412536" cy="378077"/>
            </a:xfrm>
          </p:grpSpPr>
          <p:sp>
            <p:nvSpPr>
              <p:cNvPr id="63" name="Ellipse 62"/>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4" name="Freihandform 63"/>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58" name="Gerade Verbindung 57"/>
            <p:cNvCxnSpPr>
              <a:stCxn id="63" idx="0"/>
              <a:endCxn id="74"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Text Box 4"/>
            <p:cNvSpPr txBox="1">
              <a:spLocks noChangeArrowheads="1"/>
            </p:cNvSpPr>
            <p:nvPr/>
          </p:nvSpPr>
          <p:spPr bwMode="auto">
            <a:xfrm>
              <a:off x="8128020" y="5071046"/>
              <a:ext cx="89919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Calibri" panose="020F0502020204030204" pitchFamily="34" charset="0"/>
                </a:rPr>
                <a:t>acc. </a:t>
              </a:r>
            </a:p>
            <a:p>
              <a:pPr algn="l">
                <a:spcBef>
                  <a:spcPts val="0"/>
                </a:spcBef>
              </a:pPr>
              <a:r>
                <a:rPr lang="en-US" altLang="de-DE" sz="1700" b="1" dirty="0" smtClean="0">
                  <a:solidFill>
                    <a:srgbClr val="0000FF"/>
                  </a:solidFill>
                  <a:latin typeface="Calibri" panose="020F0502020204030204" pitchFamily="34" charset="0"/>
                </a:rPr>
                <a:t>freq. </a:t>
              </a:r>
              <a:r>
                <a:rPr lang="en-US" altLang="de-DE" sz="1700" b="1" i="1" dirty="0" err="1" smtClean="0">
                  <a:solidFill>
                    <a:srgbClr val="0000FF"/>
                  </a:solidFill>
                  <a:latin typeface="Calibri" panose="020F0502020204030204" pitchFamily="34" charset="0"/>
                </a:rPr>
                <a:t>f</a:t>
              </a:r>
              <a:r>
                <a:rPr lang="en-US" altLang="de-DE" sz="1700" b="1" i="1" baseline="-25000" dirty="0" err="1" smtClean="0">
                  <a:solidFill>
                    <a:srgbClr val="0000FF"/>
                  </a:solidFill>
                  <a:latin typeface="Calibri" panose="020F0502020204030204" pitchFamily="34" charset="0"/>
                </a:rPr>
                <a:t>rf</a:t>
              </a:r>
              <a:r>
                <a:rPr lang="en-US" altLang="de-DE" sz="1700" b="1" dirty="0" smtClean="0">
                  <a:solidFill>
                    <a:srgbClr val="0000FF"/>
                  </a:solidFill>
                  <a:latin typeface="Calibri" panose="020F0502020204030204" pitchFamily="34" charset="0"/>
                </a:rPr>
                <a:t> </a:t>
              </a:r>
              <a:endParaRPr lang="en-US" altLang="de-DE" sz="1700" b="1" dirty="0">
                <a:solidFill>
                  <a:srgbClr val="0000FF"/>
                </a:solidFill>
                <a:latin typeface="Calibri" panose="020F0502020204030204" pitchFamily="34" charset="0"/>
              </a:endParaRPr>
            </a:p>
          </p:txBody>
        </p:sp>
        <p:sp>
          <p:nvSpPr>
            <p:cNvPr id="60" name="Rechteck 59"/>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1" name="Text Box 4"/>
            <p:cNvSpPr txBox="1">
              <a:spLocks noChangeArrowheads="1"/>
            </p:cNvSpPr>
            <p:nvPr/>
          </p:nvSpPr>
          <p:spPr bwMode="auto">
            <a:xfrm>
              <a:off x="6845465" y="5456331"/>
              <a:ext cx="100397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err="1" smtClean="0">
                  <a:solidFill>
                    <a:srgbClr val="CC00CC"/>
                  </a:solidFill>
                  <a:latin typeface="Calibri" panose="020F0502020204030204" pitchFamily="34" charset="0"/>
                </a:rPr>
                <a:t>rf</a:t>
              </a:r>
              <a:r>
                <a:rPr lang="en-US" altLang="de-DE" sz="1700" b="1" dirty="0" smtClean="0">
                  <a:solidFill>
                    <a:srgbClr val="CC00CC"/>
                  </a:solidFill>
                  <a:latin typeface="Calibri" panose="020F0502020204030204" pitchFamily="34" charset="0"/>
                </a:rPr>
                <a:t> cavity</a:t>
              </a:r>
              <a:endParaRPr lang="en-US" altLang="de-DE" sz="1700" b="1" dirty="0">
                <a:solidFill>
                  <a:srgbClr val="CC00CC"/>
                </a:solidFill>
                <a:latin typeface="Calibri" panose="020F0502020204030204" pitchFamily="34" charset="0"/>
              </a:endParaRPr>
            </a:p>
          </p:txBody>
        </p:sp>
        <p:cxnSp>
          <p:nvCxnSpPr>
            <p:cNvPr id="62" name="Gerade Verbindung 61"/>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8563109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The Artist View of a Streak Camera</a:t>
            </a:r>
          </a:p>
        </p:txBody>
      </p:sp>
      <p:sp>
        <p:nvSpPr>
          <p:cNvPr id="327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3277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7600" y="968375"/>
            <a:ext cx="4310063" cy="551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a:hlinkClick r:id="" action="ppaction://noaction"/>
          </p:cNvPr>
          <p:cNvSpPr txBox="1"/>
          <p:nvPr/>
        </p:nvSpPr>
        <p:spPr>
          <a:xfrm>
            <a:off x="4773140" y="6519446"/>
            <a:ext cx="1339406"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a:hlinkClick r:id="rId4" action="ppaction://hlinksldjump"/>
              </a:rPr>
              <a:t> </a:t>
            </a:r>
            <a:r>
              <a:rPr lang="en-US" sz="1600" b="1" dirty="0" smtClean="0">
                <a:solidFill>
                  <a:srgbClr val="3333CC"/>
                </a:solidFill>
                <a:latin typeface="Calibri" panose="020F0502020204030204" pitchFamily="34" charset="0"/>
                <a:cs typeface="Calibri" panose="020F0502020204030204" pitchFamily="34" charset="0"/>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062247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Bunch </a:t>
            </a:r>
            <a:r>
              <a:rPr lang="en-US" altLang="de-DE" sz="2100" b="1" dirty="0" smtClean="0">
                <a:solidFill>
                  <a:srgbClr val="000000"/>
                </a:solidFill>
                <a:latin typeface="Arial" panose="020B0604020202020204" pitchFamily="34" charset="0"/>
                <a:cs typeface="Arial" panose="020B0604020202020204" pitchFamily="34" charset="0"/>
              </a:rPr>
              <a:t>Length </a:t>
            </a:r>
            <a:r>
              <a:rPr lang="en-US" altLang="de-DE" sz="2100" b="1" dirty="0">
                <a:solidFill>
                  <a:srgbClr val="000000"/>
                </a:solidFill>
                <a:latin typeface="Arial" panose="020B0604020202020204" pitchFamily="34" charset="0"/>
                <a:cs typeface="Arial" panose="020B0604020202020204" pitchFamily="34" charset="0"/>
              </a:rPr>
              <a:t>M</a:t>
            </a:r>
            <a:r>
              <a:rPr lang="en-US" altLang="de-DE" sz="2100" b="1" dirty="0" smtClean="0">
                <a:solidFill>
                  <a:srgbClr val="000000"/>
                </a:solidFill>
                <a:latin typeface="Arial" panose="020B0604020202020204" pitchFamily="34" charset="0"/>
                <a:cs typeface="Arial" panose="020B0604020202020204" pitchFamily="34" charset="0"/>
              </a:rPr>
              <a:t>easurement </a:t>
            </a:r>
            <a:r>
              <a:rPr lang="en-US" altLang="de-DE" sz="2100" b="1" dirty="0">
                <a:solidFill>
                  <a:srgbClr val="000000"/>
                </a:solidFill>
                <a:latin typeface="Arial" panose="020B0604020202020204" pitchFamily="34" charset="0"/>
                <a:cs typeface="Arial" panose="020B0604020202020204" pitchFamily="34" charset="0"/>
              </a:rPr>
              <a:t>by electro-optical </a:t>
            </a:r>
            <a:r>
              <a:rPr lang="en-US" altLang="de-DE" sz="2100" b="1" dirty="0" smtClean="0">
                <a:solidFill>
                  <a:srgbClr val="000000"/>
                </a:solidFill>
                <a:latin typeface="Arial" panose="020B0604020202020204" pitchFamily="34" charset="0"/>
                <a:cs typeface="Arial" panose="020B0604020202020204" pitchFamily="34" charset="0"/>
              </a:rPr>
              <a:t>Method</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348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34821" name="Text Box 4"/>
              <p:cNvSpPr txBox="1">
                <a:spLocks noChangeArrowheads="1"/>
              </p:cNvSpPr>
              <p:nvPr/>
            </p:nvSpPr>
            <p:spPr bwMode="auto">
              <a:xfrm>
                <a:off x="147638" y="725488"/>
                <a:ext cx="9251543" cy="192552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smtClean="0">
                    <a:solidFill>
                      <a:srgbClr val="0000FF"/>
                    </a:solidFill>
                    <a:latin typeface="Calibri" panose="020F0502020204030204" pitchFamily="34" charset="0"/>
                  </a:rPr>
                  <a:t>For Free Electron Lasers </a:t>
                </a:r>
                <a:r>
                  <a:rPr lang="en-US" altLang="de-DE" sz="2000" b="1" dirty="0">
                    <a:solidFill>
                      <a:srgbClr val="0000FF"/>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rPr>
                  <a:t> bunch length below 1 </a:t>
                </a:r>
                <a:r>
                  <a:rPr lang="en-US" altLang="de-DE" sz="2000" b="1" dirty="0" err="1">
                    <a:solidFill>
                      <a:srgbClr val="0000FF"/>
                    </a:solidFill>
                    <a:latin typeface="Calibri" panose="020F0502020204030204" pitchFamily="34" charset="0"/>
                  </a:rPr>
                  <a:t>ps</a:t>
                </a:r>
                <a:r>
                  <a:rPr lang="en-US" altLang="de-DE" sz="2000" b="1" dirty="0">
                    <a:solidFill>
                      <a:srgbClr val="0000FF"/>
                    </a:solidFill>
                    <a:latin typeface="Calibri" panose="020F0502020204030204" pitchFamily="34" charset="0"/>
                  </a:rPr>
                  <a:t> is achieved </a:t>
                </a:r>
                <a:endParaRPr lang="en-US" altLang="de-DE" sz="2000" b="1" dirty="0" smtClean="0">
                  <a:solidFill>
                    <a:srgbClr val="0000FF"/>
                  </a:solidFill>
                  <a:latin typeface="Calibri" panose="020F0502020204030204" pitchFamily="34" charset="0"/>
                </a:endParaRPr>
              </a:p>
              <a:p>
                <a:pPr marL="180975" indent="-180975" algn="l">
                  <a:spcBef>
                    <a:spcPts val="200"/>
                  </a:spcBef>
                  <a:buFont typeface="Wingdings" panose="05000000000000000000" pitchFamily="2" charset="2"/>
                  <a:buChar char="Ø"/>
                </a:pPr>
                <a:r>
                  <a:rPr lang="en-US" altLang="de-DE" dirty="0" smtClean="0">
                    <a:latin typeface="Calibri" panose="020F0502020204030204" pitchFamily="34" charset="0"/>
                    <a:sym typeface="Symbol" pitchFamily="18" charset="2"/>
                  </a:rPr>
                  <a:t> Below the resolution </a:t>
                </a:r>
                <a:r>
                  <a:rPr lang="en-US" altLang="de-DE" dirty="0">
                    <a:latin typeface="Calibri" panose="020F0502020204030204" pitchFamily="34" charset="0"/>
                    <a:sym typeface="Symbol" pitchFamily="18" charset="2"/>
                  </a:rPr>
                  <a:t>of streak camera</a:t>
                </a:r>
              </a:p>
              <a:p>
                <a:pPr marL="180975" indent="-180975" algn="l">
                  <a:spcBef>
                    <a:spcPts val="200"/>
                  </a:spcBef>
                  <a:buFont typeface="Wingdings" panose="05000000000000000000" pitchFamily="2" charset="2"/>
                  <a:buChar char="Ø"/>
                </a:pPr>
                <a:r>
                  <a:rPr lang="en-US" altLang="de-DE" dirty="0" smtClean="0">
                    <a:latin typeface="Calibri" panose="020F0502020204030204" pitchFamily="34" charset="0"/>
                    <a:sym typeface="Symbol" pitchFamily="18" charset="2"/>
                  </a:rPr>
                  <a:t> Short </a:t>
                </a:r>
                <a:r>
                  <a:rPr lang="en-US" altLang="de-DE" dirty="0">
                    <a:latin typeface="Calibri" panose="020F0502020204030204" pitchFamily="34" charset="0"/>
                    <a:sym typeface="Symbol" pitchFamily="18" charset="2"/>
                  </a:rPr>
                  <a:t>laser pulses with </a:t>
                </a:r>
                <a:r>
                  <a:rPr lang="en-US" altLang="de-DE" b="1" i="1" dirty="0">
                    <a:latin typeface="Calibri" panose="020F0502020204030204" pitchFamily="34" charset="0"/>
                    <a:sym typeface="Symbol" pitchFamily="18" charset="2"/>
                  </a:rPr>
                  <a:t>t </a:t>
                </a:r>
                <a:r>
                  <a:rPr lang="en-US" altLang="de-DE" b="1" i="1" dirty="0" smtClean="0">
                    <a:latin typeface="Calibri" panose="020F0502020204030204" pitchFamily="34" charset="0"/>
                    <a:sym typeface="Symbol" pitchFamily="18" charset="2"/>
                  </a:rPr>
                  <a:t>   </a:t>
                </a:r>
                <a:r>
                  <a:rPr lang="en-US" altLang="de-DE" b="1" dirty="0">
                    <a:latin typeface="Calibri" panose="020F0502020204030204" pitchFamily="34" charset="0"/>
                    <a:sym typeface="Symbol" pitchFamily="18" charset="2"/>
                  </a:rPr>
                  <a:t>10 fs</a:t>
                </a:r>
                <a:r>
                  <a:rPr lang="en-US" altLang="de-DE" dirty="0">
                    <a:latin typeface="Calibri" panose="020F0502020204030204" pitchFamily="34" charset="0"/>
                    <a:sym typeface="Symbol" pitchFamily="18" charset="2"/>
                  </a:rPr>
                  <a:t> and electro-optical modulator</a:t>
                </a:r>
              </a:p>
              <a:p>
                <a:pPr algn="l">
                  <a:spcBef>
                    <a:spcPts val="200"/>
                  </a:spcBef>
                </a:pPr>
                <a:r>
                  <a:rPr lang="en-US" altLang="de-DE" b="1" dirty="0">
                    <a:solidFill>
                      <a:srgbClr val="0000FF"/>
                    </a:solidFill>
                    <a:latin typeface="Calibri" panose="020F0502020204030204" pitchFamily="34" charset="0"/>
                    <a:sym typeface="Symbol" pitchFamily="18" charset="2"/>
                  </a:rPr>
                  <a:t>Electro optical modulator: </a:t>
                </a:r>
                <a:r>
                  <a:rPr lang="en-US" altLang="de-DE" b="1" dirty="0" smtClean="0">
                    <a:solidFill>
                      <a:srgbClr val="0000FF"/>
                    </a:solidFill>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B</a:t>
                </a:r>
                <a:r>
                  <a:rPr lang="en-US" altLang="de-DE" dirty="0" smtClean="0">
                    <a:latin typeface="Calibri" panose="020F0502020204030204" pitchFamily="34" charset="0"/>
                    <a:sym typeface="Symbol" pitchFamily="18" charset="2"/>
                  </a:rPr>
                  <a:t>irefringent</a:t>
                </a:r>
                <a:r>
                  <a:rPr lang="en-US" altLang="de-DE" dirty="0">
                    <a:latin typeface="Calibri" panose="020F0502020204030204" pitchFamily="34" charset="0"/>
                    <a:sym typeface="Symbol" pitchFamily="18" charset="2"/>
                  </a:rPr>
                  <a:t>, rotation angle depends on external electric field</a:t>
                </a:r>
              </a:p>
              <a:p>
                <a:pPr algn="l">
                  <a:spcBef>
                    <a:spcPts val="200"/>
                  </a:spcBef>
                </a:pPr>
                <a:r>
                  <a:rPr lang="en-US" altLang="de-DE" dirty="0">
                    <a:latin typeface="Calibri" panose="020F0502020204030204" pitchFamily="34" charset="0"/>
                    <a:sym typeface="Symbol" pitchFamily="18" charset="2"/>
                  </a:rPr>
                  <a:t>Relativistic electron </a:t>
                </a:r>
                <a:r>
                  <a:rPr lang="en-US" altLang="de-DE" dirty="0" smtClean="0">
                    <a:latin typeface="Calibri" panose="020F0502020204030204" pitchFamily="34" charset="0"/>
                    <a:sym typeface="Symbol" pitchFamily="18" charset="2"/>
                  </a:rPr>
                  <a:t>bunch: </a:t>
                </a:r>
                <a:r>
                  <a:rPr lang="en-US" altLang="de-DE" dirty="0">
                    <a:latin typeface="Calibri" panose="020F0502020204030204" pitchFamily="34" charset="0"/>
                    <a:sym typeface="Symbol" pitchFamily="18" charset="2"/>
                  </a:rPr>
                  <a:t>transverse </a:t>
                </a:r>
                <a:r>
                  <a:rPr lang="en-US" altLang="de-DE" dirty="0" err="1" smtClean="0">
                    <a:latin typeface="Calibri" panose="020F0502020204030204" pitchFamily="34" charset="0"/>
                    <a:sym typeface="Symbol" pitchFamily="18" charset="2"/>
                  </a:rPr>
                  <a:t>ele</a:t>
                </a:r>
                <a:r>
                  <a:rPr lang="en-US" altLang="de-DE" dirty="0" smtClean="0">
                    <a:latin typeface="Calibri" panose="020F0502020204030204" pitchFamily="34" charset="0"/>
                    <a:sym typeface="Symbol" pitchFamily="18" charset="2"/>
                  </a:rPr>
                  <a:t>. field </a:t>
                </a:r>
                <a14:m>
                  <m:oMath xmlns:m="http://schemas.openxmlformats.org/officeDocument/2006/math">
                    <m:sSub>
                      <m:sSubPr>
                        <m:ctrlPr>
                          <a:rPr lang="en-US" altLang="de-DE" i="1" smtClean="0">
                            <a:latin typeface="Cambria Math" panose="02040503050406030204" pitchFamily="18" charset="0"/>
                            <a:sym typeface="Symbol" pitchFamily="18" charset="2"/>
                          </a:rPr>
                        </m:ctrlPr>
                      </m:sSubPr>
                      <m:e>
                        <m:r>
                          <a:rPr lang="de-DE" altLang="de-DE" b="0" i="1" smtClean="0">
                            <a:latin typeface="Cambria Math" panose="02040503050406030204" pitchFamily="18" charset="0"/>
                            <a:sym typeface="Symbol" pitchFamily="18" charset="2"/>
                          </a:rPr>
                          <m:t>𝐸</m:t>
                        </m:r>
                      </m:e>
                      <m:sub>
                        <m:r>
                          <a:rPr lang="en-US" altLang="de-DE" i="1" smtClean="0">
                            <a:latin typeface="Cambria Math" panose="02040503050406030204" pitchFamily="18" charset="0"/>
                            <a:ea typeface="Cambria Math" panose="02040503050406030204" pitchFamily="18" charset="0"/>
                            <a:sym typeface="Symbol" pitchFamily="18" charset="2"/>
                          </a:rPr>
                          <m:t>⊥</m:t>
                        </m:r>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b="0" i="1" smtClean="0">
                            <a:latin typeface="Cambria Math" panose="02040503050406030204" pitchFamily="18" charset="0"/>
                            <a:ea typeface="Cambria Math" panose="02040503050406030204" pitchFamily="18" charset="0"/>
                            <a:sym typeface="Symbol" pitchFamily="18" charset="2"/>
                          </a:rPr>
                          <m:t>𝑙𝑎𝑏</m:t>
                        </m:r>
                      </m:sub>
                    </m:sSub>
                    <m:r>
                      <a:rPr lang="de-DE" altLang="de-DE" b="0" i="1" smtClean="0">
                        <a:latin typeface="Cambria Math" panose="02040503050406030204" pitchFamily="18" charset="0"/>
                        <a:sym typeface="Symbol" pitchFamily="18" charset="2"/>
                      </a:rPr>
                      <m:t>= </m:t>
                    </m:r>
                    <m:r>
                      <a:rPr lang="de-DE" altLang="de-DE" b="0" i="1" smtClean="0">
                        <a:latin typeface="Cambria Math" panose="02040503050406030204" pitchFamily="18" charset="0"/>
                        <a:ea typeface="Cambria Math" panose="02040503050406030204" pitchFamily="18" charset="0"/>
                        <a:sym typeface="Symbol" pitchFamily="18" charset="2"/>
                      </a:rPr>
                      <m:t>𝛾</m:t>
                    </m:r>
                    <m:sSub>
                      <m:sSubPr>
                        <m:ctrlPr>
                          <a:rPr lang="de-DE" altLang="de-DE" b="0" i="1" smtClean="0">
                            <a:latin typeface="Cambria Math" panose="02040503050406030204" pitchFamily="18" charset="0"/>
                            <a:sym typeface="Symbol" pitchFamily="18" charset="2"/>
                          </a:rPr>
                        </m:ctrlPr>
                      </m:sSubPr>
                      <m:e>
                        <m:r>
                          <a:rPr lang="de-DE" altLang="de-DE" b="0" i="1" smtClean="0">
                            <a:latin typeface="Cambria Math" panose="02040503050406030204" pitchFamily="18" charset="0"/>
                            <a:sym typeface="Symbol" pitchFamily="18" charset="2"/>
                          </a:rPr>
                          <m:t>𝐸</m:t>
                        </m:r>
                      </m:e>
                      <m:sub>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b="0" i="1" smtClean="0">
                            <a:latin typeface="Cambria Math" panose="02040503050406030204" pitchFamily="18" charset="0"/>
                            <a:ea typeface="Cambria Math" panose="02040503050406030204" pitchFamily="18" charset="0"/>
                            <a:sym typeface="Symbol" pitchFamily="18" charset="2"/>
                          </a:rPr>
                          <m:t>𝑟𝑒𝑠𝑡</m:t>
                        </m:r>
                      </m:sub>
                    </m:sSub>
                  </m:oMath>
                </a14:m>
                <a:r>
                  <a:rPr lang="en-US" altLang="de-DE" dirty="0" smtClean="0">
                    <a:latin typeface="Calibri" panose="020F0502020204030204" pitchFamily="34" charset="0"/>
                    <a:sym typeface="Symbol" pitchFamily="18" charset="2"/>
                  </a:rPr>
                  <a:t> carries </a:t>
                </a:r>
                <a:r>
                  <a:rPr lang="en-US" altLang="de-DE" dirty="0">
                    <a:latin typeface="Calibri" panose="020F0502020204030204" pitchFamily="34" charset="0"/>
                    <a:sym typeface="Symbol" pitchFamily="18" charset="2"/>
                  </a:rPr>
                  <a:t>the time information</a:t>
                </a:r>
                <a:r>
                  <a:rPr lang="en-US" altLang="de-DE" dirty="0">
                    <a:solidFill>
                      <a:schemeClr val="accent2"/>
                    </a:solidFill>
                    <a:latin typeface="Calibri" panose="020F0502020204030204" pitchFamily="34" charset="0"/>
                    <a:sym typeface="Symbol" pitchFamily="18" charset="2"/>
                  </a:rPr>
                  <a:t> </a:t>
                </a:r>
              </a:p>
              <a:p>
                <a:pPr algn="l">
                  <a:spcBef>
                    <a:spcPts val="200"/>
                  </a:spcBef>
                </a:pPr>
                <a:r>
                  <a:rPr lang="en-US" altLang="de-DE" dirty="0">
                    <a:latin typeface="Calibri" panose="020F0502020204030204" pitchFamily="34" charset="0"/>
                    <a:sym typeface="Symbol" pitchFamily="18" charset="2"/>
                  </a:rPr>
                  <a:t>Scanning of delay between bunch and laser  time profile after several pulses. </a:t>
                </a:r>
              </a:p>
            </p:txBody>
          </p:sp>
        </mc:Choice>
        <mc:Fallback xmlns="">
          <p:sp>
            <p:nvSpPr>
              <p:cNvPr id="34821" name="Text Box 4"/>
              <p:cNvSpPr txBox="1">
                <a:spLocks noRot="1" noChangeAspect="1" noMove="1" noResize="1" noEditPoints="1" noAdjustHandles="1" noChangeArrowheads="1" noChangeShapeType="1" noTextEdit="1"/>
              </p:cNvSpPr>
              <p:nvPr/>
            </p:nvSpPr>
            <p:spPr bwMode="auto">
              <a:xfrm>
                <a:off x="147638" y="725488"/>
                <a:ext cx="9251543" cy="1925527"/>
              </a:xfrm>
              <a:prstGeom prst="rect">
                <a:avLst/>
              </a:prstGeom>
              <a:blipFill>
                <a:blip r:embed="rId3"/>
                <a:stretch>
                  <a:fillRect l="-659" t="-2215" b="-411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nvGrpSpPr>
          <p:cNvPr id="34817" name="Gruppieren 34816"/>
          <p:cNvGrpSpPr/>
          <p:nvPr/>
        </p:nvGrpSpPr>
        <p:grpSpPr>
          <a:xfrm>
            <a:off x="4306562" y="4816955"/>
            <a:ext cx="4535812" cy="718260"/>
            <a:chOff x="4306562" y="5400297"/>
            <a:chExt cx="4535812" cy="718260"/>
          </a:xfrm>
        </p:grpSpPr>
        <p:sp>
          <p:nvSpPr>
            <p:cNvPr id="8" name="Textfeld 7"/>
            <p:cNvSpPr txBox="1"/>
            <p:nvPr/>
          </p:nvSpPr>
          <p:spPr>
            <a:xfrm>
              <a:off x="6156176" y="5777989"/>
              <a:ext cx="757645" cy="338554"/>
            </a:xfrm>
            <a:prstGeom prst="rect">
              <a:avLst/>
            </a:prstGeom>
            <a:noFill/>
            <a:ln w="34925">
              <a:solidFill>
                <a:srgbClr val="008000"/>
              </a:solidFill>
            </a:ln>
          </p:spPr>
          <p:txBody>
            <a:bodyPr wrap="square" rtlCol="0">
              <a:spAutoFit/>
            </a:bodyPr>
            <a:lstStyle/>
            <a:p>
              <a:r>
                <a:rPr lang="en-US" sz="1600" b="1" dirty="0" smtClean="0">
                  <a:solidFill>
                    <a:srgbClr val="008000"/>
                  </a:solidFill>
                  <a:latin typeface="Calibri" panose="020F0502020204030204" pitchFamily="34" charset="0"/>
                </a:rPr>
                <a:t>LINAC</a:t>
              </a:r>
              <a:endParaRPr lang="en-US" sz="1600" b="1" dirty="0">
                <a:solidFill>
                  <a:srgbClr val="008000"/>
                </a:solidFill>
                <a:latin typeface="Calibri" panose="020F0502020204030204" pitchFamily="34" charset="0"/>
              </a:endParaRPr>
            </a:p>
          </p:txBody>
        </p:sp>
        <p:sp>
          <p:nvSpPr>
            <p:cNvPr id="9" name="Textfeld 8"/>
            <p:cNvSpPr txBox="1"/>
            <p:nvPr/>
          </p:nvSpPr>
          <p:spPr>
            <a:xfrm>
              <a:off x="4306562" y="5772812"/>
              <a:ext cx="757645" cy="338554"/>
            </a:xfrm>
            <a:prstGeom prst="rect">
              <a:avLst/>
            </a:prstGeom>
            <a:noFill/>
            <a:ln w="34925">
              <a:solidFill>
                <a:srgbClr val="008000"/>
              </a:solidFill>
            </a:ln>
          </p:spPr>
          <p:txBody>
            <a:bodyPr wrap="square" rtlCol="0">
              <a:spAutoFit/>
            </a:bodyPr>
            <a:lstStyle/>
            <a:p>
              <a:pPr algn="ctr"/>
              <a:r>
                <a:rPr lang="en-US" sz="1600" b="1" dirty="0" smtClean="0">
                  <a:solidFill>
                    <a:srgbClr val="008000"/>
                  </a:solidFill>
                  <a:latin typeface="Calibri" panose="020F0502020204030204" pitchFamily="34" charset="0"/>
                </a:rPr>
                <a:t>LINAC</a:t>
              </a:r>
              <a:endParaRPr lang="en-US" sz="1600" b="1" dirty="0">
                <a:solidFill>
                  <a:srgbClr val="008000"/>
                </a:solidFill>
                <a:latin typeface="Calibri" panose="020F0502020204030204" pitchFamily="34" charset="0"/>
              </a:endParaRPr>
            </a:p>
          </p:txBody>
        </p:sp>
        <p:cxnSp>
          <p:nvCxnSpPr>
            <p:cNvPr id="10" name="Gerade Verbindung 9"/>
            <p:cNvCxnSpPr/>
            <p:nvPr/>
          </p:nvCxnSpPr>
          <p:spPr bwMode="auto">
            <a:xfrm flipH="1" flipV="1">
              <a:off x="5054063" y="5949280"/>
              <a:ext cx="310025" cy="279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4"/>
            <p:cNvSpPr txBox="1">
              <a:spLocks noChangeArrowheads="1"/>
            </p:cNvSpPr>
            <p:nvPr/>
          </p:nvSpPr>
          <p:spPr bwMode="auto">
            <a:xfrm>
              <a:off x="6692626" y="5400297"/>
              <a:ext cx="11974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smtClean="0">
                  <a:solidFill>
                    <a:srgbClr val="0000FF"/>
                  </a:solidFill>
                  <a:latin typeface="Calibri" panose="020F0502020204030204" pitchFamily="34" charset="0"/>
                </a:rPr>
                <a:t>EO monitor</a:t>
              </a:r>
              <a:endParaRPr lang="en-US" altLang="de-DE" sz="1600" b="1" dirty="0">
                <a:solidFill>
                  <a:srgbClr val="0000FF"/>
                </a:solidFill>
                <a:latin typeface="Calibri" panose="020F0502020204030204" pitchFamily="34" charset="0"/>
              </a:endParaRPr>
            </a:p>
          </p:txBody>
        </p:sp>
        <p:sp>
          <p:nvSpPr>
            <p:cNvPr id="13" name="Textfeld 12"/>
            <p:cNvSpPr txBox="1"/>
            <p:nvPr/>
          </p:nvSpPr>
          <p:spPr>
            <a:xfrm>
              <a:off x="7236296" y="5780003"/>
              <a:ext cx="110133" cy="338554"/>
            </a:xfrm>
            <a:prstGeom prst="rect">
              <a:avLst/>
            </a:prstGeom>
            <a:noFill/>
            <a:ln w="34925">
              <a:solidFill>
                <a:srgbClr val="0000FF"/>
              </a:solidFill>
            </a:ln>
          </p:spPr>
          <p:txBody>
            <a:bodyPr wrap="square" rtlCol="0">
              <a:spAutoFit/>
            </a:bodyPr>
            <a:lstStyle/>
            <a:p>
              <a:endParaRPr lang="en-US" sz="1600" b="1" dirty="0">
                <a:solidFill>
                  <a:srgbClr val="0000FF"/>
                </a:solidFill>
                <a:latin typeface="Calibri" panose="020F0502020204030204" pitchFamily="34" charset="0"/>
              </a:endParaRPr>
            </a:p>
          </p:txBody>
        </p:sp>
        <p:cxnSp>
          <p:nvCxnSpPr>
            <p:cNvPr id="14" name="Gerade Verbindung 13"/>
            <p:cNvCxnSpPr/>
            <p:nvPr/>
          </p:nvCxnSpPr>
          <p:spPr bwMode="auto">
            <a:xfrm flipH="1" flipV="1">
              <a:off x="7346430" y="5949280"/>
              <a:ext cx="393922" cy="6278"/>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3" idx="3"/>
              <a:endCxn id="8" idx="3"/>
            </p:cNvCxnSpPr>
            <p:nvPr/>
          </p:nvCxnSpPr>
          <p:spPr bwMode="auto">
            <a:xfrm flipH="1" flipV="1">
              <a:off x="6913821" y="5947266"/>
              <a:ext cx="432608" cy="201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p:nvPr/>
          </p:nvCxnSpPr>
          <p:spPr bwMode="auto">
            <a:xfrm flipH="1" flipV="1">
              <a:off x="5893778" y="5953153"/>
              <a:ext cx="280234" cy="2405"/>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4"/>
            <p:cNvCxnSpPr/>
            <p:nvPr/>
          </p:nvCxnSpPr>
          <p:spPr bwMode="auto">
            <a:xfrm flipH="1">
              <a:off x="5364089" y="5777989"/>
              <a:ext cx="125218"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flipH="1">
              <a:off x="5489307" y="5777989"/>
              <a:ext cx="306829" cy="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5796136" y="5777989"/>
              <a:ext cx="97642"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7740351" y="5772812"/>
              <a:ext cx="1102023" cy="338554"/>
            </a:xfrm>
            <a:prstGeom prst="rect">
              <a:avLst/>
            </a:prstGeom>
            <a:noFill/>
            <a:ln w="34925">
              <a:solidFill>
                <a:srgbClr val="CC0066"/>
              </a:solidFill>
            </a:ln>
          </p:spPr>
          <p:txBody>
            <a:bodyPr wrap="square" rtlCol="0">
              <a:spAutoFit/>
            </a:bodyPr>
            <a:lstStyle/>
            <a:p>
              <a:r>
                <a:rPr lang="en-US" sz="1600" b="1" dirty="0" err="1" smtClean="0">
                  <a:solidFill>
                    <a:srgbClr val="CC0066"/>
                  </a:solidFill>
                  <a:latin typeface="Calibri" panose="020F0502020204030204" pitchFamily="34" charset="0"/>
                </a:rPr>
                <a:t>Undulator</a:t>
              </a:r>
              <a:endParaRPr lang="en-US" sz="1600" b="1" dirty="0">
                <a:solidFill>
                  <a:srgbClr val="CC0066"/>
                </a:solidFill>
                <a:latin typeface="Calibri" panose="020F0502020204030204" pitchFamily="34" charset="0"/>
              </a:endParaRPr>
            </a:p>
          </p:txBody>
        </p:sp>
        <p:sp>
          <p:nvSpPr>
            <p:cNvPr id="39" name="Text Box 4"/>
            <p:cNvSpPr txBox="1">
              <a:spLocks noChangeArrowheads="1"/>
            </p:cNvSpPr>
            <p:nvPr/>
          </p:nvSpPr>
          <p:spPr bwMode="auto">
            <a:xfrm>
              <a:off x="4716016" y="5466710"/>
              <a:ext cx="194421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smtClean="0">
                  <a:solidFill>
                    <a:srgbClr val="C00000"/>
                  </a:solidFill>
                  <a:latin typeface="Calibri" panose="020F0502020204030204" pitchFamily="34" charset="0"/>
                </a:rPr>
                <a:t>Bunch compressor</a:t>
              </a:r>
              <a:endParaRPr lang="en-US" altLang="de-DE" sz="1600" b="1" dirty="0">
                <a:solidFill>
                  <a:srgbClr val="C00000"/>
                </a:solidFill>
                <a:latin typeface="Calibri" panose="020F0502020204030204" pitchFamily="34" charset="0"/>
              </a:endParaRPr>
            </a:p>
          </p:txBody>
        </p:sp>
      </p:grpSp>
      <p:pic>
        <p:nvPicPr>
          <p:cNvPr id="96258"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6608" y="2403282"/>
            <a:ext cx="7890097" cy="2534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 Box 8"/>
          <p:cNvSpPr txBox="1">
            <a:spLocks noChangeArrowheads="1"/>
          </p:cNvSpPr>
          <p:nvPr/>
        </p:nvSpPr>
        <p:spPr bwMode="auto">
          <a:xfrm>
            <a:off x="107826" y="6092825"/>
            <a:ext cx="424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smtClean="0">
                <a:latin typeface="Calibri" panose="020F0502020204030204" pitchFamily="34" charset="0"/>
              </a:rPr>
              <a:t>Courtesy </a:t>
            </a:r>
            <a:r>
              <a:rPr lang="en-US" altLang="de-DE" dirty="0" err="1" smtClean="0">
                <a:latin typeface="Calibri" panose="020F0502020204030204" pitchFamily="34" charset="0"/>
              </a:rPr>
              <a:t>S.P.Jamison</a:t>
            </a:r>
            <a:r>
              <a:rPr lang="en-US" altLang="de-DE" dirty="0" smtClean="0">
                <a:latin typeface="Calibri" panose="020F0502020204030204" pitchFamily="34" charset="0"/>
              </a:rPr>
              <a:t> </a:t>
            </a:r>
            <a:r>
              <a:rPr lang="en-US" altLang="de-DE" dirty="0">
                <a:latin typeface="Calibri" panose="020F0502020204030204" pitchFamily="34" charset="0"/>
              </a:rPr>
              <a:t>et al., EPAC 2006</a:t>
            </a:r>
          </a:p>
        </p:txBody>
      </p:sp>
    </p:spTree>
    <p:extLst>
      <p:ext uri="{BB962C8B-B14F-4D97-AF65-F5344CB8AC3E}">
        <p14:creationId xmlns:p14="http://schemas.microsoft.com/office/powerpoint/2010/main" val="177754605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Example of Screen based Beam Profile Measurement</a:t>
            </a:r>
          </a:p>
        </p:txBody>
      </p:sp>
      <p:sp>
        <p:nvSpPr>
          <p:cNvPr id="614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6149" name="Rectangle 8"/>
          <p:cNvSpPr>
            <a:spLocks noChangeArrowheads="1"/>
          </p:cNvSpPr>
          <p:nvPr/>
        </p:nvSpPr>
        <p:spPr bwMode="auto">
          <a:xfrm>
            <a:off x="0" y="4752779"/>
            <a:ext cx="333777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400"/>
              </a:spcBef>
            </a:pPr>
            <a:r>
              <a:rPr lang="en-US" altLang="de-DE" dirty="0">
                <a:latin typeface="Calibri" panose="020F0502020204030204" pitchFamily="34" charset="0"/>
              </a:rPr>
              <a:t>Observation with </a:t>
            </a:r>
            <a:r>
              <a:rPr lang="en-US" altLang="de-DE" dirty="0" smtClean="0">
                <a:latin typeface="Calibri" panose="020F0502020204030204" pitchFamily="34" charset="0"/>
              </a:rPr>
              <a:t> CMOS camera</a:t>
            </a:r>
            <a:endParaRPr lang="en-US" altLang="de-DE" dirty="0">
              <a:latin typeface="Calibri" panose="020F0502020204030204" pitchFamily="34" charset="0"/>
            </a:endParaRPr>
          </a:p>
        </p:txBody>
      </p:sp>
      <p:sp>
        <p:nvSpPr>
          <p:cNvPr id="6150" name="Text Box 10"/>
          <p:cNvSpPr txBox="1">
            <a:spLocks noChangeArrowheads="1"/>
          </p:cNvSpPr>
          <p:nvPr/>
        </p:nvSpPr>
        <p:spPr bwMode="auto">
          <a:xfrm>
            <a:off x="8613" y="857565"/>
            <a:ext cx="3403600" cy="3776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008000"/>
                </a:solidFill>
                <a:latin typeface="Calibri" panose="020F0502020204030204" pitchFamily="34" charset="0"/>
              </a:rPr>
              <a:t>Advantage of screens:</a:t>
            </a:r>
            <a:r>
              <a:rPr lang="en-US" altLang="de-DE" dirty="0">
                <a:latin typeface="Calibri" panose="020F0502020204030204" pitchFamily="34" charset="0"/>
              </a:rPr>
              <a:t> </a:t>
            </a:r>
          </a:p>
          <a:p>
            <a:pPr>
              <a:lnSpc>
                <a:spcPct val="70000"/>
              </a:lnSpc>
              <a:buFont typeface="Wingdings" pitchFamily="2" charset="2"/>
              <a:buChar char="Ø"/>
            </a:pPr>
            <a:r>
              <a:rPr lang="en-US" altLang="de-DE" dirty="0">
                <a:latin typeface="Calibri" panose="020F0502020204030204" pitchFamily="34" charset="0"/>
              </a:rPr>
              <a:t>Direct 2-dim measurement</a:t>
            </a:r>
          </a:p>
          <a:p>
            <a:pPr>
              <a:lnSpc>
                <a:spcPct val="70000"/>
              </a:lnSpc>
              <a:buFont typeface="Wingdings" pitchFamily="2" charset="2"/>
              <a:buChar char="Ø"/>
            </a:pPr>
            <a:r>
              <a:rPr lang="en-US" altLang="de-DE" dirty="0">
                <a:latin typeface="Calibri" panose="020F0502020204030204" pitchFamily="34" charset="0"/>
              </a:rPr>
              <a:t>High spatial resolution</a:t>
            </a:r>
          </a:p>
          <a:p>
            <a:pPr>
              <a:lnSpc>
                <a:spcPct val="70000"/>
              </a:lnSpc>
              <a:buFont typeface="Wingdings" pitchFamily="2" charset="2"/>
              <a:buChar char="Ø"/>
            </a:pPr>
            <a:r>
              <a:rPr lang="en-US" altLang="de-DE" dirty="0">
                <a:latin typeface="Calibri" panose="020F0502020204030204" pitchFamily="34" charset="0"/>
              </a:rPr>
              <a:t>Cheap </a:t>
            </a:r>
            <a:r>
              <a:rPr lang="en-US" altLang="de-DE" dirty="0" smtClean="0">
                <a:latin typeface="Calibri" panose="020F0502020204030204" pitchFamily="34" charset="0"/>
              </a:rPr>
              <a:t>realization</a:t>
            </a:r>
          </a:p>
          <a:p>
            <a:pPr>
              <a:lnSpc>
                <a:spcPct val="70000"/>
              </a:lnSpc>
            </a:pPr>
            <a:r>
              <a:rPr lang="en-US" altLang="de-DE" dirty="0" smtClean="0">
                <a:latin typeface="Calibri" panose="020F0502020204030204" pitchFamily="34" charset="0"/>
                <a:sym typeface="Symbol"/>
              </a:rPr>
              <a:t> widely used at transfer lines</a:t>
            </a:r>
            <a:endParaRPr lang="en-US" altLang="de-DE" dirty="0" smtClean="0">
              <a:latin typeface="Calibri" panose="020F0502020204030204" pitchFamily="34" charset="0"/>
            </a:endParaRPr>
          </a:p>
          <a:p>
            <a:r>
              <a:rPr lang="en-US" altLang="de-DE" b="1" dirty="0" smtClean="0">
                <a:solidFill>
                  <a:srgbClr val="C00000"/>
                </a:solidFill>
                <a:latin typeface="Calibri" panose="020F0502020204030204" pitchFamily="34" charset="0"/>
              </a:rPr>
              <a:t>Disadvantage </a:t>
            </a:r>
            <a:r>
              <a:rPr lang="en-US" altLang="de-DE" b="1" dirty="0">
                <a:solidFill>
                  <a:srgbClr val="C00000"/>
                </a:solidFill>
                <a:latin typeface="Calibri" panose="020F0502020204030204" pitchFamily="34" charset="0"/>
              </a:rPr>
              <a:t>of screens:</a:t>
            </a:r>
            <a:r>
              <a:rPr lang="en-US" altLang="de-DE" dirty="0">
                <a:solidFill>
                  <a:srgbClr val="C00000"/>
                </a:solidFill>
                <a:latin typeface="Calibri" panose="020F0502020204030204" pitchFamily="34" charset="0"/>
              </a:rPr>
              <a:t> </a:t>
            </a:r>
          </a:p>
          <a:p>
            <a:pPr>
              <a:lnSpc>
                <a:spcPct val="70000"/>
              </a:lnSpc>
              <a:buFont typeface="Wingdings" pitchFamily="2" charset="2"/>
              <a:buChar char="Ø"/>
            </a:pPr>
            <a:r>
              <a:rPr lang="en-US" altLang="de-DE" dirty="0" smtClean="0">
                <a:latin typeface="Calibri" panose="020F0502020204030204" pitchFamily="34" charset="0"/>
              </a:rPr>
              <a:t> Intercepting device</a:t>
            </a:r>
          </a:p>
          <a:p>
            <a:pPr>
              <a:lnSpc>
                <a:spcPct val="70000"/>
              </a:lnSpc>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Some material might be brittle</a:t>
            </a:r>
          </a:p>
          <a:p>
            <a:pPr>
              <a:lnSpc>
                <a:spcPct val="70000"/>
              </a:lnSpc>
              <a:buFont typeface="Wingdings" pitchFamily="2" charset="2"/>
              <a:buChar char="Ø"/>
            </a:pPr>
            <a:r>
              <a:rPr lang="en-US" altLang="de-DE" dirty="0" smtClean="0">
                <a:latin typeface="Calibri" panose="020F0502020204030204" pitchFamily="34" charset="0"/>
              </a:rPr>
              <a:t> Possible low dynamic range</a:t>
            </a:r>
          </a:p>
          <a:p>
            <a:pPr>
              <a:lnSpc>
                <a:spcPct val="70000"/>
              </a:lnSpc>
              <a:buFont typeface="Wingdings" pitchFamily="2" charset="2"/>
              <a:buChar char="Ø"/>
            </a:pPr>
            <a:r>
              <a:rPr lang="en-US" altLang="de-DE" dirty="0">
                <a:latin typeface="Calibri" panose="020F0502020204030204" pitchFamily="34" charset="0"/>
              </a:rPr>
              <a:t>Might be destroyed </a:t>
            </a:r>
            <a:endParaRPr lang="en-US" altLang="de-DE" dirty="0" smtClean="0">
              <a:latin typeface="Calibri" panose="020F0502020204030204" pitchFamily="34" charset="0"/>
            </a:endParaRPr>
          </a:p>
          <a:p>
            <a:pPr>
              <a:lnSpc>
                <a:spcPct val="70000"/>
              </a:lnSpc>
            </a:pPr>
            <a:r>
              <a:rPr lang="en-US" altLang="de-DE" dirty="0">
                <a:latin typeface="Calibri" panose="020F0502020204030204" pitchFamily="34" charset="0"/>
              </a:rPr>
              <a:t> </a:t>
            </a:r>
            <a:r>
              <a:rPr lang="en-US" altLang="de-DE" dirty="0" smtClean="0">
                <a:latin typeface="Calibri" panose="020F0502020204030204" pitchFamily="34" charset="0"/>
              </a:rPr>
              <a:t>   by </a:t>
            </a:r>
            <a:r>
              <a:rPr lang="en-US" altLang="de-DE" dirty="0">
                <a:latin typeface="Calibri" panose="020F0502020204030204" pitchFamily="34" charset="0"/>
              </a:rPr>
              <a:t>the </a:t>
            </a:r>
            <a:r>
              <a:rPr lang="en-US" altLang="de-DE" dirty="0" smtClean="0">
                <a:latin typeface="Calibri" panose="020F0502020204030204" pitchFamily="34" charset="0"/>
              </a:rPr>
              <a:t>beam (radiation </a:t>
            </a:r>
            <a:r>
              <a:rPr lang="en-US" altLang="de-DE" dirty="0" err="1" smtClean="0">
                <a:latin typeface="Calibri" panose="020F0502020204030204" pitchFamily="34" charset="0"/>
              </a:rPr>
              <a:t>demage</a:t>
            </a:r>
            <a:r>
              <a:rPr lang="en-US" altLang="de-DE" dirty="0" smtClean="0">
                <a:latin typeface="Calibri" panose="020F0502020204030204" pitchFamily="34" charset="0"/>
              </a:rPr>
              <a:t>)</a:t>
            </a:r>
            <a:endParaRPr lang="en-US" altLang="de-DE" dirty="0">
              <a:latin typeface="Calibri" panose="020F0502020204030204" pitchFamily="34" charset="0"/>
            </a:endParaRPr>
          </a:p>
        </p:txBody>
      </p:sp>
      <p:grpSp>
        <p:nvGrpSpPr>
          <p:cNvPr id="6151" name="Group 12"/>
          <p:cNvGrpSpPr>
            <a:grpSpLocks/>
          </p:cNvGrpSpPr>
          <p:nvPr/>
        </p:nvGrpSpPr>
        <p:grpSpPr bwMode="auto">
          <a:xfrm>
            <a:off x="3262313" y="1063455"/>
            <a:ext cx="5840412" cy="4811712"/>
            <a:chOff x="1950" y="806"/>
            <a:chExt cx="3679" cy="3031"/>
          </a:xfrm>
        </p:grpSpPr>
        <p:pic>
          <p:nvPicPr>
            <p:cNvPr id="6153" name="Picture 9" descr="screensh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 y="806"/>
              <a:ext cx="3679" cy="3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4" name="Text Box 11"/>
            <p:cNvSpPr txBox="1">
              <a:spLocks noChangeArrowheads="1"/>
            </p:cNvSpPr>
            <p:nvPr/>
          </p:nvSpPr>
          <p:spPr bwMode="auto">
            <a:xfrm>
              <a:off x="2757" y="2195"/>
              <a:ext cx="868" cy="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a:solidFill>
                    <a:schemeClr val="bg1"/>
                  </a:solidFill>
                  <a:latin typeface="Calibri" panose="020F0502020204030204" pitchFamily="34" charset="0"/>
                </a:rPr>
                <a:t>b/w CCD:</a:t>
              </a:r>
            </a:p>
            <a:p>
              <a:pPr>
                <a:lnSpc>
                  <a:spcPct val="70000"/>
                </a:lnSpc>
              </a:pPr>
              <a:r>
                <a:rPr lang="en-US" altLang="de-DE">
                  <a:solidFill>
                    <a:schemeClr val="bg1"/>
                  </a:solidFill>
                  <a:latin typeface="Calibri" panose="020F0502020204030204" pitchFamily="34" charset="0"/>
                </a:rPr>
                <a:t>artificial false-color</a:t>
              </a:r>
            </a:p>
          </p:txBody>
        </p:sp>
      </p:grpSp>
      <p:sp>
        <p:nvSpPr>
          <p:cNvPr id="6152" name="Text Box 13"/>
          <p:cNvSpPr txBox="1">
            <a:spLocks noChangeArrowheads="1"/>
          </p:cNvSpPr>
          <p:nvPr/>
        </p:nvSpPr>
        <p:spPr bwMode="auto">
          <a:xfrm>
            <a:off x="3174408" y="712835"/>
            <a:ext cx="62849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b="1" i="1" dirty="0">
                <a:latin typeface="Calibri" panose="020F0502020204030204" pitchFamily="34" charset="0"/>
              </a:rPr>
              <a:t>Example:</a:t>
            </a:r>
            <a:r>
              <a:rPr lang="en-US" altLang="de-DE" dirty="0">
                <a:latin typeface="Calibri" panose="020F0502020204030204" pitchFamily="34" charset="0"/>
              </a:rPr>
              <a:t> GSI LINAC, 4 MeV/u, low current, </a:t>
            </a:r>
            <a:r>
              <a:rPr lang="en-US" altLang="de-DE" dirty="0" err="1">
                <a:latin typeface="Calibri" panose="020F0502020204030204" pitchFamily="34" charset="0"/>
              </a:rPr>
              <a:t>YAG:Ce</a:t>
            </a:r>
            <a:r>
              <a:rPr lang="en-US" altLang="de-DE" dirty="0">
                <a:latin typeface="Calibri" panose="020F0502020204030204" pitchFamily="34" charset="0"/>
              </a:rPr>
              <a:t> screen</a:t>
            </a:r>
          </a:p>
        </p:txBody>
      </p:sp>
      <p:grpSp>
        <p:nvGrpSpPr>
          <p:cNvPr id="3" name="Gruppieren 2"/>
          <p:cNvGrpSpPr/>
          <p:nvPr/>
        </p:nvGrpSpPr>
        <p:grpSpPr>
          <a:xfrm>
            <a:off x="41451" y="5417230"/>
            <a:ext cx="4448793" cy="851566"/>
            <a:chOff x="290898" y="5567131"/>
            <a:chExt cx="4448793" cy="851566"/>
          </a:xfrm>
        </p:grpSpPr>
        <p:cxnSp>
          <p:nvCxnSpPr>
            <p:cNvPr id="12" name="Gerade Verbindung 11"/>
            <p:cNvCxnSpPr/>
            <p:nvPr/>
          </p:nvCxnSpPr>
          <p:spPr bwMode="auto">
            <a:xfrm flipH="1" flipV="1">
              <a:off x="3031910" y="6215876"/>
              <a:ext cx="1707781" cy="1367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2301167" y="6039218"/>
              <a:ext cx="757645" cy="323165"/>
            </a:xfrm>
            <a:prstGeom prst="rect">
              <a:avLst/>
            </a:prstGeom>
            <a:noFill/>
            <a:ln w="34925">
              <a:solidFill>
                <a:srgbClr val="008000"/>
              </a:solidFill>
            </a:ln>
          </p:spPr>
          <p:txBody>
            <a:bodyPr wrap="square" rtlCol="0">
              <a:spAutoFit/>
            </a:bodyPr>
            <a:lstStyle/>
            <a:p>
              <a:r>
                <a:rPr lang="en-US" sz="1500" b="1" dirty="0" smtClean="0">
                  <a:solidFill>
                    <a:srgbClr val="008000"/>
                  </a:solidFill>
                  <a:latin typeface="Calibri" panose="020F0502020204030204" pitchFamily="34" charset="0"/>
                </a:rPr>
                <a:t>LINAC</a:t>
              </a:r>
              <a:endParaRPr lang="en-US" sz="1500" b="1" dirty="0">
                <a:solidFill>
                  <a:srgbClr val="008000"/>
                </a:solidFill>
                <a:latin typeface="Calibri" panose="020F0502020204030204" pitchFamily="34" charset="0"/>
              </a:endParaRPr>
            </a:p>
          </p:txBody>
        </p:sp>
        <p:sp>
          <p:nvSpPr>
            <p:cNvPr id="14" name="Textfeld 13"/>
            <p:cNvSpPr txBox="1"/>
            <p:nvPr/>
          </p:nvSpPr>
          <p:spPr>
            <a:xfrm>
              <a:off x="955031" y="6034041"/>
              <a:ext cx="757645" cy="323165"/>
            </a:xfrm>
            <a:prstGeom prst="rect">
              <a:avLst/>
            </a:prstGeom>
            <a:noFill/>
            <a:ln w="34925">
              <a:solidFill>
                <a:srgbClr val="008000"/>
              </a:solidFill>
            </a:ln>
          </p:spPr>
          <p:txBody>
            <a:bodyPr wrap="square" rtlCol="0">
              <a:spAutoFit/>
            </a:bodyPr>
            <a:lstStyle/>
            <a:p>
              <a:r>
                <a:rPr lang="en-US" sz="1500" b="1" dirty="0" smtClean="0">
                  <a:solidFill>
                    <a:srgbClr val="008000"/>
                  </a:solidFill>
                  <a:latin typeface="Calibri" panose="020F0502020204030204" pitchFamily="34" charset="0"/>
                </a:rPr>
                <a:t>LINAC</a:t>
              </a:r>
              <a:endParaRPr lang="en-US" sz="1500" b="1" dirty="0">
                <a:solidFill>
                  <a:srgbClr val="008000"/>
                </a:solidFill>
                <a:latin typeface="Calibri" panose="020F0502020204030204" pitchFamily="34" charset="0"/>
              </a:endParaRPr>
            </a:p>
          </p:txBody>
        </p:sp>
        <p:cxnSp>
          <p:nvCxnSpPr>
            <p:cNvPr id="15" name="Gerade Verbindung 14"/>
            <p:cNvCxnSpPr/>
            <p:nvPr/>
          </p:nvCxnSpPr>
          <p:spPr bwMode="auto">
            <a:xfrm flipH="1" flipV="1">
              <a:off x="1702531" y="6224743"/>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Rechteck 15"/>
            <p:cNvSpPr/>
            <p:nvPr/>
          </p:nvSpPr>
          <p:spPr bwMode="auto">
            <a:xfrm>
              <a:off x="1897199" y="6049365"/>
              <a:ext cx="171129" cy="369332"/>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17" name="Gerade Verbindung 16"/>
            <p:cNvCxnSpPr/>
            <p:nvPr/>
          </p:nvCxnSpPr>
          <p:spPr bwMode="auto">
            <a:xfrm flipH="1">
              <a:off x="290898" y="6229553"/>
              <a:ext cx="664133" cy="4478"/>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hteck 20"/>
            <p:cNvSpPr/>
            <p:nvPr/>
          </p:nvSpPr>
          <p:spPr bwMode="auto">
            <a:xfrm>
              <a:off x="686452" y="6042153"/>
              <a:ext cx="171129" cy="369332"/>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2" name="Text Box 4"/>
            <p:cNvSpPr txBox="1">
              <a:spLocks noChangeArrowheads="1"/>
            </p:cNvSpPr>
            <p:nvPr/>
          </p:nvSpPr>
          <p:spPr bwMode="auto">
            <a:xfrm>
              <a:off x="290898" y="5567131"/>
              <a:ext cx="34096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rPr>
                <a:t>Scintillation Screen (beam stopped)</a:t>
              </a:r>
              <a:endParaRPr lang="en-US" altLang="de-DE" sz="1600" b="1" dirty="0">
                <a:solidFill>
                  <a:srgbClr val="0000FF"/>
                </a:solidFill>
                <a:latin typeface="Calibri" panose="020F0502020204030204" pitchFamily="34" charset="0"/>
              </a:endParaRPr>
            </a:p>
          </p:txBody>
        </p:sp>
      </p:gr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260" y="2358957"/>
            <a:ext cx="7678058" cy="2507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1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Bunch </a:t>
            </a:r>
            <a:r>
              <a:rPr lang="en-US" altLang="de-DE" sz="2100" b="1" dirty="0" smtClean="0">
                <a:solidFill>
                  <a:srgbClr val="000000"/>
                </a:solidFill>
                <a:latin typeface="Arial" panose="020B0604020202020204" pitchFamily="34" charset="0"/>
                <a:cs typeface="Arial" panose="020B0604020202020204" pitchFamily="34" charset="0"/>
              </a:rPr>
              <a:t>Length </a:t>
            </a:r>
            <a:r>
              <a:rPr lang="en-US" altLang="de-DE" sz="2100" b="1" dirty="0">
                <a:solidFill>
                  <a:srgbClr val="000000"/>
                </a:solidFill>
                <a:latin typeface="Arial" panose="020B0604020202020204" pitchFamily="34" charset="0"/>
                <a:cs typeface="Arial" panose="020B0604020202020204" pitchFamily="34" charset="0"/>
              </a:rPr>
              <a:t>M</a:t>
            </a:r>
            <a:r>
              <a:rPr lang="en-US" altLang="de-DE" sz="2100" b="1" dirty="0" smtClean="0">
                <a:solidFill>
                  <a:srgbClr val="000000"/>
                </a:solidFill>
                <a:latin typeface="Arial" panose="020B0604020202020204" pitchFamily="34" charset="0"/>
                <a:cs typeface="Arial" panose="020B0604020202020204" pitchFamily="34" charset="0"/>
              </a:rPr>
              <a:t>easurement </a:t>
            </a:r>
            <a:r>
              <a:rPr lang="en-US" altLang="de-DE" sz="2100" b="1" dirty="0">
                <a:solidFill>
                  <a:srgbClr val="000000"/>
                </a:solidFill>
                <a:latin typeface="Arial" panose="020B0604020202020204" pitchFamily="34" charset="0"/>
                <a:cs typeface="Arial" panose="020B0604020202020204" pitchFamily="34" charset="0"/>
              </a:rPr>
              <a:t>by electro-optical </a:t>
            </a:r>
            <a:r>
              <a:rPr lang="en-US" altLang="de-DE" sz="2100" b="1" dirty="0" smtClean="0">
                <a:solidFill>
                  <a:srgbClr val="000000"/>
                </a:solidFill>
                <a:latin typeface="Arial" panose="020B0604020202020204" pitchFamily="34" charset="0"/>
                <a:cs typeface="Arial" panose="020B0604020202020204" pitchFamily="34" charset="0"/>
              </a:rPr>
              <a:t>Method</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348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4821" name="Text Box 4"/>
          <p:cNvSpPr txBox="1">
            <a:spLocks noChangeArrowheads="1"/>
          </p:cNvSpPr>
          <p:nvPr/>
        </p:nvSpPr>
        <p:spPr bwMode="auto">
          <a:xfrm>
            <a:off x="147638" y="725488"/>
            <a:ext cx="8694737" cy="1480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For Free Electron Lasers </a:t>
            </a:r>
            <a:r>
              <a:rPr lang="en-US" altLang="de-DE" sz="2000" b="1" dirty="0">
                <a:solidFill>
                  <a:srgbClr val="0000FF"/>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rPr>
              <a:t> bunch length below 1 </a:t>
            </a:r>
            <a:r>
              <a:rPr lang="en-US" altLang="de-DE" sz="2000" b="1" dirty="0" err="1">
                <a:solidFill>
                  <a:srgbClr val="0000FF"/>
                </a:solidFill>
                <a:latin typeface="Calibri" panose="020F0502020204030204" pitchFamily="34" charset="0"/>
              </a:rPr>
              <a:t>ps</a:t>
            </a:r>
            <a:r>
              <a:rPr lang="en-US" altLang="de-DE" sz="2000" b="1" dirty="0">
                <a:solidFill>
                  <a:srgbClr val="0000FF"/>
                </a:solidFill>
                <a:latin typeface="Calibri" panose="020F0502020204030204" pitchFamily="34" charset="0"/>
              </a:rPr>
              <a:t> is achieved </a:t>
            </a:r>
          </a:p>
          <a:p>
            <a:pPr algn="l">
              <a:lnSpc>
                <a:spcPct val="80000"/>
              </a:lnSpc>
            </a:pPr>
            <a:r>
              <a:rPr lang="en-US" altLang="de-DE" dirty="0" smtClean="0">
                <a:latin typeface="Calibri" panose="020F0502020204030204" pitchFamily="34" charset="0"/>
                <a:sym typeface="Symbol" pitchFamily="18" charset="2"/>
              </a:rPr>
              <a:t>Short laser pulse </a:t>
            </a:r>
            <a:r>
              <a:rPr lang="en-US" altLang="de-DE" dirty="0" smtClean="0">
                <a:latin typeface="Calibri" panose="020F0502020204030204" pitchFamily="34" charset="0"/>
                <a:sym typeface="Symbol"/>
              </a:rPr>
              <a:t> broad frequency spectrum (property of Fourier Transformation) </a:t>
            </a:r>
          </a:p>
          <a:p>
            <a:pPr algn="l">
              <a:lnSpc>
                <a:spcPct val="80000"/>
              </a:lnSpc>
            </a:pPr>
            <a:r>
              <a:rPr lang="en-US" altLang="de-DE" b="1" dirty="0" smtClean="0">
                <a:latin typeface="Calibri" panose="020F0502020204030204" pitchFamily="34" charset="0"/>
                <a:sym typeface="Symbol"/>
              </a:rPr>
              <a:t>Optical stretcher</a:t>
            </a:r>
            <a:r>
              <a:rPr lang="en-US" altLang="de-DE" dirty="0" smtClean="0">
                <a:latin typeface="Calibri" panose="020F0502020204030204" pitchFamily="34" charset="0"/>
                <a:sym typeface="Symbol"/>
              </a:rPr>
              <a:t>: Separation of colors by different path length </a:t>
            </a:r>
          </a:p>
          <a:p>
            <a:pPr>
              <a:lnSpc>
                <a:spcPct val="80000"/>
              </a:lnSpc>
            </a:pPr>
            <a:r>
              <a:rPr lang="en-US" altLang="de-DE" dirty="0">
                <a:latin typeface="Calibri" panose="020F0502020204030204" pitchFamily="34" charset="0"/>
                <a:sym typeface="Symbol"/>
              </a:rPr>
              <a:t> </a:t>
            </a:r>
            <a:r>
              <a:rPr lang="en-US" altLang="de-DE" dirty="0" smtClean="0">
                <a:latin typeface="Calibri" panose="020F0502020204030204" pitchFamily="34" charset="0"/>
                <a:sym typeface="Symbol"/>
              </a:rPr>
              <a:t>                               different colors at different </a:t>
            </a:r>
            <a:r>
              <a:rPr lang="en-US" altLang="de-DE" dirty="0">
                <a:latin typeface="Calibri" panose="020F0502020204030204" pitchFamily="34" charset="0"/>
                <a:sym typeface="Symbol"/>
              </a:rPr>
              <a:t>time </a:t>
            </a:r>
            <a:r>
              <a:rPr lang="en-US" altLang="de-DE" b="1" dirty="0">
                <a:latin typeface="Calibri" panose="020F0502020204030204" pitchFamily="34" charset="0"/>
                <a:sym typeface="Symbol"/>
              </a:rPr>
              <a:t> single-shot </a:t>
            </a:r>
            <a:r>
              <a:rPr lang="en-US" altLang="de-DE" b="1" dirty="0" smtClean="0">
                <a:latin typeface="Calibri" panose="020F0502020204030204" pitchFamily="34" charset="0"/>
                <a:sym typeface="Symbol"/>
              </a:rPr>
              <a:t>observation</a:t>
            </a:r>
            <a:endParaRPr lang="en-US" altLang="de-DE" b="1" dirty="0">
              <a:latin typeface="Calibri" panose="020F0502020204030204" pitchFamily="34" charset="0"/>
              <a:sym typeface="Symbol" pitchFamily="18" charset="2"/>
            </a:endParaRPr>
          </a:p>
        </p:txBody>
      </p:sp>
      <p:sp>
        <p:nvSpPr>
          <p:cNvPr id="34823" name="Text Box 8"/>
          <p:cNvSpPr txBox="1">
            <a:spLocks noChangeArrowheads="1"/>
          </p:cNvSpPr>
          <p:nvPr/>
        </p:nvSpPr>
        <p:spPr bwMode="auto">
          <a:xfrm>
            <a:off x="107826" y="6092825"/>
            <a:ext cx="424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smtClean="0">
                <a:latin typeface="Calibri" panose="020F0502020204030204" pitchFamily="34" charset="0"/>
              </a:rPr>
              <a:t>Courtesy </a:t>
            </a:r>
            <a:r>
              <a:rPr lang="en-US" altLang="de-DE" dirty="0" err="1" smtClean="0">
                <a:latin typeface="Calibri" panose="020F0502020204030204" pitchFamily="34" charset="0"/>
              </a:rPr>
              <a:t>S.P.Jamison</a:t>
            </a:r>
            <a:r>
              <a:rPr lang="en-US" altLang="de-DE" dirty="0" smtClean="0">
                <a:latin typeface="Calibri" panose="020F0502020204030204" pitchFamily="34" charset="0"/>
              </a:rPr>
              <a:t> </a:t>
            </a:r>
            <a:r>
              <a:rPr lang="en-US" altLang="de-DE" dirty="0">
                <a:latin typeface="Calibri" panose="020F0502020204030204" pitchFamily="34" charset="0"/>
              </a:rPr>
              <a:t>et al., EPAC 2006</a:t>
            </a:r>
          </a:p>
        </p:txBody>
      </p:sp>
      <p:grpSp>
        <p:nvGrpSpPr>
          <p:cNvPr id="26" name="Gruppieren 25"/>
          <p:cNvGrpSpPr/>
          <p:nvPr/>
        </p:nvGrpSpPr>
        <p:grpSpPr>
          <a:xfrm>
            <a:off x="4306562" y="4816955"/>
            <a:ext cx="4535812" cy="718260"/>
            <a:chOff x="4306562" y="5400297"/>
            <a:chExt cx="4535812" cy="718260"/>
          </a:xfrm>
        </p:grpSpPr>
        <p:sp>
          <p:nvSpPr>
            <p:cNvPr id="27" name="Textfeld 26"/>
            <p:cNvSpPr txBox="1"/>
            <p:nvPr/>
          </p:nvSpPr>
          <p:spPr>
            <a:xfrm>
              <a:off x="6156176" y="5777989"/>
              <a:ext cx="757645" cy="338554"/>
            </a:xfrm>
            <a:prstGeom prst="rect">
              <a:avLst/>
            </a:prstGeom>
            <a:noFill/>
            <a:ln w="34925">
              <a:solidFill>
                <a:srgbClr val="008000"/>
              </a:solidFill>
            </a:ln>
          </p:spPr>
          <p:txBody>
            <a:bodyPr wrap="square" rtlCol="0">
              <a:spAutoFit/>
            </a:bodyPr>
            <a:lstStyle/>
            <a:p>
              <a:r>
                <a:rPr lang="en-US" sz="1600" b="1" dirty="0" smtClean="0">
                  <a:solidFill>
                    <a:srgbClr val="008000"/>
                  </a:solidFill>
                  <a:latin typeface="Calibri" panose="020F0502020204030204" pitchFamily="34" charset="0"/>
                </a:rPr>
                <a:t>LINAC</a:t>
              </a:r>
              <a:endParaRPr lang="en-US" sz="1600" b="1" dirty="0">
                <a:solidFill>
                  <a:srgbClr val="008000"/>
                </a:solidFill>
                <a:latin typeface="Calibri" panose="020F0502020204030204" pitchFamily="34" charset="0"/>
              </a:endParaRPr>
            </a:p>
          </p:txBody>
        </p:sp>
        <p:sp>
          <p:nvSpPr>
            <p:cNvPr id="29" name="Textfeld 28"/>
            <p:cNvSpPr txBox="1"/>
            <p:nvPr/>
          </p:nvSpPr>
          <p:spPr>
            <a:xfrm>
              <a:off x="4306562" y="5772812"/>
              <a:ext cx="757645" cy="338554"/>
            </a:xfrm>
            <a:prstGeom prst="rect">
              <a:avLst/>
            </a:prstGeom>
            <a:noFill/>
            <a:ln w="34925">
              <a:solidFill>
                <a:srgbClr val="008000"/>
              </a:solidFill>
            </a:ln>
          </p:spPr>
          <p:txBody>
            <a:bodyPr wrap="square" rtlCol="0">
              <a:spAutoFit/>
            </a:bodyPr>
            <a:lstStyle/>
            <a:p>
              <a:pPr algn="ctr"/>
              <a:r>
                <a:rPr lang="en-US" sz="1600" b="1" dirty="0" smtClean="0">
                  <a:solidFill>
                    <a:srgbClr val="008000"/>
                  </a:solidFill>
                  <a:latin typeface="Calibri" panose="020F0502020204030204" pitchFamily="34" charset="0"/>
                </a:rPr>
                <a:t>LINAC</a:t>
              </a:r>
              <a:endParaRPr lang="en-US" sz="1600" b="1" dirty="0">
                <a:solidFill>
                  <a:srgbClr val="008000"/>
                </a:solidFill>
                <a:latin typeface="Calibri" panose="020F0502020204030204" pitchFamily="34" charset="0"/>
              </a:endParaRPr>
            </a:p>
          </p:txBody>
        </p:sp>
        <p:cxnSp>
          <p:nvCxnSpPr>
            <p:cNvPr id="30" name="Gerade Verbindung 29"/>
            <p:cNvCxnSpPr/>
            <p:nvPr/>
          </p:nvCxnSpPr>
          <p:spPr bwMode="auto">
            <a:xfrm flipH="1" flipV="1">
              <a:off x="5054063" y="5949280"/>
              <a:ext cx="310025" cy="279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 Box 4"/>
            <p:cNvSpPr txBox="1">
              <a:spLocks noChangeArrowheads="1"/>
            </p:cNvSpPr>
            <p:nvPr/>
          </p:nvSpPr>
          <p:spPr bwMode="auto">
            <a:xfrm>
              <a:off x="6692626" y="5400297"/>
              <a:ext cx="11974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smtClean="0">
                  <a:solidFill>
                    <a:srgbClr val="0000FF"/>
                  </a:solidFill>
                  <a:latin typeface="Calibri" panose="020F0502020204030204" pitchFamily="34" charset="0"/>
                </a:rPr>
                <a:t>EO monitor</a:t>
              </a:r>
              <a:endParaRPr lang="en-US" altLang="de-DE" sz="1600" b="1" dirty="0">
                <a:solidFill>
                  <a:srgbClr val="0000FF"/>
                </a:solidFill>
                <a:latin typeface="Calibri" panose="020F0502020204030204" pitchFamily="34" charset="0"/>
              </a:endParaRPr>
            </a:p>
          </p:txBody>
        </p:sp>
        <p:sp>
          <p:nvSpPr>
            <p:cNvPr id="33" name="Textfeld 32"/>
            <p:cNvSpPr txBox="1"/>
            <p:nvPr/>
          </p:nvSpPr>
          <p:spPr>
            <a:xfrm>
              <a:off x="7236296" y="5780003"/>
              <a:ext cx="110133" cy="338554"/>
            </a:xfrm>
            <a:prstGeom prst="rect">
              <a:avLst/>
            </a:prstGeom>
            <a:noFill/>
            <a:ln w="34925">
              <a:solidFill>
                <a:srgbClr val="0000FF"/>
              </a:solidFill>
            </a:ln>
          </p:spPr>
          <p:txBody>
            <a:bodyPr wrap="square" rtlCol="0">
              <a:spAutoFit/>
            </a:bodyPr>
            <a:lstStyle/>
            <a:p>
              <a:endParaRPr lang="en-US" sz="1600" b="1" dirty="0">
                <a:solidFill>
                  <a:srgbClr val="0000FF"/>
                </a:solidFill>
                <a:latin typeface="Calibri" panose="020F0502020204030204" pitchFamily="34" charset="0"/>
              </a:endParaRPr>
            </a:p>
          </p:txBody>
        </p:sp>
        <p:cxnSp>
          <p:nvCxnSpPr>
            <p:cNvPr id="34" name="Gerade Verbindung 33"/>
            <p:cNvCxnSpPr/>
            <p:nvPr/>
          </p:nvCxnSpPr>
          <p:spPr bwMode="auto">
            <a:xfrm flipH="1" flipV="1">
              <a:off x="7346430" y="5949280"/>
              <a:ext cx="393922" cy="6278"/>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34"/>
            <p:cNvCxnSpPr>
              <a:stCxn id="33" idx="3"/>
              <a:endCxn id="27" idx="3"/>
            </p:cNvCxnSpPr>
            <p:nvPr/>
          </p:nvCxnSpPr>
          <p:spPr bwMode="auto">
            <a:xfrm flipH="1" flipV="1">
              <a:off x="6913821" y="5947266"/>
              <a:ext cx="432608" cy="201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flipH="1" flipV="1">
              <a:off x="5893778" y="5953153"/>
              <a:ext cx="280234" cy="2405"/>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flipH="1">
              <a:off x="5364089" y="5777989"/>
              <a:ext cx="125218"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flipH="1">
              <a:off x="5489307" y="5777989"/>
              <a:ext cx="306829" cy="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p:nvPr/>
          </p:nvCxnSpPr>
          <p:spPr bwMode="auto">
            <a:xfrm>
              <a:off x="5796136" y="5777989"/>
              <a:ext cx="97642"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7740351" y="5772812"/>
              <a:ext cx="1102023" cy="338554"/>
            </a:xfrm>
            <a:prstGeom prst="rect">
              <a:avLst/>
            </a:prstGeom>
            <a:noFill/>
            <a:ln w="34925">
              <a:solidFill>
                <a:srgbClr val="CC0066"/>
              </a:solidFill>
            </a:ln>
          </p:spPr>
          <p:txBody>
            <a:bodyPr wrap="square" rtlCol="0">
              <a:spAutoFit/>
            </a:bodyPr>
            <a:lstStyle/>
            <a:p>
              <a:r>
                <a:rPr lang="en-US" sz="1600" b="1" dirty="0" err="1" smtClean="0">
                  <a:solidFill>
                    <a:srgbClr val="CC0066"/>
                  </a:solidFill>
                  <a:latin typeface="Calibri" panose="020F0502020204030204" pitchFamily="34" charset="0"/>
                </a:rPr>
                <a:t>Undulator</a:t>
              </a:r>
              <a:endParaRPr lang="en-US" sz="1600" b="1" dirty="0">
                <a:solidFill>
                  <a:srgbClr val="CC0066"/>
                </a:solidFill>
                <a:latin typeface="Calibri" panose="020F0502020204030204" pitchFamily="34" charset="0"/>
              </a:endParaRPr>
            </a:p>
          </p:txBody>
        </p:sp>
        <p:sp>
          <p:nvSpPr>
            <p:cNvPr id="43" name="Text Box 4"/>
            <p:cNvSpPr txBox="1">
              <a:spLocks noChangeArrowheads="1"/>
            </p:cNvSpPr>
            <p:nvPr/>
          </p:nvSpPr>
          <p:spPr bwMode="auto">
            <a:xfrm>
              <a:off x="4716016" y="5466710"/>
              <a:ext cx="194421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smtClean="0">
                  <a:solidFill>
                    <a:srgbClr val="C00000"/>
                  </a:solidFill>
                  <a:latin typeface="Calibri" panose="020F0502020204030204" pitchFamily="34" charset="0"/>
                </a:rPr>
                <a:t>Bunch compressor</a:t>
              </a:r>
              <a:endParaRPr lang="en-US" altLang="de-DE" sz="1600" b="1" dirty="0">
                <a:solidFill>
                  <a:srgbClr val="C00000"/>
                </a:solidFill>
                <a:latin typeface="Calibri" panose="020F0502020204030204" pitchFamily="34" charset="0"/>
              </a:endParaRPr>
            </a:p>
          </p:txBody>
        </p:sp>
      </p:grpSp>
    </p:spTree>
    <p:extLst>
      <p:ext uri="{BB962C8B-B14F-4D97-AF65-F5344CB8AC3E}">
        <p14:creationId xmlns:p14="http://schemas.microsoft.com/office/powerpoint/2010/main" val="34347814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65016" y="3806456"/>
            <a:ext cx="3580871" cy="2610521"/>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2" name="Text Box 5"/>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Hardware of a </a:t>
            </a:r>
            <a:r>
              <a:rPr lang="en-US" altLang="de-DE" sz="2100" b="1" dirty="0" smtClean="0">
                <a:solidFill>
                  <a:srgbClr val="000000"/>
                </a:solidFill>
                <a:latin typeface="Arial" panose="020B0604020202020204" pitchFamily="34" charset="0"/>
                <a:cs typeface="Arial" panose="020B0604020202020204" pitchFamily="34" charset="0"/>
              </a:rPr>
              <a:t>spectral-decoded EOSD </a:t>
            </a:r>
            <a:r>
              <a:rPr lang="en-US" altLang="de-DE" sz="2100" b="1" dirty="0">
                <a:solidFill>
                  <a:srgbClr val="000000"/>
                </a:solidFill>
                <a:latin typeface="Arial" panose="020B0604020202020204" pitchFamily="34" charset="0"/>
                <a:cs typeface="Arial" panose="020B0604020202020204" pitchFamily="34" charset="0"/>
              </a:rPr>
              <a:t>Scanning Setup</a:t>
            </a:r>
          </a:p>
        </p:txBody>
      </p:sp>
      <p:sp>
        <p:nvSpPr>
          <p:cNvPr id="37894" name="Text Box 7"/>
          <p:cNvSpPr txBox="1">
            <a:spLocks noChangeArrowheads="1"/>
          </p:cNvSpPr>
          <p:nvPr/>
        </p:nvSpPr>
        <p:spPr bwMode="auto">
          <a:xfrm>
            <a:off x="4922790" y="6097894"/>
            <a:ext cx="4335517" cy="574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latin typeface="Calibri" panose="020F0502020204030204" pitchFamily="34" charset="0"/>
              </a:rPr>
              <a:t>B</a:t>
            </a:r>
            <a:r>
              <a:rPr lang="en-US" altLang="de-DE" sz="1400" dirty="0">
                <a:latin typeface="Calibri" panose="020F0502020204030204" pitchFamily="34" charset="0"/>
              </a:rPr>
              <a:t>. Steffen </a:t>
            </a:r>
            <a:r>
              <a:rPr lang="en-US" altLang="de-DE" sz="1400" dirty="0" smtClean="0">
                <a:latin typeface="Calibri" panose="020F0502020204030204" pitchFamily="34" charset="0"/>
              </a:rPr>
              <a:t>et al, DIPAC 2009</a:t>
            </a:r>
          </a:p>
          <a:p>
            <a:pPr>
              <a:spcBef>
                <a:spcPts val="400"/>
              </a:spcBef>
            </a:pPr>
            <a:r>
              <a:rPr lang="en-US" altLang="de-DE" sz="1400" dirty="0" smtClean="0">
                <a:latin typeface="Calibri" panose="020F0502020204030204" pitchFamily="34" charset="0"/>
              </a:rPr>
              <a:t>B. Steffen et al., Phys. Rev. AB </a:t>
            </a:r>
            <a:r>
              <a:rPr lang="en-US" sz="1400" dirty="0" smtClean="0">
                <a:latin typeface="Calibri" panose="020F0502020204030204" pitchFamily="34" charset="0"/>
              </a:rPr>
              <a:t>12</a:t>
            </a:r>
            <a:r>
              <a:rPr lang="en-US" sz="1400" dirty="0">
                <a:latin typeface="Calibri" panose="020F0502020204030204" pitchFamily="34" charset="0"/>
              </a:rPr>
              <a:t>, 032802 (2009</a:t>
            </a:r>
            <a:r>
              <a:rPr lang="en-US" sz="1400" dirty="0"/>
              <a:t>)</a:t>
            </a:r>
            <a:endParaRPr lang="en-US" altLang="de-DE" sz="1400" dirty="0" smtClean="0">
              <a:latin typeface="Calibri" panose="020F0502020204030204" pitchFamily="34" charset="0"/>
            </a:endParaRPr>
          </a:p>
        </p:txBody>
      </p:sp>
      <p:sp>
        <p:nvSpPr>
          <p:cNvPr id="2" name="Textfeld 1"/>
          <p:cNvSpPr txBox="1"/>
          <p:nvPr/>
        </p:nvSpPr>
        <p:spPr>
          <a:xfrm>
            <a:off x="636328" y="4225862"/>
            <a:ext cx="969153" cy="369332"/>
          </a:xfrm>
          <a:prstGeom prst="rect">
            <a:avLst/>
          </a:prstGeom>
          <a:noFill/>
        </p:spPr>
        <p:txBody>
          <a:bodyPr wrap="square" rtlCol="0">
            <a:spAutoFit/>
          </a:bodyPr>
          <a:lstStyle/>
          <a:p>
            <a:r>
              <a:rPr lang="en-US" b="1" dirty="0" smtClean="0">
                <a:solidFill>
                  <a:srgbClr val="0033CC"/>
                </a:solidFill>
                <a:latin typeface="Arial" panose="020B0604020202020204" pitchFamily="34" charset="0"/>
                <a:cs typeface="Arial" panose="020B0604020202020204" pitchFamily="34" charset="0"/>
              </a:rPr>
              <a:t>crystal</a:t>
            </a:r>
            <a:endParaRPr lang="en-US" b="1" dirty="0">
              <a:solidFill>
                <a:srgbClr val="0033CC"/>
              </a:solidFill>
              <a:latin typeface="Arial" panose="020B0604020202020204" pitchFamily="34" charset="0"/>
              <a:cs typeface="Arial" panose="020B0604020202020204" pitchFamily="34" charset="0"/>
            </a:endParaRPr>
          </a:p>
        </p:txBody>
      </p:sp>
      <p:cxnSp>
        <p:nvCxnSpPr>
          <p:cNvPr id="4" name="Gerade Verbindung mit Pfeil 3"/>
          <p:cNvCxnSpPr/>
          <p:nvPr/>
        </p:nvCxnSpPr>
        <p:spPr bwMode="auto">
          <a:xfrm flipH="1">
            <a:off x="850604" y="4539922"/>
            <a:ext cx="352772" cy="1079385"/>
          </a:xfrm>
          <a:prstGeom prst="straightConnector1">
            <a:avLst/>
          </a:prstGeom>
          <a:noFill/>
          <a:ln w="25400" cap="flat" cmpd="sng" algn="ctr">
            <a:solidFill>
              <a:srgbClr val="0033CC"/>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mit Pfeil 10"/>
          <p:cNvCxnSpPr/>
          <p:nvPr/>
        </p:nvCxnSpPr>
        <p:spPr bwMode="auto">
          <a:xfrm flipH="1" flipV="1">
            <a:off x="276446" y="5251504"/>
            <a:ext cx="719764" cy="864096"/>
          </a:xfrm>
          <a:prstGeom prst="straightConnector1">
            <a:avLst/>
          </a:prstGeom>
          <a:noFill/>
          <a:ln w="41275"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923790" y="5706042"/>
            <a:ext cx="969153" cy="369332"/>
          </a:xfrm>
          <a:prstGeom prst="rect">
            <a:avLst/>
          </a:prstGeom>
          <a:noFill/>
        </p:spPr>
        <p:txBody>
          <a:bodyPr wrap="square" rtlCol="0">
            <a:spAutoFit/>
          </a:bodyPr>
          <a:lstStyle/>
          <a:p>
            <a:r>
              <a:rPr lang="en-US" b="1" dirty="0" smtClean="0">
                <a:solidFill>
                  <a:srgbClr val="FF0000"/>
                </a:solidFill>
                <a:latin typeface="Arial" panose="020B0604020202020204" pitchFamily="34" charset="0"/>
                <a:cs typeface="Arial" panose="020B0604020202020204" pitchFamily="34" charset="0"/>
              </a:rPr>
              <a:t>beam</a:t>
            </a:r>
            <a:endParaRPr lang="en-US" b="1" dirty="0">
              <a:solidFill>
                <a:srgbClr val="FF0000"/>
              </a:solidFill>
              <a:latin typeface="Arial" panose="020B0604020202020204" pitchFamily="34" charset="0"/>
              <a:cs typeface="Arial" panose="020B0604020202020204" pitchFamily="34" charset="0"/>
            </a:endParaRPr>
          </a:p>
        </p:txBody>
      </p:sp>
      <p:sp>
        <p:nvSpPr>
          <p:cNvPr id="9" name="Rechteck 8"/>
          <p:cNvSpPr/>
          <p:nvPr/>
        </p:nvSpPr>
        <p:spPr>
          <a:xfrm>
            <a:off x="5364088" y="2537833"/>
            <a:ext cx="4188902" cy="697627"/>
          </a:xfrm>
          <a:prstGeom prst="rect">
            <a:avLst/>
          </a:prstGeom>
        </p:spPr>
        <p:txBody>
          <a:bodyPr wrap="square">
            <a:spAutoFit/>
          </a:bodyPr>
          <a:lstStyle/>
          <a:p>
            <a:pPr>
              <a:spcBef>
                <a:spcPts val="400"/>
              </a:spcBef>
            </a:pPr>
            <a:r>
              <a:rPr lang="en-US" altLang="de-DE" b="1" i="1" dirty="0">
                <a:latin typeface="Calibri" panose="020F0502020204030204" pitchFamily="34" charset="0"/>
              </a:rPr>
              <a:t>Example</a:t>
            </a:r>
            <a:r>
              <a:rPr lang="en-US" altLang="de-DE" dirty="0">
                <a:latin typeface="Calibri" panose="020F0502020204030204" pitchFamily="34" charset="0"/>
              </a:rPr>
              <a:t>: Bunch length at </a:t>
            </a:r>
            <a:r>
              <a:rPr lang="en-US" altLang="de-DE" dirty="0" smtClean="0">
                <a:latin typeface="Calibri" panose="020F0502020204030204" pitchFamily="34" charset="0"/>
              </a:rPr>
              <a:t> </a:t>
            </a:r>
            <a:r>
              <a:rPr lang="en-US" altLang="de-DE" dirty="0">
                <a:latin typeface="Calibri" panose="020F0502020204030204" pitchFamily="34" charset="0"/>
              </a:rPr>
              <a:t>FLASH </a:t>
            </a:r>
            <a:endParaRPr lang="en-US" altLang="de-DE" dirty="0" smtClean="0">
              <a:latin typeface="Calibri" panose="020F0502020204030204" pitchFamily="34" charset="0"/>
            </a:endParaRPr>
          </a:p>
          <a:p>
            <a:pPr>
              <a:spcBef>
                <a:spcPts val="400"/>
              </a:spcBef>
            </a:pPr>
            <a:r>
              <a:rPr lang="en-US" altLang="de-DE" dirty="0" smtClean="0">
                <a:latin typeface="Calibri" panose="020F0502020204030204" pitchFamily="34" charset="0"/>
              </a:rPr>
              <a:t>100 </a:t>
            </a:r>
            <a:r>
              <a:rPr lang="en-US" altLang="de-DE" dirty="0">
                <a:latin typeface="Calibri" panose="020F0502020204030204" pitchFamily="34" charset="0"/>
              </a:rPr>
              <a:t>f</a:t>
            </a:r>
            <a:r>
              <a:rPr lang="en-US" altLang="de-DE" dirty="0" smtClean="0">
                <a:latin typeface="Calibri" panose="020F0502020204030204" pitchFamily="34" charset="0"/>
              </a:rPr>
              <a:t>s </a:t>
            </a:r>
            <a:r>
              <a:rPr lang="en-US" altLang="de-DE" dirty="0">
                <a:latin typeface="Calibri" panose="020F0502020204030204" pitchFamily="34" charset="0"/>
              </a:rPr>
              <a:t>bunch </a:t>
            </a:r>
            <a:r>
              <a:rPr lang="en-US" altLang="de-DE" dirty="0" smtClean="0">
                <a:latin typeface="Calibri" panose="020F0502020204030204" pitchFamily="34" charset="0"/>
              </a:rPr>
              <a:t>duration </a:t>
            </a:r>
            <a:r>
              <a:rPr lang="en-US" altLang="de-DE" dirty="0">
                <a:latin typeface="Calibri" panose="020F0502020204030204" pitchFamily="34" charset="0"/>
              </a:rPr>
              <a:t>= </a:t>
            </a:r>
            <a:r>
              <a:rPr lang="en-US" altLang="de-DE" dirty="0" smtClean="0">
                <a:latin typeface="Calibri" panose="020F0502020204030204" pitchFamily="34" charset="0"/>
              </a:rPr>
              <a:t>30 </a:t>
            </a:r>
            <a:r>
              <a:rPr lang="en-US" altLang="de-DE" dirty="0">
                <a:latin typeface="Calibri" panose="020F0502020204030204" pitchFamily="34" charset="0"/>
              </a:rPr>
              <a:t>µm </a:t>
            </a:r>
            <a:r>
              <a:rPr lang="en-US" altLang="de-DE" dirty="0" smtClean="0">
                <a:latin typeface="Calibri" panose="020F0502020204030204" pitchFamily="34" charset="0"/>
              </a:rPr>
              <a:t>length ! </a:t>
            </a:r>
            <a:endParaRPr lang="en-US" altLang="de-DE" dirty="0">
              <a:latin typeface="Calibri" panose="020F0502020204030204" pitchFamily="34" charset="0"/>
            </a:endParaRPr>
          </a:p>
        </p:txBody>
      </p:sp>
      <p:grpSp>
        <p:nvGrpSpPr>
          <p:cNvPr id="20" name="Group 6">
            <a:extLst>
              <a:ext uri="{FF2B5EF4-FFF2-40B4-BE49-F238E27FC236}">
                <a16:creationId xmlns:a16="http://schemas.microsoft.com/office/drawing/2014/main" id="{9B04D763-10FD-284A-85BC-253371216657}"/>
              </a:ext>
            </a:extLst>
          </p:cNvPr>
          <p:cNvGrpSpPr>
            <a:grpSpLocks/>
          </p:cNvGrpSpPr>
          <p:nvPr/>
        </p:nvGrpSpPr>
        <p:grpSpPr bwMode="auto">
          <a:xfrm>
            <a:off x="5374720" y="3195084"/>
            <a:ext cx="3429000" cy="3017837"/>
            <a:chOff x="1632" y="3840"/>
            <a:chExt cx="2304" cy="1960"/>
          </a:xfrm>
        </p:grpSpPr>
        <p:pic>
          <p:nvPicPr>
            <p:cNvPr id="21" name="Picture 7" descr="TDfigAccphase0deg">
              <a:extLst>
                <a:ext uri="{FF2B5EF4-FFF2-40B4-BE49-F238E27FC236}">
                  <a16:creationId xmlns:a16="http://schemas.microsoft.com/office/drawing/2014/main" id="{5793BC4D-54EE-124A-8355-EBA8EB94EFDF}"/>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6069" t="6126" r="7030" b="6573"/>
            <a:stretch>
              <a:fillRect/>
            </a:stretch>
          </p:blipFill>
          <p:spPr bwMode="auto">
            <a:xfrm>
              <a:off x="1632" y="3840"/>
              <a:ext cx="2304" cy="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8">
              <a:extLst>
                <a:ext uri="{FF2B5EF4-FFF2-40B4-BE49-F238E27FC236}">
                  <a16:creationId xmlns:a16="http://schemas.microsoft.com/office/drawing/2014/main" id="{B2E02C90-FB16-2742-AADF-41F3D597A84C}"/>
                </a:ext>
              </a:extLst>
            </p:cNvPr>
            <p:cNvGrpSpPr>
              <a:grpSpLocks/>
            </p:cNvGrpSpPr>
            <p:nvPr/>
          </p:nvGrpSpPr>
          <p:grpSpPr bwMode="auto">
            <a:xfrm>
              <a:off x="1710" y="4619"/>
              <a:ext cx="1218" cy="277"/>
              <a:chOff x="1710" y="4619"/>
              <a:chExt cx="1218" cy="277"/>
            </a:xfrm>
          </p:grpSpPr>
          <p:sp>
            <p:nvSpPr>
              <p:cNvPr id="23" name="Line 9">
                <a:extLst>
                  <a:ext uri="{FF2B5EF4-FFF2-40B4-BE49-F238E27FC236}">
                    <a16:creationId xmlns:a16="http://schemas.microsoft.com/office/drawing/2014/main" id="{2CEDCEE1-E4D6-E14A-8C1F-5CFFE190F5E9}"/>
                  </a:ext>
                </a:extLst>
              </p:cNvPr>
              <p:cNvSpPr>
                <a:spLocks noChangeShapeType="1"/>
              </p:cNvSpPr>
              <p:nvPr/>
            </p:nvSpPr>
            <p:spPr bwMode="auto">
              <a:xfrm flipH="1">
                <a:off x="2592" y="4896"/>
                <a:ext cx="33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10">
                <a:extLst>
                  <a:ext uri="{FF2B5EF4-FFF2-40B4-BE49-F238E27FC236}">
                    <a16:creationId xmlns:a16="http://schemas.microsoft.com/office/drawing/2014/main" id="{55DD3F68-0B15-3D42-9A86-941532B18139}"/>
                  </a:ext>
                </a:extLst>
              </p:cNvPr>
              <p:cNvSpPr>
                <a:spLocks noChangeShapeType="1"/>
              </p:cNvSpPr>
              <p:nvPr/>
            </p:nvSpPr>
            <p:spPr bwMode="auto">
              <a:xfrm>
                <a:off x="2064" y="4896"/>
                <a:ext cx="43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Text Box 11">
                <a:extLst>
                  <a:ext uri="{FF2B5EF4-FFF2-40B4-BE49-F238E27FC236}">
                    <a16:creationId xmlns:a16="http://schemas.microsoft.com/office/drawing/2014/main" id="{957A23A2-3824-D04C-9115-FBB6DE57BC9F}"/>
                  </a:ext>
                </a:extLst>
              </p:cNvPr>
              <p:cNvSpPr txBox="1">
                <a:spLocks noChangeArrowheads="1"/>
              </p:cNvSpPr>
              <p:nvPr/>
            </p:nvSpPr>
            <p:spPr bwMode="auto">
              <a:xfrm>
                <a:off x="1710" y="4619"/>
                <a:ext cx="984"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cs typeface="Arial" panose="020B0604020202020204" pitchFamily="34" charset="0"/>
                  </a:defRPr>
                </a:lvl1pPr>
                <a:lvl2pPr marL="742950" indent="-285750" eaLnBrk="0" hangingPunct="0">
                  <a:defRPr sz="1600">
                    <a:solidFill>
                      <a:schemeClr val="tx1"/>
                    </a:solidFill>
                    <a:latin typeface="Arial" panose="020B0604020202020204" pitchFamily="34" charset="0"/>
                    <a:cs typeface="Arial" panose="020B0604020202020204" pitchFamily="34" charset="0"/>
                  </a:defRPr>
                </a:lvl2pPr>
                <a:lvl3pPr marL="1143000" indent="-228600" eaLnBrk="0" hangingPunct="0">
                  <a:defRPr sz="1600">
                    <a:solidFill>
                      <a:schemeClr val="tx1"/>
                    </a:solidFill>
                    <a:latin typeface="Arial" panose="020B0604020202020204" pitchFamily="34" charset="0"/>
                    <a:cs typeface="Arial" panose="020B0604020202020204" pitchFamily="34" charset="0"/>
                  </a:defRPr>
                </a:lvl3pPr>
                <a:lvl4pPr marL="1600200" indent="-228600" eaLnBrk="0" hangingPunct="0">
                  <a:defRPr sz="1600">
                    <a:solidFill>
                      <a:schemeClr val="tx1"/>
                    </a:solidFill>
                    <a:latin typeface="Arial" panose="020B0604020202020204" pitchFamily="34" charset="0"/>
                    <a:cs typeface="Arial" panose="020B0604020202020204" pitchFamily="34" charset="0"/>
                  </a:defRPr>
                </a:lvl4pPr>
                <a:lvl5pPr marL="2057400" indent="-228600" eaLnBrk="0" hangingPunct="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altLang="en-US" b="1" dirty="0">
                    <a:latin typeface="Calibri" panose="020F0502020204030204" pitchFamily="34" charset="0"/>
                  </a:rPr>
                  <a:t>  </a:t>
                </a:r>
                <a:r>
                  <a:rPr lang="en-GB" altLang="en-US" b="1" dirty="0" smtClean="0">
                    <a:latin typeface="Calibri" panose="020F0502020204030204" pitchFamily="34" charset="0"/>
                  </a:rPr>
                  <a:t>2</a:t>
                </a:r>
                <a:r>
                  <a:rPr lang="en-GB" altLang="en-US" b="1" dirty="0" smtClean="0">
                    <a:latin typeface="Calibri" panose="020F0502020204030204" pitchFamily="34" charset="0"/>
                    <a:sym typeface="Symbol"/>
                  </a:rPr>
                  <a:t> = </a:t>
                </a:r>
                <a:r>
                  <a:rPr lang="en-GB" altLang="en-US" b="1" dirty="0" smtClean="0">
                    <a:latin typeface="Calibri" panose="020F0502020204030204" pitchFamily="34" charset="0"/>
                  </a:rPr>
                  <a:t>110 fs</a:t>
                </a:r>
                <a:endParaRPr lang="en-GB" altLang="en-US" b="1" dirty="0">
                  <a:latin typeface="Calibri" panose="020F0502020204030204" pitchFamily="34" charset="0"/>
                </a:endParaRPr>
              </a:p>
            </p:txBody>
          </p:sp>
        </p:grpSp>
      </p:grpSp>
      <p:sp>
        <p:nvSpPr>
          <p:cNvPr id="31" name="Textfeld 30"/>
          <p:cNvSpPr txBox="1"/>
          <p:nvPr/>
        </p:nvSpPr>
        <p:spPr>
          <a:xfrm>
            <a:off x="1097073" y="3740308"/>
            <a:ext cx="1997002"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vacuum flange </a:t>
            </a:r>
            <a:endParaRPr lang="en-US" sz="1600" dirty="0">
              <a:latin typeface="Arial" panose="020B0604020202020204" pitchFamily="34" charset="0"/>
              <a:cs typeface="Arial" panose="020B0604020202020204" pitchFamily="34" charset="0"/>
            </a:endParaRPr>
          </a:p>
        </p:txBody>
      </p:sp>
      <p:cxnSp>
        <p:nvCxnSpPr>
          <p:cNvPr id="32" name="Gerade Verbindung mit Pfeil 31"/>
          <p:cNvCxnSpPr/>
          <p:nvPr/>
        </p:nvCxnSpPr>
        <p:spPr bwMode="auto">
          <a:xfrm flipH="1">
            <a:off x="1499190" y="4051005"/>
            <a:ext cx="255182" cy="1073889"/>
          </a:xfrm>
          <a:prstGeom prst="straightConnector1">
            <a:avLst/>
          </a:prstGeom>
          <a:noFill/>
          <a:ln w="22225"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 name="Grafik 32"/>
          <p:cNvPicPr>
            <a:picLocks noChangeAspect="1"/>
          </p:cNvPicPr>
          <p:nvPr/>
        </p:nvPicPr>
        <p:blipFill>
          <a:blip r:embed="rId5">
            <a:clrChange>
              <a:clrFrom>
                <a:srgbClr val="FFFFFF"/>
              </a:clrFrom>
              <a:clrTo>
                <a:srgbClr val="FFFFFF">
                  <a:alpha val="0"/>
                </a:srgbClr>
              </a:clrTo>
            </a:clrChange>
          </a:blip>
          <a:stretch>
            <a:fillRect/>
          </a:stretch>
        </p:blipFill>
        <p:spPr>
          <a:xfrm>
            <a:off x="116958" y="685195"/>
            <a:ext cx="5610493" cy="3202577"/>
          </a:xfrm>
          <a:prstGeom prst="rect">
            <a:avLst/>
          </a:prstGeom>
        </p:spPr>
      </p:pic>
      <p:sp>
        <p:nvSpPr>
          <p:cNvPr id="34" name="Text Box 8"/>
          <p:cNvSpPr txBox="1">
            <a:spLocks noChangeArrowheads="1"/>
          </p:cNvSpPr>
          <p:nvPr/>
        </p:nvSpPr>
        <p:spPr bwMode="auto">
          <a:xfrm>
            <a:off x="118459" y="3275111"/>
            <a:ext cx="354977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latin typeface="Calibri" panose="020F0502020204030204" pitchFamily="34" charset="0"/>
              </a:rPr>
              <a:t>S. </a:t>
            </a:r>
            <a:r>
              <a:rPr lang="en-US" altLang="de-DE" sz="1400" dirty="0" err="1" smtClean="0">
                <a:latin typeface="Calibri" panose="020F0502020204030204" pitchFamily="34" charset="0"/>
              </a:rPr>
              <a:t>Funkner</a:t>
            </a:r>
            <a:r>
              <a:rPr lang="en-US" altLang="de-DE" sz="1400" dirty="0" smtClean="0">
                <a:latin typeface="Calibri" panose="020F0502020204030204" pitchFamily="34" charset="0"/>
              </a:rPr>
              <a:t> et </a:t>
            </a:r>
            <a:r>
              <a:rPr lang="en-US" altLang="de-DE" sz="1400" dirty="0">
                <a:latin typeface="Calibri" panose="020F0502020204030204" pitchFamily="34" charset="0"/>
              </a:rPr>
              <a:t>al., </a:t>
            </a:r>
            <a:r>
              <a:rPr lang="en-US" altLang="de-DE" sz="1400" dirty="0" smtClean="0">
                <a:latin typeface="Calibri" panose="020F0502020204030204" pitchFamily="34" charset="0"/>
              </a:rPr>
              <a:t>arXiv1912.01323 (2019)</a:t>
            </a:r>
            <a:endParaRPr lang="en-US" altLang="de-DE" sz="1400" dirty="0">
              <a:latin typeface="Calibri" panose="020F0502020204030204" pitchFamily="34" charset="0"/>
            </a:endParaRPr>
          </a:p>
        </p:txBody>
      </p:sp>
      <p:sp>
        <p:nvSpPr>
          <p:cNvPr id="13" name="Rechteck 12"/>
          <p:cNvSpPr/>
          <p:nvPr/>
        </p:nvSpPr>
        <p:spPr>
          <a:xfrm>
            <a:off x="4655622" y="762725"/>
            <a:ext cx="4572000" cy="1025922"/>
          </a:xfrm>
          <a:prstGeom prst="rect">
            <a:avLst/>
          </a:prstGeom>
        </p:spPr>
        <p:txBody>
          <a:bodyPr>
            <a:spAutoFit/>
          </a:bodyPr>
          <a:lstStyle/>
          <a:p>
            <a:pPr>
              <a:spcBef>
                <a:spcPts val="400"/>
              </a:spcBef>
            </a:pPr>
            <a:r>
              <a:rPr lang="en-US" altLang="de-DE" b="1" dirty="0">
                <a:latin typeface="Calibri" panose="020F0502020204030204" pitchFamily="34" charset="0"/>
              </a:rPr>
              <a:t>Laser: C</a:t>
            </a:r>
            <a:r>
              <a:rPr lang="en-US" altLang="de-DE" dirty="0">
                <a:latin typeface="Calibri" panose="020F0502020204030204" pitchFamily="34" charset="0"/>
              </a:rPr>
              <a:t>ommercial </a:t>
            </a:r>
            <a:r>
              <a:rPr lang="en-US" altLang="de-DE" dirty="0" err="1">
                <a:latin typeface="Calibri" panose="020F0502020204030204" pitchFamily="34" charset="0"/>
              </a:rPr>
              <a:t>Ti:Sa</a:t>
            </a:r>
            <a:r>
              <a:rPr lang="en-US" altLang="de-DE" dirty="0">
                <a:latin typeface="Calibri" panose="020F0502020204030204" pitchFamily="34" charset="0"/>
              </a:rPr>
              <a:t> or </a:t>
            </a:r>
            <a:r>
              <a:rPr lang="en-US" altLang="de-DE" dirty="0" err="1">
                <a:latin typeface="Calibri" panose="020F0502020204030204" pitchFamily="34" charset="0"/>
              </a:rPr>
              <a:t>Yb-fibre</a:t>
            </a:r>
            <a:r>
              <a:rPr lang="en-US" altLang="de-DE" dirty="0">
                <a:latin typeface="Calibri" panose="020F0502020204030204" pitchFamily="34" charset="0"/>
              </a:rPr>
              <a:t>, </a:t>
            </a:r>
          </a:p>
          <a:p>
            <a:pPr>
              <a:spcBef>
                <a:spcPts val="400"/>
              </a:spcBef>
            </a:pPr>
            <a:r>
              <a:rPr lang="en-US" altLang="de-DE" dirty="0">
                <a:latin typeface="Calibri" panose="020F0502020204030204" pitchFamily="34" charset="0"/>
              </a:rPr>
              <a:t>            10 fs duration, near IR, </a:t>
            </a:r>
            <a:endParaRPr lang="en-US" altLang="de-DE" dirty="0" smtClean="0">
              <a:latin typeface="Calibri" panose="020F0502020204030204" pitchFamily="34" charset="0"/>
            </a:endParaRPr>
          </a:p>
          <a:p>
            <a:pPr>
              <a:spcBef>
                <a:spcPts val="400"/>
              </a:spcBef>
            </a:pPr>
            <a:r>
              <a:rPr lang="en-US" altLang="de-DE" b="1" dirty="0" smtClean="0">
                <a:latin typeface="Calibri" panose="020F0502020204030204" pitchFamily="34" charset="0"/>
              </a:rPr>
              <a:t>Crystal</a:t>
            </a:r>
            <a:r>
              <a:rPr lang="en-US" altLang="de-DE" b="1" dirty="0">
                <a:latin typeface="Calibri" panose="020F0502020204030204" pitchFamily="34" charset="0"/>
              </a:rPr>
              <a:t>: </a:t>
            </a:r>
            <a:r>
              <a:rPr lang="en-US" altLang="de-DE" dirty="0" err="1">
                <a:latin typeface="Calibri" panose="020F0502020204030204" pitchFamily="34" charset="0"/>
              </a:rPr>
              <a:t>GaP</a:t>
            </a:r>
            <a:r>
              <a:rPr lang="en-US" altLang="de-DE" dirty="0">
                <a:latin typeface="Calibri" panose="020F0502020204030204" pitchFamily="34" charset="0"/>
              </a:rPr>
              <a:t> or </a:t>
            </a:r>
            <a:r>
              <a:rPr lang="en-US" altLang="de-DE" dirty="0" err="1">
                <a:latin typeface="Calibri" panose="020F0502020204030204" pitchFamily="34" charset="0"/>
              </a:rPr>
              <a:t>ZnTe</a:t>
            </a:r>
            <a:r>
              <a:rPr lang="en-US" altLang="de-DE" dirty="0">
                <a:latin typeface="Calibri" panose="020F0502020204030204" pitchFamily="34" charset="0"/>
              </a:rPr>
              <a:t>, 100 µm thickness</a:t>
            </a:r>
          </a:p>
        </p:txBody>
      </p:sp>
      <p:sp>
        <p:nvSpPr>
          <p:cNvPr id="36" name="Textfeld 35">
            <a:hlinkClick r:id="" action="ppaction://noaction"/>
          </p:cNvPr>
          <p:cNvSpPr txBox="1"/>
          <p:nvPr/>
        </p:nvSpPr>
        <p:spPr>
          <a:xfrm>
            <a:off x="4675277" y="6519446"/>
            <a:ext cx="1408078"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panose="05050102010706020507" pitchFamily="18" charset="2"/>
                <a:hlinkClick r:id="rId6"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6" action="ppaction://hlinksldjump"/>
              </a:rPr>
              <a:t>proton BSM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35305505"/>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Summary </a:t>
            </a:r>
            <a:r>
              <a:rPr lang="en-US" altLang="de-DE" sz="2100" b="1" dirty="0">
                <a:solidFill>
                  <a:srgbClr val="000000"/>
                </a:solidFill>
                <a:latin typeface="Arial" panose="020B0604020202020204" pitchFamily="34" charset="0"/>
                <a:cs typeface="Arial" panose="020B0604020202020204" pitchFamily="34" charset="0"/>
              </a:rPr>
              <a:t>of longitudinal Measurements </a:t>
            </a:r>
          </a:p>
        </p:txBody>
      </p:sp>
      <p:sp>
        <p:nvSpPr>
          <p:cNvPr id="44036" name="Text Box 3"/>
          <p:cNvSpPr txBox="1">
            <a:spLocks noChangeArrowheads="1"/>
          </p:cNvSpPr>
          <p:nvPr/>
        </p:nvSpPr>
        <p:spPr bwMode="auto">
          <a:xfrm>
            <a:off x="222567" y="130595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12325" name="Rectangle 5"/>
          <p:cNvSpPr>
            <a:spLocks noChangeArrowheads="1"/>
          </p:cNvSpPr>
          <p:nvPr/>
        </p:nvSpPr>
        <p:spPr bwMode="auto">
          <a:xfrm>
            <a:off x="125413" y="821055"/>
            <a:ext cx="9039719"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smtClean="0">
                <a:solidFill>
                  <a:srgbClr val="0000FF"/>
                </a:solidFill>
                <a:latin typeface="Calibri" panose="020F0502020204030204" pitchFamily="34" charset="0"/>
              </a:rPr>
              <a:t>Devices for bunch length at light sources:</a:t>
            </a:r>
            <a:endParaRPr lang="en-US" altLang="de-DE" sz="2000" dirty="0">
              <a:solidFill>
                <a:srgbClr val="0000FF"/>
              </a:solidFill>
              <a:latin typeface="Calibri" panose="020F0502020204030204" pitchFamily="34" charset="0"/>
            </a:endParaRPr>
          </a:p>
          <a:p>
            <a:pPr algn="l">
              <a:spcBef>
                <a:spcPts val="600"/>
              </a:spcBef>
            </a:pPr>
            <a:r>
              <a:rPr lang="en-US" altLang="de-DE" b="1" i="1" dirty="0" smtClean="0">
                <a:solidFill>
                  <a:srgbClr val="0000FF"/>
                </a:solidFill>
                <a:latin typeface="Calibri" panose="020F0502020204030204" pitchFamily="34" charset="0"/>
              </a:rPr>
              <a:t>Streak </a:t>
            </a:r>
            <a:r>
              <a:rPr lang="en-US" altLang="de-DE" b="1" i="1" dirty="0">
                <a:solidFill>
                  <a:srgbClr val="0000FF"/>
                </a:solidFill>
                <a:latin typeface="Calibri" panose="020F0502020204030204" pitchFamily="34" charset="0"/>
              </a:rPr>
              <a:t>cameras:</a:t>
            </a:r>
            <a:r>
              <a:rPr lang="en-US" altLang="de-DE" dirty="0">
                <a:solidFill>
                  <a:srgbClr val="0000FF"/>
                </a:solidFill>
                <a:latin typeface="Calibri" panose="020F0502020204030204" pitchFamily="34" charset="0"/>
              </a:rPr>
              <a:t>   </a:t>
            </a:r>
            <a:endParaRPr lang="en-US" altLang="de-DE" dirty="0" smtClean="0">
              <a:solidFill>
                <a:srgbClr val="0000FF"/>
              </a:solidFill>
              <a:latin typeface="Calibri" panose="020F0502020204030204" pitchFamily="34" charset="0"/>
            </a:endParaRPr>
          </a:p>
          <a:p>
            <a:pPr algn="l">
              <a:spcBef>
                <a:spcPts val="600"/>
              </a:spcBef>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Time </a:t>
            </a:r>
            <a:r>
              <a:rPr lang="en-US" altLang="de-DE" dirty="0">
                <a:latin typeface="Calibri" panose="020F0502020204030204" pitchFamily="34" charset="0"/>
              </a:rPr>
              <a:t>resolved monitoring of synchrotron radiation</a:t>
            </a:r>
          </a:p>
          <a:p>
            <a:pPr algn="l">
              <a:spcBef>
                <a:spcPts val="600"/>
              </a:spcBef>
            </a:pPr>
            <a:r>
              <a:rPr lang="en-US" altLang="de-DE" dirty="0" smtClean="0">
                <a:latin typeface="Calibri" panose="020F0502020204030204" pitchFamily="34" charset="0"/>
              </a:rPr>
              <a:t>    </a:t>
            </a:r>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for relativistic e</a:t>
            </a:r>
            <a:r>
              <a:rPr lang="en-US" altLang="de-DE" sz="2400" baseline="30000" dirty="0">
                <a:latin typeface="Calibri" panose="020F0502020204030204" pitchFamily="34" charset="0"/>
              </a:rPr>
              <a:t>−</a:t>
            </a:r>
            <a:r>
              <a:rPr lang="en-US" altLang="de-DE" dirty="0">
                <a:latin typeface="Calibri" panose="020F0502020204030204" pitchFamily="34" charset="0"/>
              </a:rPr>
              <a:t>-beams, </a:t>
            </a:r>
            <a:r>
              <a:rPr lang="en-US" altLang="de-DE" dirty="0" smtClean="0">
                <a:latin typeface="Calibri" panose="020F0502020204030204" pitchFamily="34" charset="0"/>
              </a:rPr>
              <a:t>10 </a:t>
            </a:r>
            <a:r>
              <a:rPr lang="en-US" altLang="de-DE" dirty="0" err="1" smtClean="0">
                <a:latin typeface="Calibri" panose="020F0502020204030204" pitchFamily="34" charset="0"/>
              </a:rPr>
              <a:t>ps</a:t>
            </a:r>
            <a:r>
              <a:rPr lang="en-US" altLang="de-DE" dirty="0" smtClean="0">
                <a:latin typeface="Calibri" panose="020F0502020204030204" pitchFamily="34" charset="0"/>
              </a:rPr>
              <a:t> &lt; </a:t>
            </a:r>
            <a:r>
              <a:rPr lang="en-US" altLang="de-DE" b="1" i="1" dirty="0" err="1" smtClean="0">
                <a:latin typeface="Calibri" panose="020F0502020204030204" pitchFamily="34" charset="0"/>
              </a:rPr>
              <a:t>t</a:t>
            </a:r>
            <a:r>
              <a:rPr lang="en-US" altLang="de-DE" sz="2200" b="1" i="1" baseline="-25000" dirty="0" err="1" smtClean="0">
                <a:latin typeface="Calibri" panose="020F0502020204030204" pitchFamily="34" charset="0"/>
              </a:rPr>
              <a:t>bunch</a:t>
            </a:r>
            <a:r>
              <a:rPr lang="en-US" altLang="de-DE" dirty="0" smtClean="0">
                <a:latin typeface="Calibri" panose="020F0502020204030204" pitchFamily="34" charset="0"/>
              </a:rPr>
              <a:t> </a:t>
            </a:r>
            <a:r>
              <a:rPr lang="en-US" altLang="de-DE" dirty="0">
                <a:latin typeface="Calibri" panose="020F0502020204030204" pitchFamily="34" charset="0"/>
              </a:rPr>
              <a:t>&lt; </a:t>
            </a:r>
            <a:r>
              <a:rPr lang="en-US" altLang="de-DE" dirty="0" smtClean="0">
                <a:latin typeface="Calibri" panose="020F0502020204030204" pitchFamily="34" charset="0"/>
              </a:rPr>
              <a:t>1 ns</a:t>
            </a:r>
            <a:endParaRPr lang="en-US" altLang="de-DE" dirty="0">
              <a:latin typeface="Calibri" panose="020F0502020204030204" pitchFamily="34" charset="0"/>
            </a:endParaRPr>
          </a:p>
          <a:p>
            <a:pPr>
              <a:spcBef>
                <a:spcPts val="600"/>
              </a:spcBef>
            </a:pPr>
            <a:r>
              <a:rPr lang="en-US" altLang="de-DE" dirty="0" smtClean="0">
                <a:latin typeface="Calibri" panose="020F0502020204030204" pitchFamily="34" charset="0"/>
              </a:rPr>
              <a:t>   Time resolution limit of streak camera </a:t>
            </a:r>
            <a:r>
              <a:rPr lang="en-US" altLang="de-DE" dirty="0" smtClean="0">
                <a:latin typeface="Calibri" panose="020F0502020204030204" pitchFamily="34" charset="0"/>
                <a:sym typeface="Symbol" panose="05050102010706020507" pitchFamily="18" charset="2"/>
              </a:rPr>
              <a:t> 1 </a:t>
            </a:r>
            <a:r>
              <a:rPr lang="en-US" altLang="de-DE" dirty="0" err="1" smtClean="0">
                <a:latin typeface="Calibri" panose="020F0502020204030204" pitchFamily="34" charset="0"/>
                <a:sym typeface="Symbol" panose="05050102010706020507" pitchFamily="18" charset="2"/>
              </a:rPr>
              <a:t>ps</a:t>
            </a:r>
            <a:r>
              <a:rPr lang="en-US" altLang="de-DE" dirty="0" smtClean="0">
                <a:latin typeface="Calibri" panose="020F0502020204030204" pitchFamily="34" charset="0"/>
                <a:sym typeface="Symbol" panose="05050102010706020507" pitchFamily="18" charset="2"/>
              </a:rPr>
              <a:t> </a:t>
            </a:r>
            <a:r>
              <a:rPr lang="en-US" altLang="de-DE" b="1" i="1" dirty="0" smtClean="0">
                <a:solidFill>
                  <a:schemeClr val="accent2"/>
                </a:solidFill>
                <a:latin typeface="Calibri" panose="020F0502020204030204" pitchFamily="34" charset="0"/>
              </a:rPr>
              <a:t> </a:t>
            </a:r>
          </a:p>
          <a:p>
            <a:pPr>
              <a:spcBef>
                <a:spcPts val="600"/>
              </a:spcBef>
            </a:pPr>
            <a:r>
              <a:rPr lang="en-US" altLang="de-DE" b="1" i="1" dirty="0" smtClean="0">
                <a:solidFill>
                  <a:srgbClr val="0000FF"/>
                </a:solidFill>
                <a:latin typeface="Calibri" panose="020F0502020204030204" pitchFamily="34" charset="0"/>
              </a:rPr>
              <a:t>Laser-based electro-optical modulation:</a:t>
            </a:r>
            <a:r>
              <a:rPr lang="en-US" altLang="de-DE" dirty="0" smtClean="0">
                <a:solidFill>
                  <a:srgbClr val="0000FF"/>
                </a:solidFill>
                <a:latin typeface="Calibri" panose="020F0502020204030204" pitchFamily="34" charset="0"/>
              </a:rPr>
              <a:t>         </a:t>
            </a:r>
          </a:p>
          <a:p>
            <a:pPr>
              <a:spcBef>
                <a:spcPts val="600"/>
              </a:spcBef>
            </a:pPr>
            <a:r>
              <a:rPr lang="en-US" altLang="de-DE" dirty="0" smtClean="0">
                <a:latin typeface="Calibri" panose="020F0502020204030204" pitchFamily="34" charset="0"/>
                <a:sym typeface="Wingdings" pitchFamily="2" charset="2"/>
              </a:rPr>
              <a:t> </a:t>
            </a:r>
            <a:r>
              <a:rPr lang="en-US" altLang="de-DE" dirty="0">
                <a:latin typeface="Calibri" panose="020F0502020204030204" pitchFamily="34" charset="0"/>
                <a:sym typeface="Wingdings" pitchFamily="2" charset="2"/>
              </a:rPr>
              <a:t>Electro-optical modulation of short laser pulse</a:t>
            </a:r>
          </a:p>
          <a:p>
            <a:pPr>
              <a:spcBef>
                <a:spcPts val="600"/>
              </a:spcBef>
            </a:pPr>
            <a:r>
              <a:rPr lang="en-US" altLang="de-DE" dirty="0" smtClean="0">
                <a:latin typeface="Calibri" panose="020F0502020204030204" pitchFamily="34" charset="0"/>
                <a:sym typeface="Wingdings" pitchFamily="2" charset="2"/>
              </a:rPr>
              <a:t>    </a:t>
            </a: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very  high time </a:t>
            </a:r>
            <a:r>
              <a:rPr lang="en-US" altLang="de-DE" dirty="0" smtClean="0">
                <a:latin typeface="Calibri" panose="020F0502020204030204" pitchFamily="34" charset="0"/>
              </a:rPr>
              <a:t>resolution down to some fs time resolution</a:t>
            </a:r>
          </a:p>
          <a:p>
            <a:pPr>
              <a:spcBef>
                <a:spcPts val="600"/>
              </a:spcBef>
            </a:pPr>
            <a:r>
              <a:rPr lang="en-US" altLang="de-DE" dirty="0" smtClean="0">
                <a:latin typeface="Calibri" panose="020F0502020204030204" pitchFamily="34" charset="0"/>
              </a:rPr>
              <a:t>    Technical complex installation</a:t>
            </a:r>
            <a:endParaRPr lang="en-US" altLang="de-DE" dirty="0">
              <a:latin typeface="Calibri" panose="020F0502020204030204" pitchFamily="34" charset="0"/>
            </a:endParaRPr>
          </a:p>
        </p:txBody>
      </p:sp>
    </p:spTree>
    <p:extLst>
      <p:ext uri="{BB962C8B-B14F-4D97-AF65-F5344CB8AC3E}">
        <p14:creationId xmlns:p14="http://schemas.microsoft.com/office/powerpoint/2010/main" val="2384506665"/>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Conclusion for Beam Diagnostics Course </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Rectangle 4"/>
          <p:cNvSpPr>
            <a:spLocks noChangeArrowheads="1"/>
          </p:cNvSpPr>
          <p:nvPr/>
        </p:nvSpPr>
        <p:spPr bwMode="auto">
          <a:xfrm>
            <a:off x="104775" y="798513"/>
            <a:ext cx="8894763" cy="80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CC0099"/>
                </a:solidFill>
                <a:latin typeface="Calibri" panose="020F0502020204030204" pitchFamily="34" charset="0"/>
              </a:rPr>
              <a:t>Diagnostics is the </a:t>
            </a:r>
            <a:r>
              <a:rPr lang="en-US" altLang="de-DE" sz="2400" b="1" dirty="0" smtClean="0">
                <a:solidFill>
                  <a:srgbClr val="CC0099"/>
                </a:solidFill>
                <a:latin typeface="Calibri" panose="020F0502020204030204" pitchFamily="34" charset="0"/>
              </a:rPr>
              <a:t>’sensory organ’ </a:t>
            </a:r>
            <a:r>
              <a:rPr lang="en-US" altLang="de-DE" sz="2400" b="1" dirty="0">
                <a:solidFill>
                  <a:srgbClr val="CC0099"/>
                </a:solidFill>
                <a:latin typeface="Calibri" panose="020F0502020204030204" pitchFamily="34" charset="0"/>
              </a:rPr>
              <a:t>for the beam.</a:t>
            </a:r>
          </a:p>
          <a:p>
            <a:pPr algn="l">
              <a:lnSpc>
                <a:spcPct val="60000"/>
              </a:lnSpc>
            </a:pPr>
            <a:r>
              <a:rPr lang="en-US" altLang="de-DE" sz="1900" b="1" dirty="0">
                <a:solidFill>
                  <a:srgbClr val="008000"/>
                </a:solidFill>
                <a:latin typeface="Calibri" panose="020F0502020204030204" pitchFamily="34" charset="0"/>
              </a:rPr>
              <a:t>It required for operation and development of accelerators</a:t>
            </a:r>
          </a:p>
        </p:txBody>
      </p:sp>
      <p:sp>
        <p:nvSpPr>
          <p:cNvPr id="287749" name="Rectangle 5"/>
          <p:cNvSpPr>
            <a:spLocks noChangeArrowheads="1"/>
          </p:cNvSpPr>
          <p:nvPr/>
        </p:nvSpPr>
        <p:spPr bwMode="auto">
          <a:xfrm>
            <a:off x="200025" y="1689100"/>
            <a:ext cx="8883650" cy="174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smtClean="0">
                <a:solidFill>
                  <a:srgbClr val="0000FF"/>
                </a:solidFill>
                <a:latin typeface="Calibri" panose="020F0502020204030204" pitchFamily="34" charset="0"/>
              </a:rPr>
              <a:t>Several categories of </a:t>
            </a:r>
            <a:r>
              <a:rPr lang="en-US" altLang="de-DE" sz="2000" b="1" dirty="0">
                <a:solidFill>
                  <a:srgbClr val="0000FF"/>
                </a:solidFill>
                <a:latin typeface="Calibri" panose="020F0502020204030204" pitchFamily="34" charset="0"/>
              </a:rPr>
              <a:t>demands leads to different installations:</a:t>
            </a:r>
          </a:p>
          <a:p>
            <a:pPr algn="l">
              <a:lnSpc>
                <a:spcPct val="70000"/>
              </a:lnSpc>
              <a:buFont typeface="Wingdings" pitchFamily="2" charset="2"/>
              <a:buChar char="Ø"/>
            </a:pPr>
            <a:r>
              <a:rPr lang="en-US" altLang="de-DE" dirty="0">
                <a:latin typeface="Calibri" panose="020F0502020204030204" pitchFamily="34" charset="0"/>
              </a:rPr>
              <a:t> </a:t>
            </a:r>
            <a:r>
              <a:rPr lang="en-US" altLang="de-DE" sz="1900" dirty="0">
                <a:latin typeface="Calibri" panose="020F0502020204030204" pitchFamily="34" charset="0"/>
              </a:rPr>
              <a:t>Quick, non-destructive measurements leading to a single number or simple </a:t>
            </a:r>
            <a:r>
              <a:rPr lang="en-US" altLang="de-DE" sz="1900" dirty="0" smtClean="0">
                <a:latin typeface="Calibri" panose="020F0502020204030204" pitchFamily="34" charset="0"/>
              </a:rPr>
              <a:t>plots</a:t>
            </a:r>
            <a:endParaRPr lang="en-US" altLang="de-DE" sz="1900" dirty="0">
              <a:latin typeface="Calibri" panose="020F0502020204030204" pitchFamily="34" charset="0"/>
            </a:endParaRPr>
          </a:p>
          <a:p>
            <a:pPr algn="l">
              <a:lnSpc>
                <a:spcPct val="60000"/>
              </a:lnSpc>
              <a:buFont typeface="Wingdings" pitchFamily="2" charset="2"/>
              <a:buChar char="Ø"/>
            </a:pPr>
            <a:r>
              <a:rPr lang="en-US" altLang="de-DE" sz="1900" dirty="0">
                <a:latin typeface="Calibri" panose="020F0502020204030204" pitchFamily="34" charset="0"/>
              </a:rPr>
              <a:t> Complex instrumentation used for hard malfunction and accelerator </a:t>
            </a:r>
            <a:r>
              <a:rPr lang="en-US" altLang="de-DE" sz="1900" dirty="0" smtClean="0">
                <a:latin typeface="Calibri" panose="020F0502020204030204" pitchFamily="34" charset="0"/>
              </a:rPr>
              <a:t>development</a:t>
            </a:r>
            <a:endParaRPr lang="en-US" altLang="de-DE" sz="1900" dirty="0">
              <a:latin typeface="Calibri" panose="020F0502020204030204" pitchFamily="34" charset="0"/>
            </a:endParaRPr>
          </a:p>
          <a:p>
            <a:pPr algn="l">
              <a:lnSpc>
                <a:spcPct val="60000"/>
              </a:lnSpc>
              <a:buFont typeface="Wingdings" pitchFamily="2" charset="2"/>
              <a:buChar char="Ø"/>
            </a:pPr>
            <a:r>
              <a:rPr lang="en-US" altLang="de-DE" sz="1900" dirty="0" smtClean="0">
                <a:latin typeface="Calibri" panose="020F0502020204030204" pitchFamily="34" charset="0"/>
              </a:rPr>
              <a:t> Automated </a:t>
            </a:r>
            <a:r>
              <a:rPr lang="en-US" altLang="de-DE" sz="1900" dirty="0">
                <a:latin typeface="Calibri" panose="020F0502020204030204" pitchFamily="34" charset="0"/>
              </a:rPr>
              <a:t>measurement and control of beam parameters i.e. feedback</a:t>
            </a:r>
          </a:p>
          <a:p>
            <a:pPr algn="l">
              <a:lnSpc>
                <a:spcPct val="70000"/>
              </a:lnSpc>
            </a:pPr>
            <a:r>
              <a:rPr lang="en-US" altLang="de-DE" sz="1900" b="1" dirty="0" smtClean="0">
                <a:solidFill>
                  <a:srgbClr val="008000"/>
                </a:solidFill>
                <a:latin typeface="Calibri" panose="020F0502020204030204" pitchFamily="34" charset="0"/>
              </a:rPr>
              <a:t>The goal and a </a:t>
            </a:r>
            <a:r>
              <a:rPr lang="en-US" altLang="de-DE" sz="1900" b="1" dirty="0">
                <a:solidFill>
                  <a:srgbClr val="008000"/>
                </a:solidFill>
                <a:latin typeface="Calibri" panose="020F0502020204030204" pitchFamily="34" charset="0"/>
              </a:rPr>
              <a:t>clear interpretation of the results is a important design criterion.</a:t>
            </a:r>
          </a:p>
        </p:txBody>
      </p:sp>
      <p:sp>
        <p:nvSpPr>
          <p:cNvPr id="287751" name="Rectangle 7"/>
          <p:cNvSpPr>
            <a:spLocks noChangeArrowheads="1"/>
          </p:cNvSpPr>
          <p:nvPr/>
        </p:nvSpPr>
        <p:spPr bwMode="auto">
          <a:xfrm>
            <a:off x="254000" y="3478728"/>
            <a:ext cx="8623300" cy="1028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General comments:</a:t>
            </a:r>
          </a:p>
          <a:p>
            <a:pPr algn="l">
              <a:lnSpc>
                <a:spcPct val="60000"/>
              </a:lnSpc>
              <a:buFont typeface="Wingdings" pitchFamily="2" charset="2"/>
              <a:buChar char="Ø"/>
            </a:pPr>
            <a:r>
              <a:rPr lang="en-US" altLang="de-DE" dirty="0" smtClean="0">
                <a:latin typeface="Calibri" panose="020F0502020204030204" pitchFamily="34" charset="0"/>
              </a:rPr>
              <a:t> Quite </a:t>
            </a:r>
            <a:r>
              <a:rPr lang="en-US" altLang="de-DE" dirty="0">
                <a:latin typeface="Calibri" panose="020F0502020204030204" pitchFamily="34" charset="0"/>
              </a:rPr>
              <a:t>different technologies are used, based on various physics </a:t>
            </a:r>
            <a:r>
              <a:rPr lang="en-US" altLang="de-DE" dirty="0" smtClean="0">
                <a:latin typeface="Calibri" panose="020F0502020204030204" pitchFamily="34" charset="0"/>
              </a:rPr>
              <a:t>processes</a:t>
            </a:r>
            <a:endParaRPr lang="en-US" altLang="de-DE" dirty="0">
              <a:latin typeface="Calibri" panose="020F0502020204030204" pitchFamily="34" charset="0"/>
            </a:endParaRPr>
          </a:p>
          <a:p>
            <a:pPr algn="l">
              <a:lnSpc>
                <a:spcPct val="60000"/>
              </a:lnSpc>
              <a:buFont typeface="Wingdings" pitchFamily="2" charset="2"/>
              <a:buChar char="Ø"/>
            </a:pPr>
            <a:r>
              <a:rPr lang="en-US" altLang="de-DE" dirty="0" smtClean="0">
                <a:latin typeface="Calibri" panose="020F0502020204030204" pitchFamily="34" charset="0"/>
              </a:rPr>
              <a:t> Accelerator </a:t>
            </a:r>
            <a:r>
              <a:rPr lang="en-US" altLang="de-DE" dirty="0">
                <a:latin typeface="Calibri" panose="020F0502020204030204" pitchFamily="34" charset="0"/>
              </a:rPr>
              <a:t>development goes parallel to diagnostics </a:t>
            </a:r>
            <a:r>
              <a:rPr lang="en-US" altLang="de-DE" dirty="0" smtClean="0">
                <a:latin typeface="Calibri" panose="020F0502020204030204" pitchFamily="34" charset="0"/>
              </a:rPr>
              <a:t>development</a:t>
            </a:r>
            <a:endParaRPr lang="en-US" altLang="de-DE" dirty="0">
              <a:latin typeface="Calibri" panose="020F0502020204030204" pitchFamily="34" charset="0"/>
            </a:endParaRPr>
          </a:p>
        </p:txBody>
      </p:sp>
      <p:sp>
        <p:nvSpPr>
          <p:cNvPr id="7" name="Textfeld 6"/>
          <p:cNvSpPr txBox="1">
            <a:spLocks noChangeArrowheads="1"/>
          </p:cNvSpPr>
          <p:nvPr/>
        </p:nvSpPr>
        <p:spPr bwMode="auto">
          <a:xfrm>
            <a:off x="2056497" y="5283200"/>
            <a:ext cx="50212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2800" b="1" dirty="0">
                <a:solidFill>
                  <a:srgbClr val="009900"/>
                </a:solidFill>
              </a:rPr>
              <a:t>Thank you for your attention!</a:t>
            </a:r>
          </a:p>
        </p:txBody>
      </p:sp>
    </p:spTree>
    <p:extLst>
      <p:ext uri="{BB962C8B-B14F-4D97-AF65-F5344CB8AC3E}">
        <p14:creationId xmlns:p14="http://schemas.microsoft.com/office/powerpoint/2010/main" val="1925027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7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7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9" grpId="0"/>
      <p:bldP spid="287751" grpId="0"/>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General Reading on Beam Instrumentation</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3" name="Rechteck 2"/>
          <p:cNvSpPr/>
          <p:nvPr/>
        </p:nvSpPr>
        <p:spPr>
          <a:xfrm>
            <a:off x="44244" y="843076"/>
            <a:ext cx="9144000" cy="4770537"/>
          </a:xfrm>
          <a:prstGeom prst="rect">
            <a:avLst/>
          </a:prstGeom>
        </p:spPr>
        <p:txBody>
          <a:bodyPr wrap="square">
            <a:spAutoFit/>
          </a:bodyPr>
          <a:lstStyle/>
          <a:p>
            <a:pPr marL="285750" indent="-285750" algn="l">
              <a:buFont typeface="Wingdings" panose="05000000000000000000" pitchFamily="2" charset="2"/>
              <a:buChar char="Ø"/>
            </a:pPr>
            <a:r>
              <a:rPr lang="en-US" sz="1600" dirty="0" smtClean="0">
                <a:latin typeface="Calibri" panose="020F0502020204030204" pitchFamily="34" charset="0"/>
              </a:rPr>
              <a:t>H. </a:t>
            </a:r>
            <a:r>
              <a:rPr lang="en-US" sz="1600" dirty="0" err="1" smtClean="0">
                <a:latin typeface="Calibri" panose="020F0502020204030204" pitchFamily="34" charset="0"/>
              </a:rPr>
              <a:t>Schmickler</a:t>
            </a:r>
            <a:r>
              <a:rPr lang="en-US" sz="1600" dirty="0" smtClean="0">
                <a:latin typeface="Calibri" panose="020F0502020204030204" pitchFamily="34" charset="0"/>
              </a:rPr>
              <a:t> (Ed.) </a:t>
            </a:r>
            <a:r>
              <a:rPr lang="de-DE" sz="1600" i="1" dirty="0">
                <a:latin typeface="Calibri" panose="020F0502020204030204" pitchFamily="34" charset="0"/>
              </a:rPr>
              <a:t>Beam </a:t>
            </a:r>
            <a:r>
              <a:rPr lang="de-DE" sz="1600" i="1" dirty="0" smtClean="0">
                <a:latin typeface="Calibri" panose="020F0502020204030204" pitchFamily="34" charset="0"/>
              </a:rPr>
              <a:t>Instrumentation</a:t>
            </a:r>
            <a:r>
              <a:rPr lang="de-DE" sz="1600" b="1" dirty="0" smtClean="0">
                <a:latin typeface="Calibri" panose="020F0502020204030204" pitchFamily="34" charset="0"/>
              </a:rPr>
              <a:t>,  </a:t>
            </a:r>
            <a:r>
              <a:rPr lang="de-DE" sz="1600" dirty="0" err="1" smtClean="0">
                <a:latin typeface="Calibri" panose="020F0502020204030204" pitchFamily="34" charset="0"/>
              </a:rPr>
              <a:t>Proc</a:t>
            </a:r>
            <a:r>
              <a:rPr lang="de-DE" sz="1600" dirty="0" smtClean="0">
                <a:latin typeface="Calibri" panose="020F0502020204030204" pitchFamily="34" charset="0"/>
              </a:rPr>
              <a:t>. </a:t>
            </a:r>
            <a:r>
              <a:rPr lang="en-US" sz="1600" dirty="0" smtClean="0">
                <a:latin typeface="Calibri" panose="020F0502020204030204" pitchFamily="34" charset="0"/>
              </a:rPr>
              <a:t>CERN </a:t>
            </a:r>
            <a:r>
              <a:rPr lang="en-US" sz="1600" dirty="0">
                <a:latin typeface="Calibri" panose="020F0502020204030204" pitchFamily="34" charset="0"/>
              </a:rPr>
              <a:t>Accelerator </a:t>
            </a:r>
            <a:r>
              <a:rPr lang="en-US" sz="1600" dirty="0" smtClean="0">
                <a:latin typeface="Calibri" panose="020F0502020204030204" pitchFamily="34" charset="0"/>
              </a:rPr>
              <a:t>School,  </a:t>
            </a:r>
            <a:r>
              <a:rPr lang="en-US" sz="1600" dirty="0" err="1" smtClean="0">
                <a:latin typeface="Calibri" panose="020F0502020204030204" pitchFamily="34" charset="0"/>
              </a:rPr>
              <a:t>Tuusula</a:t>
            </a:r>
            <a:r>
              <a:rPr lang="en-US" sz="1600" dirty="0" smtClean="0">
                <a:latin typeface="Calibri" panose="020F0502020204030204" pitchFamily="34" charset="0"/>
              </a:rPr>
              <a:t> 2018  in prep.</a:t>
            </a:r>
          </a:p>
          <a:p>
            <a:pPr marL="285750" indent="-285750" algn="l">
              <a:buFont typeface="Wingdings" panose="05000000000000000000" pitchFamily="2" charset="2"/>
              <a:buChar char="Ø"/>
            </a:pPr>
            <a:r>
              <a:rPr lang="en-US" sz="1600" dirty="0" smtClean="0">
                <a:latin typeface="Calibri" panose="020F0502020204030204" pitchFamily="34" charset="0"/>
              </a:rPr>
              <a:t>D. Brandt (Ed.), </a:t>
            </a:r>
            <a:r>
              <a:rPr lang="en-US" sz="1600" i="1" dirty="0" smtClean="0">
                <a:latin typeface="Calibri" panose="020F0502020204030204" pitchFamily="34" charset="0"/>
              </a:rPr>
              <a:t>Beam Diagnostics for Accelerators</a:t>
            </a:r>
            <a:r>
              <a:rPr lang="en-US" sz="1600" dirty="0">
                <a:latin typeface="Calibri" panose="020F0502020204030204" pitchFamily="34" charset="0"/>
              </a:rPr>
              <a:t>, Proc. CERN Accelerator </a:t>
            </a:r>
            <a:r>
              <a:rPr lang="en-US" sz="1600" dirty="0" smtClean="0">
                <a:latin typeface="Calibri" panose="020F0502020204030204" pitchFamily="34" charset="0"/>
              </a:rPr>
              <a:t>School, </a:t>
            </a:r>
            <a:r>
              <a:rPr lang="en-US" sz="1600" dirty="0" err="1" smtClean="0">
                <a:latin typeface="Calibri" panose="020F0502020204030204" pitchFamily="34" charset="0"/>
              </a:rPr>
              <a:t>Dourdan</a:t>
            </a:r>
            <a:r>
              <a:rPr lang="en-US" sz="1600" dirty="0" smtClean="0">
                <a:latin typeface="Calibri" panose="020F0502020204030204" pitchFamily="34" charset="0"/>
              </a:rPr>
              <a:t>,</a:t>
            </a:r>
          </a:p>
          <a:p>
            <a:pPr algn="l"/>
            <a:r>
              <a:rPr lang="en-US" sz="1600" dirty="0" smtClean="0">
                <a:latin typeface="Calibri" panose="020F0502020204030204" pitchFamily="34" charset="0"/>
              </a:rPr>
              <a:t>     CERN-2009-005, 2009; </a:t>
            </a:r>
          </a:p>
          <a:p>
            <a:pPr marL="285750" indent="-285750" algn="l">
              <a:buFont typeface="Wingdings" panose="05000000000000000000" pitchFamily="2" charset="2"/>
              <a:buChar char="Ø"/>
            </a:pPr>
            <a:r>
              <a:rPr lang="en-US" sz="1600" dirty="0" smtClean="0">
                <a:latin typeface="Calibri" panose="020F0502020204030204" pitchFamily="34" charset="0"/>
              </a:rPr>
              <a:t>Proceedings of several CERN Acc. Schools (introduction &amp; advanced level, special topics).</a:t>
            </a:r>
          </a:p>
          <a:p>
            <a:pPr marL="285750" indent="-285750" algn="l">
              <a:buFont typeface="Wingdings" panose="05000000000000000000" pitchFamily="2" charset="2"/>
              <a:buChar char="Ø"/>
            </a:pPr>
            <a:r>
              <a:rPr lang="de-DE" sz="1600" dirty="0" smtClean="0">
                <a:latin typeface="Calibri" panose="020F0502020204030204" pitchFamily="34" charset="0"/>
              </a:rPr>
              <a:t>V</a:t>
            </a:r>
            <a:r>
              <a:rPr lang="en-US" sz="1600" dirty="0">
                <a:latin typeface="Calibri" panose="020F0502020204030204" pitchFamily="34" charset="0"/>
              </a:rPr>
              <a:t>. </a:t>
            </a:r>
            <a:r>
              <a:rPr lang="en-US" sz="1600" dirty="0" err="1">
                <a:latin typeface="Calibri" panose="020F0502020204030204" pitchFamily="34" charset="0"/>
              </a:rPr>
              <a:t>Smaluk</a:t>
            </a:r>
            <a:r>
              <a:rPr lang="en-US" sz="1600" dirty="0">
                <a:latin typeface="Calibri" panose="020F0502020204030204" pitchFamily="34" charset="0"/>
              </a:rPr>
              <a:t>, </a:t>
            </a:r>
            <a:r>
              <a:rPr lang="en-US" sz="1600" i="1" dirty="0">
                <a:latin typeface="Calibri" panose="020F0502020204030204" pitchFamily="34" charset="0"/>
              </a:rPr>
              <a:t>Particle Beam Diagnostics for Accelerators: Instruments and Methods</a:t>
            </a:r>
            <a:r>
              <a:rPr lang="en-US" sz="1600" dirty="0">
                <a:latin typeface="Calibri" panose="020F0502020204030204" pitchFamily="34" charset="0"/>
              </a:rPr>
              <a:t>, </a:t>
            </a:r>
            <a:endParaRPr lang="en-US" sz="1600" dirty="0" smtClean="0">
              <a:latin typeface="Calibri" panose="020F0502020204030204" pitchFamily="34" charset="0"/>
            </a:endParaRPr>
          </a:p>
          <a:p>
            <a:pPr algn="l"/>
            <a:r>
              <a:rPr lang="en-US" sz="1600" dirty="0" smtClean="0">
                <a:latin typeface="Calibri" panose="020F0502020204030204" pitchFamily="34" charset="0"/>
              </a:rPr>
              <a:t>      VDM </a:t>
            </a:r>
            <a:r>
              <a:rPr lang="en-US" sz="1600" dirty="0" err="1">
                <a:latin typeface="Calibri" panose="020F0502020204030204" pitchFamily="34" charset="0"/>
              </a:rPr>
              <a:t>Verlag</a:t>
            </a:r>
            <a:r>
              <a:rPr lang="en-US" sz="1600" dirty="0">
                <a:latin typeface="Calibri" panose="020F0502020204030204" pitchFamily="34" charset="0"/>
              </a:rPr>
              <a:t> Dr. Müller, </a:t>
            </a:r>
            <a:r>
              <a:rPr lang="en-US" sz="1600" dirty="0" err="1">
                <a:latin typeface="Calibri" panose="020F0502020204030204" pitchFamily="34" charset="0"/>
              </a:rPr>
              <a:t>Saarbrücken</a:t>
            </a:r>
            <a:r>
              <a:rPr lang="en-US" sz="1600" dirty="0">
                <a:latin typeface="Calibri" panose="020F0502020204030204" pitchFamily="34" charset="0"/>
              </a:rPr>
              <a:t> 2009. </a:t>
            </a:r>
            <a:endParaRPr lang="en-US" sz="1600" dirty="0" smtClean="0">
              <a:latin typeface="Calibri" panose="020F0502020204030204" pitchFamily="34" charset="0"/>
            </a:endParaRPr>
          </a:p>
          <a:p>
            <a:pPr marL="285750" indent="-285750" algn="l">
              <a:buFont typeface="Wingdings" panose="05000000000000000000" pitchFamily="2" charset="2"/>
              <a:buChar char="Ø"/>
            </a:pPr>
            <a:r>
              <a:rPr lang="en-US" sz="1600" dirty="0" smtClean="0">
                <a:latin typeface="Calibri" panose="020F0502020204030204" pitchFamily="34" charset="0"/>
              </a:rPr>
              <a:t>P. </a:t>
            </a:r>
            <a:r>
              <a:rPr lang="en-US" sz="1600" dirty="0" err="1" smtClean="0">
                <a:latin typeface="Calibri" panose="020F0502020204030204" pitchFamily="34" charset="0"/>
              </a:rPr>
              <a:t>Strehl</a:t>
            </a:r>
            <a:r>
              <a:rPr lang="en-US" sz="1600" dirty="0" smtClean="0">
                <a:latin typeface="Calibri" panose="020F0502020204030204" pitchFamily="34" charset="0"/>
              </a:rPr>
              <a:t>, </a:t>
            </a:r>
            <a:r>
              <a:rPr lang="en-US" sz="1600" i="1" dirty="0" smtClean="0">
                <a:latin typeface="Calibri" panose="020F0502020204030204" pitchFamily="34" charset="0"/>
              </a:rPr>
              <a:t>Beam Instrumentation and Diagnostics</a:t>
            </a:r>
            <a:r>
              <a:rPr lang="en-US" sz="1600" dirty="0" smtClean="0">
                <a:latin typeface="Calibri" panose="020F0502020204030204" pitchFamily="34" charset="0"/>
              </a:rPr>
              <a:t>, Springer-</a:t>
            </a:r>
            <a:r>
              <a:rPr lang="en-US" sz="1600" dirty="0" err="1" smtClean="0">
                <a:latin typeface="Calibri" panose="020F0502020204030204" pitchFamily="34" charset="0"/>
              </a:rPr>
              <a:t>Verlag</a:t>
            </a:r>
            <a:r>
              <a:rPr lang="en-US" sz="1600" dirty="0" smtClean="0">
                <a:latin typeface="Calibri" panose="020F0502020204030204" pitchFamily="34" charset="0"/>
              </a:rPr>
              <a:t>, Berlin 2006.   </a:t>
            </a:r>
          </a:p>
          <a:p>
            <a:pPr marL="285750" indent="-285750" algn="l">
              <a:buFont typeface="Wingdings" panose="05000000000000000000" pitchFamily="2" charset="2"/>
              <a:buChar char="Ø"/>
            </a:pPr>
            <a:r>
              <a:rPr lang="en-US" sz="1600" dirty="0" smtClean="0">
                <a:latin typeface="Calibri" panose="020F0502020204030204" pitchFamily="34" charset="0"/>
              </a:rPr>
              <a:t>M.G. Minty and F. Zimmermann, </a:t>
            </a:r>
            <a:r>
              <a:rPr lang="en-US" sz="1600" i="1" dirty="0" smtClean="0">
                <a:latin typeface="Calibri" panose="020F0502020204030204" pitchFamily="34" charset="0"/>
              </a:rPr>
              <a:t>Measurement and Control of Charged Particle Beams</a:t>
            </a:r>
            <a:r>
              <a:rPr lang="en-US" sz="1600" dirty="0" smtClean="0">
                <a:latin typeface="Calibri" panose="020F0502020204030204" pitchFamily="34" charset="0"/>
              </a:rPr>
              <a:t>, </a:t>
            </a:r>
          </a:p>
          <a:p>
            <a:pPr algn="l"/>
            <a:r>
              <a:rPr lang="en-US" sz="1600" dirty="0">
                <a:latin typeface="Calibri" panose="020F0502020204030204" pitchFamily="34" charset="0"/>
              </a:rPr>
              <a:t> </a:t>
            </a:r>
            <a:r>
              <a:rPr lang="en-US" sz="1600" dirty="0" smtClean="0">
                <a:latin typeface="Calibri" panose="020F0502020204030204" pitchFamily="34" charset="0"/>
              </a:rPr>
              <a:t>     Springer-</a:t>
            </a:r>
            <a:r>
              <a:rPr lang="en-US" sz="1600" dirty="0" err="1" smtClean="0">
                <a:latin typeface="Calibri" panose="020F0502020204030204" pitchFamily="34" charset="0"/>
              </a:rPr>
              <a:t>Verlag</a:t>
            </a:r>
            <a:r>
              <a:rPr lang="en-US" sz="1600" dirty="0" smtClean="0">
                <a:latin typeface="Calibri" panose="020F0502020204030204" pitchFamily="34" charset="0"/>
              </a:rPr>
              <a:t>, Berlin 2003.</a:t>
            </a:r>
          </a:p>
          <a:p>
            <a:pPr marL="285750" indent="-285750" algn="l">
              <a:buFont typeface="Wingdings" panose="05000000000000000000" pitchFamily="2" charset="2"/>
              <a:buChar char="Ø"/>
            </a:pPr>
            <a:r>
              <a:rPr lang="en-US" sz="1600" dirty="0" smtClean="0">
                <a:latin typeface="Calibri" panose="020F0502020204030204" pitchFamily="34" charset="0"/>
              </a:rPr>
              <a:t>S-I. </a:t>
            </a:r>
            <a:r>
              <a:rPr lang="en-US" sz="1600" dirty="0" err="1" smtClean="0">
                <a:latin typeface="Calibri" panose="020F0502020204030204" pitchFamily="34" charset="0"/>
              </a:rPr>
              <a:t>Kurokawa</a:t>
            </a:r>
            <a:r>
              <a:rPr lang="en-US" sz="1600" dirty="0" smtClean="0">
                <a:latin typeface="Calibri" panose="020F0502020204030204" pitchFamily="34" charset="0"/>
              </a:rPr>
              <a:t>, S.Y. Lee, E. </a:t>
            </a:r>
            <a:r>
              <a:rPr lang="en-US" sz="1600" dirty="0" err="1" smtClean="0">
                <a:latin typeface="Calibri" panose="020F0502020204030204" pitchFamily="34" charset="0"/>
              </a:rPr>
              <a:t>Perevedentev</a:t>
            </a:r>
            <a:r>
              <a:rPr lang="en-US" sz="1600" dirty="0" smtClean="0">
                <a:latin typeface="Calibri" panose="020F0502020204030204" pitchFamily="34" charset="0"/>
              </a:rPr>
              <a:t>, S. Turner (Eds.), </a:t>
            </a:r>
            <a:r>
              <a:rPr lang="en-US" sz="1600" i="1" dirty="0" smtClean="0">
                <a:latin typeface="Calibri" panose="020F0502020204030204" pitchFamily="34" charset="0"/>
              </a:rPr>
              <a:t>Proceeding of the School on Beam</a:t>
            </a:r>
          </a:p>
          <a:p>
            <a:pPr algn="l"/>
            <a:r>
              <a:rPr lang="en-US" sz="1600" i="1" dirty="0">
                <a:latin typeface="Calibri" panose="020F0502020204030204" pitchFamily="34" charset="0"/>
              </a:rPr>
              <a:t> </a:t>
            </a:r>
            <a:r>
              <a:rPr lang="en-US" sz="1600" i="1" dirty="0" smtClean="0">
                <a:latin typeface="Calibri" panose="020F0502020204030204" pitchFamily="34" charset="0"/>
              </a:rPr>
              <a:t>     Measurement</a:t>
            </a:r>
            <a:r>
              <a:rPr lang="en-US" sz="1600" dirty="0" smtClean="0">
                <a:latin typeface="Calibri" panose="020F0502020204030204" pitchFamily="34" charset="0"/>
              </a:rPr>
              <a:t>, Proceedings Montreux, World Scientific Singapore (1999). </a:t>
            </a:r>
          </a:p>
          <a:p>
            <a:pPr marL="285750" indent="-285750" algn="l">
              <a:buFont typeface="Wingdings" panose="05000000000000000000" pitchFamily="2" charset="2"/>
              <a:buChar char="Ø"/>
            </a:pPr>
            <a:r>
              <a:rPr lang="en-US" sz="1600" dirty="0" smtClean="0">
                <a:latin typeface="Calibri" panose="020F0502020204030204" pitchFamily="34" charset="0"/>
              </a:rPr>
              <a:t>P. </a:t>
            </a:r>
            <a:r>
              <a:rPr lang="en-US" sz="1600" dirty="0" err="1" smtClean="0">
                <a:latin typeface="Calibri" panose="020F0502020204030204" pitchFamily="34" charset="0"/>
              </a:rPr>
              <a:t>Forck</a:t>
            </a:r>
            <a:r>
              <a:rPr lang="en-US" sz="1600" dirty="0" smtClean="0">
                <a:latin typeface="Calibri" panose="020F0502020204030204" pitchFamily="34" charset="0"/>
              </a:rPr>
              <a:t>, </a:t>
            </a:r>
            <a:r>
              <a:rPr lang="en-US" sz="1600" i="1" dirty="0" smtClean="0">
                <a:latin typeface="Calibri" panose="020F0502020204030204" pitchFamily="34" charset="0"/>
              </a:rPr>
              <a:t>Lecture Notes on Beam Instrumentation and Diagnostics</a:t>
            </a:r>
            <a:r>
              <a:rPr lang="en-US" sz="1600" dirty="0" smtClean="0">
                <a:latin typeface="Calibri" panose="020F0502020204030204" pitchFamily="34" charset="0"/>
              </a:rPr>
              <a:t>, JUAS School, JUAS </a:t>
            </a:r>
            <a:r>
              <a:rPr lang="en-US" sz="1600" dirty="0" err="1" smtClean="0">
                <a:latin typeface="Calibri" panose="020F0502020204030204" pitchFamily="34" charset="0"/>
              </a:rPr>
              <a:t>Indico</a:t>
            </a:r>
            <a:r>
              <a:rPr lang="en-US" sz="1600" dirty="0" smtClean="0">
                <a:latin typeface="Calibri" panose="020F0502020204030204" pitchFamily="34" charset="0"/>
              </a:rPr>
              <a:t> web-site.</a:t>
            </a:r>
          </a:p>
          <a:p>
            <a:pPr marL="285750" indent="-285750" algn="l">
              <a:buFont typeface="Wingdings" panose="05000000000000000000" pitchFamily="2" charset="2"/>
              <a:buChar char="Ø"/>
            </a:pPr>
            <a:r>
              <a:rPr lang="en-US" sz="1600" dirty="0" smtClean="0">
                <a:latin typeface="Calibri" panose="020F0502020204030204" pitchFamily="34" charset="0"/>
              </a:rPr>
              <a:t>Contributions to conferences, in particular to </a:t>
            </a:r>
            <a:r>
              <a:rPr lang="en-US" sz="1600" b="1" dirty="0" smtClean="0">
                <a:latin typeface="Calibri" panose="020F0502020204030204" pitchFamily="34" charset="0"/>
              </a:rPr>
              <a:t>I</a:t>
            </a:r>
            <a:r>
              <a:rPr lang="en-US" sz="1600" dirty="0" smtClean="0">
                <a:latin typeface="Calibri" panose="020F0502020204030204" pitchFamily="34" charset="0"/>
              </a:rPr>
              <a:t>nternational </a:t>
            </a:r>
            <a:r>
              <a:rPr lang="en-US" sz="1600" b="1" dirty="0" smtClean="0">
                <a:latin typeface="Calibri" panose="020F0502020204030204" pitchFamily="34" charset="0"/>
              </a:rPr>
              <a:t>B</a:t>
            </a:r>
            <a:r>
              <a:rPr lang="en-US" sz="1600" dirty="0" smtClean="0">
                <a:latin typeface="Calibri" panose="020F0502020204030204" pitchFamily="34" charset="0"/>
              </a:rPr>
              <a:t>eam </a:t>
            </a:r>
            <a:r>
              <a:rPr lang="en-US" sz="1600" b="1" dirty="0" smtClean="0">
                <a:latin typeface="Calibri" panose="020F0502020204030204" pitchFamily="34" charset="0"/>
              </a:rPr>
              <a:t>I</a:t>
            </a:r>
            <a:r>
              <a:rPr lang="en-US" sz="1600" dirty="0" smtClean="0">
                <a:latin typeface="Calibri" panose="020F0502020204030204" pitchFamily="34" charset="0"/>
              </a:rPr>
              <a:t>nstrumentation </a:t>
            </a:r>
            <a:r>
              <a:rPr lang="en-US" sz="1600" b="1" dirty="0" smtClean="0">
                <a:latin typeface="Calibri" panose="020F0502020204030204" pitchFamily="34" charset="0"/>
              </a:rPr>
              <a:t>C</a:t>
            </a:r>
            <a:r>
              <a:rPr lang="en-US" sz="1600" dirty="0" smtClean="0">
                <a:latin typeface="Calibri" panose="020F0502020204030204" pitchFamily="34" charset="0"/>
              </a:rPr>
              <a:t>onference IBIC.</a:t>
            </a:r>
            <a:endParaRPr lang="en-US" sz="1600" dirty="0">
              <a:latin typeface="Calibri" panose="020F0502020204030204" pitchFamily="34" charset="0"/>
            </a:endParaRPr>
          </a:p>
        </p:txBody>
      </p:sp>
    </p:spTree>
    <p:extLst>
      <p:ext uri="{BB962C8B-B14F-4D97-AF65-F5344CB8AC3E}">
        <p14:creationId xmlns:p14="http://schemas.microsoft.com/office/powerpoint/2010/main" val="362185719"/>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4132" name="Rectangle 4"/>
          <p:cNvSpPr>
            <a:spLocks noChangeArrowheads="1"/>
          </p:cNvSpPr>
          <p:nvPr/>
        </p:nvSpPr>
        <p:spPr bwMode="auto">
          <a:xfrm>
            <a:off x="159404" y="2592427"/>
            <a:ext cx="890710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3000" dirty="0" smtClean="0">
                <a:latin typeface="Calibri" panose="020F0502020204030204" pitchFamily="34" charset="0"/>
              </a:rPr>
              <a:t>Backup slides</a:t>
            </a:r>
            <a:endParaRPr lang="en-US" altLang="de-DE" sz="3000" dirty="0">
              <a:latin typeface="Calibri" panose="020F0502020204030204" pitchFamily="34" charset="0"/>
            </a:endParaRPr>
          </a:p>
        </p:txBody>
      </p:sp>
    </p:spTree>
    <p:extLst>
      <p:ext uri="{BB962C8B-B14F-4D97-AF65-F5344CB8AC3E}">
        <p14:creationId xmlns:p14="http://schemas.microsoft.com/office/powerpoint/2010/main" val="3072139791"/>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5"/>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000000"/>
                </a:solidFill>
                <a:latin typeface="Calibri" panose="020F0502020204030204" pitchFamily="34" charset="0"/>
                <a:cs typeface="Calibri" panose="020F0502020204030204" pitchFamily="34" charset="0"/>
              </a:rPr>
              <a:t>Broadening due to the Beam’s Space Charge: Ion Detection</a:t>
            </a:r>
          </a:p>
        </p:txBody>
      </p:sp>
      <p:sp>
        <p:nvSpPr>
          <p:cNvPr id="31752" name="Rectangle 13"/>
          <p:cNvSpPr>
            <a:spLocks noChangeArrowheads="1"/>
          </p:cNvSpPr>
          <p:nvPr/>
        </p:nvSpPr>
        <p:spPr bwMode="auto">
          <a:xfrm>
            <a:off x="238098" y="3422927"/>
            <a:ext cx="77428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i="1" dirty="0" smtClean="0">
                <a:latin typeface="Calibri" panose="020F0502020204030204" pitchFamily="34" charset="0"/>
                <a:cs typeface="Calibri" panose="020F0502020204030204" pitchFamily="34" charset="0"/>
              </a:rPr>
              <a:t>Example:</a:t>
            </a:r>
            <a:r>
              <a:rPr lang="en-US" altLang="de-DE" sz="1600" dirty="0" smtClean="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U</a:t>
            </a:r>
            <a:r>
              <a:rPr lang="en-US" altLang="de-DE" sz="1600" baseline="30000" dirty="0">
                <a:latin typeface="Calibri" panose="020F0502020204030204" pitchFamily="34" charset="0"/>
                <a:cs typeface="Calibri" panose="020F0502020204030204" pitchFamily="34" charset="0"/>
              </a:rPr>
              <a:t>73+</a:t>
            </a:r>
            <a:r>
              <a:rPr lang="en-US" altLang="de-DE" sz="1600" dirty="0">
                <a:latin typeface="Calibri" panose="020F0502020204030204" pitchFamily="34" charset="0"/>
                <a:cs typeface="Calibri" panose="020F0502020204030204" pitchFamily="34" charset="0"/>
              </a:rPr>
              <a:t>, 10</a:t>
            </a:r>
            <a:r>
              <a:rPr lang="en-US" altLang="de-DE" sz="1600" baseline="30000" dirty="0">
                <a:latin typeface="Calibri" panose="020F0502020204030204" pitchFamily="34" charset="0"/>
                <a:cs typeface="Calibri" panose="020F0502020204030204" pitchFamily="34" charset="0"/>
              </a:rPr>
              <a:t>9</a:t>
            </a:r>
            <a:r>
              <a:rPr lang="en-US" altLang="de-DE" sz="1600" dirty="0">
                <a:latin typeface="Calibri" panose="020F0502020204030204" pitchFamily="34" charset="0"/>
                <a:cs typeface="Calibri" panose="020F0502020204030204" pitchFamily="34" charset="0"/>
              </a:rPr>
              <a:t> particles per 3 m bunch length, cooled beam with </a:t>
            </a:r>
            <a:r>
              <a:rPr lang="en-US" altLang="de-DE" b="1" i="1" dirty="0" smtClean="0">
                <a:latin typeface="Calibri" panose="020F0502020204030204" pitchFamily="34" charset="0"/>
                <a:cs typeface="Calibri" panose="020F0502020204030204" pitchFamily="34" charset="0"/>
                <a:sym typeface="Symbol"/>
              </a:rPr>
              <a:t> </a:t>
            </a:r>
            <a:r>
              <a:rPr lang="en-US" altLang="de-DE" b="1" i="1" baseline="-25000" dirty="0" smtClean="0">
                <a:latin typeface="Calibri" panose="020F0502020204030204" pitchFamily="34" charset="0"/>
                <a:cs typeface="Calibri" panose="020F0502020204030204" pitchFamily="34" charset="0"/>
                <a:sym typeface="Symbol"/>
              </a:rPr>
              <a:t>true </a:t>
            </a:r>
            <a:r>
              <a:rPr lang="en-US" altLang="de-DE" sz="1600" dirty="0" smtClean="0">
                <a:latin typeface="Calibri" panose="020F0502020204030204" pitchFamily="34" charset="0"/>
                <a:cs typeface="Calibri" panose="020F0502020204030204" pitchFamily="34" charset="0"/>
                <a:sym typeface="Symbol"/>
              </a:rPr>
              <a:t>= 1</a:t>
            </a:r>
            <a:r>
              <a:rPr lang="en-US" altLang="de-DE" sz="1600" dirty="0" smtClean="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mm FWHM.</a:t>
            </a:r>
          </a:p>
        </p:txBody>
      </p:sp>
      <p:sp>
        <p:nvSpPr>
          <p:cNvPr id="3" name="Textfeld 2"/>
          <p:cNvSpPr txBox="1"/>
          <p:nvPr/>
        </p:nvSpPr>
        <p:spPr>
          <a:xfrm>
            <a:off x="125412" y="722739"/>
            <a:ext cx="8038143" cy="1277273"/>
          </a:xfrm>
          <a:prstGeom prst="rect">
            <a:avLst/>
          </a:prstGeom>
          <a:noFill/>
        </p:spPr>
        <p:txBody>
          <a:bodyPr wrap="square" rtlCol="0">
            <a:spAutoFit/>
          </a:bodyPr>
          <a:lstStyle/>
          <a:p>
            <a:r>
              <a:rPr lang="en-US" dirty="0" smtClean="0">
                <a:solidFill>
                  <a:srgbClr val="0000FF"/>
                </a:solidFill>
                <a:latin typeface="Calibri" panose="020F0502020204030204" pitchFamily="34" charset="0"/>
                <a:cs typeface="Calibri" panose="020F0502020204030204" pitchFamily="34" charset="0"/>
              </a:rPr>
              <a:t>Influence of the residual gas ion trajectory by :</a:t>
            </a:r>
          </a:p>
          <a:p>
            <a:pPr marL="285750" indent="-285750">
              <a:spcBef>
                <a:spcPts val="200"/>
              </a:spcBef>
              <a:buFont typeface="Wingdings" panose="05000000000000000000" pitchFamily="2" charset="2"/>
              <a:buChar char="Ø"/>
            </a:pPr>
            <a:r>
              <a:rPr lang="en-US" dirty="0">
                <a:solidFill>
                  <a:srgbClr val="0000FF"/>
                </a:solidFill>
                <a:latin typeface="Calibri" panose="020F0502020204030204" pitchFamily="34" charset="0"/>
                <a:cs typeface="Calibri" panose="020F0502020204030204" pitchFamily="34" charset="0"/>
              </a:rPr>
              <a:t>E</a:t>
            </a:r>
            <a:r>
              <a:rPr lang="en-US" dirty="0" smtClean="0">
                <a:solidFill>
                  <a:srgbClr val="0000FF"/>
                </a:solidFill>
                <a:latin typeface="Calibri" panose="020F0502020204030204" pitchFamily="34" charset="0"/>
                <a:cs typeface="Calibri" panose="020F0502020204030204" pitchFamily="34" charset="0"/>
              </a:rPr>
              <a:t>xternal electric field </a:t>
            </a:r>
            <a:r>
              <a:rPr lang="en-US" b="1" i="1" dirty="0" err="1" smtClean="0">
                <a:solidFill>
                  <a:srgbClr val="0000FF"/>
                </a:solidFill>
                <a:latin typeface="Calibri" panose="020F0502020204030204" pitchFamily="34" charset="0"/>
                <a:cs typeface="Calibri" panose="020F0502020204030204" pitchFamily="34" charset="0"/>
              </a:rPr>
              <a:t>E</a:t>
            </a:r>
            <a:r>
              <a:rPr lang="en-US" b="1" i="1" baseline="-25000" dirty="0" err="1" smtClean="0">
                <a:solidFill>
                  <a:srgbClr val="0000FF"/>
                </a:solidFill>
                <a:latin typeface="Calibri" panose="020F0502020204030204" pitchFamily="34" charset="0"/>
                <a:cs typeface="Calibri" panose="020F0502020204030204" pitchFamily="34" charset="0"/>
              </a:rPr>
              <a:t>ex</a:t>
            </a:r>
            <a:r>
              <a:rPr lang="en-US" b="1" i="1" dirty="0" smtClean="0">
                <a:solidFill>
                  <a:srgbClr val="0000FF"/>
                </a:solidFill>
                <a:latin typeface="Calibri" panose="020F0502020204030204" pitchFamily="34" charset="0"/>
                <a:cs typeface="Calibri" panose="020F0502020204030204" pitchFamily="34" charset="0"/>
              </a:rPr>
              <a:t> </a:t>
            </a:r>
            <a:r>
              <a:rPr lang="en-US" dirty="0" smtClean="0">
                <a:solidFill>
                  <a:srgbClr val="0000FF"/>
                </a:solidFill>
                <a:latin typeface="Calibri" panose="020F0502020204030204" pitchFamily="34" charset="0"/>
                <a:cs typeface="Calibri" panose="020F0502020204030204" pitchFamily="34" charset="0"/>
              </a:rPr>
              <a:t> </a:t>
            </a:r>
          </a:p>
          <a:p>
            <a:pPr marL="285750" indent="-285750">
              <a:spcBef>
                <a:spcPts val="200"/>
              </a:spcBef>
              <a:buFont typeface="Wingdings" panose="05000000000000000000" pitchFamily="2" charset="2"/>
              <a:buChar char="Ø"/>
            </a:pPr>
            <a:r>
              <a:rPr lang="en-US" dirty="0" smtClean="0">
                <a:solidFill>
                  <a:srgbClr val="0000FF"/>
                </a:solidFill>
                <a:latin typeface="Calibri" panose="020F0502020204030204" pitchFamily="34" charset="0"/>
                <a:cs typeface="Calibri" panose="020F0502020204030204" pitchFamily="34" charset="0"/>
              </a:rPr>
              <a:t>Electric field of the beam’s space charge </a:t>
            </a:r>
            <a:r>
              <a:rPr lang="en-US" b="1" i="1" dirty="0" err="1" smtClean="0">
                <a:solidFill>
                  <a:srgbClr val="0000FF"/>
                </a:solidFill>
                <a:latin typeface="Calibri" panose="020F0502020204030204" pitchFamily="34" charset="0"/>
                <a:cs typeface="Calibri" panose="020F0502020204030204" pitchFamily="34" charset="0"/>
              </a:rPr>
              <a:t>E</a:t>
            </a:r>
            <a:r>
              <a:rPr lang="en-US" b="1" i="1" baseline="-25000" dirty="0" err="1" smtClean="0">
                <a:solidFill>
                  <a:srgbClr val="0000FF"/>
                </a:solidFill>
                <a:latin typeface="Calibri" panose="020F0502020204030204" pitchFamily="34" charset="0"/>
                <a:cs typeface="Calibri" panose="020F0502020204030204" pitchFamily="34" charset="0"/>
              </a:rPr>
              <a:t>space</a:t>
            </a:r>
            <a:r>
              <a:rPr lang="en-US" dirty="0">
                <a:solidFill>
                  <a:srgbClr val="0000FF"/>
                </a:solidFill>
                <a:latin typeface="Calibri" panose="020F0502020204030204" pitchFamily="34" charset="0"/>
                <a:cs typeface="Calibri" panose="020F0502020204030204" pitchFamily="34" charset="0"/>
              </a:rPr>
              <a:t> </a:t>
            </a:r>
            <a:endParaRPr lang="en-US" baseline="-25000" dirty="0" smtClean="0">
              <a:solidFill>
                <a:srgbClr val="0000FF"/>
              </a:solidFill>
              <a:latin typeface="Calibri" panose="020F0502020204030204" pitchFamily="34" charset="0"/>
              <a:cs typeface="Calibri" panose="020F0502020204030204" pitchFamily="34" charset="0"/>
            </a:endParaRPr>
          </a:p>
          <a:p>
            <a:pPr>
              <a:spcBef>
                <a:spcPts val="200"/>
              </a:spcBef>
            </a:pPr>
            <a:r>
              <a:rPr lang="en-US" dirty="0" smtClean="0">
                <a:latin typeface="Calibri" panose="020F0502020204030204" pitchFamily="34" charset="0"/>
                <a:cs typeface="Calibri" panose="020F0502020204030204" pitchFamily="34" charset="0"/>
              </a:rPr>
              <a:t>e.g. Gaussian density distribution for round beam:  </a:t>
            </a:r>
            <a:endParaRPr lang="en-US" dirty="0">
              <a:latin typeface="Calibri" panose="020F0502020204030204" pitchFamily="34" charset="0"/>
              <a:cs typeface="Calibri" panose="020F0502020204030204" pitchFamily="34" charset="0"/>
            </a:endParaRPr>
          </a:p>
        </p:txBody>
      </p:sp>
      <p:graphicFrame>
        <p:nvGraphicFramePr>
          <p:cNvPr id="4" name="Objekt 3"/>
          <p:cNvGraphicFramePr>
            <a:graphicFrameLocks noChangeAspect="1"/>
          </p:cNvGraphicFramePr>
          <p:nvPr>
            <p:extLst/>
          </p:nvPr>
        </p:nvGraphicFramePr>
        <p:xfrm>
          <a:off x="4852988" y="1410143"/>
          <a:ext cx="4169092" cy="790349"/>
        </p:xfrm>
        <a:graphic>
          <a:graphicData uri="http://schemas.openxmlformats.org/presentationml/2006/ole">
            <mc:AlternateContent xmlns:mc="http://schemas.openxmlformats.org/markup-compatibility/2006">
              <mc:Choice xmlns:v="urn:schemas-microsoft-com:vml" Requires="v">
                <p:oleObj spid="_x0000_s98342" name="Equation" r:id="rId4" imgW="2679480" imgH="507960" progId="Equation.3">
                  <p:embed/>
                </p:oleObj>
              </mc:Choice>
              <mc:Fallback>
                <p:oleObj name="Equation" r:id="rId4" imgW="2679480" imgH="507960" progId="Equation.3">
                  <p:embed/>
                  <p:pic>
                    <p:nvPicPr>
                      <p:cNvPr id="4" name="Objekt 3"/>
                      <p:cNvPicPr/>
                      <p:nvPr/>
                    </p:nvPicPr>
                    <p:blipFill>
                      <a:blip r:embed="rId5"/>
                      <a:stretch>
                        <a:fillRect/>
                      </a:stretch>
                    </p:blipFill>
                    <p:spPr>
                      <a:xfrm>
                        <a:off x="4852988" y="1410143"/>
                        <a:ext cx="4169092" cy="790349"/>
                      </a:xfrm>
                      <a:prstGeom prst="rect">
                        <a:avLst/>
                      </a:prstGeom>
                    </p:spPr>
                  </p:pic>
                </p:oleObj>
              </mc:Fallback>
            </mc:AlternateContent>
          </a:graphicData>
        </a:graphic>
      </p:graphicFrame>
      <p:sp>
        <p:nvSpPr>
          <p:cNvPr id="13" name="Textfeld 12"/>
          <p:cNvSpPr txBox="1"/>
          <p:nvPr/>
        </p:nvSpPr>
        <p:spPr>
          <a:xfrm>
            <a:off x="168851" y="2252026"/>
            <a:ext cx="8038143" cy="369332"/>
          </a:xfrm>
          <a:prstGeom prst="rect">
            <a:avLst/>
          </a:prstGeom>
          <a:noFill/>
        </p:spPr>
        <p:txBody>
          <a:bodyPr wrap="square" rtlCol="0">
            <a:spAutoFit/>
          </a:bodyPr>
          <a:lstStyle/>
          <a:p>
            <a:pPr>
              <a:spcBef>
                <a:spcPts val="200"/>
              </a:spcBef>
            </a:pPr>
            <a:r>
              <a:rPr lang="en-US" dirty="0" smtClean="0">
                <a:latin typeface="Calibri" panose="020F0502020204030204" pitchFamily="34" charset="0"/>
                <a:cs typeface="Calibri" panose="020F0502020204030204" pitchFamily="34" charset="0"/>
              </a:rPr>
              <a:t>Estimation of correction:    </a:t>
            </a:r>
            <a:endParaRPr lang="en-US" dirty="0">
              <a:latin typeface="Calibri" panose="020F0502020204030204" pitchFamily="34" charset="0"/>
              <a:cs typeface="Calibri" panose="020F0502020204030204" pitchFamily="34" charset="0"/>
            </a:endParaRPr>
          </a:p>
        </p:txBody>
      </p:sp>
      <p:graphicFrame>
        <p:nvGraphicFramePr>
          <p:cNvPr id="5" name="Objekt 4"/>
          <p:cNvGraphicFramePr>
            <a:graphicFrameLocks noChangeAspect="1"/>
          </p:cNvGraphicFramePr>
          <p:nvPr>
            <p:extLst/>
          </p:nvPr>
        </p:nvGraphicFramePr>
        <p:xfrm>
          <a:off x="2676081" y="2091871"/>
          <a:ext cx="4770437" cy="758825"/>
        </p:xfrm>
        <a:graphic>
          <a:graphicData uri="http://schemas.openxmlformats.org/presentationml/2006/ole">
            <mc:AlternateContent xmlns:mc="http://schemas.openxmlformats.org/markup-compatibility/2006">
              <mc:Choice xmlns:v="urn:schemas-microsoft-com:vml" Requires="v">
                <p:oleObj spid="_x0000_s98343" name="Equation" r:id="rId6" imgW="3352680" imgH="533160" progId="Equation.3">
                  <p:embed/>
                </p:oleObj>
              </mc:Choice>
              <mc:Fallback>
                <p:oleObj name="Equation" r:id="rId6" imgW="3352680" imgH="533160" progId="Equation.3">
                  <p:embed/>
                  <p:pic>
                    <p:nvPicPr>
                      <p:cNvPr id="5" name="Objekt 4"/>
                      <p:cNvPicPr/>
                      <p:nvPr/>
                    </p:nvPicPr>
                    <p:blipFill>
                      <a:blip r:embed="rId7"/>
                      <a:stretch>
                        <a:fillRect/>
                      </a:stretch>
                    </p:blipFill>
                    <p:spPr>
                      <a:xfrm>
                        <a:off x="2676081" y="2091871"/>
                        <a:ext cx="4770437" cy="758825"/>
                      </a:xfrm>
                      <a:prstGeom prst="rect">
                        <a:avLst/>
                      </a:prstGeom>
                    </p:spPr>
                  </p:pic>
                </p:oleObj>
              </mc:Fallback>
            </mc:AlternateContent>
          </a:graphicData>
        </a:graphic>
      </p:graphicFrame>
      <p:sp>
        <p:nvSpPr>
          <p:cNvPr id="15" name="Textfeld 14"/>
          <p:cNvSpPr txBox="1"/>
          <p:nvPr/>
        </p:nvSpPr>
        <p:spPr>
          <a:xfrm>
            <a:off x="125411" y="2863723"/>
            <a:ext cx="8038143" cy="369332"/>
          </a:xfrm>
          <a:prstGeom prst="rect">
            <a:avLst/>
          </a:prstGeom>
          <a:noFill/>
        </p:spPr>
        <p:txBody>
          <a:bodyPr wrap="square" rtlCol="0">
            <a:spAutoFit/>
          </a:bodyPr>
          <a:lstStyle/>
          <a:p>
            <a:pPr>
              <a:spcBef>
                <a:spcPts val="200"/>
              </a:spcBef>
            </a:pPr>
            <a:r>
              <a:rPr lang="en-US" dirty="0" smtClean="0">
                <a:latin typeface="Calibri" panose="020F0502020204030204" pitchFamily="34" charset="0"/>
                <a:cs typeface="Calibri" panose="020F0502020204030204" pitchFamily="34" charset="0"/>
              </a:rPr>
              <a:t>With the measured beam width is  given by convolution:                                         </a:t>
            </a:r>
            <a:endParaRPr lang="en-US" dirty="0">
              <a:latin typeface="Calibri" panose="020F0502020204030204" pitchFamily="34" charset="0"/>
              <a:cs typeface="Calibri" panose="020F0502020204030204" pitchFamily="34" charset="0"/>
            </a:endParaRPr>
          </a:p>
        </p:txBody>
      </p:sp>
      <p:graphicFrame>
        <p:nvGraphicFramePr>
          <p:cNvPr id="6" name="Objekt 5"/>
          <p:cNvGraphicFramePr>
            <a:graphicFrameLocks noChangeAspect="1"/>
          </p:cNvGraphicFramePr>
          <p:nvPr>
            <p:extLst/>
          </p:nvPr>
        </p:nvGraphicFramePr>
        <p:xfrm>
          <a:off x="5554155" y="2858913"/>
          <a:ext cx="1914525" cy="403225"/>
        </p:xfrm>
        <a:graphic>
          <a:graphicData uri="http://schemas.openxmlformats.org/presentationml/2006/ole">
            <mc:AlternateContent xmlns:mc="http://schemas.openxmlformats.org/markup-compatibility/2006">
              <mc:Choice xmlns:v="urn:schemas-microsoft-com:vml" Requires="v">
                <p:oleObj spid="_x0000_s98344" name="Equation" r:id="rId8" imgW="1143000" imgH="241200" progId="Equation.3">
                  <p:embed/>
                </p:oleObj>
              </mc:Choice>
              <mc:Fallback>
                <p:oleObj name="Equation" r:id="rId8" imgW="1143000" imgH="241200" progId="Equation.3">
                  <p:embed/>
                  <p:pic>
                    <p:nvPicPr>
                      <p:cNvPr id="6" name="Objekt 5"/>
                      <p:cNvPicPr/>
                      <p:nvPr/>
                    </p:nvPicPr>
                    <p:blipFill>
                      <a:blip r:embed="rId9"/>
                      <a:stretch>
                        <a:fillRect/>
                      </a:stretch>
                    </p:blipFill>
                    <p:spPr>
                      <a:xfrm>
                        <a:off x="5554155" y="2858913"/>
                        <a:ext cx="1914525" cy="403225"/>
                      </a:xfrm>
                      <a:prstGeom prst="rect">
                        <a:avLst/>
                      </a:prstGeom>
                    </p:spPr>
                  </p:pic>
                </p:oleObj>
              </mc:Fallback>
            </mc:AlternateContent>
          </a:graphicData>
        </a:graphic>
      </p:graphicFrame>
      <p:pic>
        <p:nvPicPr>
          <p:cNvPr id="12" name="Picture 8"/>
          <p:cNvPicPr>
            <a:picLocks noChangeAspect="1" noChangeArrowheads="1"/>
          </p:cNvPicPr>
          <p:nvPr/>
        </p:nvPicPr>
        <p:blipFill>
          <a:blip r:embed="rId10">
            <a:extLst>
              <a:ext uri="{BEBA8EAE-BF5A-486C-A8C5-ECC9F3942E4B}">
                <a14:imgProps xmlns:a14="http://schemas.microsoft.com/office/drawing/2010/main">
                  <a14:imgLayer r:embed="rId11">
                    <a14:imgEffect>
                      <a14:brightnessContrast bright="-35000" contrast="84000"/>
                    </a14:imgEffect>
                  </a14:imgLayer>
                </a14:imgProps>
              </a:ext>
              <a:ext uri="{28A0092B-C50C-407E-A947-70E740481C1C}">
                <a14:useLocalDpi xmlns:a14="http://schemas.microsoft.com/office/drawing/2010/main" val="0"/>
              </a:ext>
            </a:extLst>
          </a:blip>
          <a:srcRect/>
          <a:stretch>
            <a:fillRect/>
          </a:stretch>
        </p:blipFill>
        <p:spPr bwMode="auto">
          <a:xfrm>
            <a:off x="238098" y="3925679"/>
            <a:ext cx="5679912" cy="2215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uppieren 13"/>
          <p:cNvGrpSpPr/>
          <p:nvPr/>
        </p:nvGrpSpPr>
        <p:grpSpPr>
          <a:xfrm>
            <a:off x="6067815" y="3874757"/>
            <a:ext cx="2606153" cy="2288059"/>
            <a:chOff x="812546" y="2276872"/>
            <a:chExt cx="3576075" cy="3139598"/>
          </a:xfrm>
        </p:grpSpPr>
        <p:cxnSp>
          <p:nvCxnSpPr>
            <p:cNvPr id="16" name="Gerade Verbindung 15"/>
            <p:cNvCxnSpPr/>
            <p:nvPr/>
          </p:nvCxnSpPr>
          <p:spPr bwMode="auto">
            <a:xfrm flipV="1">
              <a:off x="836320" y="2591727"/>
              <a:ext cx="2771195" cy="18475"/>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Rechteck 16"/>
            <p:cNvSpPr/>
            <p:nvPr/>
          </p:nvSpPr>
          <p:spPr bwMode="auto">
            <a:xfrm>
              <a:off x="1341977" y="4756916"/>
              <a:ext cx="1701281" cy="121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8" name="Rechteck 17"/>
            <p:cNvSpPr/>
            <p:nvPr/>
          </p:nvSpPr>
          <p:spPr bwMode="auto">
            <a:xfrm>
              <a:off x="1341977" y="4806446"/>
              <a:ext cx="1701281" cy="121192"/>
            </a:xfrm>
            <a:prstGeom prst="rect">
              <a:avLst/>
            </a:prstGeom>
            <a:pattFill prst="wdDnDiag">
              <a:fgClr>
                <a:srgbClr val="3333CC"/>
              </a:fgClr>
              <a:bgClr>
                <a:schemeClr val="bg1"/>
              </a:bgClr>
            </a:pattFill>
            <a:ln>
              <a:solidFill>
                <a:srgbClr val="000000"/>
              </a:solid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9" name="Gerade Verbindung 18"/>
            <p:cNvCxnSpPr/>
            <p:nvPr/>
          </p:nvCxnSpPr>
          <p:spPr bwMode="auto">
            <a:xfrm>
              <a:off x="817786" y="4756916"/>
              <a:ext cx="488832"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19"/>
            <p:cNvCxnSpPr/>
            <p:nvPr/>
          </p:nvCxnSpPr>
          <p:spPr bwMode="auto">
            <a:xfrm flipV="1">
              <a:off x="1367262" y="5019218"/>
              <a:ext cx="1717034" cy="9237"/>
            </a:xfrm>
            <a:prstGeom prst="line">
              <a:avLst/>
            </a:prstGeom>
            <a:noFill/>
            <a:ln w="381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 name="Gruppieren 20"/>
            <p:cNvGrpSpPr/>
            <p:nvPr/>
          </p:nvGrpSpPr>
          <p:grpSpPr>
            <a:xfrm>
              <a:off x="3136864" y="2600966"/>
              <a:ext cx="523749" cy="2139351"/>
              <a:chOff x="3353267" y="2686051"/>
              <a:chExt cx="540060" cy="2205978"/>
            </a:xfrm>
          </p:grpSpPr>
          <p:cxnSp>
            <p:nvCxnSpPr>
              <p:cNvPr id="72" name="Gerade Verbindung 71"/>
              <p:cNvCxnSpPr/>
              <p:nvPr/>
            </p:nvCxnSpPr>
            <p:spPr bwMode="auto">
              <a:xfrm>
                <a:off x="3353267" y="4892029"/>
                <a:ext cx="504056"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72"/>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hteck 73"/>
              <p:cNvSpPr/>
              <p:nvPr/>
            </p:nvSpPr>
            <p:spPr bwMode="auto">
              <a:xfrm>
                <a:off x="3815916" y="278092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75" name="Gerade Verbindung 74"/>
              <p:cNvCxnSpPr>
                <a:stCxn id="74" idx="2"/>
              </p:cNvCxnSpPr>
              <p:nvPr/>
            </p:nvCxnSpPr>
            <p:spPr bwMode="auto">
              <a:xfrm>
                <a:off x="3851920" y="299695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Rechteck 75"/>
              <p:cNvSpPr/>
              <p:nvPr/>
            </p:nvSpPr>
            <p:spPr bwMode="auto">
              <a:xfrm>
                <a:off x="3815916" y="314096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77" name="Gerade Verbindung 76"/>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77"/>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Rechteck 78"/>
              <p:cNvSpPr/>
              <p:nvPr/>
            </p:nvSpPr>
            <p:spPr bwMode="auto">
              <a:xfrm>
                <a:off x="3815916" y="350100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0" name="Rechteck 79"/>
              <p:cNvSpPr/>
              <p:nvPr/>
            </p:nvSpPr>
            <p:spPr bwMode="auto">
              <a:xfrm>
                <a:off x="3815916" y="386104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1" name="Rechteck 80"/>
              <p:cNvSpPr/>
              <p:nvPr/>
            </p:nvSpPr>
            <p:spPr bwMode="auto">
              <a:xfrm>
                <a:off x="3819539" y="4217504"/>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82" name="Gerade Verbindung 81"/>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Rechteck 82"/>
              <p:cNvSpPr/>
              <p:nvPr/>
            </p:nvSpPr>
            <p:spPr bwMode="auto">
              <a:xfrm>
                <a:off x="3821319" y="458112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84" name="Gerade Verbindung 83"/>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Gerade Verbindung 84"/>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Gerade Verbindung 85"/>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Gerade Verbindung 86"/>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Gerade Verbindung 87"/>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Gerade Verbindung 88"/>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Gerade Verbindung 89"/>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Gerade Verbindung 90"/>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Gerade Verbindung 91"/>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Gerade Verbindung 92"/>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Gerade Verbindung 93"/>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Gerade Verbindung 94"/>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feld 21"/>
            <p:cNvSpPr txBox="1"/>
            <p:nvPr/>
          </p:nvSpPr>
          <p:spPr>
            <a:xfrm>
              <a:off x="3655373" y="2623144"/>
              <a:ext cx="384082" cy="313404"/>
            </a:xfrm>
            <a:prstGeom prst="rect">
              <a:avLst/>
            </a:prstGeom>
            <a:noFill/>
          </p:spPr>
          <p:txBody>
            <a:bodyPr wrap="square" rtlCol="0">
              <a:spAutoFit/>
            </a:bodyPr>
            <a:lstStyle/>
            <a:p>
              <a:r>
                <a:rPr lang="en-US" sz="1500" b="1" i="1" dirty="0" smtClean="0">
                  <a:solidFill>
                    <a:srgbClr val="3333CC"/>
                  </a:solidFill>
                </a:rPr>
                <a:t>R</a:t>
              </a:r>
              <a:endParaRPr lang="en-US" sz="1500" b="1" i="1" dirty="0">
                <a:solidFill>
                  <a:srgbClr val="3333CC"/>
                </a:solidFill>
              </a:endParaRPr>
            </a:p>
          </p:txBody>
        </p:sp>
        <p:sp>
          <p:nvSpPr>
            <p:cNvPr id="23" name="Textfeld 22"/>
            <p:cNvSpPr txBox="1"/>
            <p:nvPr/>
          </p:nvSpPr>
          <p:spPr>
            <a:xfrm>
              <a:off x="2630573" y="2324663"/>
              <a:ext cx="1740591" cy="337856"/>
            </a:xfrm>
            <a:prstGeom prst="rect">
              <a:avLst/>
            </a:prstGeom>
            <a:noFill/>
          </p:spPr>
          <p:txBody>
            <a:bodyPr wrap="square" rtlCol="0">
              <a:spAutoFit/>
            </a:bodyPr>
            <a:lstStyle/>
            <a:p>
              <a:r>
                <a:rPr lang="en-US" sz="1000" dirty="0" smtClean="0">
                  <a:solidFill>
                    <a:srgbClr val="3333CC"/>
                  </a:solidFill>
                </a:rPr>
                <a:t>voltage divider</a:t>
              </a:r>
              <a:endParaRPr lang="en-US" sz="1000" dirty="0">
                <a:solidFill>
                  <a:srgbClr val="3333CC"/>
                </a:solidFill>
              </a:endParaRPr>
            </a:p>
          </p:txBody>
        </p:sp>
        <p:sp>
          <p:nvSpPr>
            <p:cNvPr id="24" name="Textfeld 23"/>
            <p:cNvSpPr txBox="1"/>
            <p:nvPr/>
          </p:nvSpPr>
          <p:spPr>
            <a:xfrm>
              <a:off x="3637915" y="2413644"/>
              <a:ext cx="750706" cy="289781"/>
            </a:xfrm>
            <a:prstGeom prst="rect">
              <a:avLst/>
            </a:prstGeom>
            <a:noFill/>
          </p:spPr>
          <p:txBody>
            <a:bodyPr wrap="square" rtlCol="0">
              <a:spAutoFit/>
            </a:bodyPr>
            <a:lstStyle/>
            <a:p>
              <a:r>
                <a:rPr lang="en-US" sz="1000" dirty="0" smtClean="0"/>
                <a:t>+ 6</a:t>
              </a:r>
              <a:r>
                <a:rPr lang="en-US" sz="1000" b="1" i="1" dirty="0" smtClean="0"/>
                <a:t> </a:t>
              </a:r>
              <a:r>
                <a:rPr lang="en-US" sz="1000" dirty="0" smtClean="0"/>
                <a:t>kV</a:t>
              </a:r>
              <a:endParaRPr lang="en-US" sz="1000" dirty="0"/>
            </a:p>
          </p:txBody>
        </p:sp>
        <p:sp>
          <p:nvSpPr>
            <p:cNvPr id="25" name="Textfeld 24"/>
            <p:cNvSpPr txBox="1"/>
            <p:nvPr/>
          </p:nvSpPr>
          <p:spPr>
            <a:xfrm>
              <a:off x="3620457" y="2797726"/>
              <a:ext cx="750706" cy="289781"/>
            </a:xfrm>
            <a:prstGeom prst="rect">
              <a:avLst/>
            </a:prstGeom>
            <a:noFill/>
          </p:spPr>
          <p:txBody>
            <a:bodyPr wrap="square" rtlCol="0">
              <a:spAutoFit/>
            </a:bodyPr>
            <a:lstStyle/>
            <a:p>
              <a:r>
                <a:rPr lang="en-US" sz="1000" dirty="0" smtClean="0"/>
                <a:t>+ 5</a:t>
              </a:r>
              <a:r>
                <a:rPr lang="en-US" sz="1000" b="1" i="1" dirty="0" smtClean="0"/>
                <a:t> </a:t>
              </a:r>
              <a:r>
                <a:rPr lang="en-US" sz="1000" dirty="0" smtClean="0"/>
                <a:t>kV</a:t>
              </a:r>
              <a:endParaRPr lang="en-US" sz="1000" dirty="0"/>
            </a:p>
          </p:txBody>
        </p:sp>
        <p:sp>
          <p:nvSpPr>
            <p:cNvPr id="26" name="Textfeld 25"/>
            <p:cNvSpPr txBox="1"/>
            <p:nvPr/>
          </p:nvSpPr>
          <p:spPr>
            <a:xfrm>
              <a:off x="3620457" y="3147738"/>
              <a:ext cx="750706" cy="289781"/>
            </a:xfrm>
            <a:prstGeom prst="rect">
              <a:avLst/>
            </a:prstGeom>
            <a:noFill/>
          </p:spPr>
          <p:txBody>
            <a:bodyPr wrap="square" rtlCol="0">
              <a:spAutoFit/>
            </a:bodyPr>
            <a:lstStyle/>
            <a:p>
              <a:r>
                <a:rPr lang="en-US" sz="1000" dirty="0" smtClean="0"/>
                <a:t>+ 4</a:t>
              </a:r>
              <a:r>
                <a:rPr lang="en-US" sz="1000" b="1" i="1" dirty="0" smtClean="0"/>
                <a:t> </a:t>
              </a:r>
              <a:r>
                <a:rPr lang="en-US" sz="1000" dirty="0" smtClean="0"/>
                <a:t>kV</a:t>
              </a:r>
              <a:endParaRPr lang="en-US" sz="1000" dirty="0"/>
            </a:p>
          </p:txBody>
        </p:sp>
        <p:sp>
          <p:nvSpPr>
            <p:cNvPr id="27" name="Textfeld 26"/>
            <p:cNvSpPr txBox="1"/>
            <p:nvPr/>
          </p:nvSpPr>
          <p:spPr>
            <a:xfrm>
              <a:off x="3620457" y="3846068"/>
              <a:ext cx="750706" cy="289781"/>
            </a:xfrm>
            <a:prstGeom prst="rect">
              <a:avLst/>
            </a:prstGeom>
            <a:noFill/>
          </p:spPr>
          <p:txBody>
            <a:bodyPr wrap="square" rtlCol="0">
              <a:spAutoFit/>
            </a:bodyPr>
            <a:lstStyle/>
            <a:p>
              <a:r>
                <a:rPr lang="en-US" sz="1000" dirty="0" smtClean="0"/>
                <a:t>+ 2</a:t>
              </a:r>
              <a:r>
                <a:rPr lang="en-US" sz="1000" b="1" i="1" dirty="0" smtClean="0"/>
                <a:t> </a:t>
              </a:r>
              <a:r>
                <a:rPr lang="en-US" sz="1000" dirty="0" smtClean="0"/>
                <a:t>kV</a:t>
              </a:r>
              <a:endParaRPr lang="en-US" sz="1000" dirty="0"/>
            </a:p>
          </p:txBody>
        </p:sp>
        <p:sp>
          <p:nvSpPr>
            <p:cNvPr id="28" name="Textfeld 27"/>
            <p:cNvSpPr txBox="1"/>
            <p:nvPr/>
          </p:nvSpPr>
          <p:spPr>
            <a:xfrm>
              <a:off x="3620457" y="3508782"/>
              <a:ext cx="750706" cy="289781"/>
            </a:xfrm>
            <a:prstGeom prst="rect">
              <a:avLst/>
            </a:prstGeom>
            <a:noFill/>
          </p:spPr>
          <p:txBody>
            <a:bodyPr wrap="square" rtlCol="0">
              <a:spAutoFit/>
            </a:bodyPr>
            <a:lstStyle/>
            <a:p>
              <a:r>
                <a:rPr lang="en-US" sz="1000" dirty="0" smtClean="0"/>
                <a:t>+ 3</a:t>
              </a:r>
              <a:r>
                <a:rPr lang="en-US" sz="1000" b="1" i="1" dirty="0" smtClean="0"/>
                <a:t> </a:t>
              </a:r>
              <a:r>
                <a:rPr lang="en-US" sz="1000" dirty="0" smtClean="0"/>
                <a:t>kV</a:t>
              </a:r>
              <a:endParaRPr lang="en-US" sz="1000" dirty="0"/>
            </a:p>
          </p:txBody>
        </p:sp>
        <p:sp>
          <p:nvSpPr>
            <p:cNvPr id="29" name="Textfeld 28"/>
            <p:cNvSpPr txBox="1"/>
            <p:nvPr/>
          </p:nvSpPr>
          <p:spPr>
            <a:xfrm>
              <a:off x="3620457" y="4195234"/>
              <a:ext cx="750706" cy="289781"/>
            </a:xfrm>
            <a:prstGeom prst="rect">
              <a:avLst/>
            </a:prstGeom>
            <a:noFill/>
          </p:spPr>
          <p:txBody>
            <a:bodyPr wrap="square" rtlCol="0">
              <a:spAutoFit/>
            </a:bodyPr>
            <a:lstStyle/>
            <a:p>
              <a:r>
                <a:rPr lang="en-US" sz="1000" dirty="0" smtClean="0"/>
                <a:t>+ 1</a:t>
              </a:r>
              <a:r>
                <a:rPr lang="en-US" sz="1000" b="1" i="1" dirty="0" smtClean="0"/>
                <a:t> </a:t>
              </a:r>
              <a:r>
                <a:rPr lang="en-US" sz="1000" dirty="0" smtClean="0"/>
                <a:t>kV</a:t>
              </a:r>
              <a:endParaRPr lang="en-US" sz="1000" dirty="0"/>
            </a:p>
          </p:txBody>
        </p:sp>
        <p:sp>
          <p:nvSpPr>
            <p:cNvPr id="30" name="Textfeld 29"/>
            <p:cNvSpPr txBox="1"/>
            <p:nvPr/>
          </p:nvSpPr>
          <p:spPr>
            <a:xfrm>
              <a:off x="3620457" y="4564703"/>
              <a:ext cx="750706" cy="289781"/>
            </a:xfrm>
            <a:prstGeom prst="rect">
              <a:avLst/>
            </a:prstGeom>
            <a:noFill/>
          </p:spPr>
          <p:txBody>
            <a:bodyPr wrap="square" rtlCol="0">
              <a:spAutoFit/>
            </a:bodyPr>
            <a:lstStyle/>
            <a:p>
              <a:r>
                <a:rPr lang="en-US" sz="1000" dirty="0" smtClean="0"/>
                <a:t>   0 kV</a:t>
              </a:r>
              <a:endParaRPr lang="en-US" sz="1000" dirty="0"/>
            </a:p>
          </p:txBody>
        </p:sp>
        <p:grpSp>
          <p:nvGrpSpPr>
            <p:cNvPr id="31" name="Gruppieren 30"/>
            <p:cNvGrpSpPr/>
            <p:nvPr/>
          </p:nvGrpSpPr>
          <p:grpSpPr>
            <a:xfrm rot="10800000">
              <a:off x="812546" y="2635049"/>
              <a:ext cx="249656" cy="2139351"/>
              <a:chOff x="3635896" y="2686051"/>
              <a:chExt cx="257431" cy="2205978"/>
            </a:xfrm>
          </p:grpSpPr>
          <p:cxnSp>
            <p:nvCxnSpPr>
              <p:cNvPr id="49" name="Gerade Verbindung 48"/>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hteck 49"/>
              <p:cNvSpPr/>
              <p:nvPr/>
            </p:nvSpPr>
            <p:spPr bwMode="auto">
              <a:xfrm>
                <a:off x="3815916" y="278092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51" name="Gerade Verbindung 50"/>
              <p:cNvCxnSpPr>
                <a:stCxn id="50" idx="2"/>
              </p:cNvCxnSpPr>
              <p:nvPr/>
            </p:nvCxnSpPr>
            <p:spPr bwMode="auto">
              <a:xfrm>
                <a:off x="3851920" y="299695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Rechteck 51"/>
              <p:cNvSpPr/>
              <p:nvPr/>
            </p:nvSpPr>
            <p:spPr bwMode="auto">
              <a:xfrm>
                <a:off x="3815916" y="314096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53" name="Gerade Verbindung 52"/>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Rechteck 54"/>
              <p:cNvSpPr/>
              <p:nvPr/>
            </p:nvSpPr>
            <p:spPr bwMode="auto">
              <a:xfrm>
                <a:off x="3815916" y="350100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6" name="Rechteck 55"/>
              <p:cNvSpPr/>
              <p:nvPr/>
            </p:nvSpPr>
            <p:spPr bwMode="auto">
              <a:xfrm>
                <a:off x="3815916" y="386104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7" name="Rechteck 56"/>
              <p:cNvSpPr/>
              <p:nvPr/>
            </p:nvSpPr>
            <p:spPr bwMode="auto">
              <a:xfrm>
                <a:off x="3819539" y="4217504"/>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58" name="Gerade Verbindung 57"/>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Rechteck 58"/>
              <p:cNvSpPr/>
              <p:nvPr/>
            </p:nvSpPr>
            <p:spPr bwMode="auto">
              <a:xfrm>
                <a:off x="3821319" y="4581128"/>
                <a:ext cx="72008" cy="216024"/>
              </a:xfrm>
              <a:prstGeom prst="rect">
                <a:avLst/>
              </a:prstGeom>
              <a:noFill/>
              <a:ln w="19050">
                <a:solidFill>
                  <a:srgbClr val="3333CC"/>
                </a:solid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60" name="Gerade Verbindung 59"/>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Gerade Verbindung 60"/>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Gerade Verbindung 61"/>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62"/>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Gerade Verbindung 63"/>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64"/>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66"/>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67"/>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Gerade Verbindung 69"/>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70"/>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2" name="Gerade Verbindung 31"/>
            <p:cNvCxnSpPr/>
            <p:nvPr/>
          </p:nvCxnSpPr>
          <p:spPr bwMode="auto">
            <a:xfrm flipV="1">
              <a:off x="1269530" y="4740317"/>
              <a:ext cx="1867334" cy="16599"/>
            </a:xfrm>
            <a:prstGeom prst="line">
              <a:avLst/>
            </a:prstGeom>
            <a:noFill/>
            <a:ln w="635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feld 32"/>
            <p:cNvSpPr txBox="1"/>
            <p:nvPr/>
          </p:nvSpPr>
          <p:spPr>
            <a:xfrm>
              <a:off x="3043258" y="4709127"/>
              <a:ext cx="750706" cy="326004"/>
            </a:xfrm>
            <a:prstGeom prst="rect">
              <a:avLst/>
            </a:prstGeom>
            <a:noFill/>
          </p:spPr>
          <p:txBody>
            <a:bodyPr wrap="square" rtlCol="0">
              <a:spAutoFit/>
            </a:bodyPr>
            <a:lstStyle/>
            <a:p>
              <a:r>
                <a:rPr lang="en-US" sz="1200" b="1" dirty="0" smtClean="0">
                  <a:solidFill>
                    <a:srgbClr val="3333CC"/>
                  </a:solidFill>
                </a:rPr>
                <a:t>MCP</a:t>
              </a:r>
              <a:endParaRPr lang="en-US" sz="1200" b="1" dirty="0">
                <a:solidFill>
                  <a:srgbClr val="3333CC"/>
                </a:solidFill>
              </a:endParaRPr>
            </a:p>
          </p:txBody>
        </p:sp>
        <p:sp>
          <p:nvSpPr>
            <p:cNvPr id="34" name="Textfeld 33"/>
            <p:cNvSpPr txBox="1"/>
            <p:nvPr/>
          </p:nvSpPr>
          <p:spPr>
            <a:xfrm>
              <a:off x="1348197" y="4997471"/>
              <a:ext cx="805765" cy="326004"/>
            </a:xfrm>
            <a:prstGeom prst="rect">
              <a:avLst/>
            </a:prstGeom>
            <a:noFill/>
          </p:spPr>
          <p:txBody>
            <a:bodyPr wrap="square" rtlCol="0">
              <a:spAutoFit/>
            </a:bodyPr>
            <a:lstStyle/>
            <a:p>
              <a:r>
                <a:rPr lang="en-US" sz="1200" b="1" dirty="0" smtClean="0">
                  <a:solidFill>
                    <a:srgbClr val="3333CC"/>
                  </a:solidFill>
                </a:rPr>
                <a:t>anode</a:t>
              </a:r>
              <a:endParaRPr lang="en-US" sz="1200" b="1" dirty="0">
                <a:solidFill>
                  <a:srgbClr val="3333CC"/>
                </a:solidFill>
              </a:endParaRPr>
            </a:p>
          </p:txBody>
        </p:sp>
        <p:cxnSp>
          <p:nvCxnSpPr>
            <p:cNvPr id="35" name="Gerade Verbindung 34"/>
            <p:cNvCxnSpPr/>
            <p:nvPr/>
          </p:nvCxnSpPr>
          <p:spPr bwMode="auto">
            <a:xfrm>
              <a:off x="2225779" y="5028455"/>
              <a:ext cx="0" cy="388015"/>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a:off x="2225779" y="5416470"/>
              <a:ext cx="1196772"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feld 36"/>
            <p:cNvSpPr txBox="1"/>
            <p:nvPr/>
          </p:nvSpPr>
          <p:spPr>
            <a:xfrm>
              <a:off x="2258392" y="5059255"/>
              <a:ext cx="1850896" cy="326004"/>
            </a:xfrm>
            <a:prstGeom prst="rect">
              <a:avLst/>
            </a:prstGeom>
            <a:noFill/>
          </p:spPr>
          <p:txBody>
            <a:bodyPr wrap="square" rtlCol="0">
              <a:spAutoFit/>
            </a:bodyPr>
            <a:lstStyle/>
            <a:p>
              <a:r>
                <a:rPr lang="en-US" sz="1200" b="1" dirty="0" smtClean="0">
                  <a:solidFill>
                    <a:srgbClr val="3333CC"/>
                  </a:solidFill>
                </a:rPr>
                <a:t>position readout</a:t>
              </a:r>
              <a:endParaRPr lang="en-US" sz="1200" b="1" dirty="0">
                <a:solidFill>
                  <a:srgbClr val="3333CC"/>
                </a:solidFill>
              </a:endParaRPr>
            </a:p>
          </p:txBody>
        </p:sp>
        <p:sp>
          <p:nvSpPr>
            <p:cNvPr id="38" name="Textfeld 37"/>
            <p:cNvSpPr txBox="1"/>
            <p:nvPr/>
          </p:nvSpPr>
          <p:spPr>
            <a:xfrm>
              <a:off x="1071228" y="2276872"/>
              <a:ext cx="1571565" cy="326004"/>
            </a:xfrm>
            <a:prstGeom prst="rect">
              <a:avLst/>
            </a:prstGeom>
            <a:noFill/>
          </p:spPr>
          <p:txBody>
            <a:bodyPr wrap="square" rtlCol="0">
              <a:spAutoFit/>
            </a:bodyPr>
            <a:lstStyle/>
            <a:p>
              <a:r>
                <a:rPr lang="en-US" sz="1200" b="1" dirty="0" smtClean="0"/>
                <a:t>HV electrode</a:t>
              </a:r>
              <a:endParaRPr lang="en-US" sz="1200" b="1" dirty="0"/>
            </a:p>
          </p:txBody>
        </p:sp>
        <p:cxnSp>
          <p:nvCxnSpPr>
            <p:cNvPr id="39" name="Gerade Verbindung mit Pfeil 38"/>
            <p:cNvCxnSpPr/>
            <p:nvPr/>
          </p:nvCxnSpPr>
          <p:spPr bwMode="auto">
            <a:xfrm>
              <a:off x="1269530" y="2954429"/>
              <a:ext cx="0" cy="1378795"/>
            </a:xfrm>
            <a:prstGeom prst="straightConnector1">
              <a:avLst/>
            </a:prstGeom>
            <a:noFill/>
            <a:ln w="31750" cap="flat" cmpd="sng" algn="ctr">
              <a:solidFill>
                <a:srgbClr val="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0" name="Textfeld 39"/>
                <p:cNvSpPr txBox="1"/>
                <p:nvPr/>
              </p:nvSpPr>
              <p:spPr>
                <a:xfrm>
                  <a:off x="1262247" y="3321475"/>
                  <a:ext cx="402882" cy="45821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400" b="1" i="1" smtClean="0">
                                <a:latin typeface="Cambria Math" panose="02040503050406030204" pitchFamily="18" charset="0"/>
                              </a:rPr>
                            </m:ctrlPr>
                          </m:accPr>
                          <m:e>
                            <m:r>
                              <a:rPr lang="de-DE" sz="1400" b="1" i="1" smtClean="0">
                                <a:latin typeface="Cambria Math"/>
                              </a:rPr>
                              <m:t>𝑬</m:t>
                            </m:r>
                          </m:e>
                        </m:acc>
                      </m:oMath>
                    </m:oMathPara>
                  </a14:m>
                  <a:endParaRPr lang="en-US" sz="1400" b="1" dirty="0"/>
                </a:p>
              </p:txBody>
            </p:sp>
          </mc:Choice>
          <mc:Fallback xmlns="">
            <p:sp>
              <p:nvSpPr>
                <p:cNvPr id="122" name="Textfeld 121"/>
                <p:cNvSpPr txBox="1">
                  <a:spLocks noRot="1" noChangeAspect="1" noMove="1" noResize="1" noEditPoints="1" noAdjustHandles="1" noChangeArrowheads="1" noChangeShapeType="1" noTextEdit="1"/>
                </p:cNvSpPr>
                <p:nvPr/>
              </p:nvSpPr>
              <p:spPr>
                <a:xfrm>
                  <a:off x="1262247" y="3321475"/>
                  <a:ext cx="402882" cy="458219"/>
                </a:xfrm>
                <a:prstGeom prst="rect">
                  <a:avLst/>
                </a:prstGeom>
                <a:blipFill rotWithShape="1">
                  <a:blip r:embed="rId12"/>
                  <a:stretch>
                    <a:fillRect/>
                  </a:stretch>
                </a:blipFill>
              </p:spPr>
              <p:txBody>
                <a:bodyPr/>
                <a:lstStyle/>
                <a:p>
                  <a:r>
                    <a:rPr lang="de-DE">
                      <a:noFill/>
                    </a:rPr>
                    <a:t> </a:t>
                  </a:r>
                </a:p>
              </p:txBody>
            </p:sp>
          </mc:Fallback>
        </mc:AlternateContent>
        <p:sp>
          <p:nvSpPr>
            <p:cNvPr id="41" name="Ellipse 40"/>
            <p:cNvSpPr/>
            <p:nvPr/>
          </p:nvSpPr>
          <p:spPr bwMode="auto">
            <a:xfrm>
              <a:off x="1734962" y="3391309"/>
              <a:ext cx="1019370" cy="541629"/>
            </a:xfrm>
            <a:prstGeom prst="ellipse">
              <a:avLst/>
            </a:prstGeom>
            <a:gradFill flip="none" rotWithShape="1">
              <a:gsLst>
                <a:gs pos="0">
                  <a:srgbClr val="FF0000">
                    <a:lumMod val="97000"/>
                  </a:srgbClr>
                </a:gs>
                <a:gs pos="51000">
                  <a:srgbClr val="FF0000"/>
                </a:gs>
                <a:gs pos="100000">
                  <a:srgbClr val="FF0000">
                    <a:lumMod val="0"/>
                    <a:lumOff val="100000"/>
                  </a:srgbClr>
                </a:gs>
              </a:gsLst>
              <a:path path="shape">
                <a:fillToRect l="50000" t="50000" r="50000" b="50000"/>
              </a:path>
              <a:tileRect/>
            </a:gradFill>
            <a:ln>
              <a:noFill/>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2" name="Freihandform 41"/>
            <p:cNvSpPr/>
            <p:nvPr/>
          </p:nvSpPr>
          <p:spPr bwMode="auto">
            <a:xfrm>
              <a:off x="2388996" y="3647438"/>
              <a:ext cx="253797" cy="1086953"/>
            </a:xfrm>
            <a:custGeom>
              <a:avLst/>
              <a:gdLst>
                <a:gd name="connsiteX0" fmla="*/ 0 w 260350"/>
                <a:gd name="connsiteY0" fmla="*/ 0 h 1092200"/>
                <a:gd name="connsiteX1" fmla="*/ 88900 w 260350"/>
                <a:gd name="connsiteY1" fmla="*/ 107950 h 1092200"/>
                <a:gd name="connsiteX2" fmla="*/ 171450 w 260350"/>
                <a:gd name="connsiteY2" fmla="*/ 27305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0350"/>
                <a:gd name="connsiteY0" fmla="*/ 0 h 1092200"/>
                <a:gd name="connsiteX1" fmla="*/ 88900 w 260350"/>
                <a:gd name="connsiteY1" fmla="*/ 107950 h 1092200"/>
                <a:gd name="connsiteX2" fmla="*/ 184150 w 260350"/>
                <a:gd name="connsiteY2" fmla="*/ 27940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3172"/>
                <a:gd name="connsiteY0" fmla="*/ 0 h 1144480"/>
                <a:gd name="connsiteX1" fmla="*/ 88900 w 263172"/>
                <a:gd name="connsiteY1" fmla="*/ 107950 h 1144480"/>
                <a:gd name="connsiteX2" fmla="*/ 184150 w 263172"/>
                <a:gd name="connsiteY2" fmla="*/ 279400 h 1144480"/>
                <a:gd name="connsiteX3" fmla="*/ 222250 w 263172"/>
                <a:gd name="connsiteY3" fmla="*/ 457200 h 1144480"/>
                <a:gd name="connsiteX4" fmla="*/ 260350 w 263172"/>
                <a:gd name="connsiteY4" fmla="*/ 1092200 h 1144480"/>
                <a:gd name="connsiteX5" fmla="*/ 260350 w 263172"/>
                <a:gd name="connsiteY5" fmla="*/ 1111250 h 1144480"/>
                <a:gd name="connsiteX0" fmla="*/ 0 w 261701"/>
                <a:gd name="connsiteY0" fmla="*/ 0 h 1120804"/>
                <a:gd name="connsiteX1" fmla="*/ 88900 w 261701"/>
                <a:gd name="connsiteY1" fmla="*/ 107950 h 1120804"/>
                <a:gd name="connsiteX2" fmla="*/ 184150 w 261701"/>
                <a:gd name="connsiteY2" fmla="*/ 279400 h 1120804"/>
                <a:gd name="connsiteX3" fmla="*/ 222250 w 261701"/>
                <a:gd name="connsiteY3" fmla="*/ 457200 h 1120804"/>
                <a:gd name="connsiteX4" fmla="*/ 242105 w 261701"/>
                <a:gd name="connsiteY4" fmla="*/ 781779 h 1120804"/>
                <a:gd name="connsiteX5" fmla="*/ 260350 w 261701"/>
                <a:gd name="connsiteY5" fmla="*/ 1092200 h 1120804"/>
                <a:gd name="connsiteX6" fmla="*/ 260350 w 261701"/>
                <a:gd name="connsiteY6" fmla="*/ 1111250 h 112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701" h="1120804">
                  <a:moveTo>
                    <a:pt x="0" y="0"/>
                  </a:moveTo>
                  <a:cubicBezTo>
                    <a:pt x="30162" y="31221"/>
                    <a:pt x="58208" y="61383"/>
                    <a:pt x="88900" y="107950"/>
                  </a:cubicBezTo>
                  <a:cubicBezTo>
                    <a:pt x="119592" y="154517"/>
                    <a:pt x="161925" y="221192"/>
                    <a:pt x="184150" y="279400"/>
                  </a:cubicBezTo>
                  <a:cubicBezTo>
                    <a:pt x="206375" y="337608"/>
                    <a:pt x="212591" y="373470"/>
                    <a:pt x="222250" y="457200"/>
                  </a:cubicBezTo>
                  <a:cubicBezTo>
                    <a:pt x="231909" y="540930"/>
                    <a:pt x="235755" y="675946"/>
                    <a:pt x="242105" y="781779"/>
                  </a:cubicBezTo>
                  <a:cubicBezTo>
                    <a:pt x="248455" y="887612"/>
                    <a:pt x="257309" y="1037288"/>
                    <a:pt x="260350" y="1092200"/>
                  </a:cubicBezTo>
                  <a:cubicBezTo>
                    <a:pt x="263391" y="1147112"/>
                    <a:pt x="260350" y="1104900"/>
                    <a:pt x="260350" y="1111250"/>
                  </a:cubicBezTo>
                </a:path>
              </a:pathLst>
            </a:custGeom>
            <a:noFill/>
            <a:ln w="25400">
              <a:solidFill>
                <a:srgbClr val="008000"/>
              </a:solidFill>
              <a:tailEnd type="stealth" w="lg" len="lg"/>
            </a:ln>
            <a:effectLst/>
            <a:extLst/>
          </p:spPr>
          <p:txBody>
            <a:bodyPr rtlCol="0" anchor="ctr"/>
            <a:lstStyle/>
            <a:p>
              <a:pPr algn="ctr"/>
              <a:endParaRPr lang="en-US"/>
            </a:p>
          </p:txBody>
        </p:sp>
        <p:sp>
          <p:nvSpPr>
            <p:cNvPr id="43" name="Textfeld 42"/>
            <p:cNvSpPr txBox="1"/>
            <p:nvPr/>
          </p:nvSpPr>
          <p:spPr>
            <a:xfrm>
              <a:off x="2597992" y="3740474"/>
              <a:ext cx="890532" cy="626810"/>
            </a:xfrm>
            <a:prstGeom prst="rect">
              <a:avLst/>
            </a:prstGeom>
            <a:noFill/>
          </p:spPr>
          <p:txBody>
            <a:bodyPr wrap="square" rtlCol="0">
              <a:spAutoFit/>
            </a:bodyPr>
            <a:lstStyle/>
            <a:p>
              <a:r>
                <a:rPr lang="en-US" sz="1400" b="1" dirty="0" smtClean="0">
                  <a:solidFill>
                    <a:srgbClr val="008000"/>
                  </a:solidFill>
                </a:rPr>
                <a:t>ion</a:t>
              </a:r>
            </a:p>
            <a:p>
              <a:pPr>
                <a:spcBef>
                  <a:spcPts val="0"/>
                </a:spcBef>
              </a:pPr>
              <a:r>
                <a:rPr lang="en-US" sz="1400" b="1" dirty="0" smtClean="0">
                  <a:solidFill>
                    <a:srgbClr val="008000"/>
                  </a:solidFill>
                </a:rPr>
                <a:t>e.g. H</a:t>
              </a:r>
              <a:r>
                <a:rPr lang="en-US" sz="1400" b="1" baseline="30000" dirty="0" smtClean="0">
                  <a:solidFill>
                    <a:srgbClr val="008000"/>
                  </a:solidFill>
                </a:rPr>
                <a:t>+</a:t>
              </a:r>
              <a:r>
                <a:rPr lang="en-US" sz="1400" b="1" dirty="0" smtClean="0"/>
                <a:t> </a:t>
              </a:r>
              <a:endParaRPr lang="en-US" sz="1400" b="1" dirty="0"/>
            </a:p>
          </p:txBody>
        </p:sp>
        <p:sp>
          <p:nvSpPr>
            <p:cNvPr id="44" name="Textfeld 43"/>
            <p:cNvSpPr txBox="1"/>
            <p:nvPr/>
          </p:nvSpPr>
          <p:spPr>
            <a:xfrm>
              <a:off x="1874629" y="2936560"/>
              <a:ext cx="977249" cy="398449"/>
            </a:xfrm>
            <a:prstGeom prst="rect">
              <a:avLst/>
            </a:prstGeom>
            <a:noFill/>
          </p:spPr>
          <p:txBody>
            <a:bodyPr wrap="square" rtlCol="0">
              <a:spAutoFit/>
            </a:bodyPr>
            <a:lstStyle/>
            <a:p>
              <a:r>
                <a:rPr lang="en-US" sz="1600" b="1" dirty="0" smtClean="0">
                  <a:solidFill>
                    <a:srgbClr val="FF0000"/>
                  </a:solidFill>
                </a:rPr>
                <a:t>beam</a:t>
              </a:r>
              <a:endParaRPr lang="en-US" sz="1600" b="1" dirty="0">
                <a:solidFill>
                  <a:srgbClr val="FF0000"/>
                </a:solidFill>
              </a:endParaRPr>
            </a:p>
          </p:txBody>
        </p:sp>
        <p:cxnSp>
          <p:nvCxnSpPr>
            <p:cNvPr id="45" name="Gerade Verbindung 44"/>
            <p:cNvCxnSpPr/>
            <p:nvPr/>
          </p:nvCxnSpPr>
          <p:spPr bwMode="auto">
            <a:xfrm>
              <a:off x="922513" y="4845255"/>
              <a:ext cx="256194" cy="1567"/>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45"/>
            <p:cNvCxnSpPr/>
            <p:nvPr/>
          </p:nvCxnSpPr>
          <p:spPr bwMode="auto">
            <a:xfrm>
              <a:off x="983982" y="4888252"/>
              <a:ext cx="128099"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1030735" y="4927638"/>
              <a:ext cx="39746"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47"/>
            <p:cNvCxnSpPr/>
            <p:nvPr/>
          </p:nvCxnSpPr>
          <p:spPr bwMode="auto">
            <a:xfrm flipV="1">
              <a:off x="1048031" y="4774400"/>
              <a:ext cx="0" cy="70855"/>
            </a:xfrm>
            <a:prstGeom prst="line">
              <a:avLst/>
            </a:prstGeom>
            <a:noFill/>
            <a:ln w="127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663735133"/>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1999" y="144000"/>
            <a:ext cx="860307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000000"/>
                </a:solidFill>
                <a:latin typeface="Calibri" panose="020F0502020204030204" pitchFamily="34" charset="0"/>
                <a:cs typeface="Calibri" panose="020F0502020204030204" pitchFamily="34" charset="0"/>
              </a:rPr>
              <a:t>Electron Detection and Guidance by Magnetic </a:t>
            </a:r>
            <a:r>
              <a:rPr lang="en-US" altLang="de-DE" sz="2200" b="1" dirty="0" smtClean="0">
                <a:solidFill>
                  <a:srgbClr val="000000"/>
                </a:solidFill>
                <a:latin typeface="Calibri" panose="020F0502020204030204" pitchFamily="34" charset="0"/>
                <a:cs typeface="Calibri" panose="020F0502020204030204" pitchFamily="34" charset="0"/>
              </a:rPr>
              <a:t>Field</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2772" name="Text Box 3"/>
          <p:cNvSpPr txBox="1">
            <a:spLocks noChangeArrowheads="1"/>
          </p:cNvSpPr>
          <p:nvPr/>
        </p:nvSpPr>
        <p:spPr bwMode="auto">
          <a:xfrm>
            <a:off x="125413" y="133730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2773" name="Text Box 4"/>
              <p:cNvSpPr txBox="1">
                <a:spLocks noChangeArrowheads="1"/>
              </p:cNvSpPr>
              <p:nvPr/>
            </p:nvSpPr>
            <p:spPr bwMode="auto">
              <a:xfrm>
                <a:off x="4499992" y="3662641"/>
                <a:ext cx="4858705" cy="11516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spcBef>
                    <a:spcPts val="100"/>
                  </a:spcBef>
                </a:pPr>
                <a:r>
                  <a:rPr lang="en-US" altLang="de-DE" sz="1600" dirty="0" smtClean="0">
                    <a:latin typeface="Calibri" panose="020F0502020204030204" pitchFamily="34" charset="0"/>
                    <a:cs typeface="Calibri" panose="020F0502020204030204" pitchFamily="34" charset="0"/>
                  </a:rPr>
                  <a:t>e</a:t>
                </a:r>
                <a:r>
                  <a:rPr lang="en-US" altLang="de-DE" sz="1600" baseline="30000" dirty="0">
                    <a:latin typeface="Calibri" panose="020F0502020204030204" pitchFamily="34" charset="0"/>
                    <a:cs typeface="Calibri" panose="020F0502020204030204" pitchFamily="34" charset="0"/>
                  </a:rPr>
                  <a:t>−</a:t>
                </a:r>
                <a:r>
                  <a:rPr lang="en-US" altLang="de-DE" sz="1600" dirty="0">
                    <a:latin typeface="Calibri" panose="020F0502020204030204" pitchFamily="34" charset="0"/>
                    <a:cs typeface="Calibri" panose="020F0502020204030204" pitchFamily="34" charset="0"/>
                  </a:rPr>
                  <a:t> detection in an external magnetic field</a:t>
                </a:r>
              </a:p>
              <a:p>
                <a:pPr marL="285750" indent="-285750" algn="l">
                  <a:spcBef>
                    <a:spcPts val="100"/>
                  </a:spcBef>
                  <a:buFont typeface="Symbol"/>
                  <a:buChar char="®"/>
                </a:pPr>
                <a:r>
                  <a:rPr lang="en-US" altLang="de-DE" sz="1600" dirty="0" smtClean="0">
                    <a:latin typeface="Calibri" panose="020F0502020204030204" pitchFamily="34" charset="0"/>
                    <a:cs typeface="Calibri" panose="020F0502020204030204" pitchFamily="34" charset="0"/>
                  </a:rPr>
                  <a:t>cyclotron radius </a:t>
                </a:r>
                <a14:m>
                  <m:oMath xmlns:m="http://schemas.openxmlformats.org/officeDocument/2006/math">
                    <m:sSub>
                      <m:sSubPr>
                        <m:ctrlPr>
                          <a:rPr lang="en-US" altLang="de-DE" sz="1600" i="1" smtClean="0">
                            <a:latin typeface="Cambria Math" panose="02040503050406030204" pitchFamily="18" charset="0"/>
                          </a:rPr>
                        </m:ctrlPr>
                      </m:sSubPr>
                      <m:e>
                        <m:r>
                          <a:rPr lang="de-DE" altLang="de-DE" sz="1600" b="0" i="1" smtClean="0">
                            <a:latin typeface="Cambria Math"/>
                          </a:rPr>
                          <m:t>𝑟</m:t>
                        </m:r>
                      </m:e>
                      <m:sub>
                        <m:r>
                          <a:rPr lang="de-DE" altLang="de-DE" sz="1600" b="0" i="1" smtClean="0">
                            <a:latin typeface="Cambria Math"/>
                          </a:rPr>
                          <m:t>𝐶</m:t>
                        </m:r>
                      </m:sub>
                    </m:sSub>
                    <m:r>
                      <a:rPr lang="de-DE" altLang="de-DE" sz="1600" b="0" i="1" smtClean="0">
                        <a:latin typeface="Cambria Math"/>
                      </a:rPr>
                      <m:t>= </m:t>
                    </m:r>
                    <m:box>
                      <m:boxPr>
                        <m:ctrlPr>
                          <a:rPr lang="de-DE" altLang="de-DE" sz="1600" b="0" i="1" smtClean="0">
                            <a:latin typeface="Cambria Math" panose="02040503050406030204" pitchFamily="18" charset="0"/>
                          </a:rPr>
                        </m:ctrlPr>
                      </m:boxPr>
                      <m:e>
                        <m:argPr>
                          <m:argSz m:val="-1"/>
                        </m:argPr>
                        <m:f>
                          <m:fPr>
                            <m:ctrlPr>
                              <a:rPr lang="de-DE" altLang="de-DE" sz="1600" b="0" i="1" smtClean="0">
                                <a:latin typeface="Cambria Math" panose="02040503050406030204" pitchFamily="18" charset="0"/>
                              </a:rPr>
                            </m:ctrlPr>
                          </m:fPr>
                          <m:num>
                            <m:r>
                              <a:rPr lang="de-DE" altLang="de-DE" sz="1600" b="0" i="1" smtClean="0">
                                <a:latin typeface="Cambria Math"/>
                              </a:rPr>
                              <m:t>𝑚</m:t>
                            </m:r>
                            <m:sSub>
                              <m:sSubPr>
                                <m:ctrlPr>
                                  <a:rPr lang="de-DE" altLang="de-DE" sz="1600" b="0" i="1" smtClean="0">
                                    <a:latin typeface="Cambria Math" panose="02040503050406030204" pitchFamily="18" charset="0"/>
                                  </a:rPr>
                                </m:ctrlPr>
                              </m:sSubPr>
                              <m:e>
                                <m:r>
                                  <a:rPr lang="de-DE" altLang="de-DE" sz="1600" b="0" i="1" smtClean="0">
                                    <a:latin typeface="Cambria Math"/>
                                  </a:rPr>
                                  <m:t>𝑣</m:t>
                                </m:r>
                              </m:e>
                              <m:sub>
                                <m:r>
                                  <a:rPr lang="de-DE" altLang="de-DE" sz="1600" b="0" i="1" smtClean="0">
                                    <a:latin typeface="Cambria Math"/>
                                    <a:ea typeface="Cambria Math"/>
                                  </a:rPr>
                                  <m:t>⊥</m:t>
                                </m:r>
                              </m:sub>
                            </m:sSub>
                          </m:num>
                          <m:den>
                            <m:r>
                              <a:rPr lang="de-DE" altLang="de-DE" sz="1600" b="0" i="1" smtClean="0">
                                <a:latin typeface="Cambria Math"/>
                              </a:rPr>
                              <m:t>𝑒𝐵</m:t>
                            </m:r>
                          </m:den>
                        </m:f>
                      </m:e>
                    </m:box>
                  </m:oMath>
                </a14:m>
                <a:r>
                  <a:rPr lang="en-US" altLang="de-DE" sz="1600" dirty="0" smtClean="0">
                    <a:latin typeface="Calibri" panose="020F0502020204030204" pitchFamily="34" charset="0"/>
                    <a:cs typeface="Calibri" panose="020F0502020204030204" pitchFamily="34" charset="0"/>
                  </a:rPr>
                  <a:t> </a:t>
                </a:r>
              </a:p>
              <a:p>
                <a:pPr algn="l">
                  <a:spcBef>
                    <a:spcPts val="100"/>
                  </a:spcBef>
                </a:pPr>
                <a:r>
                  <a:rPr lang="en-US" altLang="de-DE" sz="1600" dirty="0" smtClean="0">
                    <a:latin typeface="Calibri" panose="020F0502020204030204" pitchFamily="34" charset="0"/>
                    <a:cs typeface="Calibri" panose="020F0502020204030204" pitchFamily="34" charset="0"/>
                  </a:rPr>
                  <a:t>for </a:t>
                </a:r>
                <a14:m>
                  <m:oMath xmlns:m="http://schemas.openxmlformats.org/officeDocument/2006/math">
                    <m:sSub>
                      <m:sSubPr>
                        <m:ctrlPr>
                          <a:rPr lang="en-US" altLang="de-DE" sz="1600" i="1" smtClean="0">
                            <a:latin typeface="Cambria Math" panose="02040503050406030204" pitchFamily="18" charset="0"/>
                          </a:rPr>
                        </m:ctrlPr>
                      </m:sSubPr>
                      <m:e>
                        <m:r>
                          <a:rPr lang="de-DE" altLang="de-DE" sz="1600" b="0" i="1" smtClean="0">
                            <a:latin typeface="Cambria Math"/>
                          </a:rPr>
                          <m:t>𝐸</m:t>
                        </m:r>
                      </m:e>
                      <m:sub>
                        <m:r>
                          <a:rPr lang="de-DE" altLang="de-DE" sz="1600" b="0" i="1" smtClean="0">
                            <a:latin typeface="Cambria Math"/>
                          </a:rPr>
                          <m:t>𝑘𝑖𝑛</m:t>
                        </m:r>
                        <m:r>
                          <a:rPr lang="de-DE" altLang="de-DE" sz="1600" b="0" i="1" smtClean="0">
                            <a:latin typeface="Cambria Math"/>
                          </a:rPr>
                          <m:t>,⊥</m:t>
                        </m:r>
                      </m:sub>
                    </m:sSub>
                    <m:r>
                      <a:rPr lang="de-DE" altLang="de-DE" sz="1600" b="0" i="1" smtClean="0">
                        <a:latin typeface="Cambria Math"/>
                      </a:rPr>
                      <m:t>=10 </m:t>
                    </m:r>
                  </m:oMath>
                </a14:m>
                <a:r>
                  <a:rPr lang="en-US" altLang="de-DE" sz="1600" dirty="0" smtClean="0">
                    <a:latin typeface="Calibri" panose="020F0502020204030204" pitchFamily="34" charset="0"/>
                    <a:cs typeface="Calibri" panose="020F0502020204030204" pitchFamily="34" charset="0"/>
                  </a:rPr>
                  <a:t>eV &amp; </a:t>
                </a:r>
                <a:r>
                  <a:rPr lang="en-US" altLang="de-DE" sz="1600" i="1" dirty="0" smtClean="0">
                    <a:latin typeface="Calibri" panose="020F0502020204030204" pitchFamily="34" charset="0"/>
                    <a:cs typeface="Calibri" panose="020F0502020204030204" pitchFamily="34" charset="0"/>
                  </a:rPr>
                  <a:t>B</a:t>
                </a:r>
                <a:r>
                  <a:rPr lang="en-US" altLang="de-DE" sz="1600" dirty="0" smtClean="0">
                    <a:latin typeface="Calibri" panose="020F0502020204030204" pitchFamily="34" charset="0"/>
                    <a:cs typeface="Calibri" panose="020F0502020204030204" pitchFamily="34" charset="0"/>
                  </a:rPr>
                  <a:t> = 0.1 T </a:t>
                </a:r>
                <a:r>
                  <a:rPr lang="en-US" altLang="de-DE" sz="1600" dirty="0" smtClean="0">
                    <a:latin typeface="Calibri" panose="020F0502020204030204" pitchFamily="34" charset="0"/>
                    <a:cs typeface="Calibri" panose="020F0502020204030204" pitchFamily="34" charset="0"/>
                    <a:sym typeface="Symbol"/>
                  </a:rPr>
                  <a:t> </a:t>
                </a:r>
                <a:r>
                  <a:rPr lang="en-US" altLang="de-DE" sz="1600" i="1" dirty="0" err="1" smtClean="0">
                    <a:latin typeface="Calibri" panose="020F0502020204030204" pitchFamily="34" charset="0"/>
                    <a:cs typeface="Calibri" panose="020F0502020204030204" pitchFamily="34" charset="0"/>
                    <a:sym typeface="Symbol"/>
                  </a:rPr>
                  <a:t>r</a:t>
                </a:r>
                <a:r>
                  <a:rPr lang="en-US" altLang="de-DE" sz="1600" i="1" baseline="-25000" dirty="0" err="1" smtClean="0">
                    <a:latin typeface="Calibri" panose="020F0502020204030204" pitchFamily="34" charset="0"/>
                    <a:cs typeface="Calibri" panose="020F0502020204030204" pitchFamily="34" charset="0"/>
                    <a:sym typeface="Symbol"/>
                  </a:rPr>
                  <a:t>c</a:t>
                </a:r>
                <a:r>
                  <a:rPr lang="en-US" altLang="de-DE" sz="1600" dirty="0" smtClean="0">
                    <a:latin typeface="Calibri" panose="020F0502020204030204" pitchFamily="34" charset="0"/>
                    <a:cs typeface="Calibri" panose="020F0502020204030204" pitchFamily="34" charset="0"/>
                    <a:sym typeface="Symbol"/>
                  </a:rPr>
                  <a:t>  100 µm  </a:t>
                </a:r>
                <a:endParaRPr lang="en-US" altLang="de-DE" sz="1600" dirty="0">
                  <a:latin typeface="Calibri" panose="020F0502020204030204" pitchFamily="34" charset="0"/>
                  <a:cs typeface="Calibri" panose="020F0502020204030204" pitchFamily="34" charset="0"/>
                </a:endParaRPr>
              </a:p>
              <a:p>
                <a:pPr algn="l">
                  <a:spcBef>
                    <a:spcPts val="100"/>
                  </a:spcBef>
                </a:pPr>
                <a:r>
                  <a:rPr lang="en-US" altLang="de-DE" sz="1600" i="1" dirty="0" err="1" smtClean="0">
                    <a:latin typeface="Calibri" panose="020F0502020204030204" pitchFamily="34" charset="0"/>
                    <a:cs typeface="Calibri" panose="020F0502020204030204" pitchFamily="34" charset="0"/>
                  </a:rPr>
                  <a:t>E</a:t>
                </a:r>
                <a:r>
                  <a:rPr lang="en-US" altLang="de-DE" sz="1600" i="1" baseline="-25000" dirty="0" err="1" smtClean="0">
                    <a:latin typeface="Calibri" panose="020F0502020204030204" pitchFamily="34" charset="0"/>
                    <a:cs typeface="Calibri" panose="020F0502020204030204" pitchFamily="34" charset="0"/>
                  </a:rPr>
                  <a:t>kin</a:t>
                </a:r>
                <a:r>
                  <a:rPr lang="en-US" altLang="de-DE" sz="1600" dirty="0" smtClean="0">
                    <a:latin typeface="Calibri" panose="020F0502020204030204" pitchFamily="34" charset="0"/>
                    <a:cs typeface="Calibri" panose="020F0502020204030204" pitchFamily="34" charset="0"/>
                  </a:rPr>
                  <a:t> from atomic </a:t>
                </a:r>
                <a:r>
                  <a:rPr lang="en-US" altLang="de-DE" sz="1600" dirty="0">
                    <a:latin typeface="Calibri" panose="020F0502020204030204" pitchFamily="34" charset="0"/>
                    <a:cs typeface="Calibri" panose="020F0502020204030204" pitchFamily="34" charset="0"/>
                  </a:rPr>
                  <a:t>physics, </a:t>
                </a:r>
                <a:r>
                  <a:rPr lang="en-US" altLang="de-DE" sz="1600" dirty="0" smtClean="0">
                    <a:latin typeface="Calibri" panose="020F0502020204030204" pitchFamily="34" charset="0"/>
                    <a:cs typeface="Calibri" panose="020F0502020204030204" pitchFamily="34" charset="0"/>
                    <a:sym typeface="Symbol"/>
                  </a:rPr>
                  <a:t></a:t>
                </a:r>
                <a:r>
                  <a:rPr lang="en-US" altLang="de-DE" sz="1600" dirty="0" smtClean="0">
                    <a:latin typeface="Calibri" panose="020F0502020204030204" pitchFamily="34" charset="0"/>
                    <a:cs typeface="Calibri" panose="020F0502020204030204" pitchFamily="34" charset="0"/>
                  </a:rPr>
                  <a:t>100 µm resolution </a:t>
                </a:r>
                <a:r>
                  <a:rPr lang="en-US" altLang="de-DE" sz="1600" dirty="0">
                    <a:latin typeface="Calibri" panose="020F0502020204030204" pitchFamily="34" charset="0"/>
                    <a:cs typeface="Calibri" panose="020F0502020204030204" pitchFamily="34" charset="0"/>
                  </a:rPr>
                  <a:t>of </a:t>
                </a:r>
                <a:r>
                  <a:rPr lang="en-US" altLang="de-DE" sz="1600" dirty="0" smtClean="0">
                    <a:latin typeface="Calibri" panose="020F0502020204030204" pitchFamily="34" charset="0"/>
                    <a:cs typeface="Calibri" panose="020F0502020204030204" pitchFamily="34" charset="0"/>
                  </a:rPr>
                  <a:t>MCP</a:t>
                </a:r>
                <a:endParaRPr lang="en-US" altLang="de-DE" sz="1600" dirty="0">
                  <a:latin typeface="Calibri" panose="020F0502020204030204" pitchFamily="34" charset="0"/>
                  <a:cs typeface="Calibri" panose="020F0502020204030204" pitchFamily="34" charset="0"/>
                </a:endParaRPr>
              </a:p>
            </p:txBody>
          </p:sp>
        </mc:Choice>
        <mc:Fallback xmlns="">
          <p:sp>
            <p:nvSpPr>
              <p:cNvPr id="32773" name="Text Box 4"/>
              <p:cNvSpPr txBox="1">
                <a:spLocks noRot="1" noChangeAspect="1" noMove="1" noResize="1" noEditPoints="1" noAdjustHandles="1" noChangeArrowheads="1" noChangeShapeType="1" noTextEdit="1"/>
              </p:cNvSpPr>
              <p:nvPr/>
            </p:nvSpPr>
            <p:spPr bwMode="auto">
              <a:xfrm>
                <a:off x="4499992" y="3662641"/>
                <a:ext cx="4858705" cy="1151662"/>
              </a:xfrm>
              <a:prstGeom prst="rect">
                <a:avLst/>
              </a:prstGeom>
              <a:blipFill>
                <a:blip r:embed="rId3"/>
                <a:stretch>
                  <a:fillRect l="-627" t="-1587" b="-63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32776" name="Rectangle 7"/>
          <p:cNvSpPr>
            <a:spLocks noChangeArrowheads="1"/>
          </p:cNvSpPr>
          <p:nvPr/>
        </p:nvSpPr>
        <p:spPr bwMode="auto">
          <a:xfrm>
            <a:off x="4626427" y="4952896"/>
            <a:ext cx="4284685" cy="94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spcBef>
                <a:spcPts val="100"/>
              </a:spcBef>
            </a:pPr>
            <a:r>
              <a:rPr lang="en-US" altLang="de-DE" b="1" dirty="0">
                <a:latin typeface="Calibri" panose="020F0502020204030204" pitchFamily="34" charset="0"/>
                <a:cs typeface="Calibri" panose="020F0502020204030204" pitchFamily="34" charset="0"/>
              </a:rPr>
              <a:t>Time-of-flight: </a:t>
            </a:r>
            <a:r>
              <a:rPr lang="en-US" altLang="de-DE" dirty="0">
                <a:latin typeface="Calibri" panose="020F0502020204030204" pitchFamily="34" charset="0"/>
                <a:cs typeface="Calibri" panose="020F0502020204030204" pitchFamily="34" charset="0"/>
                <a:sym typeface="Symbol" pitchFamily="18" charset="2"/>
              </a:rPr>
              <a:t></a:t>
            </a:r>
            <a:r>
              <a:rPr lang="en-US" altLang="de-DE" dirty="0" smtClean="0">
                <a:latin typeface="Calibri" panose="020F0502020204030204" pitchFamily="34" charset="0"/>
                <a:cs typeface="Calibri" panose="020F0502020204030204" pitchFamily="34" charset="0"/>
              </a:rPr>
              <a:t>1 - 2 </a:t>
            </a:r>
            <a:r>
              <a:rPr lang="en-US" altLang="de-DE" dirty="0">
                <a:latin typeface="Calibri" panose="020F0502020204030204" pitchFamily="34" charset="0"/>
                <a:cs typeface="Calibri" panose="020F0502020204030204" pitchFamily="34" charset="0"/>
              </a:rPr>
              <a:t>ns </a:t>
            </a:r>
            <a:r>
              <a:rPr lang="en-US" altLang="de-DE" dirty="0" smtClean="0">
                <a:latin typeface="Calibri" panose="020F0502020204030204" pitchFamily="34" charset="0"/>
                <a:cs typeface="Calibri" panose="020F0502020204030204" pitchFamily="34" charset="0"/>
                <a:sym typeface="Symbol"/>
              </a:rPr>
              <a:t></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2 </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3 cycles.</a:t>
            </a:r>
          </a:p>
          <a:p>
            <a:pPr algn="l">
              <a:spcBef>
                <a:spcPts val="100"/>
              </a:spcBef>
            </a:pPr>
            <a:r>
              <a:rPr lang="en-US" altLang="de-DE" b="1" dirty="0">
                <a:solidFill>
                  <a:srgbClr val="CC00FF"/>
                </a:solidFill>
                <a:latin typeface="Calibri" panose="020F0502020204030204" pitchFamily="34" charset="0"/>
                <a:cs typeface="Calibri" panose="020F0502020204030204" pitchFamily="34" charset="0"/>
              </a:rPr>
              <a:t>B-field</a:t>
            </a:r>
            <a:r>
              <a:rPr lang="en-US" altLang="de-DE" dirty="0">
                <a:solidFill>
                  <a:srgbClr val="CC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D</a:t>
            </a:r>
            <a:r>
              <a:rPr lang="en-US" altLang="de-DE" dirty="0" smtClean="0">
                <a:latin typeface="Calibri" panose="020F0502020204030204" pitchFamily="34" charset="0"/>
                <a:cs typeface="Calibri" panose="020F0502020204030204" pitchFamily="34" charset="0"/>
              </a:rPr>
              <a:t>ipole with </a:t>
            </a:r>
            <a:r>
              <a:rPr lang="en-US" altLang="de-DE" dirty="0">
                <a:latin typeface="Calibri" panose="020F0502020204030204" pitchFamily="34" charset="0"/>
                <a:cs typeface="Calibri" panose="020F0502020204030204" pitchFamily="34" charset="0"/>
              </a:rPr>
              <a:t>large aperture </a:t>
            </a:r>
            <a:endParaRPr lang="en-US" altLang="de-DE" dirty="0" smtClean="0">
              <a:latin typeface="Calibri" panose="020F0502020204030204" pitchFamily="34" charset="0"/>
              <a:cs typeface="Calibri" panose="020F0502020204030204" pitchFamily="34" charset="0"/>
            </a:endParaRPr>
          </a:p>
          <a:p>
            <a:pPr algn="l">
              <a:spcBef>
                <a:spcPts val="100"/>
              </a:spcBef>
            </a:pPr>
            <a:r>
              <a:rPr lang="en-US" altLang="de-DE" dirty="0" smtClean="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Symbol" pitchFamily="18" charset="2"/>
              </a:rPr>
              <a:t>IPM is expensive </a:t>
            </a:r>
            <a:r>
              <a:rPr lang="en-US" altLang="de-DE" dirty="0" smtClean="0">
                <a:latin typeface="Calibri" panose="020F0502020204030204" pitchFamily="34" charset="0"/>
                <a:cs typeface="Calibri" panose="020F0502020204030204" pitchFamily="34" charset="0"/>
                <a:sym typeface="Symbol" pitchFamily="18" charset="2"/>
              </a:rPr>
              <a:t>&amp; large device!</a:t>
            </a:r>
            <a:endParaRPr lang="en-US" altLang="de-DE" dirty="0">
              <a:latin typeface="Calibri" panose="020F0502020204030204" pitchFamily="34" charset="0"/>
              <a:cs typeface="Calibri" panose="020F0502020204030204" pitchFamily="34" charset="0"/>
            </a:endParaRPr>
          </a:p>
        </p:txBody>
      </p:sp>
      <p:pic>
        <p:nvPicPr>
          <p:cNvPr id="17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72" y="1081000"/>
            <a:ext cx="2757713" cy="2386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8" name="Text Box 3"/>
          <p:cNvSpPr txBox="1">
            <a:spLocks noChangeArrowheads="1"/>
          </p:cNvSpPr>
          <p:nvPr/>
        </p:nvSpPr>
        <p:spPr bwMode="auto">
          <a:xfrm>
            <a:off x="5705000" y="2316551"/>
            <a:ext cx="3729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fontAlgn="base" hangingPunct="0">
              <a:spcBef>
                <a:spcPct val="50000"/>
              </a:spcBef>
              <a:spcAft>
                <a:spcPct val="0"/>
              </a:spcAft>
            </a:pPr>
            <a:endParaRPr lang="de-DE" sz="1600" smtClean="0">
              <a:solidFill>
                <a:srgbClr val="006600"/>
              </a:solidFill>
              <a:cs typeface="Times New Roman" panose="02020603050405020304" pitchFamily="18" charset="0"/>
            </a:endParaRPr>
          </a:p>
        </p:txBody>
      </p:sp>
      <p:pic>
        <p:nvPicPr>
          <p:cNvPr id="18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4716" y="1057323"/>
            <a:ext cx="2792102" cy="2471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2" name="Textfeld 181"/>
          <p:cNvSpPr txBox="1"/>
          <p:nvPr/>
        </p:nvSpPr>
        <p:spPr>
          <a:xfrm>
            <a:off x="758917" y="720960"/>
            <a:ext cx="2769260" cy="369332"/>
          </a:xfrm>
          <a:prstGeom prst="rect">
            <a:avLst/>
          </a:prstGeom>
          <a:noFill/>
        </p:spPr>
        <p:txBody>
          <a:bodyPr wrap="square" rtlCol="0">
            <a:spAutoFit/>
          </a:bodyPr>
          <a:lstStyle/>
          <a:p>
            <a:pPr algn="l"/>
            <a:r>
              <a:rPr lang="en-US" b="1" dirty="0" smtClean="0">
                <a:solidFill>
                  <a:srgbClr val="C00000"/>
                </a:solidFill>
                <a:latin typeface="Calibri" panose="020F0502020204030204" pitchFamily="34" charset="0"/>
                <a:cs typeface="Calibri" panose="020F0502020204030204" pitchFamily="34" charset="0"/>
              </a:rPr>
              <a:t>Ion detection mode:</a:t>
            </a:r>
          </a:p>
        </p:txBody>
      </p:sp>
      <p:sp>
        <p:nvSpPr>
          <p:cNvPr id="183" name="Textfeld 182"/>
          <p:cNvSpPr txBox="1"/>
          <p:nvPr/>
        </p:nvSpPr>
        <p:spPr>
          <a:xfrm>
            <a:off x="5276136" y="720960"/>
            <a:ext cx="3634976" cy="369332"/>
          </a:xfrm>
          <a:prstGeom prst="rect">
            <a:avLst/>
          </a:prstGeom>
          <a:noFill/>
        </p:spPr>
        <p:txBody>
          <a:bodyPr wrap="square" rtlCol="0">
            <a:spAutoFit/>
          </a:bodyPr>
          <a:lstStyle/>
          <a:p>
            <a:pPr algn="l"/>
            <a:r>
              <a:rPr lang="en-US" b="1" dirty="0" smtClean="0">
                <a:solidFill>
                  <a:srgbClr val="006600"/>
                </a:solidFill>
                <a:latin typeface="Calibri" panose="020F0502020204030204" pitchFamily="34" charset="0"/>
                <a:cs typeface="Calibri" panose="020F0502020204030204" pitchFamily="34" charset="0"/>
              </a:rPr>
              <a:t>Electron  detection mode:</a:t>
            </a:r>
            <a:endParaRPr lang="en-US" b="1" dirty="0">
              <a:solidFill>
                <a:srgbClr val="006600"/>
              </a:solidFill>
              <a:latin typeface="Calibri" panose="020F0502020204030204" pitchFamily="34" charset="0"/>
              <a:cs typeface="Calibri" panose="020F0502020204030204" pitchFamily="34" charset="0"/>
            </a:endParaRPr>
          </a:p>
        </p:txBody>
      </p:sp>
      <p:sp>
        <p:nvSpPr>
          <p:cNvPr id="185" name="Textfeld 184"/>
          <p:cNvSpPr txBox="1"/>
          <p:nvPr/>
        </p:nvSpPr>
        <p:spPr>
          <a:xfrm>
            <a:off x="141239" y="3435331"/>
            <a:ext cx="4190207" cy="369332"/>
          </a:xfrm>
          <a:prstGeom prst="rect">
            <a:avLst/>
          </a:prstGeom>
          <a:noFill/>
        </p:spPr>
        <p:txBody>
          <a:bodyPr wrap="square" rtlCol="0">
            <a:spAutoFit/>
          </a:bodyPr>
          <a:lstStyle/>
          <a:p>
            <a:pPr algn="l">
              <a:spcBef>
                <a:spcPts val="200"/>
              </a:spcBef>
            </a:pPr>
            <a:r>
              <a:rPr lang="en-US" b="1" dirty="0" smtClean="0">
                <a:solidFill>
                  <a:srgbClr val="C00000"/>
                </a:solidFill>
                <a:latin typeface="Calibri" panose="020F0502020204030204" pitchFamily="34" charset="0"/>
                <a:cs typeface="Calibri" panose="020F0502020204030204" pitchFamily="34" charset="0"/>
                <a:sym typeface="Symbol"/>
              </a:rPr>
              <a:t> broadening by beam’s electric field </a:t>
            </a:r>
            <a:endParaRPr lang="en-US" b="1" dirty="0">
              <a:solidFill>
                <a:srgbClr val="C00000"/>
              </a:solidFill>
              <a:latin typeface="Calibri" panose="020F0502020204030204" pitchFamily="34" charset="0"/>
              <a:cs typeface="Calibri" panose="020F0502020204030204" pitchFamily="34" charset="0"/>
            </a:endParaRPr>
          </a:p>
        </p:txBody>
      </p:sp>
      <p:sp>
        <p:nvSpPr>
          <p:cNvPr id="15" name="Textfeld 14"/>
          <p:cNvSpPr txBox="1"/>
          <p:nvPr/>
        </p:nvSpPr>
        <p:spPr>
          <a:xfrm>
            <a:off x="24495" y="4250423"/>
            <a:ext cx="1484266" cy="523220"/>
          </a:xfrm>
          <a:prstGeom prst="rect">
            <a:avLst/>
          </a:prstGeom>
          <a:noFill/>
        </p:spPr>
        <p:txBody>
          <a:bodyPr wrap="square" rtlCol="0">
            <a:spAutoFit/>
          </a:bodyPr>
          <a:lstStyle/>
          <a:p>
            <a:pPr algn="l"/>
            <a:r>
              <a:rPr lang="en-US" sz="1400" dirty="0" smtClean="0">
                <a:latin typeface="Calibri" panose="020F0502020204030204" pitchFamily="34" charset="0"/>
                <a:cs typeface="Calibri" panose="020F0502020204030204" pitchFamily="34" charset="0"/>
              </a:rPr>
              <a:t>7</a:t>
            </a:r>
            <a:r>
              <a:rPr lang="en-US" sz="1400" dirty="0" smtClean="0">
                <a:latin typeface="Calibri" panose="020F0502020204030204" pitchFamily="34" charset="0"/>
                <a:cs typeface="Calibri" panose="020F0502020204030204" pitchFamily="34" charset="0"/>
                <a:sym typeface="Symbol"/>
              </a:rPr>
              <a:t> 10</a:t>
            </a:r>
            <a:r>
              <a:rPr lang="en-US" sz="1400" baseline="30000" dirty="0" smtClean="0">
                <a:latin typeface="Calibri" panose="020F0502020204030204" pitchFamily="34" charset="0"/>
                <a:cs typeface="Calibri" panose="020F0502020204030204" pitchFamily="34" charset="0"/>
                <a:sym typeface="Symbol"/>
              </a:rPr>
              <a:t>10</a:t>
            </a:r>
            <a:r>
              <a:rPr lang="en-US" sz="1400" dirty="0" smtClean="0">
                <a:latin typeface="Calibri" panose="020F0502020204030204" pitchFamily="34" charset="0"/>
                <a:cs typeface="Calibri" panose="020F0502020204030204" pitchFamily="34" charset="0"/>
                <a:sym typeface="Symbol"/>
              </a:rPr>
              <a:t> charges </a:t>
            </a:r>
          </a:p>
          <a:p>
            <a:pPr algn="l">
              <a:spcBef>
                <a:spcPts val="0"/>
              </a:spcBef>
            </a:pPr>
            <a:r>
              <a:rPr lang="en-US" sz="1400" dirty="0" smtClean="0">
                <a:latin typeface="Calibri" panose="020F0502020204030204" pitchFamily="34" charset="0"/>
                <a:cs typeface="Calibri" panose="020F0502020204030204" pitchFamily="34" charset="0"/>
                <a:sym typeface="Symbol"/>
              </a:rPr>
              <a:t>per 10 m bunch</a:t>
            </a:r>
            <a:endParaRPr lang="en-US" sz="1400" dirty="0" smtClean="0">
              <a:latin typeface="Calibri" panose="020F0502020204030204" pitchFamily="34" charset="0"/>
              <a:cs typeface="Calibri" panose="020F0502020204030204" pitchFamily="34" charset="0"/>
            </a:endParaRPr>
          </a:p>
        </p:txBody>
      </p:sp>
      <p:pic>
        <p:nvPicPr>
          <p:cNvPr id="64514" name="Picture 2"/>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20000"/>
                    </a14:imgEffect>
                    <a14:imgEffect>
                      <a14:brightnessContrast bright="-48000" contrast="98000"/>
                    </a14:imgEffect>
                  </a14:imgLayer>
                </a14:imgProps>
              </a:ext>
              <a:ext uri="{28A0092B-C50C-407E-A947-70E740481C1C}">
                <a14:useLocalDpi xmlns:a14="http://schemas.microsoft.com/office/drawing/2010/main" val="0"/>
              </a:ext>
            </a:extLst>
          </a:blip>
          <a:srcRect/>
          <a:stretch>
            <a:fillRect/>
          </a:stretch>
        </p:blipFill>
        <p:spPr bwMode="auto">
          <a:xfrm>
            <a:off x="1132481" y="3646496"/>
            <a:ext cx="3326459" cy="2623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90392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7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P spid="32776" grpId="0"/>
      <p:bldP spid="18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44000"/>
            <a:ext cx="80740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latin typeface="Calibri" panose="020F0502020204030204" pitchFamily="34" charset="0"/>
                <a:ea typeface="ＭＳ Ｐゴシック" charset="-128"/>
                <a:cs typeface="Calibri" panose="020F0502020204030204" pitchFamily="34" charset="0"/>
              </a:rPr>
              <a:t>IPM: Magnet Design</a:t>
            </a:r>
          </a:p>
        </p:txBody>
      </p:sp>
      <p:sp>
        <p:nvSpPr>
          <p:cNvPr id="33796" name="Rectangle 4"/>
          <p:cNvSpPr>
            <a:spLocks noChangeArrowheads="1"/>
          </p:cNvSpPr>
          <p:nvPr/>
        </p:nvSpPr>
        <p:spPr bwMode="auto">
          <a:xfrm>
            <a:off x="122238" y="1046165"/>
            <a:ext cx="4364037"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130000"/>
              </a:lnSpc>
              <a:spcBef>
                <a:spcPct val="0"/>
              </a:spcBef>
            </a:pPr>
            <a:r>
              <a:rPr lang="en-US" altLang="de-DE" dirty="0">
                <a:latin typeface="Calibri" panose="020F0502020204030204" pitchFamily="34" charset="0"/>
                <a:ea typeface="ＭＳ Ｐゴシック" charset="-128"/>
                <a:cs typeface="Calibri" panose="020F0502020204030204" pitchFamily="34" charset="0"/>
              </a:rPr>
              <a:t>Maximum image distortion:</a:t>
            </a:r>
          </a:p>
          <a:p>
            <a:pPr>
              <a:lnSpc>
                <a:spcPct val="110000"/>
              </a:lnSpc>
              <a:spcBef>
                <a:spcPct val="0"/>
              </a:spcBef>
            </a:pPr>
            <a:r>
              <a:rPr lang="en-US" altLang="de-DE" dirty="0">
                <a:latin typeface="Calibri" panose="020F0502020204030204" pitchFamily="34" charset="0"/>
                <a:ea typeface="ＭＳ Ｐゴシック" charset="-128"/>
                <a:cs typeface="Calibri" panose="020F0502020204030204" pitchFamily="34" charset="0"/>
              </a:rPr>
              <a:t>5% of beam width </a:t>
            </a:r>
            <a:r>
              <a:rPr lang="en-US" altLang="de-DE" b="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 </a:t>
            </a:r>
            <a:r>
              <a:rPr lang="el-GR" altLang="de-DE" b="1" i="1" dirty="0">
                <a:latin typeface="Calibri" panose="020F0502020204030204" pitchFamily="34" charset="0"/>
                <a:ea typeface="ＭＳ Ｐゴシック" charset="-128"/>
                <a:cs typeface="Calibri" panose="020F0502020204030204" pitchFamily="34" charset="0"/>
                <a:sym typeface="Symbol" pitchFamily="18" charset="2"/>
              </a:rPr>
              <a:t></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B/B &lt;</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  1 %</a:t>
            </a:r>
            <a:endParaRPr lang="en-US" altLang="de-DE" dirty="0">
              <a:latin typeface="Calibri" panose="020F0502020204030204" pitchFamily="34" charset="0"/>
              <a:ea typeface="ＭＳ Ｐゴシック" charset="-128"/>
              <a:cs typeface="Calibri" panose="020F0502020204030204" pitchFamily="34" charset="0"/>
            </a:endParaRPr>
          </a:p>
          <a:p>
            <a:pPr>
              <a:lnSpc>
                <a:spcPct val="110000"/>
              </a:lnSpc>
              <a:spcBef>
                <a:spcPct val="0"/>
              </a:spcBef>
            </a:pPr>
            <a:r>
              <a:rPr lang="en-US" altLang="de-DE" b="1" i="1" dirty="0">
                <a:solidFill>
                  <a:srgbClr val="0000FF"/>
                </a:solidFill>
                <a:latin typeface="Calibri" panose="020F0502020204030204" pitchFamily="34" charset="0"/>
                <a:ea typeface="ＭＳ Ｐゴシック" charset="-128"/>
                <a:cs typeface="Calibri" panose="020F0502020204030204" pitchFamily="34" charset="0"/>
                <a:sym typeface="Symbol" pitchFamily="18" charset="2"/>
              </a:rPr>
              <a:t>Challenges:</a:t>
            </a:r>
          </a:p>
          <a:p>
            <a:pPr>
              <a:lnSpc>
                <a:spcPct val="110000"/>
              </a:lnSpc>
              <a:spcBef>
                <a:spcPct val="0"/>
              </a:spcBef>
              <a:buFont typeface="Wingdings" pitchFamily="2" charset="2"/>
              <a:buChar char="Ø"/>
            </a:pP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High</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B</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-field</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homogeneity of  1%</a:t>
            </a:r>
          </a:p>
          <a:p>
            <a:pPr>
              <a:lnSpc>
                <a:spcPct val="110000"/>
              </a:lnSpc>
              <a:spcBef>
                <a:spcPct val="0"/>
              </a:spcBef>
              <a:buFont typeface="Wingdings" pitchFamily="2" charset="2"/>
              <a:buChar char="Ø"/>
            </a:pP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Clearance up to 500 mm </a:t>
            </a:r>
          </a:p>
          <a:p>
            <a:pPr>
              <a:lnSpc>
                <a:spcPct val="110000"/>
              </a:lnSpc>
              <a:spcBef>
                <a:spcPct val="0"/>
              </a:spcBef>
              <a:buFont typeface="Wingdings" pitchFamily="2" charset="2"/>
              <a:buChar char="Ø"/>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Correctors required </a:t>
            </a:r>
          </a:p>
          <a:p>
            <a:pPr>
              <a:lnSpc>
                <a:spcPct val="110000"/>
              </a:lnSpc>
              <a:spcBef>
                <a:spcPct val="0"/>
              </a:spcBef>
              <a:buFont typeface="Wingdings" pitchFamily="2" charset="2"/>
              <a:buNone/>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to compensate  beam steering</a:t>
            </a:r>
          </a:p>
          <a:p>
            <a:pPr>
              <a:lnSpc>
                <a:spcPct val="110000"/>
              </a:lnSpc>
              <a:spcBef>
                <a:spcPct val="0"/>
              </a:spcBef>
              <a:buFont typeface="Wingdings" pitchFamily="2" charset="2"/>
              <a:buChar char="Ø"/>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Insertion length 2.5 m incl. </a:t>
            </a: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correctors</a:t>
            </a:r>
            <a:endParaRPr lang="en-US" altLang="de-DE" dirty="0">
              <a:latin typeface="Calibri" panose="020F0502020204030204" pitchFamily="34" charset="0"/>
              <a:ea typeface="ＭＳ Ｐゴシック" charset="-128"/>
              <a:cs typeface="Calibri" panose="020F0502020204030204" pitchFamily="34" charset="0"/>
              <a:sym typeface="Symbol" pitchFamily="18" charset="2"/>
            </a:endParaRPr>
          </a:p>
        </p:txBody>
      </p:sp>
      <p:sp>
        <p:nvSpPr>
          <p:cNvPr id="33797" name="Rectangle 5"/>
          <p:cNvSpPr>
            <a:spLocks noChangeArrowheads="1"/>
          </p:cNvSpPr>
          <p:nvPr/>
        </p:nvSpPr>
        <p:spPr bwMode="auto">
          <a:xfrm>
            <a:off x="100013" y="738190"/>
            <a:ext cx="5803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sz="2000" b="1" i="1" dirty="0">
                <a:solidFill>
                  <a:srgbClr val="0000FF"/>
                </a:solidFill>
                <a:latin typeface="Calibri" panose="020F0502020204030204" pitchFamily="34" charset="0"/>
                <a:ea typeface="ＭＳ Ｐゴシック" charset="-128"/>
                <a:cs typeface="Calibri" panose="020F0502020204030204" pitchFamily="34" charset="0"/>
              </a:rPr>
              <a:t>Magnetic field for electron guidance:</a:t>
            </a:r>
          </a:p>
        </p:txBody>
      </p:sp>
      <p:grpSp>
        <p:nvGrpSpPr>
          <p:cNvPr id="33798" name="Group 28"/>
          <p:cNvGrpSpPr>
            <a:grpSpLocks/>
          </p:cNvGrpSpPr>
          <p:nvPr/>
        </p:nvGrpSpPr>
        <p:grpSpPr bwMode="auto">
          <a:xfrm>
            <a:off x="3378200" y="709615"/>
            <a:ext cx="6043613" cy="4586287"/>
            <a:chOff x="2128" y="591"/>
            <a:chExt cx="3807" cy="2889"/>
          </a:xfrm>
        </p:grpSpPr>
        <p:sp>
          <p:nvSpPr>
            <p:cNvPr id="33799" name="Text Box 6"/>
            <p:cNvSpPr txBox="1">
              <a:spLocks noChangeArrowheads="1"/>
            </p:cNvSpPr>
            <p:nvPr/>
          </p:nvSpPr>
          <p:spPr bwMode="auto">
            <a:xfrm>
              <a:off x="4324" y="591"/>
              <a:ext cx="662"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a:latin typeface="Calibri" panose="020F0502020204030204" pitchFamily="34" charset="0"/>
                  <a:ea typeface="ＭＳ Ｐゴシック" charset="-128"/>
                  <a:cs typeface="Calibri" panose="020F0502020204030204" pitchFamily="34" charset="0"/>
                </a:rPr>
                <a:t>Corrector</a:t>
              </a:r>
            </a:p>
          </p:txBody>
        </p:sp>
        <p:sp>
          <p:nvSpPr>
            <p:cNvPr id="33800" name="Text Box 7"/>
            <p:cNvSpPr txBox="1">
              <a:spLocks noChangeArrowheads="1"/>
            </p:cNvSpPr>
            <p:nvPr/>
          </p:nvSpPr>
          <p:spPr bwMode="auto">
            <a:xfrm>
              <a:off x="2128" y="1819"/>
              <a:ext cx="661"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a:latin typeface="Calibri" panose="020F0502020204030204" pitchFamily="34" charset="0"/>
                  <a:ea typeface="ＭＳ Ｐゴシック" charset="-128"/>
                  <a:cs typeface="Calibri" panose="020F0502020204030204" pitchFamily="34" charset="0"/>
                </a:rPr>
                <a:t>480mm</a:t>
              </a:r>
            </a:p>
          </p:txBody>
        </p:sp>
        <p:pic>
          <p:nvPicPr>
            <p:cNvPr id="33801" name="Picture 9" descr="IPM Komplett_IV_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7" y="793"/>
              <a:ext cx="2910" cy="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2" name="Text Box 10"/>
            <p:cNvSpPr txBox="1">
              <a:spLocks noChangeArrowheads="1"/>
            </p:cNvSpPr>
            <p:nvPr/>
          </p:nvSpPr>
          <p:spPr bwMode="auto">
            <a:xfrm>
              <a:off x="2522" y="1409"/>
              <a:ext cx="661"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a:latin typeface="Calibri" panose="020F0502020204030204" pitchFamily="34" charset="0"/>
                  <a:ea typeface="ＭＳ Ｐゴシック" charset="-128"/>
                  <a:cs typeface="Calibri" panose="020F0502020204030204" pitchFamily="34" charset="0"/>
                </a:rPr>
                <a:t>Corrector</a:t>
              </a:r>
            </a:p>
          </p:txBody>
        </p:sp>
        <p:sp>
          <p:nvSpPr>
            <p:cNvPr id="33803" name="Text Box 11"/>
            <p:cNvSpPr txBox="1">
              <a:spLocks noChangeArrowheads="1"/>
            </p:cNvSpPr>
            <p:nvPr/>
          </p:nvSpPr>
          <p:spPr bwMode="auto">
            <a:xfrm>
              <a:off x="2784" y="1177"/>
              <a:ext cx="1045"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a:latin typeface="Calibri" panose="020F0502020204030204" pitchFamily="34" charset="0"/>
                  <a:ea typeface="ＭＳ Ｐゴシック" charset="-128"/>
                  <a:cs typeface="Calibri" panose="020F0502020204030204" pitchFamily="34" charset="0"/>
                </a:rPr>
                <a:t>Horizontal IPM</a:t>
              </a:r>
            </a:p>
          </p:txBody>
        </p:sp>
        <p:sp>
          <p:nvSpPr>
            <p:cNvPr id="33804" name="Text Box 12"/>
            <p:cNvSpPr txBox="1">
              <a:spLocks noChangeArrowheads="1"/>
            </p:cNvSpPr>
            <p:nvPr/>
          </p:nvSpPr>
          <p:spPr bwMode="auto">
            <a:xfrm>
              <a:off x="3608" y="847"/>
              <a:ext cx="1046"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a:latin typeface="Calibri" panose="020F0502020204030204" pitchFamily="34" charset="0"/>
                  <a:ea typeface="ＭＳ Ｐゴシック" charset="-128"/>
                  <a:cs typeface="Calibri" panose="020F0502020204030204" pitchFamily="34" charset="0"/>
                </a:rPr>
                <a:t>Vertical IPM</a:t>
              </a:r>
            </a:p>
          </p:txBody>
        </p:sp>
        <p:sp>
          <p:nvSpPr>
            <p:cNvPr id="33805" name="Line 13"/>
            <p:cNvSpPr>
              <a:spLocks noChangeShapeType="1"/>
            </p:cNvSpPr>
            <p:nvPr/>
          </p:nvSpPr>
          <p:spPr bwMode="auto">
            <a:xfrm flipV="1">
              <a:off x="3226" y="1444"/>
              <a:ext cx="2073" cy="952"/>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type="triangle" w="med" len="me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06" name="Line 14"/>
            <p:cNvSpPr>
              <a:spLocks noChangeShapeType="1"/>
            </p:cNvSpPr>
            <p:nvPr/>
          </p:nvSpPr>
          <p:spPr bwMode="auto">
            <a:xfrm flipV="1">
              <a:off x="3252" y="1483"/>
              <a:ext cx="2034" cy="909"/>
            </a:xfrm>
            <a:prstGeom prst="line">
              <a:avLst/>
            </a:prstGeom>
            <a:noFill/>
            <a:ln w="38100">
              <a:solidFill>
                <a:srgbClr val="00FF00"/>
              </a:solidFill>
              <a:round/>
              <a:headEnd type="arrow" w="med" len="lg"/>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07" name="Text Box 15"/>
            <p:cNvSpPr txBox="1">
              <a:spLocks noChangeArrowheads="1"/>
            </p:cNvSpPr>
            <p:nvPr/>
          </p:nvSpPr>
          <p:spPr bwMode="auto">
            <a:xfrm>
              <a:off x="5214" y="1599"/>
              <a:ext cx="661" cy="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b="1" dirty="0">
                  <a:solidFill>
                    <a:srgbClr val="006600"/>
                  </a:solidFill>
                  <a:latin typeface="Calibri" panose="020F0502020204030204" pitchFamily="34" charset="0"/>
                  <a:ea typeface="ＭＳ Ｐゴシック" charset="-128"/>
                  <a:cs typeface="Calibri" panose="020F0502020204030204" pitchFamily="34" charset="0"/>
                </a:rPr>
                <a:t>Insertion length</a:t>
              </a:r>
            </a:p>
            <a:p>
              <a:pPr>
                <a:lnSpc>
                  <a:spcPct val="40000"/>
                </a:lnSpc>
              </a:pPr>
              <a:r>
                <a:rPr lang="en-US" altLang="de-DE" sz="1500" b="1" dirty="0">
                  <a:solidFill>
                    <a:srgbClr val="006600"/>
                  </a:solidFill>
                  <a:latin typeface="Calibri" panose="020F0502020204030204" pitchFamily="34" charset="0"/>
                  <a:ea typeface="ＭＳ Ｐゴシック" charset="-128"/>
                  <a:cs typeface="Calibri" panose="020F0502020204030204" pitchFamily="34" charset="0"/>
                </a:rPr>
                <a:t>2.5 m</a:t>
              </a:r>
            </a:p>
          </p:txBody>
        </p:sp>
        <p:sp>
          <p:nvSpPr>
            <p:cNvPr id="33808" name="Line 16"/>
            <p:cNvSpPr>
              <a:spLocks noChangeShapeType="1"/>
            </p:cNvSpPr>
            <p:nvPr/>
          </p:nvSpPr>
          <p:spPr bwMode="auto">
            <a:xfrm>
              <a:off x="5158" y="1018"/>
              <a:ext cx="363" cy="164"/>
            </a:xfrm>
            <a:prstGeom prst="line">
              <a:avLst/>
            </a:prstGeom>
            <a:noFill/>
            <a:ln w="190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09" name="Line 17"/>
            <p:cNvSpPr>
              <a:spLocks noChangeShapeType="1"/>
            </p:cNvSpPr>
            <p:nvPr/>
          </p:nvSpPr>
          <p:spPr bwMode="auto">
            <a:xfrm>
              <a:off x="4987" y="1117"/>
              <a:ext cx="345" cy="155"/>
            </a:xfrm>
            <a:prstGeom prst="line">
              <a:avLst/>
            </a:prstGeom>
            <a:noFill/>
            <a:ln w="190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0" name="Line 18"/>
            <p:cNvSpPr>
              <a:spLocks noChangeShapeType="1"/>
            </p:cNvSpPr>
            <p:nvPr/>
          </p:nvSpPr>
          <p:spPr bwMode="auto">
            <a:xfrm flipV="1">
              <a:off x="5042" y="1225"/>
              <a:ext cx="184" cy="82"/>
            </a:xfrm>
            <a:prstGeom prst="line">
              <a:avLst/>
            </a:prstGeom>
            <a:noFill/>
            <a:ln w="25400">
              <a:solidFill>
                <a:srgbClr val="00FF00"/>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1" name="Line 19"/>
            <p:cNvSpPr>
              <a:spLocks noChangeShapeType="1"/>
            </p:cNvSpPr>
            <p:nvPr/>
          </p:nvSpPr>
          <p:spPr bwMode="auto">
            <a:xfrm flipH="1">
              <a:off x="5440" y="1079"/>
              <a:ext cx="175" cy="64"/>
            </a:xfrm>
            <a:prstGeom prst="line">
              <a:avLst/>
            </a:prstGeom>
            <a:noFill/>
            <a:ln w="25400">
              <a:solidFill>
                <a:srgbClr val="00CC00"/>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2" name="Text Box 20"/>
            <p:cNvSpPr txBox="1">
              <a:spLocks noChangeArrowheads="1"/>
            </p:cNvSpPr>
            <p:nvPr/>
          </p:nvSpPr>
          <p:spPr bwMode="auto">
            <a:xfrm>
              <a:off x="5274" y="885"/>
              <a:ext cx="661"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b="1">
                  <a:solidFill>
                    <a:srgbClr val="006600"/>
                  </a:solidFill>
                  <a:latin typeface="Calibri" panose="020F0502020204030204" pitchFamily="34" charset="0"/>
                  <a:ea typeface="ＭＳ Ｐゴシック" charset="-128"/>
                  <a:cs typeface="Calibri" panose="020F0502020204030204" pitchFamily="34" charset="0"/>
                </a:rPr>
                <a:t>300mm</a:t>
              </a:r>
            </a:p>
          </p:txBody>
        </p:sp>
        <p:sp>
          <p:nvSpPr>
            <p:cNvPr id="33813" name="Line 21"/>
            <p:cNvSpPr>
              <a:spLocks noChangeShapeType="1"/>
            </p:cNvSpPr>
            <p:nvPr/>
          </p:nvSpPr>
          <p:spPr bwMode="auto">
            <a:xfrm flipH="1" flipV="1">
              <a:off x="2483" y="2133"/>
              <a:ext cx="451" cy="215"/>
            </a:xfrm>
            <a:prstGeom prst="line">
              <a:avLst/>
            </a:prstGeom>
            <a:noFill/>
            <a:ln w="190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4" name="Line 22"/>
            <p:cNvSpPr>
              <a:spLocks noChangeShapeType="1"/>
            </p:cNvSpPr>
            <p:nvPr/>
          </p:nvSpPr>
          <p:spPr bwMode="auto">
            <a:xfrm flipH="1" flipV="1">
              <a:off x="2496" y="1669"/>
              <a:ext cx="469" cy="198"/>
            </a:xfrm>
            <a:prstGeom prst="line">
              <a:avLst/>
            </a:prstGeom>
            <a:noFill/>
            <a:ln w="190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5" name="Line 23"/>
            <p:cNvSpPr>
              <a:spLocks noChangeShapeType="1"/>
            </p:cNvSpPr>
            <p:nvPr/>
          </p:nvSpPr>
          <p:spPr bwMode="auto">
            <a:xfrm flipH="1" flipV="1">
              <a:off x="2615" y="1712"/>
              <a:ext cx="5" cy="491"/>
            </a:xfrm>
            <a:prstGeom prst="line">
              <a:avLst/>
            </a:prstGeom>
            <a:noFill/>
            <a:ln w="19050">
              <a:solidFill>
                <a:schemeClr val="tx1"/>
              </a:solidFill>
              <a:round/>
              <a:headEnd type="arrow" w="med" len="lg"/>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6" name="Freeform 24"/>
            <p:cNvSpPr>
              <a:spLocks/>
            </p:cNvSpPr>
            <p:nvPr/>
          </p:nvSpPr>
          <p:spPr bwMode="auto">
            <a:xfrm>
              <a:off x="2494" y="2222"/>
              <a:ext cx="283" cy="233"/>
            </a:xfrm>
            <a:custGeom>
              <a:avLst/>
              <a:gdLst>
                <a:gd name="T0" fmla="*/ 256 w 283"/>
                <a:gd name="T1" fmla="*/ 105 h 187"/>
                <a:gd name="T2" fmla="*/ 38 w 283"/>
                <a:gd name="T3" fmla="*/ 187 h 187"/>
                <a:gd name="T4" fmla="*/ 0 w 283"/>
                <a:gd name="T5" fmla="*/ 89 h 187"/>
                <a:gd name="T6" fmla="*/ 115 w 283"/>
                <a:gd name="T7" fmla="*/ 45 h 187"/>
                <a:gd name="T8" fmla="*/ 158 w 283"/>
                <a:gd name="T9" fmla="*/ 0 h 187"/>
                <a:gd name="T10" fmla="*/ 283 w 283"/>
                <a:gd name="T11" fmla="*/ 57 h 187"/>
                <a:gd name="T12" fmla="*/ 256 w 283"/>
                <a:gd name="T13" fmla="*/ 105 h 1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3" h="187">
                  <a:moveTo>
                    <a:pt x="256" y="105"/>
                  </a:moveTo>
                  <a:lnTo>
                    <a:pt x="38" y="187"/>
                  </a:lnTo>
                  <a:lnTo>
                    <a:pt x="0" y="89"/>
                  </a:lnTo>
                  <a:lnTo>
                    <a:pt x="115" y="45"/>
                  </a:lnTo>
                  <a:lnTo>
                    <a:pt x="158" y="0"/>
                  </a:lnTo>
                  <a:lnTo>
                    <a:pt x="283" y="57"/>
                  </a:lnTo>
                  <a:lnTo>
                    <a:pt x="256" y="105"/>
                  </a:lnTo>
                  <a:close/>
                </a:path>
              </a:pathLst>
            </a:custGeom>
            <a:solidFill>
              <a:schemeClr val="bg1"/>
            </a:solidFill>
            <a:ln>
              <a:noFill/>
            </a:ln>
            <a:effectLst/>
            <a:extLst>
              <a:ext uri="{91240B29-F687-4F45-9708-019B960494DF}">
                <a14:hiddenLine xmlns:a14="http://schemas.microsoft.com/office/drawing/2010/main" w="19050"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33817" name="Line 25"/>
            <p:cNvSpPr>
              <a:spLocks noChangeShapeType="1"/>
            </p:cNvSpPr>
            <p:nvPr/>
          </p:nvSpPr>
          <p:spPr bwMode="auto">
            <a:xfrm flipH="1">
              <a:off x="2562" y="2089"/>
              <a:ext cx="589" cy="271"/>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grpSp>
      <p:sp>
        <p:nvSpPr>
          <p:cNvPr id="26" name="Text Box 15"/>
          <p:cNvSpPr txBox="1">
            <a:spLocks noChangeArrowheads="1"/>
          </p:cNvSpPr>
          <p:nvPr/>
        </p:nvSpPr>
        <p:spPr bwMode="auto">
          <a:xfrm>
            <a:off x="3821112" y="3486381"/>
            <a:ext cx="104933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b="1" dirty="0" smtClean="0">
                <a:solidFill>
                  <a:srgbClr val="FF0000"/>
                </a:solidFill>
                <a:latin typeface="Calibri" panose="020F0502020204030204" pitchFamily="34" charset="0"/>
                <a:ea typeface="ＭＳ Ｐゴシック" charset="-128"/>
                <a:cs typeface="Calibri" panose="020F0502020204030204" pitchFamily="34" charset="0"/>
              </a:rPr>
              <a:t>beam</a:t>
            </a:r>
            <a:endParaRPr lang="en-US" altLang="de-DE" sz="1500" b="1" dirty="0">
              <a:solidFill>
                <a:srgbClr val="FF0000"/>
              </a:solidFill>
              <a:latin typeface="Calibri" panose="020F0502020204030204" pitchFamily="34" charset="0"/>
              <a:ea typeface="ＭＳ Ｐゴシック" charset="-128"/>
              <a:cs typeface="Calibri" panose="020F0502020204030204" pitchFamily="34" charset="0"/>
            </a:endParaRPr>
          </a:p>
        </p:txBody>
      </p:sp>
      <p:grpSp>
        <p:nvGrpSpPr>
          <p:cNvPr id="27" name="Gruppieren 26"/>
          <p:cNvGrpSpPr/>
          <p:nvPr/>
        </p:nvGrpSpPr>
        <p:grpSpPr>
          <a:xfrm>
            <a:off x="107504" y="3737729"/>
            <a:ext cx="4252664" cy="2098811"/>
            <a:chOff x="107504" y="4009874"/>
            <a:chExt cx="4252664" cy="2098811"/>
          </a:xfrm>
        </p:grpSpPr>
        <p:cxnSp>
          <p:nvCxnSpPr>
            <p:cNvPr id="28" name="Gerade Verbindung 62"/>
            <p:cNvCxnSpPr/>
            <p:nvPr/>
          </p:nvCxnSpPr>
          <p:spPr bwMode="auto">
            <a:xfrm>
              <a:off x="165869" y="4872252"/>
              <a:ext cx="4194299" cy="0"/>
            </a:xfrm>
            <a:prstGeom prst="line">
              <a:avLst/>
            </a:prstGeom>
            <a:noFill/>
            <a:ln w="22225" cap="flat" cmpd="sng" algn="ctr">
              <a:solidFill>
                <a:srgbClr val="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Rechteck 28"/>
            <p:cNvSpPr/>
            <p:nvPr/>
          </p:nvSpPr>
          <p:spPr bwMode="auto">
            <a:xfrm>
              <a:off x="761306" y="4400566"/>
              <a:ext cx="412675" cy="943372"/>
            </a:xfrm>
            <a:prstGeom prst="rect">
              <a:avLst/>
            </a:prstGeom>
            <a:solidFill>
              <a:srgbClr val="3333CC">
                <a:alpha val="50000"/>
              </a:srgbClr>
            </a:solidFill>
            <a:ln w="3810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0" name="Rechteck 29"/>
            <p:cNvSpPr/>
            <p:nvPr/>
          </p:nvSpPr>
          <p:spPr bwMode="auto">
            <a:xfrm>
              <a:off x="3007693" y="4400566"/>
              <a:ext cx="412675" cy="943372"/>
            </a:xfrm>
            <a:prstGeom prst="rect">
              <a:avLst/>
            </a:prstGeom>
            <a:solidFill>
              <a:srgbClr val="3333CC">
                <a:alpha val="50000"/>
              </a:srgbClr>
            </a:solidFill>
            <a:ln w="3810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1" name="Rechteck 30"/>
            <p:cNvSpPr/>
            <p:nvPr/>
          </p:nvSpPr>
          <p:spPr bwMode="auto">
            <a:xfrm>
              <a:off x="1681551" y="4400565"/>
              <a:ext cx="828600" cy="943372"/>
            </a:xfrm>
            <a:prstGeom prst="rect">
              <a:avLst/>
            </a:prstGeom>
            <a:solidFill>
              <a:srgbClr val="008000">
                <a:alpha val="50000"/>
              </a:srgbClr>
            </a:solidFill>
            <a:ln w="3810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2" name="Gerade Verbindung 66"/>
            <p:cNvCxnSpPr/>
            <p:nvPr/>
          </p:nvCxnSpPr>
          <p:spPr bwMode="auto">
            <a:xfrm flipV="1">
              <a:off x="418405" y="4872252"/>
              <a:ext cx="539552" cy="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67"/>
            <p:cNvCxnSpPr/>
            <p:nvPr/>
          </p:nvCxnSpPr>
          <p:spPr bwMode="auto">
            <a:xfrm flipV="1">
              <a:off x="957957" y="4509120"/>
              <a:ext cx="1137894" cy="36313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68"/>
            <p:cNvCxnSpPr/>
            <p:nvPr/>
          </p:nvCxnSpPr>
          <p:spPr bwMode="auto">
            <a:xfrm>
              <a:off x="2095851" y="4509120"/>
              <a:ext cx="1118179" cy="36313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69"/>
            <p:cNvCxnSpPr/>
            <p:nvPr/>
          </p:nvCxnSpPr>
          <p:spPr bwMode="auto">
            <a:xfrm>
              <a:off x="3214031" y="4872253"/>
              <a:ext cx="862880" cy="0"/>
            </a:xfrm>
            <a:prstGeom prst="line">
              <a:avLst/>
            </a:prstGeom>
            <a:noFill/>
            <a:ln w="47625"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 Box 10"/>
            <p:cNvSpPr txBox="1">
              <a:spLocks noChangeArrowheads="1"/>
            </p:cNvSpPr>
            <p:nvPr/>
          </p:nvSpPr>
          <p:spPr bwMode="auto">
            <a:xfrm>
              <a:off x="107504" y="4493537"/>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FF0000"/>
                  </a:solidFill>
                  <a:latin typeface="Calibri" panose="020F0502020204030204" pitchFamily="34" charset="0"/>
                  <a:ea typeface="ＭＳ Ｐゴシック" charset="-128"/>
                </a:rPr>
                <a:t>beam</a:t>
              </a:r>
              <a:endParaRPr lang="en-US" altLang="de-DE" sz="1600" b="1" dirty="0">
                <a:solidFill>
                  <a:srgbClr val="FF0000"/>
                </a:solidFill>
                <a:latin typeface="Calibri" panose="020F0502020204030204" pitchFamily="34" charset="0"/>
                <a:ea typeface="ＭＳ Ｐゴシック" charset="-128"/>
              </a:endParaRPr>
            </a:p>
          </p:txBody>
        </p:sp>
        <p:sp>
          <p:nvSpPr>
            <p:cNvPr id="37" name="Text Box 10"/>
            <p:cNvSpPr txBox="1">
              <a:spLocks noChangeArrowheads="1"/>
            </p:cNvSpPr>
            <p:nvPr/>
          </p:nvSpPr>
          <p:spPr bwMode="auto">
            <a:xfrm>
              <a:off x="453901" y="4009874"/>
              <a:ext cx="11750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3333CC"/>
                  </a:solidFill>
                  <a:latin typeface="Calibri" panose="020F0502020204030204" pitchFamily="34" charset="0"/>
                  <a:ea typeface="ＭＳ Ｐゴシック" charset="-128"/>
                </a:rPr>
                <a:t>c</a:t>
              </a:r>
              <a:r>
                <a:rPr lang="en-US" altLang="de-DE" sz="1600" b="1" dirty="0" smtClean="0">
                  <a:solidFill>
                    <a:srgbClr val="0000FF"/>
                  </a:solidFill>
                  <a:latin typeface="Calibri" panose="020F0502020204030204" pitchFamily="34" charset="0"/>
                  <a:ea typeface="ＭＳ Ｐゴシック" charset="-128"/>
                </a:rPr>
                <a:t>orrector </a:t>
              </a:r>
              <a:r>
                <a:rPr lang="en-US" altLang="de-DE" sz="1600" b="1" dirty="0" smtClean="0">
                  <a:solidFill>
                    <a:srgbClr val="3333CC"/>
                  </a:solidFill>
                  <a:latin typeface="Calibri" panose="020F0502020204030204" pitchFamily="34" charset="0"/>
                  <a:ea typeface="ＭＳ Ｐゴシック" charset="-128"/>
                </a:rPr>
                <a:t>1</a:t>
              </a:r>
              <a:r>
                <a:rPr lang="en-US" altLang="de-DE" sz="1500" b="1" dirty="0" smtClean="0">
                  <a:solidFill>
                    <a:srgbClr val="3333CC"/>
                  </a:solidFill>
                  <a:latin typeface="Calibri" panose="020F0502020204030204" pitchFamily="34" charset="0"/>
                  <a:ea typeface="ＭＳ Ｐゴシック" charset="-128"/>
                </a:rPr>
                <a:t> </a:t>
              </a:r>
              <a:endParaRPr lang="en-US" altLang="de-DE" sz="1500" b="1" dirty="0">
                <a:solidFill>
                  <a:srgbClr val="3333CC"/>
                </a:solidFill>
                <a:latin typeface="Calibri" panose="020F0502020204030204" pitchFamily="34" charset="0"/>
                <a:ea typeface="ＭＳ Ｐゴシック" charset="-128"/>
              </a:endParaRPr>
            </a:p>
          </p:txBody>
        </p:sp>
        <p:sp>
          <p:nvSpPr>
            <p:cNvPr id="38" name="Text Box 10"/>
            <p:cNvSpPr txBox="1">
              <a:spLocks noChangeArrowheads="1"/>
            </p:cNvSpPr>
            <p:nvPr/>
          </p:nvSpPr>
          <p:spPr bwMode="auto">
            <a:xfrm>
              <a:off x="2654940" y="4077401"/>
              <a:ext cx="11750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ea typeface="ＭＳ Ｐゴシック" charset="-128"/>
                </a:rPr>
                <a:t>corrector 2 </a:t>
              </a:r>
              <a:endParaRPr lang="en-US" altLang="de-DE" sz="1600" b="1" dirty="0">
                <a:solidFill>
                  <a:srgbClr val="0000FF"/>
                </a:solidFill>
                <a:latin typeface="Calibri" panose="020F0502020204030204" pitchFamily="34" charset="0"/>
                <a:ea typeface="ＭＳ Ｐゴシック" charset="-128"/>
              </a:endParaRPr>
            </a:p>
          </p:txBody>
        </p:sp>
        <p:sp>
          <p:nvSpPr>
            <p:cNvPr id="39" name="Text Box 10"/>
            <p:cNvSpPr txBox="1">
              <a:spLocks noChangeArrowheads="1"/>
            </p:cNvSpPr>
            <p:nvPr/>
          </p:nvSpPr>
          <p:spPr bwMode="auto">
            <a:xfrm>
              <a:off x="1508327" y="4026673"/>
              <a:ext cx="139384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8000"/>
                  </a:solidFill>
                  <a:latin typeface="Calibri" panose="020F0502020204030204" pitchFamily="34" charset="0"/>
                  <a:ea typeface="ＭＳ Ｐゴシック" charset="-128"/>
                </a:rPr>
                <a:t>IPM magnet</a:t>
              </a:r>
              <a:endParaRPr lang="en-US" altLang="de-DE" sz="1600" b="1" dirty="0">
                <a:solidFill>
                  <a:srgbClr val="008000"/>
                </a:solidFill>
                <a:latin typeface="Calibri" panose="020F0502020204030204" pitchFamily="34" charset="0"/>
                <a:ea typeface="ＭＳ Ｐゴシック" charset="-128"/>
              </a:endParaRPr>
            </a:p>
          </p:txBody>
        </p:sp>
        <p:sp>
          <p:nvSpPr>
            <p:cNvPr id="40" name="Text Box 10"/>
            <p:cNvSpPr txBox="1">
              <a:spLocks noChangeArrowheads="1"/>
            </p:cNvSpPr>
            <p:nvPr/>
          </p:nvSpPr>
          <p:spPr bwMode="auto">
            <a:xfrm>
              <a:off x="639459" y="5723964"/>
              <a:ext cx="2852421"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rPr>
                <a:t>B</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rPr>
                <a:t>cor</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 </a:t>
              </a:r>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sym typeface="Symbol"/>
                </a:rPr>
                <a:t>l</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sym typeface="Symbol"/>
                </a:rPr>
                <a:t>corr</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 ½ B</a:t>
              </a:r>
              <a:r>
                <a:rPr lang="en-US" altLang="de-DE" sz="1900" b="1" i="1" baseline="-25000" dirty="0" smtClean="0">
                  <a:solidFill>
                    <a:srgbClr val="C00000"/>
                  </a:solidFill>
                  <a:latin typeface="Calibri" panose="020F0502020204030204" pitchFamily="34" charset="0"/>
                  <a:ea typeface="ＭＳ Ｐゴシック" charset="-128"/>
                  <a:cs typeface="Calibri" panose="020F0502020204030204" pitchFamily="34" charset="0"/>
                </a:rPr>
                <a:t>IPM</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rPr>
                <a:t>l</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rPr>
                <a:t>IPM</a:t>
              </a:r>
              <a:r>
                <a:rPr lang="en-US" altLang="de-DE" sz="1900" b="1" i="1" baseline="-25000" dirty="0" smtClean="0">
                  <a:solidFill>
                    <a:srgbClr val="C00000"/>
                  </a:solidFill>
                  <a:latin typeface="Calibri" panose="020F0502020204030204" pitchFamily="34" charset="0"/>
                  <a:ea typeface="ＭＳ Ｐゴシック" charset="-128"/>
                  <a:cs typeface="Calibri" panose="020F0502020204030204" pitchFamily="34" charset="0"/>
                </a:rPr>
                <a:t> </a:t>
              </a:r>
              <a:endParaRPr lang="en-US" altLang="de-DE" sz="1900" b="1" i="1" dirty="0">
                <a:solidFill>
                  <a:srgbClr val="C00000"/>
                </a:solidFill>
                <a:latin typeface="Calibri" panose="020F0502020204030204" pitchFamily="34" charset="0"/>
                <a:ea typeface="ＭＳ Ｐゴシック" charset="-128"/>
                <a:cs typeface="Calibri" panose="020F0502020204030204" pitchFamily="34" charset="0"/>
              </a:endParaRPr>
            </a:p>
          </p:txBody>
        </p:sp>
        <p:sp>
          <p:nvSpPr>
            <p:cNvPr id="41" name="Text Box 10"/>
            <p:cNvSpPr txBox="1">
              <a:spLocks noChangeArrowheads="1"/>
            </p:cNvSpPr>
            <p:nvPr/>
          </p:nvSpPr>
          <p:spPr bwMode="auto">
            <a:xfrm>
              <a:off x="688181" y="5343938"/>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00FF"/>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00FF"/>
                  </a:solidFill>
                  <a:latin typeface="Calibri" panose="020F0502020204030204" pitchFamily="34" charset="0"/>
                  <a:ea typeface="ＭＳ Ｐゴシック" charset="-128"/>
                  <a:cs typeface="Calibri" panose="020F0502020204030204" pitchFamily="34" charset="0"/>
                </a:rPr>
                <a:t>corr</a:t>
              </a:r>
              <a:endParaRPr lang="en-US" altLang="de-DE" sz="1600" b="1" i="1" dirty="0">
                <a:solidFill>
                  <a:srgbClr val="0000FF"/>
                </a:solidFill>
                <a:latin typeface="Calibri" panose="020F0502020204030204" pitchFamily="34" charset="0"/>
                <a:ea typeface="ＭＳ Ｐゴシック" charset="-128"/>
                <a:cs typeface="Calibri" panose="020F0502020204030204" pitchFamily="34" charset="0"/>
              </a:endParaRPr>
            </a:p>
          </p:txBody>
        </p:sp>
        <p:sp>
          <p:nvSpPr>
            <p:cNvPr id="42" name="Text Box 10"/>
            <p:cNvSpPr txBox="1">
              <a:spLocks noChangeArrowheads="1"/>
            </p:cNvSpPr>
            <p:nvPr/>
          </p:nvSpPr>
          <p:spPr bwMode="auto">
            <a:xfrm>
              <a:off x="3001467" y="5353876"/>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00FF"/>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00FF"/>
                  </a:solidFill>
                  <a:latin typeface="Calibri" panose="020F0502020204030204" pitchFamily="34" charset="0"/>
                  <a:ea typeface="ＭＳ Ｐゴシック" charset="-128"/>
                  <a:cs typeface="Calibri" panose="020F0502020204030204" pitchFamily="34" charset="0"/>
                </a:rPr>
                <a:t>corr</a:t>
              </a:r>
              <a:endParaRPr lang="en-US" altLang="de-DE" sz="1600" b="1" i="1" dirty="0">
                <a:solidFill>
                  <a:srgbClr val="0000FF"/>
                </a:solidFill>
                <a:latin typeface="Calibri" panose="020F0502020204030204" pitchFamily="34" charset="0"/>
                <a:ea typeface="ＭＳ Ｐゴシック" charset="-128"/>
                <a:cs typeface="Calibri" panose="020F0502020204030204" pitchFamily="34" charset="0"/>
              </a:endParaRPr>
            </a:p>
          </p:txBody>
        </p:sp>
        <p:sp>
          <p:nvSpPr>
            <p:cNvPr id="43" name="Text Box 10"/>
            <p:cNvSpPr txBox="1">
              <a:spLocks noChangeArrowheads="1"/>
            </p:cNvSpPr>
            <p:nvPr/>
          </p:nvSpPr>
          <p:spPr bwMode="auto">
            <a:xfrm>
              <a:off x="1849339" y="5322694"/>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8000"/>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8000"/>
                  </a:solidFill>
                  <a:latin typeface="Calibri" panose="020F0502020204030204" pitchFamily="34" charset="0"/>
                  <a:ea typeface="ＭＳ Ｐゴシック" charset="-128"/>
                  <a:cs typeface="Calibri" panose="020F0502020204030204" pitchFamily="34" charset="0"/>
                </a:rPr>
                <a:t>IPM</a:t>
              </a:r>
              <a:endParaRPr lang="en-US" altLang="de-DE" sz="1600" b="1" i="1" dirty="0">
                <a:solidFill>
                  <a:srgbClr val="008000"/>
                </a:solidFill>
                <a:latin typeface="Calibri" panose="020F0502020204030204" pitchFamily="34" charset="0"/>
                <a:ea typeface="ＭＳ Ｐゴシック" charset="-128"/>
                <a:cs typeface="Calibri" panose="020F0502020204030204" pitchFamily="34" charset="0"/>
              </a:endParaRPr>
            </a:p>
          </p:txBody>
        </p:sp>
      </p:grpSp>
      <p:sp>
        <p:nvSpPr>
          <p:cNvPr id="44" name="Rectangle 4"/>
          <p:cNvSpPr>
            <a:spLocks noChangeArrowheads="1"/>
          </p:cNvSpPr>
          <p:nvPr/>
        </p:nvSpPr>
        <p:spPr bwMode="auto">
          <a:xfrm>
            <a:off x="73706" y="6086463"/>
            <a:ext cx="6608988" cy="381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110000"/>
              </a:lnSpc>
              <a:spcBef>
                <a:spcPct val="0"/>
              </a:spcBef>
              <a:buFont typeface="Wingdings" pitchFamily="2" charset="2"/>
              <a:buNone/>
            </a:pP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Remark: For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MCP wire-array </a:t>
            </a:r>
            <a:r>
              <a:rPr lang="en-US" altLang="de-DE" dirty="0" err="1" smtClean="0">
                <a:latin typeface="Calibri" panose="020F0502020204030204" pitchFamily="34" charset="0"/>
                <a:ea typeface="ＭＳ Ｐゴシック" charset="-128"/>
                <a:cs typeface="Calibri" panose="020F0502020204030204" pitchFamily="34" charset="0"/>
                <a:sym typeface="Symbol" pitchFamily="18" charset="2"/>
              </a:rPr>
              <a:t>readoutlower</a:t>
            </a: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clearance required</a:t>
            </a:r>
            <a:endParaRPr lang="el-GR" altLang="de-DE" dirty="0">
              <a:latin typeface="Calibri" panose="020F0502020204030204" pitchFamily="34" charset="0"/>
              <a:ea typeface="ＭＳ Ｐゴシック" charset="-128"/>
              <a:cs typeface="Calibri" panose="020F0502020204030204" pitchFamily="34" charset="0"/>
              <a:sym typeface="Symbol" pitchFamily="18" charset="2"/>
            </a:endParaRPr>
          </a:p>
        </p:txBody>
      </p:sp>
    </p:spTree>
    <p:extLst>
      <p:ext uri="{BB962C8B-B14F-4D97-AF65-F5344CB8AC3E}">
        <p14:creationId xmlns:p14="http://schemas.microsoft.com/office/powerpoint/2010/main" val="2935256739"/>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44000"/>
            <a:ext cx="80740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latin typeface="Calibri" panose="020F0502020204030204" pitchFamily="34" charset="0"/>
                <a:ea typeface="ＭＳ Ｐゴシック" charset="-128"/>
                <a:cs typeface="Calibri" panose="020F0502020204030204" pitchFamily="34" charset="0"/>
              </a:rPr>
              <a:t>IPM: Magnet Design</a:t>
            </a:r>
          </a:p>
        </p:txBody>
      </p:sp>
      <p:sp>
        <p:nvSpPr>
          <p:cNvPr id="33796" name="Rectangle 4"/>
          <p:cNvSpPr>
            <a:spLocks noChangeArrowheads="1"/>
          </p:cNvSpPr>
          <p:nvPr/>
        </p:nvSpPr>
        <p:spPr bwMode="auto">
          <a:xfrm>
            <a:off x="122238" y="1046165"/>
            <a:ext cx="4364037"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130000"/>
              </a:lnSpc>
              <a:spcBef>
                <a:spcPct val="0"/>
              </a:spcBef>
            </a:pPr>
            <a:r>
              <a:rPr lang="en-US" altLang="de-DE" dirty="0">
                <a:latin typeface="Calibri" panose="020F0502020204030204" pitchFamily="34" charset="0"/>
                <a:ea typeface="ＭＳ Ｐゴシック" charset="-128"/>
                <a:cs typeface="Calibri" panose="020F0502020204030204" pitchFamily="34" charset="0"/>
              </a:rPr>
              <a:t>Maximum image distortion:</a:t>
            </a:r>
          </a:p>
          <a:p>
            <a:pPr>
              <a:lnSpc>
                <a:spcPct val="110000"/>
              </a:lnSpc>
              <a:spcBef>
                <a:spcPct val="0"/>
              </a:spcBef>
            </a:pPr>
            <a:r>
              <a:rPr lang="en-US" altLang="de-DE" dirty="0">
                <a:latin typeface="Calibri" panose="020F0502020204030204" pitchFamily="34" charset="0"/>
                <a:ea typeface="ＭＳ Ｐゴシック" charset="-128"/>
                <a:cs typeface="Calibri" panose="020F0502020204030204" pitchFamily="34" charset="0"/>
              </a:rPr>
              <a:t>5% of beam width </a:t>
            </a:r>
            <a:r>
              <a:rPr lang="en-US" altLang="de-DE" b="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 </a:t>
            </a:r>
            <a:r>
              <a:rPr lang="el-GR" altLang="de-DE" b="1" i="1" dirty="0">
                <a:latin typeface="Calibri" panose="020F0502020204030204" pitchFamily="34" charset="0"/>
                <a:ea typeface="ＭＳ Ｐゴシック" charset="-128"/>
                <a:cs typeface="Calibri" panose="020F0502020204030204" pitchFamily="34" charset="0"/>
                <a:sym typeface="Symbol" pitchFamily="18" charset="2"/>
              </a:rPr>
              <a:t></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B/B &lt;</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  1 %</a:t>
            </a:r>
            <a:endParaRPr lang="en-US" altLang="de-DE" dirty="0">
              <a:latin typeface="Calibri" panose="020F0502020204030204" pitchFamily="34" charset="0"/>
              <a:ea typeface="ＭＳ Ｐゴシック" charset="-128"/>
              <a:cs typeface="Calibri" panose="020F0502020204030204" pitchFamily="34" charset="0"/>
            </a:endParaRPr>
          </a:p>
          <a:p>
            <a:pPr>
              <a:lnSpc>
                <a:spcPct val="110000"/>
              </a:lnSpc>
              <a:spcBef>
                <a:spcPct val="0"/>
              </a:spcBef>
            </a:pPr>
            <a:r>
              <a:rPr lang="en-US" altLang="de-DE" b="1" i="1" dirty="0">
                <a:solidFill>
                  <a:srgbClr val="0000FF"/>
                </a:solidFill>
                <a:latin typeface="Calibri" panose="020F0502020204030204" pitchFamily="34" charset="0"/>
                <a:ea typeface="ＭＳ Ｐゴシック" charset="-128"/>
                <a:cs typeface="Calibri" panose="020F0502020204030204" pitchFamily="34" charset="0"/>
                <a:sym typeface="Symbol" pitchFamily="18" charset="2"/>
              </a:rPr>
              <a:t>Challenges:</a:t>
            </a:r>
          </a:p>
          <a:p>
            <a:pPr>
              <a:lnSpc>
                <a:spcPct val="110000"/>
              </a:lnSpc>
              <a:spcBef>
                <a:spcPct val="0"/>
              </a:spcBef>
              <a:buFont typeface="Wingdings" pitchFamily="2" charset="2"/>
              <a:buChar char="Ø"/>
            </a:pP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High</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B</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-field</a:t>
            </a: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homogeneity of  1%</a:t>
            </a:r>
          </a:p>
          <a:p>
            <a:pPr>
              <a:lnSpc>
                <a:spcPct val="110000"/>
              </a:lnSpc>
              <a:spcBef>
                <a:spcPct val="0"/>
              </a:spcBef>
              <a:buFont typeface="Wingdings" pitchFamily="2" charset="2"/>
              <a:buChar char="Ø"/>
            </a:pPr>
            <a:r>
              <a:rPr lang="en-US" altLang="de-DE" b="1" i="1" dirty="0">
                <a:latin typeface="Calibri" panose="020F0502020204030204" pitchFamily="34" charset="0"/>
                <a:ea typeface="ＭＳ Ｐゴシック" charset="-128"/>
                <a:cs typeface="Calibri" panose="020F0502020204030204" pitchFamily="34" charset="0"/>
                <a:sym typeface="Symbol" pitchFamily="18" charset="2"/>
              </a:rPr>
              <a:t>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Clearance up to 500 mm </a:t>
            </a:r>
          </a:p>
          <a:p>
            <a:pPr>
              <a:lnSpc>
                <a:spcPct val="110000"/>
              </a:lnSpc>
              <a:spcBef>
                <a:spcPct val="0"/>
              </a:spcBef>
              <a:buFont typeface="Wingdings" pitchFamily="2" charset="2"/>
              <a:buChar char="Ø"/>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Correctors required </a:t>
            </a:r>
          </a:p>
          <a:p>
            <a:pPr>
              <a:lnSpc>
                <a:spcPct val="110000"/>
              </a:lnSpc>
              <a:spcBef>
                <a:spcPct val="0"/>
              </a:spcBef>
              <a:buFont typeface="Wingdings" pitchFamily="2" charset="2"/>
              <a:buNone/>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to compensate  beam steering</a:t>
            </a:r>
          </a:p>
          <a:p>
            <a:pPr>
              <a:lnSpc>
                <a:spcPct val="110000"/>
              </a:lnSpc>
              <a:spcBef>
                <a:spcPct val="0"/>
              </a:spcBef>
              <a:buFont typeface="Wingdings" pitchFamily="2" charset="2"/>
              <a:buChar char="Ø"/>
            </a:pPr>
            <a:r>
              <a:rPr lang="en-US" altLang="de-DE" dirty="0">
                <a:latin typeface="Calibri" panose="020F0502020204030204" pitchFamily="34" charset="0"/>
                <a:ea typeface="ＭＳ Ｐゴシック" charset="-128"/>
                <a:cs typeface="Calibri" panose="020F0502020204030204" pitchFamily="34" charset="0"/>
                <a:sym typeface="Symbol" pitchFamily="18" charset="2"/>
              </a:rPr>
              <a:t> Insertion length 2.5 m incl. </a:t>
            </a: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correctors</a:t>
            </a:r>
            <a:endParaRPr lang="en-US" altLang="de-DE" dirty="0">
              <a:latin typeface="Calibri" panose="020F0502020204030204" pitchFamily="34" charset="0"/>
              <a:ea typeface="ＭＳ Ｐゴシック" charset="-128"/>
              <a:cs typeface="Calibri" panose="020F0502020204030204" pitchFamily="34" charset="0"/>
              <a:sym typeface="Symbol" pitchFamily="18" charset="2"/>
            </a:endParaRPr>
          </a:p>
        </p:txBody>
      </p:sp>
      <p:sp>
        <p:nvSpPr>
          <p:cNvPr id="33797" name="Rectangle 5"/>
          <p:cNvSpPr>
            <a:spLocks noChangeArrowheads="1"/>
          </p:cNvSpPr>
          <p:nvPr/>
        </p:nvSpPr>
        <p:spPr bwMode="auto">
          <a:xfrm>
            <a:off x="100013" y="738190"/>
            <a:ext cx="5803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sz="2000" b="1" i="1" dirty="0">
                <a:solidFill>
                  <a:srgbClr val="0000FF"/>
                </a:solidFill>
                <a:latin typeface="Calibri" panose="020F0502020204030204" pitchFamily="34" charset="0"/>
                <a:ea typeface="ＭＳ Ｐゴシック" charset="-128"/>
                <a:cs typeface="Calibri" panose="020F0502020204030204" pitchFamily="34" charset="0"/>
              </a:rPr>
              <a:t>Magnetic field for electron guidance:</a:t>
            </a:r>
          </a:p>
        </p:txBody>
      </p:sp>
      <p:grpSp>
        <p:nvGrpSpPr>
          <p:cNvPr id="27" name="Gruppieren 26"/>
          <p:cNvGrpSpPr/>
          <p:nvPr/>
        </p:nvGrpSpPr>
        <p:grpSpPr>
          <a:xfrm>
            <a:off x="107504" y="3737729"/>
            <a:ext cx="4252664" cy="2098811"/>
            <a:chOff x="107504" y="4009874"/>
            <a:chExt cx="4252664" cy="2098811"/>
          </a:xfrm>
        </p:grpSpPr>
        <p:cxnSp>
          <p:nvCxnSpPr>
            <p:cNvPr id="28" name="Gerade Verbindung 62"/>
            <p:cNvCxnSpPr/>
            <p:nvPr/>
          </p:nvCxnSpPr>
          <p:spPr bwMode="auto">
            <a:xfrm>
              <a:off x="165869" y="4872252"/>
              <a:ext cx="4194299" cy="0"/>
            </a:xfrm>
            <a:prstGeom prst="line">
              <a:avLst/>
            </a:prstGeom>
            <a:noFill/>
            <a:ln w="22225" cap="flat" cmpd="sng" algn="ctr">
              <a:solidFill>
                <a:srgbClr val="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Rechteck 28"/>
            <p:cNvSpPr/>
            <p:nvPr/>
          </p:nvSpPr>
          <p:spPr bwMode="auto">
            <a:xfrm>
              <a:off x="761306" y="4400566"/>
              <a:ext cx="412675" cy="943372"/>
            </a:xfrm>
            <a:prstGeom prst="rect">
              <a:avLst/>
            </a:prstGeom>
            <a:solidFill>
              <a:srgbClr val="3333CC">
                <a:alpha val="50000"/>
              </a:srgbClr>
            </a:solidFill>
            <a:ln w="3810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0" name="Rechteck 29"/>
            <p:cNvSpPr/>
            <p:nvPr/>
          </p:nvSpPr>
          <p:spPr bwMode="auto">
            <a:xfrm>
              <a:off x="3007693" y="4400566"/>
              <a:ext cx="412675" cy="943372"/>
            </a:xfrm>
            <a:prstGeom prst="rect">
              <a:avLst/>
            </a:prstGeom>
            <a:solidFill>
              <a:srgbClr val="3333CC">
                <a:alpha val="50000"/>
              </a:srgbClr>
            </a:solidFill>
            <a:ln w="3810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1" name="Rechteck 30"/>
            <p:cNvSpPr/>
            <p:nvPr/>
          </p:nvSpPr>
          <p:spPr bwMode="auto">
            <a:xfrm>
              <a:off x="1681551" y="4400565"/>
              <a:ext cx="828600" cy="943372"/>
            </a:xfrm>
            <a:prstGeom prst="rect">
              <a:avLst/>
            </a:prstGeom>
            <a:solidFill>
              <a:srgbClr val="008000">
                <a:alpha val="50000"/>
              </a:srgbClr>
            </a:solidFill>
            <a:ln w="3810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2" name="Gerade Verbindung 66"/>
            <p:cNvCxnSpPr/>
            <p:nvPr/>
          </p:nvCxnSpPr>
          <p:spPr bwMode="auto">
            <a:xfrm flipV="1">
              <a:off x="418405" y="4872252"/>
              <a:ext cx="539552" cy="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67"/>
            <p:cNvCxnSpPr/>
            <p:nvPr/>
          </p:nvCxnSpPr>
          <p:spPr bwMode="auto">
            <a:xfrm flipV="1">
              <a:off x="957957" y="4509120"/>
              <a:ext cx="1137894" cy="36313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68"/>
            <p:cNvCxnSpPr/>
            <p:nvPr/>
          </p:nvCxnSpPr>
          <p:spPr bwMode="auto">
            <a:xfrm>
              <a:off x="2095851" y="4509120"/>
              <a:ext cx="1118179" cy="363131"/>
            </a:xfrm>
            <a:prstGeom prst="line">
              <a:avLst/>
            </a:prstGeom>
            <a:noFill/>
            <a:ln w="476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69"/>
            <p:cNvCxnSpPr/>
            <p:nvPr/>
          </p:nvCxnSpPr>
          <p:spPr bwMode="auto">
            <a:xfrm>
              <a:off x="3214031" y="4872253"/>
              <a:ext cx="862880" cy="0"/>
            </a:xfrm>
            <a:prstGeom prst="line">
              <a:avLst/>
            </a:prstGeom>
            <a:noFill/>
            <a:ln w="47625"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 Box 10"/>
            <p:cNvSpPr txBox="1">
              <a:spLocks noChangeArrowheads="1"/>
            </p:cNvSpPr>
            <p:nvPr/>
          </p:nvSpPr>
          <p:spPr bwMode="auto">
            <a:xfrm>
              <a:off x="107504" y="4493537"/>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FF0000"/>
                  </a:solidFill>
                  <a:latin typeface="Calibri" panose="020F0502020204030204" pitchFamily="34" charset="0"/>
                  <a:ea typeface="ＭＳ Ｐゴシック" charset="-128"/>
                </a:rPr>
                <a:t>beam</a:t>
              </a:r>
              <a:endParaRPr lang="en-US" altLang="de-DE" sz="1600" b="1" dirty="0">
                <a:solidFill>
                  <a:srgbClr val="FF0000"/>
                </a:solidFill>
                <a:latin typeface="Calibri" panose="020F0502020204030204" pitchFamily="34" charset="0"/>
                <a:ea typeface="ＭＳ Ｐゴシック" charset="-128"/>
              </a:endParaRPr>
            </a:p>
          </p:txBody>
        </p:sp>
        <p:sp>
          <p:nvSpPr>
            <p:cNvPr id="37" name="Text Box 10"/>
            <p:cNvSpPr txBox="1">
              <a:spLocks noChangeArrowheads="1"/>
            </p:cNvSpPr>
            <p:nvPr/>
          </p:nvSpPr>
          <p:spPr bwMode="auto">
            <a:xfrm>
              <a:off x="453901" y="4009874"/>
              <a:ext cx="11750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3333CC"/>
                  </a:solidFill>
                  <a:latin typeface="Calibri" panose="020F0502020204030204" pitchFamily="34" charset="0"/>
                  <a:ea typeface="ＭＳ Ｐゴシック" charset="-128"/>
                </a:rPr>
                <a:t>c</a:t>
              </a:r>
              <a:r>
                <a:rPr lang="en-US" altLang="de-DE" sz="1600" b="1" dirty="0" smtClean="0">
                  <a:solidFill>
                    <a:srgbClr val="0000FF"/>
                  </a:solidFill>
                  <a:latin typeface="Calibri" panose="020F0502020204030204" pitchFamily="34" charset="0"/>
                  <a:ea typeface="ＭＳ Ｐゴシック" charset="-128"/>
                </a:rPr>
                <a:t>orrector </a:t>
              </a:r>
              <a:r>
                <a:rPr lang="en-US" altLang="de-DE" sz="1600" b="1" dirty="0" smtClean="0">
                  <a:solidFill>
                    <a:srgbClr val="3333CC"/>
                  </a:solidFill>
                  <a:latin typeface="Calibri" panose="020F0502020204030204" pitchFamily="34" charset="0"/>
                  <a:ea typeface="ＭＳ Ｐゴシック" charset="-128"/>
                </a:rPr>
                <a:t>1</a:t>
              </a:r>
              <a:r>
                <a:rPr lang="en-US" altLang="de-DE" sz="1500" b="1" dirty="0" smtClean="0">
                  <a:solidFill>
                    <a:srgbClr val="3333CC"/>
                  </a:solidFill>
                  <a:latin typeface="Calibri" panose="020F0502020204030204" pitchFamily="34" charset="0"/>
                  <a:ea typeface="ＭＳ Ｐゴシック" charset="-128"/>
                </a:rPr>
                <a:t> </a:t>
              </a:r>
              <a:endParaRPr lang="en-US" altLang="de-DE" sz="1500" b="1" dirty="0">
                <a:solidFill>
                  <a:srgbClr val="3333CC"/>
                </a:solidFill>
                <a:latin typeface="Calibri" panose="020F0502020204030204" pitchFamily="34" charset="0"/>
                <a:ea typeface="ＭＳ Ｐゴシック" charset="-128"/>
              </a:endParaRPr>
            </a:p>
          </p:txBody>
        </p:sp>
        <p:sp>
          <p:nvSpPr>
            <p:cNvPr id="38" name="Text Box 10"/>
            <p:cNvSpPr txBox="1">
              <a:spLocks noChangeArrowheads="1"/>
            </p:cNvSpPr>
            <p:nvPr/>
          </p:nvSpPr>
          <p:spPr bwMode="auto">
            <a:xfrm>
              <a:off x="2654940" y="4077401"/>
              <a:ext cx="11750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latin typeface="Calibri" panose="020F0502020204030204" pitchFamily="34" charset="0"/>
                  <a:ea typeface="ＭＳ Ｐゴシック" charset="-128"/>
                </a:rPr>
                <a:t>corrector 2 </a:t>
              </a:r>
              <a:endParaRPr lang="en-US" altLang="de-DE" sz="1600" b="1" dirty="0">
                <a:solidFill>
                  <a:srgbClr val="0000FF"/>
                </a:solidFill>
                <a:latin typeface="Calibri" panose="020F0502020204030204" pitchFamily="34" charset="0"/>
                <a:ea typeface="ＭＳ Ｐゴシック" charset="-128"/>
              </a:endParaRPr>
            </a:p>
          </p:txBody>
        </p:sp>
        <p:sp>
          <p:nvSpPr>
            <p:cNvPr id="39" name="Text Box 10"/>
            <p:cNvSpPr txBox="1">
              <a:spLocks noChangeArrowheads="1"/>
            </p:cNvSpPr>
            <p:nvPr/>
          </p:nvSpPr>
          <p:spPr bwMode="auto">
            <a:xfrm>
              <a:off x="1508327" y="4026673"/>
              <a:ext cx="139384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8000"/>
                  </a:solidFill>
                  <a:latin typeface="Calibri" panose="020F0502020204030204" pitchFamily="34" charset="0"/>
                  <a:ea typeface="ＭＳ Ｐゴシック" charset="-128"/>
                </a:rPr>
                <a:t>IPM magnet</a:t>
              </a:r>
              <a:endParaRPr lang="en-US" altLang="de-DE" sz="1600" b="1" dirty="0">
                <a:solidFill>
                  <a:srgbClr val="008000"/>
                </a:solidFill>
                <a:latin typeface="Calibri" panose="020F0502020204030204" pitchFamily="34" charset="0"/>
                <a:ea typeface="ＭＳ Ｐゴシック" charset="-128"/>
              </a:endParaRPr>
            </a:p>
          </p:txBody>
        </p:sp>
        <p:sp>
          <p:nvSpPr>
            <p:cNvPr id="40" name="Text Box 10"/>
            <p:cNvSpPr txBox="1">
              <a:spLocks noChangeArrowheads="1"/>
            </p:cNvSpPr>
            <p:nvPr/>
          </p:nvSpPr>
          <p:spPr bwMode="auto">
            <a:xfrm>
              <a:off x="639459" y="5723964"/>
              <a:ext cx="2852421"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rPr>
                <a:t>B</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rPr>
                <a:t>cor</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 </a:t>
              </a:r>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sym typeface="Symbol"/>
                </a:rPr>
                <a:t>l</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sym typeface="Symbol"/>
                </a:rPr>
                <a:t>corr</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 ½ B</a:t>
              </a:r>
              <a:r>
                <a:rPr lang="en-US" altLang="de-DE" sz="1900" b="1" i="1" baseline="-25000" dirty="0" smtClean="0">
                  <a:solidFill>
                    <a:srgbClr val="C00000"/>
                  </a:solidFill>
                  <a:latin typeface="Calibri" panose="020F0502020204030204" pitchFamily="34" charset="0"/>
                  <a:ea typeface="ＭＳ Ｐゴシック" charset="-128"/>
                  <a:cs typeface="Calibri" panose="020F0502020204030204" pitchFamily="34" charset="0"/>
                </a:rPr>
                <a:t>IPM</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sym typeface="Symbol"/>
                </a:rPr>
                <a:t></a:t>
              </a:r>
              <a:r>
                <a:rPr lang="en-US" altLang="de-DE" sz="1900" b="1" i="1" dirty="0" smtClean="0">
                  <a:solidFill>
                    <a:srgbClr val="C00000"/>
                  </a:solidFill>
                  <a:latin typeface="Calibri" panose="020F0502020204030204" pitchFamily="34" charset="0"/>
                  <a:ea typeface="ＭＳ Ｐゴシック" charset="-128"/>
                  <a:cs typeface="Calibri" panose="020F0502020204030204" pitchFamily="34" charset="0"/>
                </a:rPr>
                <a:t> </a:t>
              </a:r>
              <a:r>
                <a:rPr lang="en-US" altLang="de-DE" sz="1900" b="1" i="1" dirty="0" err="1" smtClean="0">
                  <a:solidFill>
                    <a:srgbClr val="C00000"/>
                  </a:solidFill>
                  <a:latin typeface="Calibri" panose="020F0502020204030204" pitchFamily="34" charset="0"/>
                  <a:ea typeface="ＭＳ Ｐゴシック" charset="-128"/>
                  <a:cs typeface="Calibri" panose="020F0502020204030204" pitchFamily="34" charset="0"/>
                </a:rPr>
                <a:t>l</a:t>
              </a:r>
              <a:r>
                <a:rPr lang="en-US" altLang="de-DE" sz="1900" b="1" i="1" baseline="-25000" dirty="0" err="1" smtClean="0">
                  <a:solidFill>
                    <a:srgbClr val="C00000"/>
                  </a:solidFill>
                  <a:latin typeface="Calibri" panose="020F0502020204030204" pitchFamily="34" charset="0"/>
                  <a:ea typeface="ＭＳ Ｐゴシック" charset="-128"/>
                  <a:cs typeface="Calibri" panose="020F0502020204030204" pitchFamily="34" charset="0"/>
                </a:rPr>
                <a:t>IPM</a:t>
              </a:r>
              <a:r>
                <a:rPr lang="en-US" altLang="de-DE" sz="1900" b="1" i="1" baseline="-25000" dirty="0" smtClean="0">
                  <a:solidFill>
                    <a:srgbClr val="C00000"/>
                  </a:solidFill>
                  <a:latin typeface="Calibri" panose="020F0502020204030204" pitchFamily="34" charset="0"/>
                  <a:ea typeface="ＭＳ Ｐゴシック" charset="-128"/>
                  <a:cs typeface="Calibri" panose="020F0502020204030204" pitchFamily="34" charset="0"/>
                </a:rPr>
                <a:t> </a:t>
              </a:r>
              <a:endParaRPr lang="en-US" altLang="de-DE" sz="1900" b="1" i="1" dirty="0">
                <a:solidFill>
                  <a:srgbClr val="C00000"/>
                </a:solidFill>
                <a:latin typeface="Calibri" panose="020F0502020204030204" pitchFamily="34" charset="0"/>
                <a:ea typeface="ＭＳ Ｐゴシック" charset="-128"/>
                <a:cs typeface="Calibri" panose="020F0502020204030204" pitchFamily="34" charset="0"/>
              </a:endParaRPr>
            </a:p>
          </p:txBody>
        </p:sp>
        <p:sp>
          <p:nvSpPr>
            <p:cNvPr id="41" name="Text Box 10"/>
            <p:cNvSpPr txBox="1">
              <a:spLocks noChangeArrowheads="1"/>
            </p:cNvSpPr>
            <p:nvPr/>
          </p:nvSpPr>
          <p:spPr bwMode="auto">
            <a:xfrm>
              <a:off x="688181" y="5343938"/>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00FF"/>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00FF"/>
                  </a:solidFill>
                  <a:latin typeface="Calibri" panose="020F0502020204030204" pitchFamily="34" charset="0"/>
                  <a:ea typeface="ＭＳ Ｐゴシック" charset="-128"/>
                  <a:cs typeface="Calibri" panose="020F0502020204030204" pitchFamily="34" charset="0"/>
                </a:rPr>
                <a:t>corr</a:t>
              </a:r>
              <a:endParaRPr lang="en-US" altLang="de-DE" sz="1600" b="1" i="1" dirty="0">
                <a:solidFill>
                  <a:srgbClr val="0000FF"/>
                </a:solidFill>
                <a:latin typeface="Calibri" panose="020F0502020204030204" pitchFamily="34" charset="0"/>
                <a:ea typeface="ＭＳ Ｐゴシック" charset="-128"/>
                <a:cs typeface="Calibri" panose="020F0502020204030204" pitchFamily="34" charset="0"/>
              </a:endParaRPr>
            </a:p>
          </p:txBody>
        </p:sp>
        <p:sp>
          <p:nvSpPr>
            <p:cNvPr id="42" name="Text Box 10"/>
            <p:cNvSpPr txBox="1">
              <a:spLocks noChangeArrowheads="1"/>
            </p:cNvSpPr>
            <p:nvPr/>
          </p:nvSpPr>
          <p:spPr bwMode="auto">
            <a:xfrm>
              <a:off x="3001467" y="5353876"/>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00FF"/>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00FF"/>
                  </a:solidFill>
                  <a:latin typeface="Calibri" panose="020F0502020204030204" pitchFamily="34" charset="0"/>
                  <a:ea typeface="ＭＳ Ｐゴシック" charset="-128"/>
                  <a:cs typeface="Calibri" panose="020F0502020204030204" pitchFamily="34" charset="0"/>
                </a:rPr>
                <a:t>corr</a:t>
              </a:r>
              <a:endParaRPr lang="en-US" altLang="de-DE" sz="1600" b="1" i="1" dirty="0">
                <a:solidFill>
                  <a:srgbClr val="0000FF"/>
                </a:solidFill>
                <a:latin typeface="Calibri" panose="020F0502020204030204" pitchFamily="34" charset="0"/>
                <a:ea typeface="ＭＳ Ｐゴシック" charset="-128"/>
                <a:cs typeface="Calibri" panose="020F0502020204030204" pitchFamily="34" charset="0"/>
              </a:endParaRPr>
            </a:p>
          </p:txBody>
        </p:sp>
        <p:sp>
          <p:nvSpPr>
            <p:cNvPr id="43" name="Text Box 10"/>
            <p:cNvSpPr txBox="1">
              <a:spLocks noChangeArrowheads="1"/>
            </p:cNvSpPr>
            <p:nvPr/>
          </p:nvSpPr>
          <p:spPr bwMode="auto">
            <a:xfrm>
              <a:off x="1849339" y="5322694"/>
              <a:ext cx="7064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solidFill>
                    <a:srgbClr val="008000"/>
                  </a:solidFill>
                  <a:latin typeface="Calibri" panose="020F0502020204030204" pitchFamily="34" charset="0"/>
                  <a:ea typeface="ＭＳ Ｐゴシック" charset="-128"/>
                  <a:cs typeface="Calibri" panose="020F0502020204030204" pitchFamily="34" charset="0"/>
                </a:rPr>
                <a:t>l</a:t>
              </a:r>
              <a:r>
                <a:rPr lang="en-US" altLang="de-DE" sz="1600" b="1" i="1" baseline="-25000" dirty="0" err="1" smtClean="0">
                  <a:solidFill>
                    <a:srgbClr val="008000"/>
                  </a:solidFill>
                  <a:latin typeface="Calibri" panose="020F0502020204030204" pitchFamily="34" charset="0"/>
                  <a:ea typeface="ＭＳ Ｐゴシック" charset="-128"/>
                  <a:cs typeface="Calibri" panose="020F0502020204030204" pitchFamily="34" charset="0"/>
                </a:rPr>
                <a:t>IPM</a:t>
              </a:r>
              <a:endParaRPr lang="en-US" altLang="de-DE" sz="1600" b="1" i="1" dirty="0">
                <a:solidFill>
                  <a:srgbClr val="008000"/>
                </a:solidFill>
                <a:latin typeface="Calibri" panose="020F0502020204030204" pitchFamily="34" charset="0"/>
                <a:ea typeface="ＭＳ Ｐゴシック" charset="-128"/>
                <a:cs typeface="Calibri" panose="020F0502020204030204" pitchFamily="34" charset="0"/>
              </a:endParaRPr>
            </a:p>
          </p:txBody>
        </p:sp>
      </p:grpSp>
      <p:sp>
        <p:nvSpPr>
          <p:cNvPr id="44" name="Rectangle 4"/>
          <p:cNvSpPr>
            <a:spLocks noChangeArrowheads="1"/>
          </p:cNvSpPr>
          <p:nvPr/>
        </p:nvSpPr>
        <p:spPr bwMode="auto">
          <a:xfrm>
            <a:off x="73706" y="6086463"/>
            <a:ext cx="6608988" cy="397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110000"/>
              </a:lnSpc>
              <a:spcBef>
                <a:spcPct val="0"/>
              </a:spcBef>
              <a:buFont typeface="Wingdings" pitchFamily="2" charset="2"/>
              <a:buNone/>
            </a:pP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Remark: For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MCP wire-array </a:t>
            </a: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readout lower </a:t>
            </a:r>
            <a:r>
              <a:rPr lang="en-US" altLang="de-DE" dirty="0">
                <a:latin typeface="Calibri" panose="020F0502020204030204" pitchFamily="34" charset="0"/>
                <a:ea typeface="ＭＳ Ｐゴシック" charset="-128"/>
                <a:cs typeface="Calibri" panose="020F0502020204030204" pitchFamily="34" charset="0"/>
                <a:sym typeface="Symbol" pitchFamily="18" charset="2"/>
              </a:rPr>
              <a:t>clearance required</a:t>
            </a:r>
            <a:endParaRPr lang="el-GR" altLang="de-DE" dirty="0">
              <a:latin typeface="Calibri" panose="020F0502020204030204" pitchFamily="34" charset="0"/>
              <a:ea typeface="ＭＳ Ｐゴシック" charset="-128"/>
              <a:cs typeface="Calibri" panose="020F0502020204030204" pitchFamily="34" charset="0"/>
              <a:sym typeface="Symbol" pitchFamily="18" charset="2"/>
            </a:endParaRPr>
          </a:p>
        </p:txBody>
      </p:sp>
      <p:grpSp>
        <p:nvGrpSpPr>
          <p:cNvPr id="45" name="Gruppieren 44"/>
          <p:cNvGrpSpPr/>
          <p:nvPr/>
        </p:nvGrpSpPr>
        <p:grpSpPr>
          <a:xfrm>
            <a:off x="4647045" y="913211"/>
            <a:ext cx="4496955" cy="3253345"/>
            <a:chOff x="4462538" y="767501"/>
            <a:chExt cx="3556301" cy="2572824"/>
          </a:xfrm>
        </p:grpSpPr>
        <p:sp>
          <p:nvSpPr>
            <p:cNvPr id="46" name="Text Box 3"/>
            <p:cNvSpPr txBox="1">
              <a:spLocks noChangeArrowheads="1"/>
            </p:cNvSpPr>
            <p:nvPr/>
          </p:nvSpPr>
          <p:spPr bwMode="auto">
            <a:xfrm>
              <a:off x="4462538" y="1034466"/>
              <a:ext cx="3556301" cy="241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endParaRPr lang="de-DE" sz="1000" smtClean="0">
                <a:solidFill>
                  <a:srgbClr val="006600"/>
                </a:solidFill>
                <a:latin typeface="Comic Sans MS" pitchFamily="66" charset="0"/>
              </a:endParaRPr>
            </a:p>
          </p:txBody>
        </p:sp>
        <p:pic>
          <p:nvPicPr>
            <p:cNvPr id="47" name="Picture 28" descr="C:\Users\ksatou\Desktop\dataBOX\仕事\IPM関連\IPM用磁石設計\写真\P106050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531"/>
            <a:stretch/>
          </p:blipFill>
          <p:spPr bwMode="auto">
            <a:xfrm>
              <a:off x="4574515" y="767501"/>
              <a:ext cx="3148033" cy="2572824"/>
            </a:xfrm>
            <a:prstGeom prst="rect">
              <a:avLst/>
            </a:prstGeom>
            <a:noFill/>
            <a:extLst>
              <a:ext uri="{909E8E84-426E-40DD-AFC4-6F175D3DCCD1}">
                <a14:hiddenFill xmlns:a14="http://schemas.microsoft.com/office/drawing/2010/main">
                  <a:solidFill>
                    <a:srgbClr val="FFFFFF"/>
                  </a:solidFill>
                </a14:hiddenFill>
              </a:ext>
            </a:extLst>
          </p:spPr>
        </p:pic>
        <p:sp>
          <p:nvSpPr>
            <p:cNvPr id="48" name="テキスト ボックス 5"/>
            <p:cNvSpPr txBox="1"/>
            <p:nvPr/>
          </p:nvSpPr>
          <p:spPr>
            <a:xfrm>
              <a:off x="4572000" y="783337"/>
              <a:ext cx="3203249" cy="32316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1500" b="1" dirty="0" smtClean="0">
                  <a:solidFill>
                    <a:srgbClr val="00FFCC"/>
                  </a:solidFill>
                  <a:latin typeface="Arial" panose="020B0604020202020204" pitchFamily="34" charset="0"/>
                  <a:cs typeface="Arial" panose="020B0604020202020204" pitchFamily="34" charset="0"/>
                </a:rPr>
                <a:t>J-PARC: Horizontal IPM &amp; comp. </a:t>
              </a:r>
              <a:endParaRPr kumimoji="1" lang="ja-JP" altLang="en-US" sz="1500" b="1" dirty="0">
                <a:solidFill>
                  <a:srgbClr val="00FFCC"/>
                </a:solidFill>
                <a:latin typeface="Arial" panose="020B0604020202020204" pitchFamily="34" charset="0"/>
                <a:cs typeface="Arial" panose="020B0604020202020204" pitchFamily="34" charset="0"/>
              </a:endParaRPr>
            </a:p>
          </p:txBody>
        </p:sp>
        <p:sp>
          <p:nvSpPr>
            <p:cNvPr id="49" name="テキスト ボックス 5"/>
            <p:cNvSpPr txBox="1"/>
            <p:nvPr/>
          </p:nvSpPr>
          <p:spPr>
            <a:xfrm>
              <a:off x="5460588" y="1037618"/>
              <a:ext cx="1316386" cy="32316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1500" b="1" dirty="0" smtClean="0">
                  <a:solidFill>
                    <a:srgbClr val="FFFF00"/>
                  </a:solidFill>
                  <a:latin typeface="Arial" panose="020B0604020202020204" pitchFamily="34" charset="0"/>
                  <a:cs typeface="Arial" panose="020B0604020202020204" pitchFamily="34" charset="0"/>
                </a:rPr>
                <a:t>IPM magnet </a:t>
              </a:r>
              <a:endParaRPr kumimoji="1" lang="ja-JP" altLang="en-US" sz="1500" b="1" dirty="0">
                <a:solidFill>
                  <a:srgbClr val="FFFF00"/>
                </a:solidFill>
                <a:latin typeface="Arial" panose="020B0604020202020204" pitchFamily="34" charset="0"/>
                <a:cs typeface="Arial" panose="020B0604020202020204" pitchFamily="34" charset="0"/>
              </a:endParaRPr>
            </a:p>
          </p:txBody>
        </p:sp>
        <p:sp>
          <p:nvSpPr>
            <p:cNvPr id="50" name="テキスト ボックス 5"/>
            <p:cNvSpPr txBox="1"/>
            <p:nvPr/>
          </p:nvSpPr>
          <p:spPr>
            <a:xfrm>
              <a:off x="4797876" y="1268760"/>
              <a:ext cx="1031051" cy="32316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1500" b="1" dirty="0" smtClean="0">
                  <a:solidFill>
                    <a:srgbClr val="FFFF00"/>
                  </a:solidFill>
                  <a:latin typeface="Arial" panose="020B0604020202020204" pitchFamily="34" charset="0"/>
                  <a:cs typeface="Arial" panose="020B0604020202020204" pitchFamily="34" charset="0"/>
                </a:rPr>
                <a:t>corrector</a:t>
              </a:r>
              <a:endParaRPr kumimoji="1" lang="ja-JP" altLang="en-US" sz="1500" b="1" dirty="0">
                <a:solidFill>
                  <a:srgbClr val="FFFF00"/>
                </a:solidFill>
                <a:latin typeface="Arial" panose="020B0604020202020204" pitchFamily="34" charset="0"/>
                <a:cs typeface="Arial" panose="020B0604020202020204" pitchFamily="34" charset="0"/>
              </a:endParaRPr>
            </a:p>
          </p:txBody>
        </p:sp>
        <p:sp>
          <p:nvSpPr>
            <p:cNvPr id="51" name="テキスト ボックス 5"/>
            <p:cNvSpPr txBox="1"/>
            <p:nvPr/>
          </p:nvSpPr>
          <p:spPr>
            <a:xfrm>
              <a:off x="6588224" y="1196752"/>
              <a:ext cx="1031051" cy="32316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1500" b="1" dirty="0" smtClean="0">
                  <a:solidFill>
                    <a:srgbClr val="FFFF00"/>
                  </a:solidFill>
                  <a:latin typeface="Arial" panose="020B0604020202020204" pitchFamily="34" charset="0"/>
                  <a:cs typeface="Arial" panose="020B0604020202020204" pitchFamily="34" charset="0"/>
                </a:rPr>
                <a:t>corrector</a:t>
              </a:r>
              <a:endParaRPr kumimoji="1" lang="ja-JP" altLang="en-US" sz="1500" b="1" dirty="0">
                <a:solidFill>
                  <a:srgbClr val="FFFF00"/>
                </a:solidFill>
                <a:latin typeface="Arial" panose="020B0604020202020204" pitchFamily="34" charset="0"/>
                <a:cs typeface="Arial" panose="020B0604020202020204" pitchFamily="34" charset="0"/>
              </a:endParaRPr>
            </a:p>
          </p:txBody>
        </p:sp>
      </p:grpSp>
      <p:sp>
        <p:nvSpPr>
          <p:cNvPr id="52" name="Text Box 20"/>
          <p:cNvSpPr txBox="1">
            <a:spLocks noChangeArrowheads="1"/>
          </p:cNvSpPr>
          <p:nvPr/>
        </p:nvSpPr>
        <p:spPr bwMode="auto">
          <a:xfrm>
            <a:off x="5667117" y="4182322"/>
            <a:ext cx="3476883" cy="641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200"/>
              </a:spcBef>
            </a:pPr>
            <a:r>
              <a:rPr lang="en-US" altLang="de-DE" sz="1700" b="1" i="1" dirty="0" smtClean="0">
                <a:latin typeface="Calibri" panose="020F0502020204030204" pitchFamily="34" charset="0"/>
                <a:ea typeface="ＭＳ Ｐゴシック" charset="-128"/>
                <a:sym typeface="Symbol" pitchFamily="18" charset="2"/>
              </a:rPr>
              <a:t>Magnet: B</a:t>
            </a:r>
            <a:r>
              <a:rPr lang="en-US" altLang="de-DE" sz="1700" dirty="0" smtClean="0">
                <a:latin typeface="Calibri" panose="020F0502020204030204" pitchFamily="34" charset="0"/>
                <a:ea typeface="ＭＳ Ｐゴシック" charset="-128"/>
                <a:sym typeface="Symbol" pitchFamily="18" charset="2"/>
              </a:rPr>
              <a:t> = 250 </a:t>
            </a:r>
            <a:r>
              <a:rPr lang="en-US" altLang="de-DE" sz="1700" dirty="0" err="1" smtClean="0">
                <a:latin typeface="Calibri" panose="020F0502020204030204" pitchFamily="34" charset="0"/>
                <a:ea typeface="ＭＳ Ｐゴシック" charset="-128"/>
                <a:sym typeface="Symbol" pitchFamily="18" charset="2"/>
              </a:rPr>
              <a:t>mT</a:t>
            </a:r>
            <a:r>
              <a:rPr lang="en-US" altLang="de-DE" sz="1700" dirty="0" smtClean="0">
                <a:latin typeface="Calibri" panose="020F0502020204030204" pitchFamily="34" charset="0"/>
                <a:ea typeface="ＭＳ Ｐゴシック" charset="-128"/>
                <a:sym typeface="Symbol" pitchFamily="18" charset="2"/>
              </a:rPr>
              <a:t>, Gap 220 mm</a:t>
            </a:r>
          </a:p>
          <a:p>
            <a:pPr algn="l" eaLnBrk="0" hangingPunct="0">
              <a:spcBef>
                <a:spcPts val="200"/>
              </a:spcBef>
            </a:pPr>
            <a:r>
              <a:rPr lang="en-US" altLang="de-DE" sz="1700" b="1" dirty="0" smtClean="0">
                <a:latin typeface="Calibri" panose="020F0502020204030204" pitchFamily="34" charset="0"/>
                <a:ea typeface="ＭＳ Ｐゴシック" charset="-128"/>
                <a:sym typeface="Symbol" pitchFamily="18" charset="2"/>
              </a:rPr>
              <a:t>IPM: </a:t>
            </a:r>
            <a:r>
              <a:rPr lang="en-US" altLang="de-DE" sz="1700" dirty="0" smtClean="0">
                <a:latin typeface="Calibri" panose="020F0502020204030204" pitchFamily="34" charset="0"/>
                <a:ea typeface="ＭＳ Ｐゴシック" charset="-128"/>
                <a:sym typeface="Symbol" pitchFamily="18" charset="2"/>
              </a:rPr>
              <a:t>Profile 32 strips, 2.5 mm width</a:t>
            </a:r>
            <a:endParaRPr lang="en-US" altLang="de-DE" sz="1700" baseline="30000" dirty="0">
              <a:solidFill>
                <a:schemeClr val="tx1"/>
              </a:solidFill>
              <a:ea typeface="ＭＳ Ｐゴシック" charset="-128"/>
            </a:endParaRPr>
          </a:p>
        </p:txBody>
      </p:sp>
      <p:sp>
        <p:nvSpPr>
          <p:cNvPr id="53" name="Rectangle 4"/>
          <p:cNvSpPr>
            <a:spLocks noChangeArrowheads="1"/>
          </p:cNvSpPr>
          <p:nvPr/>
        </p:nvSpPr>
        <p:spPr bwMode="auto">
          <a:xfrm>
            <a:off x="4770004" y="5019938"/>
            <a:ext cx="4251036" cy="100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lnSpc>
                <a:spcPct val="110000"/>
              </a:lnSpc>
              <a:spcBef>
                <a:spcPct val="0"/>
              </a:spcBef>
            </a:pPr>
            <a:r>
              <a:rPr lang="en-US" altLang="de-DE" b="1" dirty="0" smtClean="0">
                <a:solidFill>
                  <a:srgbClr val="0000FF"/>
                </a:solidFill>
                <a:latin typeface="Calibri" panose="020F0502020204030204" pitchFamily="34" charset="0"/>
                <a:ea typeface="ＭＳ Ｐゴシック" charset="-128"/>
                <a:cs typeface="Calibri" panose="020F0502020204030204" pitchFamily="34" charset="0"/>
                <a:sym typeface="Symbol" pitchFamily="18" charset="2"/>
              </a:rPr>
              <a:t>Remark for electron beams</a:t>
            </a:r>
            <a:r>
              <a:rPr lang="en-US" altLang="de-DE" dirty="0" smtClean="0">
                <a:solidFill>
                  <a:srgbClr val="0000FF"/>
                </a:solidFill>
                <a:latin typeface="Calibri" panose="020F0502020204030204" pitchFamily="34" charset="0"/>
                <a:ea typeface="ＭＳ Ｐゴシック" charset="-128"/>
                <a:cs typeface="Calibri" panose="020F0502020204030204" pitchFamily="34" charset="0"/>
                <a:sym typeface="Symbol" pitchFamily="18" charset="2"/>
              </a:rPr>
              <a:t>: </a:t>
            </a:r>
          </a:p>
          <a:p>
            <a:pPr algn="l">
              <a:lnSpc>
                <a:spcPct val="110000"/>
              </a:lnSpc>
              <a:spcBef>
                <a:spcPct val="0"/>
              </a:spcBef>
            </a:pP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Resolution of 50 µm is insufficient, </a:t>
            </a:r>
          </a:p>
          <a:p>
            <a:pPr algn="l">
              <a:lnSpc>
                <a:spcPct val="110000"/>
              </a:lnSpc>
              <a:spcBef>
                <a:spcPct val="0"/>
              </a:spcBef>
            </a:pPr>
            <a:r>
              <a:rPr lang="en-US" altLang="de-DE" dirty="0" smtClean="0">
                <a:latin typeface="Calibri" panose="020F0502020204030204" pitchFamily="34" charset="0"/>
                <a:ea typeface="ＭＳ Ｐゴシック" charset="-128"/>
                <a:cs typeface="Calibri" panose="020F0502020204030204" pitchFamily="34" charset="0"/>
                <a:sym typeface="Symbol" pitchFamily="18" charset="2"/>
              </a:rPr>
              <a:t>but sometimes used for photon beams</a:t>
            </a:r>
          </a:p>
        </p:txBody>
      </p:sp>
      <p:sp>
        <p:nvSpPr>
          <p:cNvPr id="54" name="Textfeld 53">
            <a:hlinkClick r:id="" action="ppaction://noaction"/>
          </p:cNvPr>
          <p:cNvSpPr txBox="1"/>
          <p:nvPr/>
        </p:nvSpPr>
        <p:spPr>
          <a:xfrm>
            <a:off x="4675277" y="6519446"/>
            <a:ext cx="1277914"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a:hlinkClick r:id="rId3" action="ppaction://hlinksldjump"/>
              </a:rPr>
              <a:t>back: SRM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4283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Group 22"/>
          <p:cNvGrpSpPr>
            <a:grpSpLocks/>
          </p:cNvGrpSpPr>
          <p:nvPr/>
        </p:nvGrpSpPr>
        <p:grpSpPr bwMode="auto">
          <a:xfrm>
            <a:off x="684061" y="1196752"/>
            <a:ext cx="7718578" cy="4303712"/>
            <a:chOff x="183" y="949"/>
            <a:chExt cx="5093" cy="2839"/>
          </a:xfrm>
        </p:grpSpPr>
        <p:pic>
          <p:nvPicPr>
            <p:cNvPr id="71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 y="949"/>
              <a:ext cx="1053" cy="1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7" name="Text Box 3"/>
            <p:cNvSpPr txBox="1">
              <a:spLocks noChangeArrowheads="1"/>
            </p:cNvSpPr>
            <p:nvPr/>
          </p:nvSpPr>
          <p:spPr bwMode="auto">
            <a:xfrm>
              <a:off x="183" y="2115"/>
              <a:ext cx="1148"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eaLnBrk="1" hangingPunct="1">
                <a:buFont typeface="Wingdings" pitchFamily="2" charset="2"/>
                <a:buNone/>
              </a:pPr>
              <a:r>
                <a:rPr lang="en-US" altLang="de-DE" sz="1600" b="1" dirty="0" smtClean="0">
                  <a:latin typeface="Arial" charset="0"/>
                </a:rPr>
                <a:t>Alumina: Al</a:t>
              </a:r>
              <a:r>
                <a:rPr lang="en-US" altLang="de-DE" sz="1600" b="1" baseline="-25000" dirty="0" smtClean="0">
                  <a:latin typeface="Arial" charset="0"/>
                </a:rPr>
                <a:t>2</a:t>
              </a:r>
              <a:r>
                <a:rPr lang="en-US" altLang="de-DE" sz="1600" b="1" dirty="0" smtClean="0">
                  <a:latin typeface="Arial" charset="0"/>
                </a:rPr>
                <a:t>O</a:t>
              </a:r>
              <a:r>
                <a:rPr lang="en-US" altLang="de-DE" sz="1600" b="1" baseline="-25000" dirty="0" smtClean="0">
                  <a:latin typeface="Arial" charset="0"/>
                </a:rPr>
                <a:t>3</a:t>
              </a:r>
              <a:endParaRPr lang="de-DE" altLang="de-DE" sz="1600" b="1" baseline="-25000" dirty="0">
                <a:latin typeface="Arial" charset="0"/>
              </a:endParaRPr>
            </a:p>
          </p:txBody>
        </p:sp>
        <p:pic>
          <p:nvPicPr>
            <p:cNvPr id="717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0" y="949"/>
              <a:ext cx="1029" cy="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9" name="Text Box 5"/>
            <p:cNvSpPr txBox="1">
              <a:spLocks noChangeArrowheads="1"/>
            </p:cNvSpPr>
            <p:nvPr/>
          </p:nvSpPr>
          <p:spPr bwMode="auto">
            <a:xfrm>
              <a:off x="1746" y="2070"/>
              <a:ext cx="771"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eaLnBrk="1" hangingPunct="1">
                <a:buFont typeface="Wingdings" pitchFamily="2" charset="2"/>
                <a:buNone/>
              </a:pPr>
              <a:r>
                <a:rPr lang="en-US" altLang="de-DE" sz="1600" b="1">
                  <a:latin typeface="Arial" charset="0"/>
                </a:rPr>
                <a:t>CsI:Tl</a:t>
              </a:r>
              <a:endParaRPr lang="de-DE" altLang="de-DE" sz="1600" b="1">
                <a:latin typeface="Arial" charset="0"/>
              </a:endParaRPr>
            </a:p>
          </p:txBody>
        </p:sp>
        <p:pic>
          <p:nvPicPr>
            <p:cNvPr id="718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0" y="949"/>
              <a:ext cx="1054" cy="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1" name="Text Box 7"/>
            <p:cNvSpPr txBox="1">
              <a:spLocks noChangeArrowheads="1"/>
            </p:cNvSpPr>
            <p:nvPr/>
          </p:nvSpPr>
          <p:spPr bwMode="auto">
            <a:xfrm>
              <a:off x="2653" y="2070"/>
              <a:ext cx="1427"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eaLnBrk="1" hangingPunct="1">
                <a:buFont typeface="Wingdings" pitchFamily="2" charset="2"/>
                <a:buNone/>
              </a:pPr>
              <a:r>
                <a:rPr lang="en-US" altLang="de-DE" sz="1600" b="1" dirty="0" err="1" smtClean="0">
                  <a:latin typeface="Arial" charset="0"/>
                </a:rPr>
                <a:t>Chromox</a:t>
              </a:r>
              <a:r>
                <a:rPr lang="en-US" altLang="de-DE" sz="1600" b="1" dirty="0" smtClean="0">
                  <a:latin typeface="Arial" charset="0"/>
                </a:rPr>
                <a:t>: Al</a:t>
              </a:r>
              <a:r>
                <a:rPr lang="en-US" altLang="de-DE" sz="1600" b="1" baseline="-25000" dirty="0" smtClean="0">
                  <a:latin typeface="Arial" charset="0"/>
                </a:rPr>
                <a:t>2</a:t>
              </a:r>
              <a:r>
                <a:rPr lang="en-US" altLang="de-DE" sz="1600" b="1" dirty="0" smtClean="0">
                  <a:latin typeface="Arial" charset="0"/>
                </a:rPr>
                <a:t>O</a:t>
              </a:r>
              <a:r>
                <a:rPr lang="en-US" altLang="de-DE" sz="1600" b="1" baseline="-25000" dirty="0" smtClean="0">
                  <a:latin typeface="Arial" charset="0"/>
                </a:rPr>
                <a:t>3</a:t>
              </a:r>
              <a:r>
                <a:rPr lang="en-US" altLang="de-DE" sz="1600" b="1" dirty="0" smtClean="0">
                  <a:latin typeface="Arial" charset="0"/>
                </a:rPr>
                <a:t>:Cr</a:t>
              </a:r>
              <a:endParaRPr lang="de-DE" altLang="de-DE" sz="1600" b="1" dirty="0">
                <a:latin typeface="Arial" charset="0"/>
              </a:endParaRPr>
            </a:p>
          </p:txBody>
        </p:sp>
        <p:pic>
          <p:nvPicPr>
            <p:cNvPr id="718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6" y="949"/>
              <a:ext cx="1030" cy="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3" name="Text Box 9"/>
            <p:cNvSpPr txBox="1">
              <a:spLocks noChangeArrowheads="1"/>
            </p:cNvSpPr>
            <p:nvPr/>
          </p:nvSpPr>
          <p:spPr bwMode="auto">
            <a:xfrm>
              <a:off x="4456" y="2070"/>
              <a:ext cx="624"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eaLnBrk="1" hangingPunct="1">
                <a:buFont typeface="Wingdings" pitchFamily="2" charset="2"/>
                <a:buNone/>
              </a:pPr>
              <a:r>
                <a:rPr lang="en-US" altLang="de-DE" sz="1600" b="1">
                  <a:latin typeface="Arial" charset="0"/>
                </a:rPr>
                <a:t>P43</a:t>
              </a:r>
              <a:endParaRPr lang="de-DE" altLang="de-DE" sz="1600" b="1">
                <a:latin typeface="Arial" charset="0"/>
              </a:endParaRPr>
            </a:p>
          </p:txBody>
        </p:sp>
        <p:pic>
          <p:nvPicPr>
            <p:cNvPr id="718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 y="2333"/>
              <a:ext cx="1054" cy="1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5" name="Text Box 11"/>
            <p:cNvSpPr txBox="1">
              <a:spLocks noChangeArrowheads="1"/>
            </p:cNvSpPr>
            <p:nvPr/>
          </p:nvSpPr>
          <p:spPr bwMode="auto">
            <a:xfrm>
              <a:off x="403" y="3566"/>
              <a:ext cx="861"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a:latin typeface="Arial" charset="0"/>
                </a:rPr>
                <a:t>YAG:Ce</a:t>
              </a:r>
              <a:endParaRPr lang="de-DE" altLang="de-DE" sz="1600" b="1">
                <a:latin typeface="Arial" charset="0"/>
              </a:endParaRPr>
            </a:p>
          </p:txBody>
        </p:sp>
        <p:pic>
          <p:nvPicPr>
            <p:cNvPr id="7186"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0" y="2341"/>
              <a:ext cx="1029" cy="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7" name="Text Box 13"/>
            <p:cNvSpPr txBox="1">
              <a:spLocks noChangeArrowheads="1"/>
            </p:cNvSpPr>
            <p:nvPr/>
          </p:nvSpPr>
          <p:spPr bwMode="auto">
            <a:xfrm>
              <a:off x="1666" y="3521"/>
              <a:ext cx="907"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latin typeface="Arial" charset="0"/>
                </a:rPr>
                <a:t>    </a:t>
              </a:r>
              <a:r>
                <a:rPr lang="en-US" altLang="de-DE" sz="1600" b="1" dirty="0" smtClean="0">
                  <a:latin typeface="Arial" charset="0"/>
                </a:rPr>
                <a:t>Quartz</a:t>
              </a:r>
              <a:endParaRPr lang="de-DE" altLang="de-DE" sz="1600" b="1" dirty="0">
                <a:latin typeface="Arial" charset="0"/>
              </a:endParaRPr>
            </a:p>
          </p:txBody>
        </p:sp>
        <p:pic>
          <p:nvPicPr>
            <p:cNvPr id="7188"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03" y="2327"/>
              <a:ext cx="1031" cy="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9" name="Text Box 15"/>
            <p:cNvSpPr txBox="1">
              <a:spLocks noChangeArrowheads="1"/>
            </p:cNvSpPr>
            <p:nvPr/>
          </p:nvSpPr>
          <p:spPr bwMode="auto">
            <a:xfrm>
              <a:off x="2880" y="3475"/>
              <a:ext cx="110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2000">
                  <a:solidFill>
                    <a:srgbClr val="0000FF"/>
                  </a:solidFill>
                  <a:latin typeface="Century" pitchFamily="18" charset="0"/>
                </a:rPr>
                <a:t>  </a:t>
              </a:r>
              <a:r>
                <a:rPr lang="en-US" altLang="de-DE" sz="1600" b="1">
                  <a:latin typeface="Arial" charset="0"/>
                </a:rPr>
                <a:t>Quartz:Ce</a:t>
              </a:r>
              <a:endParaRPr lang="de-DE" altLang="de-DE" sz="1600" b="1">
                <a:latin typeface="Arial" charset="0"/>
              </a:endParaRPr>
            </a:p>
          </p:txBody>
        </p:sp>
        <p:pic>
          <p:nvPicPr>
            <p:cNvPr id="719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46" y="2296"/>
              <a:ext cx="1020" cy="1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91" name="Text Box 17"/>
            <p:cNvSpPr txBox="1">
              <a:spLocks noChangeArrowheads="1"/>
            </p:cNvSpPr>
            <p:nvPr/>
          </p:nvSpPr>
          <p:spPr bwMode="auto">
            <a:xfrm>
              <a:off x="4216" y="3521"/>
              <a:ext cx="102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a:latin typeface="Arial" charset="0"/>
                </a:rPr>
                <a:t>         ZrO</a:t>
              </a:r>
              <a:r>
                <a:rPr lang="en-US" altLang="de-DE" sz="1600" b="1" baseline="-25000">
                  <a:latin typeface="Arial" charset="0"/>
                </a:rPr>
                <a:t>2</a:t>
              </a:r>
              <a:r>
                <a:rPr lang="en-US" altLang="de-DE" sz="1600" b="1">
                  <a:latin typeface="Arial" charset="0"/>
                </a:rPr>
                <a:t>:Mg</a:t>
              </a:r>
              <a:endParaRPr lang="de-DE" altLang="de-DE" sz="1600" b="1">
                <a:latin typeface="Arial" charset="0"/>
              </a:endParaRPr>
            </a:p>
          </p:txBody>
        </p:sp>
      </p:grpSp>
      <p:sp>
        <p:nvSpPr>
          <p:cNvPr id="7172" name="Text Box 18"/>
          <p:cNvSpPr txBox="1">
            <a:spLocks noChangeArrowheads="1"/>
          </p:cNvSpPr>
          <p:nvPr/>
        </p:nvSpPr>
        <p:spPr bwMode="auto">
          <a:xfrm>
            <a:off x="420688" y="6380163"/>
            <a:ext cx="18415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179388" indent="-179388">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20000"/>
              </a:spcBef>
              <a:buFont typeface="Wingdings" pitchFamily="2" charset="2"/>
              <a:buNone/>
            </a:pPr>
            <a:endParaRPr lang="de-DE" altLang="de-DE" sz="2000"/>
          </a:p>
        </p:txBody>
      </p:sp>
      <p:sp>
        <p:nvSpPr>
          <p:cNvPr id="7173" name="Text Box 19"/>
          <p:cNvSpPr txBox="1">
            <a:spLocks noChangeArrowheads="1"/>
          </p:cNvSpPr>
          <p:nvPr/>
        </p:nvSpPr>
        <p:spPr bwMode="auto">
          <a:xfrm>
            <a:off x="365125" y="5517232"/>
            <a:ext cx="8264525" cy="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buFont typeface="Wingdings" pitchFamily="2" charset="2"/>
              <a:buChar char="Ø"/>
            </a:pPr>
            <a:r>
              <a:rPr lang="en-US" altLang="de-DE" sz="1600" b="1" dirty="0">
                <a:latin typeface="Calibri" panose="020F0502020204030204" pitchFamily="34" charset="0"/>
              </a:rPr>
              <a:t> </a:t>
            </a:r>
            <a:r>
              <a:rPr lang="en-US" altLang="de-DE" dirty="0">
                <a:latin typeface="Calibri" panose="020F0502020204030204" pitchFamily="34" charset="0"/>
              </a:rPr>
              <a:t>Very different light yield i.e. photons per ion‘s energy loss</a:t>
            </a:r>
          </a:p>
          <a:p>
            <a:pPr eaLnBrk="1" hangingPunct="1">
              <a:lnSpc>
                <a:spcPct val="90000"/>
              </a:lnSpc>
              <a:spcBef>
                <a:spcPts val="600"/>
              </a:spcBef>
              <a:buFont typeface="Wingdings" pitchFamily="2" charset="2"/>
              <a:buChar char="Ø"/>
            </a:pPr>
            <a:r>
              <a:rPr lang="en-US" altLang="de-DE" dirty="0">
                <a:latin typeface="Calibri" panose="020F0502020204030204" pitchFamily="34" charset="0"/>
              </a:rPr>
              <a:t> Different wavelength of emitted light  </a:t>
            </a:r>
          </a:p>
        </p:txBody>
      </p:sp>
      <p:sp>
        <p:nvSpPr>
          <p:cNvPr id="7174" name="Text Box 21"/>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Light output from various Scintillating Screens</a:t>
            </a:r>
          </a:p>
        </p:txBody>
      </p:sp>
      <p:sp>
        <p:nvSpPr>
          <p:cNvPr id="7175" name="Text Box 23"/>
          <p:cNvSpPr txBox="1">
            <a:spLocks noChangeArrowheads="1"/>
          </p:cNvSpPr>
          <p:nvPr/>
        </p:nvSpPr>
        <p:spPr bwMode="auto">
          <a:xfrm>
            <a:off x="107504" y="764704"/>
            <a:ext cx="9018711"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1700" b="1" i="1" dirty="0">
                <a:latin typeface="Calibri" panose="020F0502020204030204" pitchFamily="34" charset="0"/>
              </a:rPr>
              <a:t>Example:</a:t>
            </a:r>
            <a:r>
              <a:rPr lang="en-US" altLang="de-DE" sz="1700" i="1" dirty="0">
                <a:latin typeface="Calibri" panose="020F0502020204030204" pitchFamily="34" charset="0"/>
              </a:rPr>
              <a:t> Color CCD camera: Images at different particle intensities determined for U at 300 MeV/u</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CAS Injection Extraction\Plots GSI\sis-steerer-vari-all-plot-injection.png"/>
          <p:cNvPicPr>
            <a:picLocks noChangeAspect="1" noChangeArrowheads="1"/>
          </p:cNvPicPr>
          <p:nvPr/>
        </p:nvPicPr>
        <p:blipFill rotWithShape="1">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15000"/>
                    </a14:imgEffect>
                  </a14:imgLayer>
                </a14:imgProps>
              </a:ext>
              <a:ext uri="{28A0092B-C50C-407E-A947-70E740481C1C}">
                <a14:useLocalDpi xmlns:a14="http://schemas.microsoft.com/office/drawing/2010/main" val="0"/>
              </a:ext>
            </a:extLst>
          </a:blip>
          <a:srcRect r="50000" b="50000"/>
          <a:stretch/>
        </p:blipFill>
        <p:spPr bwMode="auto">
          <a:xfrm>
            <a:off x="7020272" y="2060848"/>
            <a:ext cx="2070766" cy="1563775"/>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F:\CAS Injection Extraction\Plots GSI\sis-steerer-vari-compare_injection.pn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50000"/>
          <a:stretch/>
        </p:blipFill>
        <p:spPr bwMode="auto">
          <a:xfrm>
            <a:off x="5004215" y="3002252"/>
            <a:ext cx="1943205" cy="1548046"/>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4"/>
          <p:cNvSpPr txBox="1">
            <a:spLocks noChangeArrowheads="1"/>
          </p:cNvSpPr>
          <p:nvPr/>
        </p:nvSpPr>
        <p:spPr bwMode="auto">
          <a:xfrm>
            <a:off x="3374903" y="945222"/>
            <a:ext cx="5976664" cy="85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i="1" dirty="0" smtClean="0">
                <a:latin typeface="Calibri" panose="020F0502020204030204" pitchFamily="34" charset="0"/>
              </a:rPr>
              <a:t>Example:</a:t>
            </a:r>
            <a:r>
              <a:rPr lang="en-US" altLang="de-DE" sz="1600" dirty="0" smtClean="0">
                <a:latin typeface="Calibri" panose="020F0502020204030204" pitchFamily="34" charset="0"/>
              </a:rPr>
              <a:t> Variation of vertical injection angle by magnetic </a:t>
            </a:r>
            <a:r>
              <a:rPr lang="en-US" altLang="de-DE" sz="1600" dirty="0" err="1" smtClean="0">
                <a:latin typeface="Calibri" panose="020F0502020204030204" pitchFamily="34" charset="0"/>
              </a:rPr>
              <a:t>steerer</a:t>
            </a:r>
            <a:endParaRPr lang="en-US" altLang="de-DE" sz="1600" dirty="0" smtClean="0">
              <a:latin typeface="Calibri" panose="020F0502020204030204" pitchFamily="34" charset="0"/>
            </a:endParaRPr>
          </a:p>
          <a:p>
            <a:pPr algn="l">
              <a:spcBef>
                <a:spcPts val="0"/>
              </a:spcBef>
            </a:pPr>
            <a:r>
              <a:rPr lang="en-US" altLang="de-DE" sz="1600" dirty="0" smtClean="0">
                <a:latin typeface="Calibri" panose="020F0502020204030204" pitchFamily="34" charset="0"/>
              </a:rPr>
              <a:t>Beam: C</a:t>
            </a:r>
            <a:r>
              <a:rPr lang="en-US" altLang="de-DE" sz="1600" baseline="30000" dirty="0" smtClean="0">
                <a:latin typeface="Calibri" panose="020F0502020204030204" pitchFamily="34" charset="0"/>
              </a:rPr>
              <a:t>6+</a:t>
            </a:r>
            <a:r>
              <a:rPr lang="en-US" altLang="de-DE" sz="1600" dirty="0" smtClean="0">
                <a:latin typeface="Calibri" panose="020F0502020204030204" pitchFamily="34" charset="0"/>
              </a:rPr>
              <a:t>  at 6.7 MeV/u acc. to 600 MeV/u, up to 6</a:t>
            </a:r>
            <a:r>
              <a:rPr lang="en-US" altLang="de-DE" sz="1600" dirty="0" smtClean="0">
                <a:latin typeface="Calibri" panose="020F0502020204030204" pitchFamily="34" charset="0"/>
                <a:sym typeface="Symbol"/>
              </a:rPr>
              <a:t>10</a:t>
            </a:r>
            <a:r>
              <a:rPr lang="en-US" altLang="de-DE" sz="1600" baseline="30000" dirty="0" smtClean="0">
                <a:latin typeface="Calibri" panose="020F0502020204030204" pitchFamily="34" charset="0"/>
                <a:sym typeface="Symbol"/>
              </a:rPr>
              <a:t>9 </a:t>
            </a:r>
            <a:r>
              <a:rPr lang="en-US" altLang="de-DE" sz="1600" dirty="0" smtClean="0">
                <a:latin typeface="Calibri" panose="020F0502020204030204" pitchFamily="34" charset="0"/>
                <a:sym typeface="Symbol"/>
              </a:rPr>
              <a:t>ions per fill</a:t>
            </a:r>
          </a:p>
          <a:p>
            <a:pPr algn="l">
              <a:spcBef>
                <a:spcPts val="200"/>
              </a:spcBef>
            </a:pPr>
            <a:r>
              <a:rPr lang="en-US" altLang="de-DE" sz="1600" dirty="0" smtClean="0">
                <a:latin typeface="Calibri" panose="020F0502020204030204" pitchFamily="34" charset="0"/>
                <a:sym typeface="Symbol"/>
              </a:rPr>
              <a:t>with </a:t>
            </a:r>
            <a:r>
              <a:rPr lang="en-US" altLang="de-DE" sz="1600" dirty="0">
                <a:latin typeface="Calibri" panose="020F0502020204030204" pitchFamily="34" charset="0"/>
                <a:sym typeface="Symbol"/>
              </a:rPr>
              <a:t>m</a:t>
            </a:r>
            <a:r>
              <a:rPr lang="en-US" altLang="de-DE" sz="1600" dirty="0" smtClean="0">
                <a:latin typeface="Calibri" panose="020F0502020204030204" pitchFamily="34" charset="0"/>
                <a:sym typeface="Symbol"/>
              </a:rPr>
              <a:t>ulti-turn injection, IPM integration 0.5 </a:t>
            </a:r>
            <a:r>
              <a:rPr lang="en-US" altLang="de-DE" sz="1600" dirty="0" err="1" smtClean="0">
                <a:latin typeface="Calibri" panose="020F0502020204030204" pitchFamily="34" charset="0"/>
                <a:sym typeface="Symbol"/>
              </a:rPr>
              <a:t>ms</a:t>
            </a:r>
            <a:r>
              <a:rPr lang="en-US" altLang="de-DE" sz="1600" dirty="0" smtClean="0">
                <a:latin typeface="Calibri" panose="020F0502020204030204" pitchFamily="34" charset="0"/>
                <a:sym typeface="Symbol"/>
              </a:rPr>
              <a:t> i.e.  100 turns</a:t>
            </a:r>
            <a:endParaRPr lang="en-US" altLang="de-DE" sz="1600" dirty="0" smtClean="0">
              <a:latin typeface="Calibri" panose="020F0502020204030204" pitchFamily="34" charset="0"/>
            </a:endParaRPr>
          </a:p>
        </p:txBody>
      </p:sp>
      <p:sp>
        <p:nvSpPr>
          <p:cNvPr id="8"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Emittance Enlargement by Injection </a:t>
            </a:r>
            <a:r>
              <a:rPr lang="en-US" altLang="de-DE" sz="2100" b="1" dirty="0" err="1" smtClean="0">
                <a:solidFill>
                  <a:srgbClr val="000000"/>
                </a:solidFill>
                <a:latin typeface="Arial" panose="020B0604020202020204" pitchFamily="34" charset="0"/>
                <a:cs typeface="Arial" panose="020B0604020202020204" pitchFamily="34" charset="0"/>
              </a:rPr>
              <a:t>Mis</a:t>
            </a:r>
            <a:r>
              <a:rPr lang="en-US" altLang="de-DE" sz="2100" b="1" dirty="0" smtClean="0">
                <a:solidFill>
                  <a:srgbClr val="000000"/>
                </a:solidFill>
                <a:latin typeface="Arial" panose="020B0604020202020204" pitchFamily="34" charset="0"/>
                <a:cs typeface="Arial" panose="020B0604020202020204" pitchFamily="34" charset="0"/>
              </a:rPr>
              <a:t>-steering</a:t>
            </a:r>
            <a:endParaRPr lang="en-US" altLang="de-DE" sz="2100" b="1" dirty="0">
              <a:solidFill>
                <a:srgbClr val="000000"/>
              </a:solidFill>
              <a:latin typeface="Arial" panose="020B0604020202020204" pitchFamily="34" charset="0"/>
              <a:cs typeface="Arial" panose="020B0604020202020204" pitchFamily="34" charset="0"/>
            </a:endParaRPr>
          </a:p>
        </p:txBody>
      </p:sp>
      <p:pic>
        <p:nvPicPr>
          <p:cNvPr id="46" name="Picture 2" descr="F:\CAS Injection Extraction\Plots GSI\sis-steerer-vari-all-plot-injection.png"/>
          <p:cNvPicPr>
            <a:picLocks noChangeAspect="1" noChangeArrowheads="1"/>
          </p:cNvPicPr>
          <p:nvPr/>
        </p:nvPicPr>
        <p:blipFill rotWithShape="1">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15000"/>
                    </a14:imgEffect>
                  </a14:imgLayer>
                </a14:imgProps>
              </a:ext>
              <a:ext uri="{28A0092B-C50C-407E-A947-70E740481C1C}">
                <a14:useLocalDpi xmlns:a14="http://schemas.microsoft.com/office/drawing/2010/main" val="0"/>
              </a:ext>
            </a:extLst>
          </a:blip>
          <a:srcRect t="50000" r="50000"/>
          <a:stretch/>
        </p:blipFill>
        <p:spPr bwMode="auto">
          <a:xfrm>
            <a:off x="2900826" y="2081249"/>
            <a:ext cx="2070767" cy="1563775"/>
          </a:xfrm>
          <a:prstGeom prst="rect">
            <a:avLst/>
          </a:prstGeom>
          <a:noFill/>
          <a:extLst>
            <a:ext uri="{909E8E84-426E-40DD-AFC4-6F175D3DCCD1}">
              <a14:hiddenFill xmlns:a14="http://schemas.microsoft.com/office/drawing/2010/main">
                <a:solidFill>
                  <a:srgbClr val="FFFFFF"/>
                </a:solidFill>
              </a14:hiddenFill>
            </a:ext>
          </a:extLst>
        </p:spPr>
      </p:pic>
      <p:sp>
        <p:nvSpPr>
          <p:cNvPr id="48" name="Text Box 4"/>
          <p:cNvSpPr txBox="1">
            <a:spLocks noChangeArrowheads="1"/>
          </p:cNvSpPr>
          <p:nvPr/>
        </p:nvSpPr>
        <p:spPr bwMode="auto">
          <a:xfrm>
            <a:off x="2762005" y="1772816"/>
            <a:ext cx="25300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solidFill>
                  <a:srgbClr val="0000FF"/>
                </a:solidFill>
                <a:latin typeface="Calibri" panose="020F0502020204030204" pitchFamily="34" charset="0"/>
              </a:rPr>
              <a:t>Vertical profile </a:t>
            </a:r>
            <a:r>
              <a:rPr lang="en-US" altLang="de-DE" sz="1400" b="1" dirty="0" smtClean="0">
                <a:solidFill>
                  <a:srgbClr val="0000FF"/>
                </a:solidFill>
                <a:latin typeface="Calibri" panose="020F0502020204030204" pitchFamily="34" charset="0"/>
              </a:rPr>
              <a:t> at </a:t>
            </a:r>
            <a:r>
              <a:rPr lang="en-US" altLang="de-DE" sz="1400" dirty="0" smtClean="0">
                <a:solidFill>
                  <a:srgbClr val="0000FF"/>
                </a:solidFill>
                <a:latin typeface="Calibri" panose="020F0502020204030204" pitchFamily="34" charset="0"/>
              </a:rPr>
              <a:t>injection</a:t>
            </a:r>
            <a:r>
              <a:rPr lang="en-US" altLang="de-DE" sz="1400" dirty="0" smtClean="0">
                <a:solidFill>
                  <a:srgbClr val="0000FF"/>
                </a:solidFill>
              </a:rPr>
              <a:t>:</a:t>
            </a:r>
          </a:p>
        </p:txBody>
      </p:sp>
      <p:sp>
        <p:nvSpPr>
          <p:cNvPr id="49" name="Text Box 4"/>
          <p:cNvSpPr txBox="1">
            <a:spLocks noChangeArrowheads="1"/>
          </p:cNvSpPr>
          <p:nvPr/>
        </p:nvSpPr>
        <p:spPr bwMode="auto">
          <a:xfrm>
            <a:off x="6678164" y="1753071"/>
            <a:ext cx="258798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solidFill>
                  <a:srgbClr val="C00000"/>
                </a:solidFill>
                <a:latin typeface="Calibri" panose="020F0502020204030204" pitchFamily="34" charset="0"/>
              </a:rPr>
              <a:t>Horizontal profile </a:t>
            </a:r>
            <a:r>
              <a:rPr lang="en-US" altLang="de-DE" sz="1400" b="1" dirty="0" smtClean="0">
                <a:solidFill>
                  <a:srgbClr val="C00000"/>
                </a:solidFill>
                <a:latin typeface="Calibri" panose="020F0502020204030204" pitchFamily="34" charset="0"/>
              </a:rPr>
              <a:t>at </a:t>
            </a:r>
            <a:r>
              <a:rPr lang="en-US" altLang="de-DE" sz="1400" dirty="0" smtClean="0">
                <a:solidFill>
                  <a:srgbClr val="C00000"/>
                </a:solidFill>
                <a:latin typeface="Calibri" panose="020F0502020204030204" pitchFamily="34" charset="0"/>
              </a:rPr>
              <a:t>injection:</a:t>
            </a:r>
          </a:p>
        </p:txBody>
      </p:sp>
      <p:grpSp>
        <p:nvGrpSpPr>
          <p:cNvPr id="3" name="Gruppieren 2"/>
          <p:cNvGrpSpPr/>
          <p:nvPr/>
        </p:nvGrpSpPr>
        <p:grpSpPr>
          <a:xfrm>
            <a:off x="2885329" y="3014320"/>
            <a:ext cx="6258162" cy="2444821"/>
            <a:chOff x="2900827" y="2726788"/>
            <a:chExt cx="6258162" cy="2444821"/>
          </a:xfrm>
        </p:grpSpPr>
        <p:pic>
          <p:nvPicPr>
            <p:cNvPr id="5124" name="Picture 4" descr="F:\CAS Injection Extraction\Plots GSI\sis-steerer-vari-compare.pn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50000"/>
            <a:stretch/>
          </p:blipFill>
          <p:spPr bwMode="auto">
            <a:xfrm>
              <a:off x="5004048" y="2726788"/>
              <a:ext cx="1944216" cy="1548851"/>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CAS Injection Extraction\Plots GSI\sis-steerer-vari-all-plot-extraction.png"/>
            <p:cNvPicPr>
              <a:picLocks noChangeAspect="1" noChangeArrowheads="1"/>
            </p:cNvPicPr>
            <p:nvPr/>
          </p:nvPicPr>
          <p:blipFill rotWithShape="1">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15000"/>
                      </a14:imgEffect>
                    </a14:imgLayer>
                  </a14:imgProps>
                </a:ext>
                <a:ext uri="{28A0092B-C50C-407E-A947-70E740481C1C}">
                  <a14:useLocalDpi xmlns:a14="http://schemas.microsoft.com/office/drawing/2010/main" val="0"/>
                </a:ext>
              </a:extLst>
            </a:blip>
            <a:srcRect r="50000" b="48899"/>
            <a:stretch/>
          </p:blipFill>
          <p:spPr bwMode="auto">
            <a:xfrm>
              <a:off x="7092280" y="3591789"/>
              <a:ext cx="2046962" cy="157982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F:\CAS Injection Extraction\Plots GSI\sis-steerer-vari-all-plot-extraction.png"/>
            <p:cNvPicPr>
              <a:picLocks noChangeAspect="1" noChangeArrowheads="1"/>
            </p:cNvPicPr>
            <p:nvPr/>
          </p:nvPicPr>
          <p:blipFill rotWithShape="1">
            <a:blip r:embed="rId8" cstate="print">
              <a:clrChange>
                <a:clrFrom>
                  <a:srgbClr val="FFFFFF"/>
                </a:clrFrom>
                <a:clrTo>
                  <a:srgbClr val="FFFFFF">
                    <a:alpha val="0"/>
                  </a:srgbClr>
                </a:clrTo>
              </a:clrChange>
              <a:extLst>
                <a:ext uri="{BEBA8EAE-BF5A-486C-A8C5-ECC9F3942E4B}">
                  <a14:imgProps xmlns:a14="http://schemas.microsoft.com/office/drawing/2010/main">
                    <a14:imgLayer r:embed="rId9">
                      <a14:imgEffect>
                        <a14:sharpenSoften amount="15000"/>
                      </a14:imgEffect>
                    </a14:imgLayer>
                  </a14:imgProps>
                </a:ext>
                <a:ext uri="{28A0092B-C50C-407E-A947-70E740481C1C}">
                  <a14:useLocalDpi xmlns:a14="http://schemas.microsoft.com/office/drawing/2010/main" val="0"/>
                </a:ext>
              </a:extLst>
            </a:blip>
            <a:srcRect t="50000" r="50000"/>
            <a:stretch/>
          </p:blipFill>
          <p:spPr bwMode="auto">
            <a:xfrm>
              <a:off x="2900827" y="3555044"/>
              <a:ext cx="2070766" cy="1563774"/>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4"/>
            <p:cNvSpPr txBox="1">
              <a:spLocks noChangeArrowheads="1"/>
            </p:cNvSpPr>
            <p:nvPr/>
          </p:nvSpPr>
          <p:spPr bwMode="auto">
            <a:xfrm>
              <a:off x="6900073" y="3304355"/>
              <a:ext cx="225891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solidFill>
                    <a:srgbClr val="C00000"/>
                  </a:solidFill>
                  <a:latin typeface="Calibri" panose="020F0502020204030204" pitchFamily="34" charset="0"/>
                </a:rPr>
                <a:t>Horizontal profile </a:t>
              </a:r>
              <a:r>
                <a:rPr lang="en-US" altLang="de-DE" sz="1400" b="1" dirty="0" smtClean="0">
                  <a:solidFill>
                    <a:srgbClr val="C00000"/>
                  </a:solidFill>
                  <a:latin typeface="Calibri" panose="020F0502020204030204" pitchFamily="34" charset="0"/>
                </a:rPr>
                <a:t>afte</a:t>
              </a:r>
              <a:r>
                <a:rPr lang="en-US" altLang="de-DE" sz="1400" dirty="0" smtClean="0">
                  <a:solidFill>
                    <a:srgbClr val="C00000"/>
                  </a:solidFill>
                  <a:latin typeface="Calibri" panose="020F0502020204030204" pitchFamily="34" charset="0"/>
                </a:rPr>
                <a:t>r acc.:</a:t>
              </a:r>
            </a:p>
          </p:txBody>
        </p:sp>
        <p:sp>
          <p:nvSpPr>
            <p:cNvPr id="51" name="Text Box 4"/>
            <p:cNvSpPr txBox="1">
              <a:spLocks noChangeArrowheads="1"/>
            </p:cNvSpPr>
            <p:nvPr/>
          </p:nvSpPr>
          <p:spPr bwMode="auto">
            <a:xfrm>
              <a:off x="2900827" y="3274025"/>
              <a:ext cx="25300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solidFill>
                    <a:srgbClr val="0000FF"/>
                  </a:solidFill>
                  <a:latin typeface="Calibri" panose="020F0502020204030204" pitchFamily="34" charset="0"/>
                </a:rPr>
                <a:t>Vertical profile </a:t>
              </a:r>
              <a:r>
                <a:rPr lang="en-US" altLang="de-DE" sz="1400" b="1" dirty="0" smtClean="0">
                  <a:solidFill>
                    <a:srgbClr val="0000FF"/>
                  </a:solidFill>
                  <a:latin typeface="Calibri" panose="020F0502020204030204" pitchFamily="34" charset="0"/>
                </a:rPr>
                <a:t>after</a:t>
              </a:r>
              <a:r>
                <a:rPr lang="en-US" altLang="de-DE" sz="1400" dirty="0" smtClean="0">
                  <a:solidFill>
                    <a:srgbClr val="0000FF"/>
                  </a:solidFill>
                  <a:latin typeface="Calibri" panose="020F0502020204030204" pitchFamily="34" charset="0"/>
                </a:rPr>
                <a:t> acc.:</a:t>
              </a:r>
            </a:p>
          </p:txBody>
        </p:sp>
        <p:sp>
          <p:nvSpPr>
            <p:cNvPr id="52" name="Text Box 4"/>
            <p:cNvSpPr txBox="1">
              <a:spLocks noChangeArrowheads="1"/>
            </p:cNvSpPr>
            <p:nvPr/>
          </p:nvSpPr>
          <p:spPr bwMode="auto">
            <a:xfrm>
              <a:off x="5935056" y="3020995"/>
              <a:ext cx="652971" cy="35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ts val="1000"/>
                </a:lnSpc>
              </a:pPr>
              <a:r>
                <a:rPr lang="en-US" altLang="de-DE" sz="1400" dirty="0" smtClean="0">
                  <a:solidFill>
                    <a:srgbClr val="0000FF"/>
                  </a:solidFill>
                </a:rPr>
                <a:t>before </a:t>
              </a:r>
            </a:p>
            <a:p>
              <a:pPr algn="l">
                <a:lnSpc>
                  <a:spcPts val="1000"/>
                </a:lnSpc>
                <a:spcBef>
                  <a:spcPts val="0"/>
                </a:spcBef>
              </a:pPr>
              <a:r>
                <a:rPr lang="en-US" altLang="de-DE" sz="1400" dirty="0" smtClean="0">
                  <a:solidFill>
                    <a:srgbClr val="0000FF"/>
                  </a:solidFill>
                </a:rPr>
                <a:t>acc.</a:t>
              </a:r>
            </a:p>
          </p:txBody>
        </p:sp>
        <p:sp>
          <p:nvSpPr>
            <p:cNvPr id="53" name="Text Box 4"/>
            <p:cNvSpPr txBox="1">
              <a:spLocks noChangeArrowheads="1"/>
            </p:cNvSpPr>
            <p:nvPr/>
          </p:nvSpPr>
          <p:spPr bwMode="auto">
            <a:xfrm>
              <a:off x="5788569" y="3869315"/>
              <a:ext cx="979457" cy="220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ts val="1000"/>
                </a:lnSpc>
              </a:pPr>
              <a:r>
                <a:rPr lang="en-US" altLang="de-DE" sz="1400" dirty="0" smtClean="0">
                  <a:solidFill>
                    <a:srgbClr val="0000FF"/>
                  </a:solidFill>
                </a:rPr>
                <a:t>after acc.</a:t>
              </a:r>
            </a:p>
          </p:txBody>
        </p:sp>
      </p:grpSp>
      <p:sp>
        <p:nvSpPr>
          <p:cNvPr id="54" name="Text Box 4"/>
          <p:cNvSpPr txBox="1">
            <a:spLocks noChangeArrowheads="1"/>
          </p:cNvSpPr>
          <p:nvPr/>
        </p:nvSpPr>
        <p:spPr bwMode="auto">
          <a:xfrm>
            <a:off x="60252" y="863750"/>
            <a:ext cx="3875958"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00FF"/>
                </a:solidFill>
                <a:latin typeface="Calibri" panose="020F0502020204030204" pitchFamily="34" charset="0"/>
              </a:rPr>
              <a:t>Emittance conservation requires </a:t>
            </a:r>
          </a:p>
          <a:p>
            <a:pPr algn="l">
              <a:spcBef>
                <a:spcPts val="0"/>
              </a:spcBef>
            </a:pPr>
            <a:r>
              <a:rPr lang="en-US" altLang="de-DE" b="1" dirty="0" smtClean="0">
                <a:solidFill>
                  <a:srgbClr val="0000FF"/>
                </a:solidFill>
                <a:latin typeface="Calibri" panose="020F0502020204030204" pitchFamily="34" charset="0"/>
              </a:rPr>
              <a:t>precise injection matching</a:t>
            </a:r>
          </a:p>
          <a:p>
            <a:pPr algn="l">
              <a:spcBef>
                <a:spcPts val="0"/>
              </a:spcBef>
            </a:pPr>
            <a:r>
              <a:rPr lang="en-US" altLang="de-DE" b="1" dirty="0" smtClean="0">
                <a:latin typeface="Calibri" panose="020F0502020204030204" pitchFamily="34" charset="0"/>
              </a:rPr>
              <a:t>Wrong angle </a:t>
            </a:r>
          </a:p>
          <a:p>
            <a:pPr algn="l">
              <a:spcBef>
                <a:spcPts val="0"/>
              </a:spcBef>
            </a:pPr>
            <a:r>
              <a:rPr lang="en-US" altLang="de-DE" b="1" dirty="0" smtClean="0">
                <a:latin typeface="Calibri" panose="020F0502020204030204" pitchFamily="34" charset="0"/>
              </a:rPr>
              <a:t>of injected beam: </a:t>
            </a:r>
            <a:endParaRPr lang="en-US" altLang="de-DE" dirty="0" smtClean="0">
              <a:latin typeface="Calibri" panose="020F0502020204030204" pitchFamily="34" charset="0"/>
            </a:endParaRPr>
          </a:p>
          <a:p>
            <a:pPr marL="285750" indent="-285750" algn="l">
              <a:spcBef>
                <a:spcPts val="0"/>
              </a:spcBef>
              <a:buFont typeface="Wingdings" panose="05000000000000000000" pitchFamily="2" charset="2"/>
              <a:buChar char="Ø"/>
            </a:pPr>
            <a:r>
              <a:rPr lang="en-US" altLang="de-DE" dirty="0" smtClean="0">
                <a:latin typeface="Calibri" panose="020F0502020204030204" pitchFamily="34" charset="0"/>
              </a:rPr>
              <a:t>injection into outer </a:t>
            </a:r>
          </a:p>
          <a:p>
            <a:pPr algn="l">
              <a:spcBef>
                <a:spcPts val="0"/>
              </a:spcBef>
            </a:pPr>
            <a:r>
              <a:rPr lang="en-US" altLang="de-DE" dirty="0">
                <a:latin typeface="Calibri" panose="020F0502020204030204" pitchFamily="34" charset="0"/>
              </a:rPr>
              <a:t> </a:t>
            </a:r>
            <a:r>
              <a:rPr lang="en-US" altLang="de-DE" dirty="0" smtClean="0">
                <a:latin typeface="Calibri" panose="020F0502020204030204" pitchFamily="34" charset="0"/>
              </a:rPr>
              <a:t>   phase space </a:t>
            </a:r>
            <a:r>
              <a:rPr lang="en-US" altLang="de-DE" dirty="0" smtClean="0">
                <a:latin typeface="Calibri" panose="020F0502020204030204" pitchFamily="34" charset="0"/>
                <a:sym typeface="Symbol"/>
              </a:rPr>
              <a:t></a:t>
            </a:r>
            <a:r>
              <a:rPr lang="en-US" altLang="de-DE" dirty="0" smtClean="0">
                <a:latin typeface="Calibri" panose="020F0502020204030204" pitchFamily="34" charset="0"/>
              </a:rPr>
              <a:t> large </a:t>
            </a:r>
          </a:p>
          <a:p>
            <a:pPr algn="l">
              <a:spcBef>
                <a:spcPts val="0"/>
              </a:spcBef>
            </a:pPr>
            <a:r>
              <a:rPr lang="en-US" altLang="de-DE" dirty="0" smtClean="0">
                <a:latin typeface="Calibri" panose="020F0502020204030204" pitchFamily="34" charset="0"/>
              </a:rPr>
              <a:t>    </a:t>
            </a:r>
            <a:r>
              <a:rPr lang="en-US" altLang="de-DE" b="1" i="1" dirty="0" smtClean="0">
                <a:latin typeface="Calibri" panose="020F0502020204030204" pitchFamily="34" charset="0"/>
                <a:sym typeface="Symbol"/>
              </a:rPr>
              <a:t></a:t>
            </a:r>
            <a:r>
              <a:rPr lang="en-US" altLang="de-DE" dirty="0" smtClean="0">
                <a:latin typeface="Calibri" panose="020F0502020204030204" pitchFamily="34" charset="0"/>
                <a:sym typeface="Symbol"/>
              </a:rPr>
              <a:t>-</a:t>
            </a:r>
            <a:r>
              <a:rPr lang="en-US" altLang="de-DE" dirty="0" smtClean="0">
                <a:latin typeface="Calibri" panose="020F0502020204030204" pitchFamily="34" charset="0"/>
              </a:rPr>
              <a:t>amplitude i.e. large beam</a:t>
            </a:r>
          </a:p>
          <a:p>
            <a:pPr marL="285750" indent="-285750" algn="l">
              <a:spcBef>
                <a:spcPts val="0"/>
              </a:spcBef>
              <a:buFont typeface="Wingdings" panose="05000000000000000000" pitchFamily="2" charset="2"/>
              <a:buChar char="Ø"/>
            </a:pPr>
            <a:r>
              <a:rPr lang="en-US" altLang="de-DE" dirty="0" smtClean="0">
                <a:latin typeface="Calibri" panose="020F0502020204030204" pitchFamily="34" charset="0"/>
              </a:rPr>
              <a:t>might result in </a:t>
            </a:r>
          </a:p>
          <a:p>
            <a:pPr algn="l">
              <a:spcBef>
                <a:spcPts val="0"/>
              </a:spcBef>
            </a:pPr>
            <a:r>
              <a:rPr lang="en-US" altLang="de-DE" dirty="0">
                <a:latin typeface="Calibri" panose="020F0502020204030204" pitchFamily="34" charset="0"/>
              </a:rPr>
              <a:t> </a:t>
            </a:r>
            <a:r>
              <a:rPr lang="en-US" altLang="de-DE" dirty="0" smtClean="0">
                <a:latin typeface="Calibri" panose="020F0502020204030204" pitchFamily="34" charset="0"/>
              </a:rPr>
              <a:t>   ‘hollow’ beam</a:t>
            </a:r>
          </a:p>
          <a:p>
            <a:pPr marL="285750" indent="-285750" algn="l">
              <a:spcBef>
                <a:spcPts val="0"/>
              </a:spcBef>
              <a:buFont typeface="Wingdings" panose="05000000000000000000" pitchFamily="2" charset="2"/>
              <a:buChar char="Ø"/>
            </a:pPr>
            <a:r>
              <a:rPr lang="en-US" altLang="de-DE" dirty="0" smtClean="0">
                <a:latin typeface="Calibri" panose="020F0502020204030204" pitchFamily="34" charset="0"/>
              </a:rPr>
              <a:t>filling of acceptance</a:t>
            </a:r>
          </a:p>
          <a:p>
            <a:pPr algn="l">
              <a:spcBef>
                <a:spcPts val="0"/>
              </a:spcBef>
            </a:pPr>
            <a:r>
              <a:rPr lang="en-US" altLang="de-DE" dirty="0">
                <a:latin typeface="Calibri" panose="020F0502020204030204" pitchFamily="34" charset="0"/>
              </a:rPr>
              <a:t> </a:t>
            </a:r>
            <a:r>
              <a:rPr lang="en-US" altLang="de-DE" dirty="0" smtClean="0">
                <a:latin typeface="Calibri" panose="020F0502020204030204" pitchFamily="34" charset="0"/>
              </a:rPr>
              <a:t>   i.e. loss of particles</a:t>
            </a:r>
          </a:p>
          <a:p>
            <a:pPr marL="285750" indent="-285750" algn="l">
              <a:spcBef>
                <a:spcPts val="0"/>
              </a:spcBef>
              <a:buFont typeface="Symbol"/>
              <a:buChar char="Þ"/>
            </a:pPr>
            <a:r>
              <a:rPr lang="en-US" altLang="de-DE" dirty="0" smtClean="0">
                <a:latin typeface="Calibri" panose="020F0502020204030204" pitchFamily="34" charset="0"/>
              </a:rPr>
              <a:t>Hadron beams: larger </a:t>
            </a:r>
          </a:p>
          <a:p>
            <a:pPr algn="l">
              <a:spcBef>
                <a:spcPts val="0"/>
              </a:spcBef>
            </a:pPr>
            <a:r>
              <a:rPr lang="en-US" altLang="de-DE" dirty="0" smtClean="0">
                <a:latin typeface="Calibri" panose="020F0502020204030204" pitchFamily="34" charset="0"/>
              </a:rPr>
              <a:t>emittance after acceleration   </a:t>
            </a:r>
          </a:p>
        </p:txBody>
      </p:sp>
      <p:sp>
        <p:nvSpPr>
          <p:cNvPr id="6" name="Freihandform 5"/>
          <p:cNvSpPr/>
          <p:nvPr/>
        </p:nvSpPr>
        <p:spPr bwMode="auto">
          <a:xfrm>
            <a:off x="3803904" y="5827776"/>
            <a:ext cx="2682240" cy="341376"/>
          </a:xfrm>
          <a:custGeom>
            <a:avLst/>
            <a:gdLst>
              <a:gd name="connsiteX0" fmla="*/ 0 w 2682240"/>
              <a:gd name="connsiteY0" fmla="*/ 304800 h 341376"/>
              <a:gd name="connsiteX1" fmla="*/ 670560 w 2682240"/>
              <a:gd name="connsiteY1" fmla="*/ 0 h 341376"/>
              <a:gd name="connsiteX2" fmla="*/ 670560 w 2682240"/>
              <a:gd name="connsiteY2" fmla="*/ 0 h 341376"/>
              <a:gd name="connsiteX3" fmla="*/ 1267968 w 2682240"/>
              <a:gd name="connsiteY3" fmla="*/ 304800 h 341376"/>
              <a:gd name="connsiteX4" fmla="*/ 1865376 w 2682240"/>
              <a:gd name="connsiteY4" fmla="*/ 73152 h 341376"/>
              <a:gd name="connsiteX5" fmla="*/ 2682240 w 2682240"/>
              <a:gd name="connsiteY5" fmla="*/ 341376 h 341376"/>
              <a:gd name="connsiteX6" fmla="*/ 2682240 w 2682240"/>
              <a:gd name="connsiteY6" fmla="*/ 341376 h 34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2240" h="341376">
                <a:moveTo>
                  <a:pt x="0" y="304800"/>
                </a:moveTo>
                <a:lnTo>
                  <a:pt x="670560" y="0"/>
                </a:lnTo>
                <a:lnTo>
                  <a:pt x="670560" y="0"/>
                </a:lnTo>
                <a:cubicBezTo>
                  <a:pt x="770128" y="50800"/>
                  <a:pt x="1068832" y="292608"/>
                  <a:pt x="1267968" y="304800"/>
                </a:cubicBezTo>
                <a:cubicBezTo>
                  <a:pt x="1467104" y="316992"/>
                  <a:pt x="1629664" y="67056"/>
                  <a:pt x="1865376" y="73152"/>
                </a:cubicBezTo>
                <a:cubicBezTo>
                  <a:pt x="2101088" y="79248"/>
                  <a:pt x="2682240" y="341376"/>
                  <a:pt x="2682240" y="341376"/>
                </a:cubicBezTo>
                <a:lnTo>
                  <a:pt x="2682240" y="341376"/>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12" name="Freihandform 11"/>
          <p:cNvSpPr/>
          <p:nvPr/>
        </p:nvSpPr>
        <p:spPr bwMode="auto">
          <a:xfrm>
            <a:off x="3621024" y="5913120"/>
            <a:ext cx="1865376" cy="377952"/>
          </a:xfrm>
          <a:custGeom>
            <a:avLst/>
            <a:gdLst>
              <a:gd name="connsiteX0" fmla="*/ 0 w 1865376"/>
              <a:gd name="connsiteY0" fmla="*/ 377952 h 377952"/>
              <a:gd name="connsiteX1" fmla="*/ 597408 w 1865376"/>
              <a:gd name="connsiteY1" fmla="*/ 0 h 377952"/>
              <a:gd name="connsiteX2" fmla="*/ 597408 w 1865376"/>
              <a:gd name="connsiteY2" fmla="*/ 0 h 377952"/>
              <a:gd name="connsiteX3" fmla="*/ 597408 w 1865376"/>
              <a:gd name="connsiteY3" fmla="*/ 0 h 377952"/>
              <a:gd name="connsiteX4" fmla="*/ 1328928 w 1865376"/>
              <a:gd name="connsiteY4" fmla="*/ 280416 h 377952"/>
              <a:gd name="connsiteX5" fmla="*/ 1865376 w 1865376"/>
              <a:gd name="connsiteY5" fmla="*/ 231648 h 377952"/>
              <a:gd name="connsiteX6" fmla="*/ 1865376 w 1865376"/>
              <a:gd name="connsiteY6" fmla="*/ 231648 h 377952"/>
              <a:gd name="connsiteX7" fmla="*/ 1865376 w 1865376"/>
              <a:gd name="connsiteY7" fmla="*/ 231648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5376" h="377952">
                <a:moveTo>
                  <a:pt x="0" y="377952"/>
                </a:moveTo>
                <a:lnTo>
                  <a:pt x="597408" y="0"/>
                </a:lnTo>
                <a:lnTo>
                  <a:pt x="597408" y="0"/>
                </a:lnTo>
                <a:lnTo>
                  <a:pt x="597408" y="0"/>
                </a:lnTo>
                <a:cubicBezTo>
                  <a:pt x="719328" y="46736"/>
                  <a:pt x="1117600" y="241808"/>
                  <a:pt x="1328928" y="280416"/>
                </a:cubicBezTo>
                <a:cubicBezTo>
                  <a:pt x="1540256" y="319024"/>
                  <a:pt x="1865376" y="231648"/>
                  <a:pt x="1865376" y="231648"/>
                </a:cubicBezTo>
                <a:lnTo>
                  <a:pt x="1865376" y="231648"/>
                </a:lnTo>
                <a:lnTo>
                  <a:pt x="1865376" y="231648"/>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grpSp>
        <p:nvGrpSpPr>
          <p:cNvPr id="16" name="Gruppieren 15"/>
          <p:cNvGrpSpPr/>
          <p:nvPr/>
        </p:nvGrpSpPr>
        <p:grpSpPr>
          <a:xfrm>
            <a:off x="0" y="4448123"/>
            <a:ext cx="2900826" cy="2000634"/>
            <a:chOff x="0" y="4448123"/>
            <a:chExt cx="2900826" cy="2000634"/>
          </a:xfrm>
        </p:grpSpPr>
        <p:cxnSp>
          <p:nvCxnSpPr>
            <p:cNvPr id="28" name="Gerade Verbindung 27"/>
            <p:cNvCxnSpPr/>
            <p:nvPr/>
          </p:nvCxnSpPr>
          <p:spPr bwMode="auto">
            <a:xfrm flipH="1">
              <a:off x="853447" y="5345497"/>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2587056" y="5345497"/>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bwMode="auto">
            <a:xfrm flipV="1">
              <a:off x="853447" y="5869907"/>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992770" y="6091481"/>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32" name="Textfeld 31"/>
            <p:cNvSpPr txBox="1"/>
            <p:nvPr/>
          </p:nvSpPr>
          <p:spPr>
            <a:xfrm>
              <a:off x="1787168" y="6094096"/>
              <a:ext cx="1113658" cy="307777"/>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33" name="Text Box 4"/>
            <p:cNvSpPr txBox="1">
              <a:spLocks noChangeArrowheads="1"/>
            </p:cNvSpPr>
            <p:nvPr/>
          </p:nvSpPr>
          <p:spPr bwMode="auto">
            <a:xfrm>
              <a:off x="1478598" y="4798697"/>
              <a:ext cx="8038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IPM</a:t>
              </a:r>
              <a:endParaRPr lang="en-US" altLang="de-DE" sz="1600" b="1" dirty="0">
                <a:solidFill>
                  <a:srgbClr val="0000FF"/>
                </a:solidFill>
              </a:endParaRPr>
            </a:p>
          </p:txBody>
        </p:sp>
        <p:sp>
          <p:nvSpPr>
            <p:cNvPr id="34" name="Abgerundetes Rechteck 33"/>
            <p:cNvSpPr/>
            <p:nvPr/>
          </p:nvSpPr>
          <p:spPr bwMode="auto">
            <a:xfrm>
              <a:off x="1062754" y="4622497"/>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5" name="Rechteck 34"/>
            <p:cNvSpPr/>
            <p:nvPr/>
          </p:nvSpPr>
          <p:spPr bwMode="auto">
            <a:xfrm>
              <a:off x="1599278" y="4509120"/>
              <a:ext cx="424706"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6" name="Textfeld 35"/>
            <p:cNvSpPr txBox="1"/>
            <p:nvPr/>
          </p:nvSpPr>
          <p:spPr>
            <a:xfrm>
              <a:off x="1187723" y="5180815"/>
              <a:ext cx="1511266" cy="338554"/>
            </a:xfrm>
            <a:prstGeom prst="rect">
              <a:avLst/>
            </a:prstGeom>
            <a:noFill/>
          </p:spPr>
          <p:txBody>
            <a:bodyPr wrap="square" rtlCol="0">
              <a:spAutoFit/>
            </a:bodyPr>
            <a:lstStyle/>
            <a:p>
              <a:r>
                <a:rPr lang="en-US" sz="1600" b="1" dirty="0" smtClean="0">
                  <a:solidFill>
                    <a:srgbClr val="C00000"/>
                  </a:solidFill>
                </a:rPr>
                <a:t>synchrotron</a:t>
              </a:r>
              <a:endParaRPr lang="en-US" sz="1600" b="1" dirty="0">
                <a:solidFill>
                  <a:srgbClr val="C00000"/>
                </a:solidFill>
              </a:endParaRPr>
            </a:p>
          </p:txBody>
        </p:sp>
        <p:sp>
          <p:nvSpPr>
            <p:cNvPr id="37" name="Rechteck 36"/>
            <p:cNvSpPr/>
            <p:nvPr/>
          </p:nvSpPr>
          <p:spPr bwMode="auto">
            <a:xfrm rot="17040726">
              <a:off x="754852" y="6107924"/>
              <a:ext cx="233670" cy="217765"/>
            </a:xfrm>
            <a:prstGeom prst="rect">
              <a:avLst/>
            </a:prstGeom>
            <a:noFill/>
            <a:ln w="571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35496" y="5575950"/>
              <a:ext cx="10394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CC0099"/>
                  </a:solidFill>
                </a:rPr>
                <a:t>vertical</a:t>
              </a:r>
            </a:p>
            <a:p>
              <a:pPr algn="l">
                <a:spcBef>
                  <a:spcPts val="0"/>
                </a:spcBef>
              </a:pPr>
              <a:r>
                <a:rPr lang="en-US" altLang="de-DE" sz="1600" b="1" dirty="0" err="1" smtClean="0">
                  <a:solidFill>
                    <a:srgbClr val="CC0099"/>
                  </a:solidFill>
                </a:rPr>
                <a:t>steerer</a:t>
              </a:r>
              <a:endParaRPr lang="en-US" altLang="de-DE" sz="1600" b="1" dirty="0">
                <a:solidFill>
                  <a:srgbClr val="CC0099"/>
                </a:solidFill>
              </a:endParaRPr>
            </a:p>
          </p:txBody>
        </p:sp>
        <p:sp>
          <p:nvSpPr>
            <p:cNvPr id="4" name="Freihandform 3"/>
            <p:cNvSpPr/>
            <p:nvPr/>
          </p:nvSpPr>
          <p:spPr bwMode="auto">
            <a:xfrm>
              <a:off x="963168" y="4529810"/>
              <a:ext cx="1804663" cy="1668760"/>
            </a:xfrm>
            <a:custGeom>
              <a:avLst/>
              <a:gdLst>
                <a:gd name="connsiteX0" fmla="*/ 36576 w 1804663"/>
                <a:gd name="connsiteY0" fmla="*/ 1127278 h 1668760"/>
                <a:gd name="connsiteX1" fmla="*/ 243840 w 1804663"/>
                <a:gd name="connsiteY1" fmla="*/ 493294 h 1668760"/>
                <a:gd name="connsiteX2" fmla="*/ 524256 w 1804663"/>
                <a:gd name="connsiteY2" fmla="*/ 5614 h 1668760"/>
                <a:gd name="connsiteX3" fmla="*/ 1255776 w 1804663"/>
                <a:gd name="connsiteY3" fmla="*/ 261646 h 1668760"/>
                <a:gd name="connsiteX4" fmla="*/ 1804416 w 1804663"/>
                <a:gd name="connsiteY4" fmla="*/ 761518 h 1668760"/>
                <a:gd name="connsiteX5" fmla="*/ 1316736 w 1804663"/>
                <a:gd name="connsiteY5" fmla="*/ 1432078 h 1668760"/>
                <a:gd name="connsiteX6" fmla="*/ 646176 w 1804663"/>
                <a:gd name="connsiteY6" fmla="*/ 1663726 h 1668760"/>
                <a:gd name="connsiteX7" fmla="*/ 316992 w 1804663"/>
                <a:gd name="connsiteY7" fmla="*/ 1249198 h 1668760"/>
                <a:gd name="connsiteX8" fmla="*/ 0 w 1804663"/>
                <a:gd name="connsiteY8" fmla="*/ 907822 h 1668760"/>
                <a:gd name="connsiteX9" fmla="*/ 85344 w 1804663"/>
                <a:gd name="connsiteY9" fmla="*/ 371374 h 1668760"/>
                <a:gd name="connsiteX10" fmla="*/ 573024 w 1804663"/>
                <a:gd name="connsiteY10" fmla="*/ 188494 h 1668760"/>
                <a:gd name="connsiteX11" fmla="*/ 1316736 w 1804663"/>
                <a:gd name="connsiteY11" fmla="*/ 29998 h 1668760"/>
                <a:gd name="connsiteX12" fmla="*/ 1316736 w 1804663"/>
                <a:gd name="connsiteY12" fmla="*/ 29998 h 166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4663" h="1668760">
                  <a:moveTo>
                    <a:pt x="36576" y="1127278"/>
                  </a:moveTo>
                  <a:cubicBezTo>
                    <a:pt x="99568" y="903758"/>
                    <a:pt x="162560" y="680238"/>
                    <a:pt x="243840" y="493294"/>
                  </a:cubicBezTo>
                  <a:cubicBezTo>
                    <a:pt x="325120" y="306350"/>
                    <a:pt x="355600" y="44222"/>
                    <a:pt x="524256" y="5614"/>
                  </a:cubicBezTo>
                  <a:cubicBezTo>
                    <a:pt x="692912" y="-32994"/>
                    <a:pt x="1042416" y="135662"/>
                    <a:pt x="1255776" y="261646"/>
                  </a:cubicBezTo>
                  <a:cubicBezTo>
                    <a:pt x="1469136" y="387630"/>
                    <a:pt x="1794256" y="566446"/>
                    <a:pt x="1804416" y="761518"/>
                  </a:cubicBezTo>
                  <a:cubicBezTo>
                    <a:pt x="1814576" y="956590"/>
                    <a:pt x="1509776" y="1281710"/>
                    <a:pt x="1316736" y="1432078"/>
                  </a:cubicBezTo>
                  <a:cubicBezTo>
                    <a:pt x="1123696" y="1582446"/>
                    <a:pt x="812800" y="1694206"/>
                    <a:pt x="646176" y="1663726"/>
                  </a:cubicBezTo>
                  <a:cubicBezTo>
                    <a:pt x="479552" y="1633246"/>
                    <a:pt x="424688" y="1375182"/>
                    <a:pt x="316992" y="1249198"/>
                  </a:cubicBezTo>
                  <a:cubicBezTo>
                    <a:pt x="209296" y="1123214"/>
                    <a:pt x="38608" y="1054126"/>
                    <a:pt x="0" y="907822"/>
                  </a:cubicBezTo>
                  <a:cubicBezTo>
                    <a:pt x="-38608" y="761518"/>
                    <a:pt x="-10160" y="491262"/>
                    <a:pt x="85344" y="371374"/>
                  </a:cubicBezTo>
                  <a:cubicBezTo>
                    <a:pt x="180848" y="251486"/>
                    <a:pt x="367792" y="245390"/>
                    <a:pt x="573024" y="188494"/>
                  </a:cubicBezTo>
                  <a:cubicBezTo>
                    <a:pt x="778256" y="131598"/>
                    <a:pt x="1316736" y="29998"/>
                    <a:pt x="1316736" y="29998"/>
                  </a:cubicBezTo>
                  <a:lnTo>
                    <a:pt x="1316736" y="29998"/>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5" name="Freihandform 4"/>
            <p:cNvSpPr/>
            <p:nvPr/>
          </p:nvSpPr>
          <p:spPr bwMode="auto">
            <a:xfrm>
              <a:off x="899542" y="4552539"/>
              <a:ext cx="1813873" cy="1646709"/>
            </a:xfrm>
            <a:custGeom>
              <a:avLst/>
              <a:gdLst>
                <a:gd name="connsiteX0" fmla="*/ 88010 w 1813873"/>
                <a:gd name="connsiteY0" fmla="*/ 1104549 h 1646709"/>
                <a:gd name="connsiteX1" fmla="*/ 319658 w 1813873"/>
                <a:gd name="connsiteY1" fmla="*/ 507141 h 1646709"/>
                <a:gd name="connsiteX2" fmla="*/ 575690 w 1813873"/>
                <a:gd name="connsiteY2" fmla="*/ 7269 h 1646709"/>
                <a:gd name="connsiteX3" fmla="*/ 1295018 w 1813873"/>
                <a:gd name="connsiteY3" fmla="*/ 226725 h 1646709"/>
                <a:gd name="connsiteX4" fmla="*/ 1807082 w 1813873"/>
                <a:gd name="connsiteY4" fmla="*/ 458373 h 1646709"/>
                <a:gd name="connsiteX5" fmla="*/ 1575434 w 1813873"/>
                <a:gd name="connsiteY5" fmla="*/ 1031397 h 1646709"/>
                <a:gd name="connsiteX6" fmla="*/ 1380362 w 1813873"/>
                <a:gd name="connsiteY6" fmla="*/ 1628805 h 1646709"/>
                <a:gd name="connsiteX7" fmla="*/ 551306 w 1813873"/>
                <a:gd name="connsiteY7" fmla="*/ 1470309 h 1646709"/>
                <a:gd name="connsiteX8" fmla="*/ 173354 w 1813873"/>
                <a:gd name="connsiteY8" fmla="*/ 1263045 h 1646709"/>
                <a:gd name="connsiteX9" fmla="*/ 2666 w 1813873"/>
                <a:gd name="connsiteY9" fmla="*/ 799749 h 1646709"/>
                <a:gd name="connsiteX10" fmla="*/ 295274 w 1813873"/>
                <a:gd name="connsiteY10" fmla="*/ 360837 h 1646709"/>
                <a:gd name="connsiteX11" fmla="*/ 295274 w 1813873"/>
                <a:gd name="connsiteY11" fmla="*/ 360837 h 1646709"/>
                <a:gd name="connsiteX12" fmla="*/ 295274 w 1813873"/>
                <a:gd name="connsiteY12" fmla="*/ 360837 h 1646709"/>
                <a:gd name="connsiteX13" fmla="*/ 295274 w 1813873"/>
                <a:gd name="connsiteY13" fmla="*/ 360837 h 1646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3873" h="1646709">
                  <a:moveTo>
                    <a:pt x="88010" y="1104549"/>
                  </a:moveTo>
                  <a:cubicBezTo>
                    <a:pt x="163194" y="897285"/>
                    <a:pt x="238378" y="690021"/>
                    <a:pt x="319658" y="507141"/>
                  </a:cubicBezTo>
                  <a:cubicBezTo>
                    <a:pt x="400938" y="324261"/>
                    <a:pt x="413130" y="54005"/>
                    <a:pt x="575690" y="7269"/>
                  </a:cubicBezTo>
                  <a:cubicBezTo>
                    <a:pt x="738250" y="-39467"/>
                    <a:pt x="1089786" y="151541"/>
                    <a:pt x="1295018" y="226725"/>
                  </a:cubicBezTo>
                  <a:cubicBezTo>
                    <a:pt x="1500250" y="301909"/>
                    <a:pt x="1760346" y="324261"/>
                    <a:pt x="1807082" y="458373"/>
                  </a:cubicBezTo>
                  <a:cubicBezTo>
                    <a:pt x="1853818" y="592485"/>
                    <a:pt x="1646554" y="836325"/>
                    <a:pt x="1575434" y="1031397"/>
                  </a:cubicBezTo>
                  <a:cubicBezTo>
                    <a:pt x="1504314" y="1226469"/>
                    <a:pt x="1551050" y="1555653"/>
                    <a:pt x="1380362" y="1628805"/>
                  </a:cubicBezTo>
                  <a:cubicBezTo>
                    <a:pt x="1209674" y="1701957"/>
                    <a:pt x="752474" y="1531269"/>
                    <a:pt x="551306" y="1470309"/>
                  </a:cubicBezTo>
                  <a:cubicBezTo>
                    <a:pt x="350138" y="1409349"/>
                    <a:pt x="264794" y="1374805"/>
                    <a:pt x="173354" y="1263045"/>
                  </a:cubicBezTo>
                  <a:cubicBezTo>
                    <a:pt x="81914" y="1151285"/>
                    <a:pt x="-17654" y="950117"/>
                    <a:pt x="2666" y="799749"/>
                  </a:cubicBezTo>
                  <a:cubicBezTo>
                    <a:pt x="22986" y="649381"/>
                    <a:pt x="295274" y="360837"/>
                    <a:pt x="295274" y="360837"/>
                  </a:cubicBezTo>
                  <a:lnTo>
                    <a:pt x="295274" y="360837"/>
                  </a:lnTo>
                  <a:lnTo>
                    <a:pt x="295274" y="360837"/>
                  </a:lnTo>
                  <a:lnTo>
                    <a:pt x="295274" y="360837"/>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11" name="Freihandform 10"/>
            <p:cNvSpPr/>
            <p:nvPr/>
          </p:nvSpPr>
          <p:spPr bwMode="auto">
            <a:xfrm>
              <a:off x="1011936" y="4579384"/>
              <a:ext cx="1676326" cy="1465627"/>
            </a:xfrm>
            <a:custGeom>
              <a:avLst/>
              <a:gdLst>
                <a:gd name="connsiteX0" fmla="*/ 0 w 1676326"/>
                <a:gd name="connsiteY0" fmla="*/ 1016744 h 1465627"/>
                <a:gd name="connsiteX1" fmla="*/ 341376 w 1676326"/>
                <a:gd name="connsiteY1" fmla="*/ 260840 h 1465627"/>
                <a:gd name="connsiteX2" fmla="*/ 890016 w 1676326"/>
                <a:gd name="connsiteY2" fmla="*/ 4808 h 1465627"/>
                <a:gd name="connsiteX3" fmla="*/ 1450848 w 1676326"/>
                <a:gd name="connsiteY3" fmla="*/ 443720 h 1465627"/>
                <a:gd name="connsiteX4" fmla="*/ 1621536 w 1676326"/>
                <a:gd name="connsiteY4" fmla="*/ 1382504 h 1465627"/>
                <a:gd name="connsiteX5" fmla="*/ 536448 w 1676326"/>
                <a:gd name="connsiteY5" fmla="*/ 1419080 h 1465627"/>
                <a:gd name="connsiteX6" fmla="*/ 536448 w 1676326"/>
                <a:gd name="connsiteY6" fmla="*/ 1419080 h 1465627"/>
                <a:gd name="connsiteX7" fmla="*/ 536448 w 1676326"/>
                <a:gd name="connsiteY7" fmla="*/ 1419080 h 1465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6326" h="1465627">
                  <a:moveTo>
                    <a:pt x="0" y="1016744"/>
                  </a:moveTo>
                  <a:cubicBezTo>
                    <a:pt x="96520" y="723120"/>
                    <a:pt x="193040" y="429496"/>
                    <a:pt x="341376" y="260840"/>
                  </a:cubicBezTo>
                  <a:cubicBezTo>
                    <a:pt x="489712" y="92184"/>
                    <a:pt x="705104" y="-25672"/>
                    <a:pt x="890016" y="4808"/>
                  </a:cubicBezTo>
                  <a:cubicBezTo>
                    <a:pt x="1074928" y="35288"/>
                    <a:pt x="1328928" y="214104"/>
                    <a:pt x="1450848" y="443720"/>
                  </a:cubicBezTo>
                  <a:cubicBezTo>
                    <a:pt x="1572768" y="673336"/>
                    <a:pt x="1773936" y="1219944"/>
                    <a:pt x="1621536" y="1382504"/>
                  </a:cubicBezTo>
                  <a:cubicBezTo>
                    <a:pt x="1469136" y="1545064"/>
                    <a:pt x="536448" y="1419080"/>
                    <a:pt x="536448" y="1419080"/>
                  </a:cubicBezTo>
                  <a:lnTo>
                    <a:pt x="536448" y="1419080"/>
                  </a:lnTo>
                  <a:lnTo>
                    <a:pt x="536448" y="1419080"/>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13" name="Freihandform 12"/>
            <p:cNvSpPr/>
            <p:nvPr/>
          </p:nvSpPr>
          <p:spPr bwMode="auto">
            <a:xfrm>
              <a:off x="950976" y="4448123"/>
              <a:ext cx="1820607" cy="1788535"/>
            </a:xfrm>
            <a:custGeom>
              <a:avLst/>
              <a:gdLst>
                <a:gd name="connsiteX0" fmla="*/ 46977 w 1820607"/>
                <a:gd name="connsiteY0" fmla="*/ 1210719 h 1788535"/>
                <a:gd name="connsiteX1" fmla="*/ 290817 w 1820607"/>
                <a:gd name="connsiteY1" fmla="*/ 491391 h 1788535"/>
                <a:gd name="connsiteX2" fmla="*/ 632193 w 1820607"/>
                <a:gd name="connsiteY2" fmla="*/ 3711 h 1788535"/>
                <a:gd name="connsiteX3" fmla="*/ 1278369 w 1820607"/>
                <a:gd name="connsiteY3" fmla="*/ 284127 h 1788535"/>
                <a:gd name="connsiteX4" fmla="*/ 1814817 w 1820607"/>
                <a:gd name="connsiteY4" fmla="*/ 601119 h 1788535"/>
                <a:gd name="connsiteX5" fmla="*/ 1534401 w 1820607"/>
                <a:gd name="connsiteY5" fmla="*/ 1174143 h 1788535"/>
                <a:gd name="connsiteX6" fmla="*/ 1095489 w 1820607"/>
                <a:gd name="connsiteY6" fmla="*/ 1783743 h 1788535"/>
                <a:gd name="connsiteX7" fmla="*/ 400545 w 1820607"/>
                <a:gd name="connsiteY7" fmla="*/ 1454559 h 1788535"/>
                <a:gd name="connsiteX8" fmla="*/ 303009 w 1820607"/>
                <a:gd name="connsiteY8" fmla="*/ 1381407 h 1788535"/>
                <a:gd name="connsiteX9" fmla="*/ 71361 w 1820607"/>
                <a:gd name="connsiteY9" fmla="*/ 1052223 h 1788535"/>
                <a:gd name="connsiteX10" fmla="*/ 34785 w 1820607"/>
                <a:gd name="connsiteY10" fmla="*/ 527967 h 1788535"/>
                <a:gd name="connsiteX11" fmla="*/ 534657 w 1820607"/>
                <a:gd name="connsiteY11" fmla="*/ 247551 h 1788535"/>
                <a:gd name="connsiteX12" fmla="*/ 546849 w 1820607"/>
                <a:gd name="connsiteY12" fmla="*/ 247551 h 178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20607" h="1788535">
                  <a:moveTo>
                    <a:pt x="46977" y="1210719"/>
                  </a:moveTo>
                  <a:cubicBezTo>
                    <a:pt x="120129" y="951639"/>
                    <a:pt x="193281" y="692559"/>
                    <a:pt x="290817" y="491391"/>
                  </a:cubicBezTo>
                  <a:cubicBezTo>
                    <a:pt x="388353" y="290223"/>
                    <a:pt x="467601" y="38255"/>
                    <a:pt x="632193" y="3711"/>
                  </a:cubicBezTo>
                  <a:cubicBezTo>
                    <a:pt x="796785" y="-30833"/>
                    <a:pt x="1081265" y="184559"/>
                    <a:pt x="1278369" y="284127"/>
                  </a:cubicBezTo>
                  <a:cubicBezTo>
                    <a:pt x="1475473" y="383695"/>
                    <a:pt x="1772145" y="452783"/>
                    <a:pt x="1814817" y="601119"/>
                  </a:cubicBezTo>
                  <a:cubicBezTo>
                    <a:pt x="1857489" y="749455"/>
                    <a:pt x="1654289" y="977039"/>
                    <a:pt x="1534401" y="1174143"/>
                  </a:cubicBezTo>
                  <a:cubicBezTo>
                    <a:pt x="1414513" y="1371247"/>
                    <a:pt x="1284465" y="1737007"/>
                    <a:pt x="1095489" y="1783743"/>
                  </a:cubicBezTo>
                  <a:cubicBezTo>
                    <a:pt x="906513" y="1830479"/>
                    <a:pt x="532625" y="1521615"/>
                    <a:pt x="400545" y="1454559"/>
                  </a:cubicBezTo>
                  <a:cubicBezTo>
                    <a:pt x="268465" y="1387503"/>
                    <a:pt x="357873" y="1448463"/>
                    <a:pt x="303009" y="1381407"/>
                  </a:cubicBezTo>
                  <a:cubicBezTo>
                    <a:pt x="248145" y="1314351"/>
                    <a:pt x="116065" y="1194463"/>
                    <a:pt x="71361" y="1052223"/>
                  </a:cubicBezTo>
                  <a:cubicBezTo>
                    <a:pt x="26657" y="909983"/>
                    <a:pt x="-42431" y="662079"/>
                    <a:pt x="34785" y="527967"/>
                  </a:cubicBezTo>
                  <a:cubicBezTo>
                    <a:pt x="112001" y="393855"/>
                    <a:pt x="449313" y="294287"/>
                    <a:pt x="534657" y="247551"/>
                  </a:cubicBezTo>
                  <a:cubicBezTo>
                    <a:pt x="620001" y="200815"/>
                    <a:pt x="583425" y="224183"/>
                    <a:pt x="546849" y="247551"/>
                  </a:cubicBezTo>
                </a:path>
              </a:pathLst>
            </a:custGeom>
            <a:noFill/>
            <a:ln w="31750" cap="flat" cmpd="sng" algn="ctr">
              <a:solidFill>
                <a:srgbClr val="008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39" name="Text Box 4"/>
            <p:cNvSpPr txBox="1">
              <a:spLocks noChangeArrowheads="1"/>
            </p:cNvSpPr>
            <p:nvPr/>
          </p:nvSpPr>
          <p:spPr bwMode="auto">
            <a:xfrm>
              <a:off x="0" y="4519095"/>
              <a:ext cx="103948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err="1" smtClean="0">
                  <a:solidFill>
                    <a:srgbClr val="008000"/>
                  </a:solidFill>
                </a:rPr>
                <a:t>injection:angle</a:t>
              </a:r>
              <a:endParaRPr lang="en-US" altLang="de-DE" sz="1600" dirty="0" smtClean="0">
                <a:solidFill>
                  <a:srgbClr val="008000"/>
                </a:solidFill>
              </a:endParaRPr>
            </a:p>
            <a:p>
              <a:pPr algn="l">
                <a:spcBef>
                  <a:spcPts val="0"/>
                </a:spcBef>
              </a:pPr>
              <a:r>
                <a:rPr lang="en-US" altLang="de-DE" sz="1600" dirty="0" smtClean="0">
                  <a:solidFill>
                    <a:srgbClr val="008000"/>
                  </a:solidFill>
                </a:rPr>
                <a:t>mismatch</a:t>
              </a:r>
            </a:p>
          </p:txBody>
        </p:sp>
        <p:cxnSp>
          <p:nvCxnSpPr>
            <p:cNvPr id="15" name="Gerade Verbindung mit Pfeil 14"/>
            <p:cNvCxnSpPr/>
            <p:nvPr/>
          </p:nvCxnSpPr>
          <p:spPr bwMode="auto">
            <a:xfrm>
              <a:off x="440454" y="5321487"/>
              <a:ext cx="431233" cy="169277"/>
            </a:xfrm>
            <a:prstGeom prst="straightConnector1">
              <a:avLst/>
            </a:prstGeom>
            <a:noFill/>
            <a:ln w="31750" cap="flat" cmpd="sng" algn="ctr">
              <a:solidFill>
                <a:srgbClr val="008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 name="Text Box 4"/>
          <p:cNvSpPr txBox="1">
            <a:spLocks noChangeArrowheads="1"/>
          </p:cNvSpPr>
          <p:nvPr/>
        </p:nvSpPr>
        <p:spPr bwMode="auto">
          <a:xfrm>
            <a:off x="2802779" y="5692371"/>
            <a:ext cx="244852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Schematic simulation:</a:t>
            </a:r>
          </a:p>
          <a:p>
            <a:pPr algn="l">
              <a:spcBef>
                <a:spcPts val="0"/>
              </a:spcBef>
            </a:pPr>
            <a:r>
              <a:rPr lang="en-US" altLang="de-DE" sz="1400" dirty="0" smtClean="0">
                <a:latin typeface="Calibri" panose="020F0502020204030204" pitchFamily="34" charset="0"/>
              </a:rPr>
              <a:t>Courtesy M. </a:t>
            </a:r>
            <a:r>
              <a:rPr lang="en-US" altLang="de-DE" sz="1400" dirty="0" err="1" smtClean="0">
                <a:latin typeface="Calibri" panose="020F0502020204030204" pitchFamily="34" charset="0"/>
              </a:rPr>
              <a:t>Syphers</a:t>
            </a:r>
            <a:endParaRPr lang="en-US" altLang="de-DE" sz="1400" dirty="0" smtClean="0">
              <a:latin typeface="Calibri" panose="020F0502020204030204" pitchFamily="34" charset="0"/>
            </a:endParaRPr>
          </a:p>
        </p:txBody>
      </p:sp>
      <p:grpSp>
        <p:nvGrpSpPr>
          <p:cNvPr id="9" name="Gruppieren 8"/>
          <p:cNvGrpSpPr/>
          <p:nvPr/>
        </p:nvGrpSpPr>
        <p:grpSpPr>
          <a:xfrm>
            <a:off x="4755284" y="5328623"/>
            <a:ext cx="4611883" cy="1184253"/>
            <a:chOff x="4755284" y="5328623"/>
            <a:chExt cx="4611883" cy="1184253"/>
          </a:xfrm>
        </p:grpSpPr>
        <p:pic>
          <p:nvPicPr>
            <p:cNvPr id="40" name="Picture 2" descr="F:\CAS Injection Extraction\Temp\cas-mis1.png"/>
            <p:cNvPicPr>
              <a:picLocks noChangeAspect="1" noChangeArrowheads="1"/>
            </p:cNvPicPr>
            <p:nvPr/>
          </p:nvPicPr>
          <p:blipFill>
            <a:blip r:embed="rId10">
              <a:clrChange>
                <a:clrFrom>
                  <a:srgbClr val="FFFFFF"/>
                </a:clrFrom>
                <a:clrTo>
                  <a:srgbClr val="FFFFFF">
                    <a:alpha val="0"/>
                  </a:srgbClr>
                </a:clrTo>
              </a:clrChange>
              <a:extLst>
                <a:ext uri="{BEBA8EAE-BF5A-486C-A8C5-ECC9F3942E4B}">
                  <a14:imgProps xmlns:a14="http://schemas.microsoft.com/office/drawing/2010/main">
                    <a14:imgLayer r:embed="rId11">
                      <a14:imgEffect>
                        <a14:sharpenSoften amount="23000"/>
                      </a14:imgEffect>
                      <a14:imgEffect>
                        <a14:brightnessContrast bright="-21000" contrast="72000"/>
                      </a14:imgEffect>
                    </a14:imgLayer>
                  </a14:imgProps>
                </a:ext>
                <a:ext uri="{28A0092B-C50C-407E-A947-70E740481C1C}">
                  <a14:useLocalDpi xmlns:a14="http://schemas.microsoft.com/office/drawing/2010/main" val="0"/>
                </a:ext>
              </a:extLst>
            </a:blip>
            <a:srcRect/>
            <a:stretch>
              <a:fillRect/>
            </a:stretch>
          </p:blipFill>
          <p:spPr bwMode="auto">
            <a:xfrm>
              <a:off x="5058355" y="5509694"/>
              <a:ext cx="4032683" cy="1003182"/>
            </a:xfrm>
            <a:prstGeom prst="rect">
              <a:avLst/>
            </a:prstGeom>
            <a:noFill/>
            <a:extLst>
              <a:ext uri="{909E8E84-426E-40DD-AFC4-6F175D3DCCD1}">
                <a14:hiddenFill xmlns:a14="http://schemas.microsoft.com/office/drawing/2010/main">
                  <a:solidFill>
                    <a:srgbClr val="FFFFFF"/>
                  </a:solidFill>
                </a14:hiddenFill>
              </a:ext>
            </a:extLst>
          </p:spPr>
        </p:pic>
        <p:sp>
          <p:nvSpPr>
            <p:cNvPr id="42" name="Text Box 4"/>
            <p:cNvSpPr txBox="1">
              <a:spLocks noChangeArrowheads="1"/>
            </p:cNvSpPr>
            <p:nvPr/>
          </p:nvSpPr>
          <p:spPr bwMode="auto">
            <a:xfrm>
              <a:off x="4755284" y="5356103"/>
              <a:ext cx="150645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misplace injection</a:t>
              </a:r>
            </a:p>
          </p:txBody>
        </p:sp>
        <p:sp>
          <p:nvSpPr>
            <p:cNvPr id="43" name="Text Box 4"/>
            <p:cNvSpPr txBox="1">
              <a:spLocks noChangeArrowheads="1"/>
            </p:cNvSpPr>
            <p:nvPr/>
          </p:nvSpPr>
          <p:spPr bwMode="auto">
            <a:xfrm>
              <a:off x="6474253" y="5342178"/>
              <a:ext cx="11707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err="1" smtClean="0"/>
                <a:t>filamentation</a:t>
              </a:r>
              <a:endParaRPr lang="en-US" altLang="de-DE" sz="1400" dirty="0" smtClean="0"/>
            </a:p>
          </p:txBody>
        </p:sp>
        <p:sp>
          <p:nvSpPr>
            <p:cNvPr id="44" name="Text Box 4"/>
            <p:cNvSpPr txBox="1">
              <a:spLocks noChangeArrowheads="1"/>
            </p:cNvSpPr>
            <p:nvPr/>
          </p:nvSpPr>
          <p:spPr bwMode="auto">
            <a:xfrm>
              <a:off x="7860714" y="5328623"/>
              <a:ext cx="150645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larger emittance </a:t>
              </a:r>
            </a:p>
          </p:txBody>
        </p:sp>
        <p:sp>
          <p:nvSpPr>
            <p:cNvPr id="45" name="Text Box 4"/>
            <p:cNvSpPr txBox="1">
              <a:spLocks noChangeArrowheads="1"/>
            </p:cNvSpPr>
            <p:nvPr/>
          </p:nvSpPr>
          <p:spPr bwMode="auto">
            <a:xfrm>
              <a:off x="5726811" y="5753326"/>
              <a:ext cx="450155"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i="1" dirty="0" smtClean="0"/>
                <a:t>x</a:t>
              </a:r>
            </a:p>
          </p:txBody>
        </p:sp>
        <p:sp>
          <p:nvSpPr>
            <p:cNvPr id="55" name="Text Box 4"/>
            <p:cNvSpPr txBox="1">
              <a:spLocks noChangeArrowheads="1"/>
            </p:cNvSpPr>
            <p:nvPr/>
          </p:nvSpPr>
          <p:spPr bwMode="auto">
            <a:xfrm>
              <a:off x="5189994" y="5546742"/>
              <a:ext cx="450155"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i="1" dirty="0" smtClean="0"/>
                <a:t>x’</a:t>
              </a:r>
            </a:p>
          </p:txBody>
        </p:sp>
      </p:grpSp>
    </p:spTree>
    <p:extLst>
      <p:ext uri="{BB962C8B-B14F-4D97-AF65-F5344CB8AC3E}">
        <p14:creationId xmlns:p14="http://schemas.microsoft.com/office/powerpoint/2010/main" val="26151663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xEl>
                                              <p:pRg st="12" end="12"/>
                                            </p:txEl>
                                          </p:spTgt>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51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feld 36"/>
          <p:cNvSpPr txBox="1"/>
          <p:nvPr/>
        </p:nvSpPr>
        <p:spPr>
          <a:xfrm>
            <a:off x="4363852" y="4727266"/>
            <a:ext cx="4906272" cy="1323439"/>
          </a:xfrm>
          <a:prstGeom prst="rect">
            <a:avLst/>
          </a:prstGeom>
          <a:noFill/>
        </p:spPr>
        <p:txBody>
          <a:bodyPr wrap="square" rtlCol="0">
            <a:spAutoFit/>
          </a:bodyPr>
          <a:lstStyle/>
          <a:p>
            <a:pPr>
              <a:spcBef>
                <a:spcPts val="0"/>
              </a:spcBef>
            </a:pPr>
            <a:r>
              <a:rPr lang="en-US" sz="2000" b="1" dirty="0" smtClean="0">
                <a:solidFill>
                  <a:srgbClr val="3333CC"/>
                </a:solidFill>
                <a:latin typeface="Calibri" panose="020F0502020204030204" pitchFamily="34" charset="0"/>
              </a:rPr>
              <a:t>100 ns delayed</a:t>
            </a:r>
            <a:r>
              <a:rPr lang="en-US" sz="2000" dirty="0" smtClean="0">
                <a:latin typeface="Calibri" panose="020F0502020204030204" pitchFamily="34" charset="0"/>
              </a:rPr>
              <a:t> emission  </a:t>
            </a:r>
          </a:p>
          <a:p>
            <a:pPr marL="342900" indent="-342900">
              <a:spcBef>
                <a:spcPts val="0"/>
              </a:spcBef>
              <a:buFont typeface="Symbol"/>
              <a:buChar char="®"/>
            </a:pPr>
            <a:r>
              <a:rPr lang="en-US" sz="2000" dirty="0" smtClean="0">
                <a:latin typeface="Calibri" panose="020F0502020204030204" pitchFamily="34" charset="0"/>
                <a:sym typeface="Symbol"/>
              </a:rPr>
              <a:t>no OTR as expected (classical process)</a:t>
            </a:r>
          </a:p>
          <a:p>
            <a:pPr marL="342900" indent="-342900">
              <a:spcBef>
                <a:spcPts val="0"/>
              </a:spcBef>
              <a:buFont typeface="Symbol"/>
              <a:buChar char="®"/>
            </a:pPr>
            <a:r>
              <a:rPr lang="en-US" sz="2000" dirty="0" smtClean="0">
                <a:latin typeface="Calibri" panose="020F0502020204030204" pitchFamily="34" charset="0"/>
                <a:sym typeface="Symbol"/>
              </a:rPr>
              <a:t>emission by </a:t>
            </a:r>
            <a:r>
              <a:rPr lang="en-US" sz="2000" dirty="0" err="1" smtClean="0">
                <a:latin typeface="Calibri" panose="020F0502020204030204" pitchFamily="34" charset="0"/>
                <a:sym typeface="Symbol"/>
              </a:rPr>
              <a:t>scint</a:t>
            </a:r>
            <a:r>
              <a:rPr lang="en-US" sz="2000" dirty="0" smtClean="0">
                <a:latin typeface="Calibri" panose="020F0502020204030204" pitchFamily="34" charset="0"/>
                <a:sym typeface="Symbol"/>
              </a:rPr>
              <a:t>. screen due to lifetime</a:t>
            </a:r>
          </a:p>
          <a:p>
            <a:pPr>
              <a:spcBef>
                <a:spcPts val="0"/>
              </a:spcBef>
            </a:pPr>
            <a:r>
              <a:rPr lang="en-US" sz="2000" dirty="0" smtClean="0">
                <a:latin typeface="Calibri" panose="020F0502020204030204" pitchFamily="34" charset="0"/>
                <a:sym typeface="Symbol"/>
              </a:rPr>
              <a:t>      correct profile image!  </a:t>
            </a:r>
            <a:r>
              <a:rPr lang="en-US" sz="2000" dirty="0" smtClean="0">
                <a:latin typeface="Calibri" panose="020F0502020204030204" pitchFamily="34" charset="0"/>
              </a:rPr>
              <a:t>  </a:t>
            </a:r>
          </a:p>
        </p:txBody>
      </p:sp>
      <p:sp>
        <p:nvSpPr>
          <p:cNvPr id="10" name="Foliennummernplatzhalter 1"/>
          <p:cNvSpPr>
            <a:spLocks noGrp="1"/>
          </p:cNvSpPr>
          <p:nvPr>
            <p:ph type="sldNum" sz="quarter" idx="4294967295"/>
          </p:nvPr>
        </p:nvSpPr>
        <p:spPr>
          <a:xfrm>
            <a:off x="3449638" y="6515100"/>
            <a:ext cx="2133600" cy="476250"/>
          </a:xfrm>
          <a:prstGeom prst="rect">
            <a:avLst/>
          </a:prstGeom>
        </p:spPr>
        <p:txBody>
          <a:bodyPr/>
          <a:lstStyle/>
          <a:p>
            <a:pPr>
              <a:defRPr/>
            </a:pPr>
            <a:fld id="{10A437FB-A66C-45BB-B89B-9ED3ABFBE670}" type="slidenum">
              <a:rPr lang="en-US"/>
              <a:pPr>
                <a:defRPr/>
              </a:pPr>
              <a:t>71</a:t>
            </a:fld>
            <a:endParaRPr lang="en-US"/>
          </a:p>
        </p:txBody>
      </p:sp>
      <p:sp>
        <p:nvSpPr>
          <p:cNvPr id="52227" name="Text Box 2"/>
          <p:cNvSpPr txBox="1">
            <a:spLocks noChangeArrowheads="1"/>
          </p:cNvSpPr>
          <p:nvPr/>
        </p:nvSpPr>
        <p:spPr bwMode="auto">
          <a:xfrm>
            <a:off x="252000" y="180000"/>
            <a:ext cx="8510133"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mj-lt"/>
                <a:cs typeface="Times New Roman" panose="02020603050405020304" pitchFamily="18" charset="0"/>
              </a:rPr>
              <a:t>Coherent Optical </a:t>
            </a:r>
            <a:r>
              <a:rPr lang="en-US" altLang="de-DE" sz="2100" b="1" dirty="0">
                <a:solidFill>
                  <a:srgbClr val="000000"/>
                </a:solidFill>
                <a:latin typeface="+mj-lt"/>
                <a:cs typeface="Times New Roman" panose="02020603050405020304" pitchFamily="18" charset="0"/>
              </a:rPr>
              <a:t>Transition </a:t>
            </a:r>
            <a:r>
              <a:rPr lang="en-US" altLang="de-DE" sz="2100" b="1" dirty="0" smtClean="0">
                <a:solidFill>
                  <a:srgbClr val="000000"/>
                </a:solidFill>
                <a:latin typeface="+mj-lt"/>
                <a:cs typeface="Times New Roman" panose="02020603050405020304" pitchFamily="18" charset="0"/>
              </a:rPr>
              <a:t>Radiation</a:t>
            </a:r>
            <a:endParaRPr lang="en-US" altLang="de-DE" sz="2100" b="1" dirty="0">
              <a:solidFill>
                <a:srgbClr val="000000"/>
              </a:solidFill>
              <a:latin typeface="+mj-lt"/>
              <a:cs typeface="Times New Roman" panose="02020603050405020304" pitchFamily="18" charset="0"/>
            </a:endParaRPr>
          </a:p>
        </p:txBody>
      </p:sp>
      <p:sp>
        <p:nvSpPr>
          <p:cNvPr id="52231" name="Text Box 7"/>
          <p:cNvSpPr txBox="1">
            <a:spLocks noChangeArrowheads="1"/>
          </p:cNvSpPr>
          <p:nvPr/>
        </p:nvSpPr>
        <p:spPr bwMode="auto">
          <a:xfrm>
            <a:off x="173036" y="734012"/>
            <a:ext cx="8970964" cy="1102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400"/>
              </a:spcBef>
            </a:pPr>
            <a:r>
              <a:rPr lang="en-US" altLang="de-DE" sz="2000" dirty="0" smtClean="0">
                <a:solidFill>
                  <a:srgbClr val="3333CC"/>
                </a:solidFill>
                <a:latin typeface="Calibri" panose="020F0502020204030204" pitchFamily="34" charset="0"/>
              </a:rPr>
              <a:t>Observation of coherent OTR for </a:t>
            </a:r>
            <a:r>
              <a:rPr lang="en-US" altLang="de-DE" sz="2000" b="1" dirty="0" smtClean="0">
                <a:solidFill>
                  <a:srgbClr val="3333CC"/>
                </a:solidFill>
                <a:latin typeface="Calibri" panose="020F0502020204030204" pitchFamily="34" charset="0"/>
              </a:rPr>
              <a:t>compressed</a:t>
            </a:r>
            <a:r>
              <a:rPr lang="en-US" altLang="de-DE" sz="2000" dirty="0" smtClean="0">
                <a:solidFill>
                  <a:srgbClr val="3333CC"/>
                </a:solidFill>
                <a:latin typeface="Calibri" panose="020F0502020204030204" pitchFamily="34" charset="0"/>
              </a:rPr>
              <a:t> bunches at LINAC based light sources  </a:t>
            </a:r>
          </a:p>
          <a:p>
            <a:pPr>
              <a:spcBef>
                <a:spcPts val="400"/>
              </a:spcBef>
            </a:pPr>
            <a:r>
              <a:rPr lang="en-US" altLang="de-DE" sz="1900" b="1" dirty="0" smtClean="0">
                <a:solidFill>
                  <a:srgbClr val="3333CC"/>
                </a:solidFill>
                <a:latin typeface="Calibri" panose="020F0502020204030204" pitchFamily="34" charset="0"/>
              </a:rPr>
              <a:t>Reason: </a:t>
            </a:r>
            <a:r>
              <a:rPr lang="en-US" altLang="de-DE" sz="1900" dirty="0" smtClean="0">
                <a:latin typeface="Calibri" panose="020F0502020204030204" pitchFamily="34" charset="0"/>
              </a:rPr>
              <a:t>Coherent emission</a:t>
            </a:r>
            <a:r>
              <a:rPr lang="en-US" altLang="de-DE" sz="1900" b="1" dirty="0" smtClean="0">
                <a:latin typeface="Calibri" panose="020F0502020204030204" pitchFamily="34" charset="0"/>
              </a:rPr>
              <a:t> if </a:t>
            </a:r>
            <a:r>
              <a:rPr lang="en-US" altLang="de-DE" sz="1900" dirty="0" smtClean="0">
                <a:latin typeface="Calibri" panose="020F0502020204030204" pitchFamily="34" charset="0"/>
              </a:rPr>
              <a:t>bunch length </a:t>
            </a:r>
            <a:r>
              <a:rPr lang="en-US" altLang="de-DE" sz="1900" dirty="0" smtClean="0">
                <a:latin typeface="Calibri" panose="020F0502020204030204" pitchFamily="34" charset="0"/>
                <a:sym typeface="Symbol"/>
              </a:rPr>
              <a:t> wavelength (</a:t>
            </a:r>
            <a:r>
              <a:rPr lang="en-US" altLang="de-DE" sz="1900" b="1" i="1" dirty="0" err="1" smtClean="0">
                <a:latin typeface="Calibri" panose="020F0502020204030204" pitchFamily="34" charset="0"/>
                <a:sym typeface="Symbol"/>
              </a:rPr>
              <a:t>t</a:t>
            </a:r>
            <a:r>
              <a:rPr lang="en-US" altLang="de-DE" sz="1900" b="1" i="1" baseline="-25000" dirty="0" err="1" smtClean="0">
                <a:latin typeface="Calibri" panose="020F0502020204030204" pitchFamily="34" charset="0"/>
                <a:sym typeface="Symbol"/>
              </a:rPr>
              <a:t>bunch</a:t>
            </a:r>
            <a:r>
              <a:rPr lang="en-US" altLang="de-DE" sz="1900" dirty="0" smtClean="0">
                <a:latin typeface="Calibri" panose="020F0502020204030204" pitchFamily="34" charset="0"/>
                <a:sym typeface="Symbol"/>
              </a:rPr>
              <a:t>=2 fs  </a:t>
            </a:r>
            <a:r>
              <a:rPr lang="en-US" altLang="de-DE" sz="1900" b="1" i="1" dirty="0" err="1" smtClean="0">
                <a:latin typeface="Calibri" panose="020F0502020204030204" pitchFamily="34" charset="0"/>
                <a:sym typeface="Symbol"/>
              </a:rPr>
              <a:t>l</a:t>
            </a:r>
            <a:r>
              <a:rPr lang="en-US" altLang="de-DE" sz="1900" b="1" i="1" baseline="-25000" dirty="0" err="1" smtClean="0">
                <a:latin typeface="Calibri" panose="020F0502020204030204" pitchFamily="34" charset="0"/>
                <a:sym typeface="Symbol"/>
              </a:rPr>
              <a:t>bunch</a:t>
            </a:r>
            <a:r>
              <a:rPr lang="en-US" altLang="de-DE" sz="1900" b="1" i="1" dirty="0" smtClean="0">
                <a:latin typeface="Calibri" panose="020F0502020204030204" pitchFamily="34" charset="0"/>
                <a:sym typeface="Symbol"/>
              </a:rPr>
              <a:t> </a:t>
            </a:r>
            <a:r>
              <a:rPr lang="en-US" altLang="de-DE" sz="1900" dirty="0" smtClean="0">
                <a:latin typeface="Calibri" panose="020F0502020204030204" pitchFamily="34" charset="0"/>
                <a:sym typeface="Symbol"/>
              </a:rPr>
              <a:t>=600 nm) </a:t>
            </a:r>
          </a:p>
          <a:p>
            <a:pPr>
              <a:spcBef>
                <a:spcPts val="400"/>
              </a:spcBef>
            </a:pPr>
            <a:r>
              <a:rPr lang="en-US" altLang="de-DE" sz="2000" b="1" dirty="0" smtClean="0">
                <a:latin typeface="Calibri" panose="020F0502020204030204" pitchFamily="34" charset="0"/>
                <a:sym typeface="Symbol"/>
              </a:rPr>
              <a:t>or</a:t>
            </a:r>
            <a:r>
              <a:rPr lang="en-US" altLang="de-DE" sz="2000" dirty="0" smtClean="0">
                <a:latin typeface="Calibri" panose="020F0502020204030204" pitchFamily="34" charset="0"/>
                <a:sym typeface="Symbol"/>
              </a:rPr>
              <a:t> bunch fluctuations  wavelength</a:t>
            </a:r>
            <a:endParaRPr lang="en-US" altLang="de-DE" sz="2000" dirty="0">
              <a:latin typeface="Calibri" panose="020F0502020204030204" pitchFamily="34" charset="0"/>
            </a:endParaRPr>
          </a:p>
        </p:txBody>
      </p:sp>
      <p:sp>
        <p:nvSpPr>
          <p:cNvPr id="52232" name="Rectangle 8"/>
          <p:cNvSpPr>
            <a:spLocks noChangeArrowheads="1"/>
          </p:cNvSpPr>
          <p:nvPr/>
        </p:nvSpPr>
        <p:spPr bwMode="auto">
          <a:xfrm>
            <a:off x="312738" y="377756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13" name="Text Box 7"/>
          <p:cNvSpPr txBox="1">
            <a:spLocks noChangeArrowheads="1"/>
          </p:cNvSpPr>
          <p:nvPr/>
        </p:nvSpPr>
        <p:spPr bwMode="auto">
          <a:xfrm>
            <a:off x="4555103" y="6228368"/>
            <a:ext cx="458889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latin typeface="Calibri" panose="020F0502020204030204" pitchFamily="34" charset="0"/>
              </a:rPr>
              <a:t>Contrary of M. Yan et al., DIPAC’11 &amp; S. </a:t>
            </a:r>
            <a:r>
              <a:rPr lang="en-US" altLang="de-DE" sz="1400" dirty="0" err="1" smtClean="0">
                <a:latin typeface="Calibri" panose="020F0502020204030204" pitchFamily="34" charset="0"/>
              </a:rPr>
              <a:t>Wesch</a:t>
            </a:r>
            <a:r>
              <a:rPr lang="en-US" altLang="de-DE" sz="1400" dirty="0" smtClean="0">
                <a:latin typeface="Calibri" panose="020F0502020204030204" pitchFamily="34" charset="0"/>
              </a:rPr>
              <a:t>, DIPAC’11  </a:t>
            </a:r>
            <a:endParaRPr lang="en-US" altLang="de-DE" sz="1400" dirty="0">
              <a:latin typeface="Calibri" panose="020F0502020204030204" pitchFamily="34" charset="0"/>
            </a:endParaRPr>
          </a:p>
        </p:txBody>
      </p:sp>
      <p:pic>
        <p:nvPicPr>
          <p:cNvPr id="778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179512" y="3305172"/>
            <a:ext cx="4192587" cy="163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9462"/>
          <a:stretch/>
        </p:blipFill>
        <p:spPr bwMode="auto">
          <a:xfrm>
            <a:off x="179512" y="4881635"/>
            <a:ext cx="4192587" cy="165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feld 4"/>
          <p:cNvSpPr txBox="1"/>
          <p:nvPr/>
        </p:nvSpPr>
        <p:spPr>
          <a:xfrm>
            <a:off x="4369357" y="3571141"/>
            <a:ext cx="5099187" cy="707886"/>
          </a:xfrm>
          <a:prstGeom prst="rect">
            <a:avLst/>
          </a:prstGeom>
          <a:noFill/>
        </p:spPr>
        <p:txBody>
          <a:bodyPr wrap="square" rtlCol="0">
            <a:spAutoFit/>
          </a:bodyPr>
          <a:lstStyle/>
          <a:p>
            <a:pPr>
              <a:spcBef>
                <a:spcPts val="0"/>
              </a:spcBef>
            </a:pPr>
            <a:r>
              <a:rPr lang="en-US" sz="2000" b="1" dirty="0" smtClean="0">
                <a:solidFill>
                  <a:srgbClr val="3333CC"/>
                </a:solidFill>
                <a:latin typeface="Calibri" panose="020F0502020204030204" pitchFamily="34" charset="0"/>
              </a:rPr>
              <a:t>prompt</a:t>
            </a:r>
            <a:r>
              <a:rPr lang="en-US" sz="2000" dirty="0" smtClean="0">
                <a:latin typeface="Calibri" panose="020F0502020204030204" pitchFamily="34" charset="0"/>
              </a:rPr>
              <a:t> emission for OTR and </a:t>
            </a:r>
            <a:r>
              <a:rPr lang="en-US" sz="2000" dirty="0" err="1" smtClean="0">
                <a:latin typeface="Calibri" panose="020F0502020204030204" pitchFamily="34" charset="0"/>
              </a:rPr>
              <a:t>scint</a:t>
            </a:r>
            <a:r>
              <a:rPr lang="en-US" sz="2000" dirty="0">
                <a:latin typeface="Calibri" panose="020F0502020204030204" pitchFamily="34" charset="0"/>
              </a:rPr>
              <a:t>.</a:t>
            </a:r>
            <a:r>
              <a:rPr lang="en-US" sz="2000" dirty="0" smtClean="0">
                <a:latin typeface="Calibri" panose="020F0502020204030204" pitchFamily="34" charset="0"/>
              </a:rPr>
              <a:t> screen </a:t>
            </a:r>
          </a:p>
          <a:p>
            <a:pPr>
              <a:spcBef>
                <a:spcPts val="0"/>
              </a:spcBef>
            </a:pPr>
            <a:r>
              <a:rPr lang="en-US" sz="2000" dirty="0" smtClean="0">
                <a:latin typeface="Calibri" panose="020F0502020204030204" pitchFamily="34" charset="0"/>
                <a:sym typeface="Symbol"/>
              </a:rPr>
              <a:t> </a:t>
            </a:r>
            <a:r>
              <a:rPr lang="en-US" sz="2000" b="1" dirty="0" smtClean="0">
                <a:latin typeface="Calibri" panose="020F0502020204030204" pitchFamily="34" charset="0"/>
                <a:sym typeface="Symbol"/>
              </a:rPr>
              <a:t>coherent and in-coherent OTR  </a:t>
            </a:r>
            <a:r>
              <a:rPr lang="en-US" sz="2000" b="1" dirty="0" smtClean="0">
                <a:latin typeface="Calibri" panose="020F0502020204030204" pitchFamily="34" charset="0"/>
              </a:rPr>
              <a:t>  </a:t>
            </a:r>
          </a:p>
        </p:txBody>
      </p:sp>
      <p:sp>
        <p:nvSpPr>
          <p:cNvPr id="35" name="Textfeld 34"/>
          <p:cNvSpPr txBox="1"/>
          <p:nvPr/>
        </p:nvSpPr>
        <p:spPr>
          <a:xfrm>
            <a:off x="467544" y="2936010"/>
            <a:ext cx="1590079" cy="400110"/>
          </a:xfrm>
          <a:prstGeom prst="rect">
            <a:avLst/>
          </a:prstGeom>
          <a:noFill/>
        </p:spPr>
        <p:txBody>
          <a:bodyPr wrap="square" rtlCol="0">
            <a:spAutoFit/>
          </a:bodyPr>
          <a:lstStyle/>
          <a:p>
            <a:pPr>
              <a:spcBef>
                <a:spcPts val="0"/>
              </a:spcBef>
            </a:pPr>
            <a:r>
              <a:rPr lang="en-US" sz="2000" i="1" dirty="0" smtClean="0">
                <a:latin typeface="Calibri" panose="020F0502020204030204" pitchFamily="34" charset="0"/>
              </a:rPr>
              <a:t>OTR screen  </a:t>
            </a:r>
            <a:r>
              <a:rPr lang="en-US" sz="2000" i="1" dirty="0" smtClean="0">
                <a:latin typeface="Calibri" panose="020F0502020204030204" pitchFamily="34" charset="0"/>
                <a:sym typeface="Symbol"/>
              </a:rPr>
              <a:t> </a:t>
            </a:r>
            <a:r>
              <a:rPr lang="en-US" sz="2000" i="1" dirty="0" smtClean="0">
                <a:latin typeface="Calibri" panose="020F0502020204030204" pitchFamily="34" charset="0"/>
              </a:rPr>
              <a:t>  </a:t>
            </a:r>
          </a:p>
        </p:txBody>
      </p:sp>
      <p:sp>
        <p:nvSpPr>
          <p:cNvPr id="36" name="Textfeld 35"/>
          <p:cNvSpPr txBox="1"/>
          <p:nvPr/>
        </p:nvSpPr>
        <p:spPr>
          <a:xfrm>
            <a:off x="2411760" y="2899394"/>
            <a:ext cx="1590079" cy="400110"/>
          </a:xfrm>
          <a:prstGeom prst="rect">
            <a:avLst/>
          </a:prstGeom>
          <a:noFill/>
        </p:spPr>
        <p:txBody>
          <a:bodyPr wrap="square" rtlCol="0">
            <a:spAutoFit/>
          </a:bodyPr>
          <a:lstStyle/>
          <a:p>
            <a:pPr>
              <a:spcBef>
                <a:spcPts val="0"/>
              </a:spcBef>
            </a:pPr>
            <a:r>
              <a:rPr lang="en-US" sz="2000" i="1" dirty="0" err="1" smtClean="0">
                <a:latin typeface="Calibri" panose="020F0502020204030204" pitchFamily="34" charset="0"/>
              </a:rPr>
              <a:t>scint</a:t>
            </a:r>
            <a:r>
              <a:rPr lang="en-US" sz="2000" i="1" dirty="0" smtClean="0">
                <a:latin typeface="Calibri" panose="020F0502020204030204" pitchFamily="34" charset="0"/>
              </a:rPr>
              <a:t>. screen  </a:t>
            </a:r>
            <a:r>
              <a:rPr lang="en-US" sz="2000" i="1" dirty="0" smtClean="0">
                <a:latin typeface="Calibri" panose="020F0502020204030204" pitchFamily="34" charset="0"/>
                <a:sym typeface="Symbol"/>
              </a:rPr>
              <a:t> </a:t>
            </a:r>
            <a:r>
              <a:rPr lang="en-US" sz="2000" i="1" dirty="0" smtClean="0">
                <a:latin typeface="Calibri" panose="020F0502020204030204" pitchFamily="34" charset="0"/>
              </a:rPr>
              <a:t>  </a:t>
            </a:r>
          </a:p>
        </p:txBody>
      </p:sp>
      <p:sp>
        <p:nvSpPr>
          <p:cNvPr id="38" name="Textfeld 37"/>
          <p:cNvSpPr txBox="1"/>
          <p:nvPr/>
        </p:nvSpPr>
        <p:spPr>
          <a:xfrm>
            <a:off x="240461" y="1711874"/>
            <a:ext cx="3761377" cy="707886"/>
          </a:xfrm>
          <a:prstGeom prst="rect">
            <a:avLst/>
          </a:prstGeom>
          <a:noFill/>
        </p:spPr>
        <p:txBody>
          <a:bodyPr wrap="square" rtlCol="0">
            <a:spAutoFit/>
          </a:bodyPr>
          <a:lstStyle/>
          <a:p>
            <a:pPr>
              <a:spcBef>
                <a:spcPts val="0"/>
              </a:spcBef>
            </a:pPr>
            <a:r>
              <a:rPr lang="en-US" sz="2000" b="1" dirty="0">
                <a:solidFill>
                  <a:srgbClr val="3333CC"/>
                </a:solidFill>
                <a:latin typeface="Calibri" panose="020F0502020204030204" pitchFamily="34" charset="0"/>
              </a:rPr>
              <a:t>P</a:t>
            </a:r>
            <a:r>
              <a:rPr lang="en-US" sz="2000" b="1" dirty="0" smtClean="0">
                <a:solidFill>
                  <a:srgbClr val="3333CC"/>
                </a:solidFill>
                <a:latin typeface="Calibri" panose="020F0502020204030204" pitchFamily="34" charset="0"/>
              </a:rPr>
              <a:t>arameter </a:t>
            </a:r>
            <a:r>
              <a:rPr lang="en-US" sz="2000" b="1" dirty="0">
                <a:solidFill>
                  <a:srgbClr val="3333CC"/>
                </a:solidFill>
                <a:latin typeface="Calibri" panose="020F0502020204030204" pitchFamily="34" charset="0"/>
              </a:rPr>
              <a:t>r</a:t>
            </a:r>
            <a:r>
              <a:rPr lang="en-US" sz="2000" b="1" dirty="0" smtClean="0">
                <a:solidFill>
                  <a:srgbClr val="3333CC"/>
                </a:solidFill>
                <a:latin typeface="Calibri" panose="020F0502020204030204" pitchFamily="34" charset="0"/>
              </a:rPr>
              <a:t>each</a:t>
            </a:r>
          </a:p>
          <a:p>
            <a:pPr>
              <a:spcBef>
                <a:spcPts val="0"/>
              </a:spcBef>
            </a:pPr>
            <a:r>
              <a:rPr lang="en-US" sz="2000" b="1" dirty="0" smtClean="0">
                <a:solidFill>
                  <a:srgbClr val="3333CC"/>
                </a:solidFill>
                <a:latin typeface="Calibri" panose="020F0502020204030204" pitchFamily="34" charset="0"/>
              </a:rPr>
              <a:t>for most LINAC-based FELs!</a:t>
            </a:r>
          </a:p>
        </p:txBody>
      </p:sp>
      <p:sp>
        <p:nvSpPr>
          <p:cNvPr id="34" name="Textfeld 33"/>
          <p:cNvSpPr txBox="1"/>
          <p:nvPr/>
        </p:nvSpPr>
        <p:spPr>
          <a:xfrm>
            <a:off x="173036" y="2442441"/>
            <a:ext cx="3755094" cy="646331"/>
          </a:xfrm>
          <a:prstGeom prst="rect">
            <a:avLst/>
          </a:prstGeom>
          <a:noFill/>
        </p:spPr>
        <p:txBody>
          <a:bodyPr wrap="square" rtlCol="0">
            <a:spAutoFit/>
          </a:bodyPr>
          <a:lstStyle/>
          <a:p>
            <a:pPr>
              <a:spcBef>
                <a:spcPts val="0"/>
              </a:spcBef>
            </a:pPr>
            <a:r>
              <a:rPr lang="en-US" dirty="0" smtClean="0">
                <a:latin typeface="Calibri" panose="020F0502020204030204" pitchFamily="34" charset="0"/>
              </a:rPr>
              <a:t>Beam parameter: FLASH, 700 MeV,</a:t>
            </a:r>
          </a:p>
          <a:p>
            <a:pPr>
              <a:spcBef>
                <a:spcPts val="0"/>
              </a:spcBef>
            </a:pPr>
            <a:r>
              <a:rPr lang="en-US" dirty="0" smtClean="0">
                <a:latin typeface="Calibri" panose="020F0502020204030204" pitchFamily="34" charset="0"/>
              </a:rPr>
              <a:t>0.5 </a:t>
            </a:r>
            <a:r>
              <a:rPr lang="en-US" dirty="0" err="1" smtClean="0">
                <a:latin typeface="Calibri" panose="020F0502020204030204" pitchFamily="34" charset="0"/>
              </a:rPr>
              <a:t>nC</a:t>
            </a:r>
            <a:r>
              <a:rPr lang="en-US" dirty="0" smtClean="0">
                <a:latin typeface="Calibri" panose="020F0502020204030204" pitchFamily="34" charset="0"/>
              </a:rPr>
              <a:t>, with bunch compression</a:t>
            </a:r>
          </a:p>
        </p:txBody>
      </p:sp>
      <p:grpSp>
        <p:nvGrpSpPr>
          <p:cNvPr id="39" name="Gruppieren 38"/>
          <p:cNvGrpSpPr/>
          <p:nvPr/>
        </p:nvGrpSpPr>
        <p:grpSpPr>
          <a:xfrm>
            <a:off x="4006960" y="1417015"/>
            <a:ext cx="2516078" cy="1891440"/>
            <a:chOff x="3616677" y="1787787"/>
            <a:chExt cx="2839808" cy="2134804"/>
          </a:xfrm>
        </p:grpSpPr>
        <p:sp>
          <p:nvSpPr>
            <p:cNvPr id="40" name="Pfeil nach rechts 2074"/>
            <p:cNvSpPr>
              <a:spLocks noChangeArrowheads="1"/>
            </p:cNvSpPr>
            <p:nvPr/>
          </p:nvSpPr>
          <p:spPr bwMode="auto">
            <a:xfrm>
              <a:off x="4021110" y="2761935"/>
              <a:ext cx="2237533" cy="500819"/>
            </a:xfrm>
            <a:prstGeom prst="rightArrow">
              <a:avLst>
                <a:gd name="adj1" fmla="val 50000"/>
                <a:gd name="adj2" fmla="val 66569"/>
              </a:avLst>
            </a:prstGeom>
            <a:gradFill rotWithShape="1">
              <a:gsLst>
                <a:gs pos="0">
                  <a:srgbClr val="D60000"/>
                </a:gs>
                <a:gs pos="17999">
                  <a:srgbClr val="FEE7F2"/>
                </a:gs>
                <a:gs pos="50000">
                  <a:srgbClr val="FAC77D"/>
                </a:gs>
                <a:gs pos="50000">
                  <a:srgbClr val="FF0000"/>
                </a:gs>
                <a:gs pos="72000">
                  <a:srgbClr val="FEE7F2"/>
                </a:gs>
                <a:gs pos="82001">
                  <a:srgbClr val="FBD49C"/>
                </a:gs>
                <a:gs pos="100000">
                  <a:srgbClr val="FBD49C"/>
                </a:gs>
              </a:gsLst>
              <a:lin ang="16200000"/>
            </a:gradFill>
            <a:ln w="31750" algn="ctr">
              <a:solidFill>
                <a:srgbClr val="000000"/>
              </a:solidFill>
              <a:round/>
              <a:headEnd/>
              <a:tailEnd/>
            </a:ln>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41" name="Parallelogramm 40"/>
            <p:cNvSpPr/>
            <p:nvPr/>
          </p:nvSpPr>
          <p:spPr bwMode="auto">
            <a:xfrm>
              <a:off x="4160809" y="2335652"/>
              <a:ext cx="1785696" cy="1369938"/>
            </a:xfrm>
            <a:prstGeom prst="parallelogram">
              <a:avLst>
                <a:gd name="adj" fmla="val 104109"/>
              </a:avLst>
            </a:prstGeom>
            <a:solidFill>
              <a:srgbClr val="92D050">
                <a:alpha val="30000"/>
              </a:srgbClr>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2" name="Textfeld 41"/>
            <p:cNvSpPr txBox="1"/>
            <p:nvPr/>
          </p:nvSpPr>
          <p:spPr>
            <a:xfrm>
              <a:off x="3616677" y="3014581"/>
              <a:ext cx="1166467" cy="451591"/>
            </a:xfrm>
            <a:prstGeom prst="rect">
              <a:avLst/>
            </a:prstGeom>
            <a:noFill/>
          </p:spPr>
          <p:txBody>
            <a:bodyPr wrap="square" rtlCol="0">
              <a:spAutoFit/>
            </a:bodyPr>
            <a:lstStyle/>
            <a:p>
              <a:r>
                <a:rPr lang="en-US" sz="2000" b="1" dirty="0" smtClean="0">
                  <a:solidFill>
                    <a:srgbClr val="FF0000"/>
                  </a:solidFill>
                  <a:latin typeface="Calibri" panose="020F0502020204030204" pitchFamily="34" charset="0"/>
                </a:rPr>
                <a:t>beam</a:t>
              </a:r>
            </a:p>
          </p:txBody>
        </p:sp>
        <p:sp>
          <p:nvSpPr>
            <p:cNvPr id="43" name="Textfeld 42"/>
            <p:cNvSpPr txBox="1"/>
            <p:nvPr/>
          </p:nvSpPr>
          <p:spPr>
            <a:xfrm>
              <a:off x="3661932" y="2145022"/>
              <a:ext cx="1254721" cy="451591"/>
            </a:xfrm>
            <a:prstGeom prst="rect">
              <a:avLst/>
            </a:prstGeom>
            <a:noFill/>
          </p:spPr>
          <p:txBody>
            <a:bodyPr wrap="square" rtlCol="0">
              <a:spAutoFit/>
            </a:bodyPr>
            <a:lstStyle/>
            <a:p>
              <a:r>
                <a:rPr lang="en-US" sz="2000" b="1" dirty="0" smtClean="0">
                  <a:solidFill>
                    <a:srgbClr val="3333CC"/>
                  </a:solidFill>
                  <a:latin typeface="Calibri" panose="020F0502020204030204" pitchFamily="34" charset="0"/>
                </a:rPr>
                <a:t>photons</a:t>
              </a:r>
            </a:p>
          </p:txBody>
        </p:sp>
        <p:sp>
          <p:nvSpPr>
            <p:cNvPr id="44" name="Textfeld 43"/>
            <p:cNvSpPr txBox="1"/>
            <p:nvPr/>
          </p:nvSpPr>
          <p:spPr>
            <a:xfrm>
              <a:off x="5050347" y="3123624"/>
              <a:ext cx="1406138" cy="798967"/>
            </a:xfrm>
            <a:prstGeom prst="rect">
              <a:avLst/>
            </a:prstGeom>
            <a:noFill/>
          </p:spPr>
          <p:txBody>
            <a:bodyPr wrap="square" rtlCol="0">
              <a:spAutoFit/>
            </a:bodyPr>
            <a:lstStyle/>
            <a:p>
              <a:r>
                <a:rPr lang="en-US" sz="2000" b="1" dirty="0" smtClean="0">
                  <a:latin typeface="Calibri" panose="020F0502020204030204" pitchFamily="34" charset="0"/>
                </a:rPr>
                <a:t>OTR screen</a:t>
              </a:r>
            </a:p>
          </p:txBody>
        </p:sp>
        <p:sp>
          <p:nvSpPr>
            <p:cNvPr id="45" name="AutoShape 11"/>
            <p:cNvSpPr>
              <a:spLocks noChangeArrowheads="1"/>
            </p:cNvSpPr>
            <p:nvPr/>
          </p:nvSpPr>
          <p:spPr bwMode="auto">
            <a:xfrm rot="8280298">
              <a:off x="4319111" y="2390845"/>
              <a:ext cx="368806" cy="824429"/>
            </a:xfrm>
            <a:prstGeom prst="lightningBolt">
              <a:avLst/>
            </a:prstGeom>
            <a:solidFill>
              <a:srgbClr val="3333CC">
                <a:alpha val="65000"/>
              </a:srgbClr>
            </a:solidFill>
            <a:ln w="9525">
              <a:solidFill>
                <a:schemeClr val="tx1"/>
              </a:solidFill>
              <a:miter lim="800000"/>
              <a:headEnd/>
              <a:tailEnd/>
            </a:ln>
            <a:effectLst/>
            <a:extLst/>
          </p:spPr>
          <p:txBody>
            <a:bodyPr wrap="none" anchor="ctr"/>
            <a:lstStyle/>
            <a:p>
              <a:endParaRPr lang="de-DE"/>
            </a:p>
          </p:txBody>
        </p:sp>
        <p:sp>
          <p:nvSpPr>
            <p:cNvPr id="46" name="AutoShape 11"/>
            <p:cNvSpPr>
              <a:spLocks noChangeArrowheads="1"/>
            </p:cNvSpPr>
            <p:nvPr/>
          </p:nvSpPr>
          <p:spPr bwMode="auto">
            <a:xfrm rot="10950866">
              <a:off x="4732248" y="2153480"/>
              <a:ext cx="368806" cy="824429"/>
            </a:xfrm>
            <a:prstGeom prst="lightningBolt">
              <a:avLst/>
            </a:prstGeom>
            <a:solidFill>
              <a:srgbClr val="3333CC">
                <a:alpha val="58000"/>
              </a:srgbClr>
            </a:solidFill>
            <a:ln w="9525">
              <a:solidFill>
                <a:schemeClr val="tx1"/>
              </a:solidFill>
              <a:miter lim="800000"/>
              <a:headEnd/>
              <a:tailEnd/>
            </a:ln>
            <a:effectLst/>
            <a:extLst/>
          </p:spPr>
          <p:txBody>
            <a:bodyPr wrap="none" anchor="ctr"/>
            <a:lstStyle/>
            <a:p>
              <a:endParaRPr lang="de-DE"/>
            </a:p>
          </p:txBody>
        </p:sp>
        <p:sp>
          <p:nvSpPr>
            <p:cNvPr id="47" name="Textfeld 46"/>
            <p:cNvSpPr txBox="1"/>
            <p:nvPr/>
          </p:nvSpPr>
          <p:spPr>
            <a:xfrm>
              <a:off x="3631785" y="1787787"/>
              <a:ext cx="2812423" cy="451591"/>
            </a:xfrm>
            <a:prstGeom prst="rect">
              <a:avLst/>
            </a:prstGeom>
            <a:noFill/>
          </p:spPr>
          <p:txBody>
            <a:bodyPr wrap="square" rtlCol="0">
              <a:spAutoFit/>
            </a:bodyPr>
            <a:lstStyle/>
            <a:p>
              <a:r>
                <a:rPr lang="en-US" sz="2000" b="1" dirty="0" smtClean="0">
                  <a:solidFill>
                    <a:srgbClr val="009900"/>
                  </a:solidFill>
                  <a:latin typeface="Calibri" panose="020F0502020204030204" pitchFamily="34" charset="0"/>
                </a:rPr>
                <a:t>in-coherent emission</a:t>
              </a:r>
            </a:p>
          </p:txBody>
        </p:sp>
        <p:sp>
          <p:nvSpPr>
            <p:cNvPr id="48" name="Rechteck 47"/>
            <p:cNvSpPr/>
            <p:nvPr/>
          </p:nvSpPr>
          <p:spPr bwMode="auto">
            <a:xfrm>
              <a:off x="3631785" y="1876762"/>
              <a:ext cx="2812423" cy="2042118"/>
            </a:xfrm>
            <a:prstGeom prst="rect">
              <a:avLst/>
            </a:prstGeom>
            <a:noFill/>
            <a:ln w="31750" cap="flat" cmpd="sng" algn="ctr">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49" name="Gruppieren 48"/>
          <p:cNvGrpSpPr/>
          <p:nvPr/>
        </p:nvGrpSpPr>
        <p:grpSpPr>
          <a:xfrm>
            <a:off x="6591555" y="1432785"/>
            <a:ext cx="2490074" cy="1870104"/>
            <a:chOff x="3631785" y="1805222"/>
            <a:chExt cx="2824700" cy="2121417"/>
          </a:xfrm>
        </p:grpSpPr>
        <p:sp>
          <p:nvSpPr>
            <p:cNvPr id="50" name="Pfeil nach rechts 2074"/>
            <p:cNvSpPr>
              <a:spLocks noChangeArrowheads="1"/>
            </p:cNvSpPr>
            <p:nvPr/>
          </p:nvSpPr>
          <p:spPr bwMode="auto">
            <a:xfrm>
              <a:off x="4021110" y="2761935"/>
              <a:ext cx="2237533" cy="500819"/>
            </a:xfrm>
            <a:prstGeom prst="rightArrow">
              <a:avLst>
                <a:gd name="adj1" fmla="val 50000"/>
                <a:gd name="adj2" fmla="val 66569"/>
              </a:avLst>
            </a:prstGeom>
            <a:gradFill rotWithShape="1">
              <a:gsLst>
                <a:gs pos="0">
                  <a:srgbClr val="D60000"/>
                </a:gs>
                <a:gs pos="17999">
                  <a:srgbClr val="FEE7F2"/>
                </a:gs>
                <a:gs pos="50000">
                  <a:srgbClr val="FAC77D"/>
                </a:gs>
                <a:gs pos="50000">
                  <a:srgbClr val="FF0000"/>
                </a:gs>
                <a:gs pos="72000">
                  <a:srgbClr val="FEE7F2"/>
                </a:gs>
                <a:gs pos="82001">
                  <a:srgbClr val="FBD49C"/>
                </a:gs>
                <a:gs pos="100000">
                  <a:srgbClr val="FBD49C"/>
                </a:gs>
              </a:gsLst>
              <a:lin ang="16200000"/>
            </a:gradFill>
            <a:ln w="31750" algn="ctr">
              <a:solidFill>
                <a:srgbClr val="000000"/>
              </a:solidFill>
              <a:round/>
              <a:headEnd/>
              <a:tailEnd/>
            </a:ln>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51" name="Parallelogramm 50"/>
            <p:cNvSpPr/>
            <p:nvPr/>
          </p:nvSpPr>
          <p:spPr bwMode="auto">
            <a:xfrm>
              <a:off x="4160809" y="2335652"/>
              <a:ext cx="1785696" cy="1369938"/>
            </a:xfrm>
            <a:prstGeom prst="parallelogram">
              <a:avLst>
                <a:gd name="adj" fmla="val 104109"/>
              </a:avLst>
            </a:prstGeom>
            <a:solidFill>
              <a:srgbClr val="92D050">
                <a:alpha val="30000"/>
              </a:srgbClr>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2" name="Textfeld 51"/>
            <p:cNvSpPr txBox="1"/>
            <p:nvPr/>
          </p:nvSpPr>
          <p:spPr>
            <a:xfrm>
              <a:off x="3747688" y="3015775"/>
              <a:ext cx="1166467" cy="453879"/>
            </a:xfrm>
            <a:prstGeom prst="rect">
              <a:avLst/>
            </a:prstGeom>
            <a:noFill/>
          </p:spPr>
          <p:txBody>
            <a:bodyPr wrap="square" rtlCol="0">
              <a:spAutoFit/>
            </a:bodyPr>
            <a:lstStyle/>
            <a:p>
              <a:r>
                <a:rPr lang="en-US" sz="2000" b="1" dirty="0" smtClean="0">
                  <a:solidFill>
                    <a:srgbClr val="FF0000"/>
                  </a:solidFill>
                  <a:latin typeface="Calibri" panose="020F0502020204030204" pitchFamily="34" charset="0"/>
                </a:rPr>
                <a:t>beam</a:t>
              </a:r>
            </a:p>
          </p:txBody>
        </p:sp>
        <p:sp>
          <p:nvSpPr>
            <p:cNvPr id="53" name="Textfeld 52"/>
            <p:cNvSpPr txBox="1"/>
            <p:nvPr/>
          </p:nvSpPr>
          <p:spPr>
            <a:xfrm>
              <a:off x="3661932" y="2111635"/>
              <a:ext cx="1254721" cy="453879"/>
            </a:xfrm>
            <a:prstGeom prst="rect">
              <a:avLst/>
            </a:prstGeom>
            <a:noFill/>
          </p:spPr>
          <p:txBody>
            <a:bodyPr wrap="square" rtlCol="0">
              <a:spAutoFit/>
            </a:bodyPr>
            <a:lstStyle/>
            <a:p>
              <a:r>
                <a:rPr lang="en-US" sz="2000" b="1" dirty="0" smtClean="0">
                  <a:solidFill>
                    <a:srgbClr val="3333CC"/>
                  </a:solidFill>
                  <a:latin typeface="Calibri" panose="020F0502020204030204" pitchFamily="34" charset="0"/>
                </a:rPr>
                <a:t>photons</a:t>
              </a:r>
            </a:p>
          </p:txBody>
        </p:sp>
        <p:sp>
          <p:nvSpPr>
            <p:cNvPr id="54" name="Textfeld 53"/>
            <p:cNvSpPr txBox="1"/>
            <p:nvPr/>
          </p:nvSpPr>
          <p:spPr>
            <a:xfrm>
              <a:off x="5050347" y="3123624"/>
              <a:ext cx="1406138" cy="803015"/>
            </a:xfrm>
            <a:prstGeom prst="rect">
              <a:avLst/>
            </a:prstGeom>
            <a:noFill/>
          </p:spPr>
          <p:txBody>
            <a:bodyPr wrap="square" rtlCol="0">
              <a:spAutoFit/>
            </a:bodyPr>
            <a:lstStyle/>
            <a:p>
              <a:r>
                <a:rPr lang="en-US" sz="2000" b="1" dirty="0" smtClean="0">
                  <a:latin typeface="Calibri" panose="020F0502020204030204" pitchFamily="34" charset="0"/>
                </a:rPr>
                <a:t>OTR screen</a:t>
              </a:r>
            </a:p>
          </p:txBody>
        </p:sp>
        <p:sp>
          <p:nvSpPr>
            <p:cNvPr id="55" name="AutoShape 11"/>
            <p:cNvSpPr>
              <a:spLocks noChangeArrowheads="1"/>
            </p:cNvSpPr>
            <p:nvPr/>
          </p:nvSpPr>
          <p:spPr bwMode="auto">
            <a:xfrm rot="10950866">
              <a:off x="4732248" y="2153480"/>
              <a:ext cx="368806" cy="824429"/>
            </a:xfrm>
            <a:prstGeom prst="lightningBolt">
              <a:avLst/>
            </a:prstGeom>
            <a:solidFill>
              <a:srgbClr val="3333CC">
                <a:alpha val="58000"/>
              </a:srgbClr>
            </a:solidFill>
            <a:ln w="9525">
              <a:solidFill>
                <a:schemeClr val="tx1"/>
              </a:solidFill>
              <a:miter lim="800000"/>
              <a:headEnd/>
              <a:tailEnd/>
            </a:ln>
            <a:effectLst/>
            <a:extLst/>
          </p:spPr>
          <p:txBody>
            <a:bodyPr wrap="none" anchor="ctr"/>
            <a:lstStyle/>
            <a:p>
              <a:endParaRPr lang="de-DE"/>
            </a:p>
          </p:txBody>
        </p:sp>
        <p:sp>
          <p:nvSpPr>
            <p:cNvPr id="56" name="Textfeld 55"/>
            <p:cNvSpPr txBox="1"/>
            <p:nvPr/>
          </p:nvSpPr>
          <p:spPr>
            <a:xfrm>
              <a:off x="3631785" y="1805222"/>
              <a:ext cx="2812423" cy="453879"/>
            </a:xfrm>
            <a:prstGeom prst="rect">
              <a:avLst/>
            </a:prstGeom>
            <a:noFill/>
          </p:spPr>
          <p:txBody>
            <a:bodyPr wrap="square" rtlCol="0">
              <a:spAutoFit/>
            </a:bodyPr>
            <a:lstStyle/>
            <a:p>
              <a:r>
                <a:rPr lang="en-US" sz="2000" b="1" dirty="0" smtClean="0">
                  <a:solidFill>
                    <a:srgbClr val="C00000"/>
                  </a:solidFill>
                  <a:latin typeface="Calibri" panose="020F0502020204030204" pitchFamily="34" charset="0"/>
                </a:rPr>
                <a:t>coherent emission</a:t>
              </a:r>
            </a:p>
          </p:txBody>
        </p:sp>
        <p:sp>
          <p:nvSpPr>
            <p:cNvPr id="57" name="Rechteck 56"/>
            <p:cNvSpPr/>
            <p:nvPr/>
          </p:nvSpPr>
          <p:spPr bwMode="auto">
            <a:xfrm>
              <a:off x="3631785" y="1876762"/>
              <a:ext cx="2812423" cy="2042118"/>
            </a:xfrm>
            <a:prstGeom prst="rect">
              <a:avLst/>
            </a:prstGeom>
            <a:noFill/>
            <a:ln w="31750"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58" name="AutoShape 11"/>
          <p:cNvSpPr>
            <a:spLocks noChangeArrowheads="1"/>
          </p:cNvSpPr>
          <p:nvPr/>
        </p:nvSpPr>
        <p:spPr bwMode="auto">
          <a:xfrm rot="10800000">
            <a:off x="7308304" y="1817125"/>
            <a:ext cx="368806" cy="824429"/>
          </a:xfrm>
          <a:prstGeom prst="lightningBolt">
            <a:avLst/>
          </a:prstGeom>
          <a:solidFill>
            <a:srgbClr val="3333CC">
              <a:alpha val="65000"/>
            </a:srgbClr>
          </a:solidFill>
          <a:ln w="9525">
            <a:solidFill>
              <a:schemeClr val="tx1"/>
            </a:solidFill>
            <a:miter lim="800000"/>
            <a:headEnd/>
            <a:tailEnd/>
          </a:ln>
          <a:effectLst/>
          <a:extLst/>
        </p:spPr>
        <p:txBody>
          <a:bodyPr wrap="none" anchor="ctr"/>
          <a:lstStyle/>
          <a:p>
            <a:endParaRPr lang="de-DE"/>
          </a:p>
        </p:txBody>
      </p:sp>
    </p:spTree>
    <p:extLst>
      <p:ext uri="{BB962C8B-B14F-4D97-AF65-F5344CB8AC3E}">
        <p14:creationId xmlns:p14="http://schemas.microsoft.com/office/powerpoint/2010/main" val="27968909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8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3" grpId="0"/>
      <p:bldP spid="5" grpId="0"/>
      <p:bldP spid="35" grpId="0"/>
      <p:bldP spid="36" grpId="0"/>
      <p:bldP spid="38" grpId="0"/>
      <p:bldP spid="3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smtClean="0">
                <a:solidFill>
                  <a:srgbClr val="000000"/>
                </a:solidFill>
                <a:latin typeface="Arial" panose="020B0604020202020204" pitchFamily="34" charset="0"/>
                <a:cs typeface="Arial" panose="020B0604020202020204" pitchFamily="34" charset="0"/>
              </a:rPr>
              <a:t>X-ray </a:t>
            </a:r>
            <a:r>
              <a:rPr lang="en-US" altLang="de-DE" sz="2100" b="1" dirty="0">
                <a:solidFill>
                  <a:srgbClr val="000000"/>
                </a:solidFill>
                <a:latin typeface="Arial" panose="020B0604020202020204" pitchFamily="34" charset="0"/>
                <a:cs typeface="Arial" panose="020B0604020202020204" pitchFamily="34" charset="0"/>
              </a:rPr>
              <a:t>Pin-Hole </a:t>
            </a:r>
            <a:r>
              <a:rPr lang="en-US" altLang="de-DE" sz="2100" b="1" dirty="0" smtClean="0">
                <a:solidFill>
                  <a:srgbClr val="000000"/>
                </a:solidFill>
                <a:latin typeface="Arial" panose="020B0604020202020204" pitchFamily="34" charset="0"/>
                <a:cs typeface="Arial" panose="020B0604020202020204" pitchFamily="34" charset="0"/>
              </a:rPr>
              <a:t>Camera</a:t>
            </a:r>
            <a:endParaRPr lang="en-US" altLang="de-DE" sz="2100" b="1" dirty="0">
              <a:solidFill>
                <a:srgbClr val="000000"/>
              </a:solidFill>
              <a:latin typeface="Arial" panose="020B0604020202020204" pitchFamily="34" charset="0"/>
              <a:cs typeface="Arial" panose="020B0604020202020204" pitchFamily="34" charset="0"/>
            </a:endParaRPr>
          </a:p>
        </p:txBody>
      </p:sp>
      <p:sp>
        <p:nvSpPr>
          <p:cNvPr id="51204" name="Rectangle 5"/>
          <p:cNvSpPr>
            <a:spLocks noChangeArrowheads="1"/>
          </p:cNvSpPr>
          <p:nvPr/>
        </p:nvSpPr>
        <p:spPr bwMode="auto">
          <a:xfrm>
            <a:off x="355600" y="800775"/>
            <a:ext cx="84264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dirty="0">
                <a:latin typeface="Calibri" panose="020F0502020204030204" pitchFamily="34" charset="0"/>
              </a:rPr>
              <a:t>The diffraction limit is</a:t>
            </a:r>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dirty="0" smtClean="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s</a:t>
            </a:r>
            <a:r>
              <a:rPr lang="en-US" altLang="de-DE" b="1" i="1" dirty="0">
                <a:solidFill>
                  <a:srgbClr val="008000"/>
                </a:solidFill>
                <a:latin typeface="Calibri" panose="020F0502020204030204" pitchFamily="34" charset="0"/>
              </a:rPr>
              <a:t>horter wavelength by </a:t>
            </a:r>
            <a:r>
              <a:rPr lang="en-US" altLang="de-DE" b="1" i="1" dirty="0" smtClean="0">
                <a:solidFill>
                  <a:srgbClr val="008000"/>
                </a:solidFill>
                <a:latin typeface="Calibri" panose="020F0502020204030204" pitchFamily="34" charset="0"/>
              </a:rPr>
              <a:t>X-rays</a:t>
            </a:r>
            <a:r>
              <a:rPr lang="en-US" altLang="de-DE" dirty="0">
                <a:latin typeface="Calibri" panose="020F0502020204030204" pitchFamily="34" charset="0"/>
              </a:rPr>
              <a:t>.</a:t>
            </a:r>
          </a:p>
        </p:txBody>
      </p:sp>
      <p:graphicFrame>
        <p:nvGraphicFramePr>
          <p:cNvPr id="51205" name="Object 6"/>
          <p:cNvGraphicFramePr>
            <a:graphicFrameLocks noChangeAspect="1"/>
          </p:cNvGraphicFramePr>
          <p:nvPr>
            <p:extLst/>
          </p:nvPr>
        </p:nvGraphicFramePr>
        <p:xfrm>
          <a:off x="2716213" y="694412"/>
          <a:ext cx="2117725" cy="468313"/>
        </p:xfrm>
        <a:graphic>
          <a:graphicData uri="http://schemas.openxmlformats.org/presentationml/2006/ole">
            <mc:AlternateContent xmlns:mc="http://schemas.openxmlformats.org/markup-compatibility/2006">
              <mc:Choice xmlns:v="urn:schemas-microsoft-com:vml" Requires="v">
                <p:oleObj spid="_x0000_s97332" name="Equation" r:id="rId4" imgW="1320227" imgH="291973" progId="Equation.3">
                  <p:embed/>
                </p:oleObj>
              </mc:Choice>
              <mc:Fallback>
                <p:oleObj name="Equation" r:id="rId4" imgW="1320227" imgH="291973" progId="Equation.3">
                  <p:embed/>
                  <p:pic>
                    <p:nvPicPr>
                      <p:cNvPr id="51205"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6213" y="694412"/>
                        <a:ext cx="2117725" cy="468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1206" name="Gruppieren 3"/>
          <p:cNvGrpSpPr>
            <a:grpSpLocks/>
          </p:cNvGrpSpPr>
          <p:nvPr/>
        </p:nvGrpSpPr>
        <p:grpSpPr bwMode="auto">
          <a:xfrm>
            <a:off x="125413" y="1331913"/>
            <a:ext cx="9612312" cy="2479675"/>
            <a:chOff x="125413" y="1331476"/>
            <a:chExt cx="9612709" cy="2480110"/>
          </a:xfrm>
        </p:grpSpPr>
        <p:sp>
          <p:nvSpPr>
            <p:cNvPr id="5121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a:p>
              <a:endParaRPr lang="en-US" altLang="de-DE" sz="1600">
                <a:solidFill>
                  <a:srgbClr val="006600"/>
                </a:solidFill>
                <a:latin typeface="Comic Sans MS" pitchFamily="66" charset="0"/>
              </a:endParaRPr>
            </a:p>
          </p:txBody>
        </p:sp>
        <p:pic>
          <p:nvPicPr>
            <p:cNvPr id="51212" name="Picture 9"/>
            <p:cNvPicPr>
              <a:picLocks noChangeAspect="1" noChangeArrowheads="1"/>
            </p:cNvPicPr>
            <p:nvPr/>
          </p:nvPicPr>
          <p:blipFill>
            <a:blip r:embed="rId6">
              <a:extLst>
                <a:ext uri="{28A0092B-C50C-407E-A947-70E740481C1C}">
                  <a14:useLocalDpi xmlns:a14="http://schemas.microsoft.com/office/drawing/2010/main" val="0"/>
                </a:ext>
              </a:extLst>
            </a:blip>
            <a:srcRect l="5717" t="4218" r="-5717" b="59998"/>
            <a:stretch>
              <a:fillRect/>
            </a:stretch>
          </p:blipFill>
          <p:spPr bwMode="auto">
            <a:xfrm>
              <a:off x="300038" y="1597283"/>
              <a:ext cx="9438084" cy="2214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13" name="Textfeld 1"/>
            <p:cNvSpPr txBox="1">
              <a:spLocks noChangeArrowheads="1"/>
            </p:cNvSpPr>
            <p:nvPr/>
          </p:nvSpPr>
          <p:spPr bwMode="auto">
            <a:xfrm>
              <a:off x="4355976" y="1331476"/>
              <a:ext cx="30341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rPr>
                <a:t>Example: </a:t>
              </a:r>
              <a:r>
                <a:rPr lang="en-US" altLang="de-DE" dirty="0">
                  <a:latin typeface="Calibri" panose="020F0502020204030204" pitchFamily="34" charset="0"/>
                </a:rPr>
                <a:t>PETRA III</a:t>
              </a:r>
            </a:p>
          </p:txBody>
        </p:sp>
      </p:grpSp>
      <p:sp>
        <p:nvSpPr>
          <p:cNvPr id="51207" name="Rechteck 2"/>
          <p:cNvSpPr>
            <a:spLocks noChangeArrowheads="1"/>
          </p:cNvSpPr>
          <p:nvPr/>
        </p:nvSpPr>
        <p:spPr bwMode="auto">
          <a:xfrm>
            <a:off x="4491038" y="3644900"/>
            <a:ext cx="4545012" cy="36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51210" name="Text Box 8"/>
          <p:cNvSpPr txBox="1">
            <a:spLocks noChangeArrowheads="1"/>
          </p:cNvSpPr>
          <p:nvPr/>
        </p:nvSpPr>
        <p:spPr bwMode="auto">
          <a:xfrm>
            <a:off x="6698848" y="1362558"/>
            <a:ext cx="244951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latin typeface="Calibri" panose="020F0502020204030204" pitchFamily="34" charset="0"/>
              </a:rPr>
              <a:t>Courtesy </a:t>
            </a:r>
            <a:r>
              <a:rPr lang="en-US" altLang="de-DE" sz="1400" dirty="0">
                <a:latin typeface="Calibri" panose="020F0502020204030204" pitchFamily="34" charset="0"/>
              </a:rPr>
              <a:t>K. </a:t>
            </a:r>
            <a:r>
              <a:rPr lang="en-US" altLang="de-DE" sz="1400" dirty="0" err="1">
                <a:latin typeface="Calibri" panose="020F0502020204030204" pitchFamily="34" charset="0"/>
              </a:rPr>
              <a:t>Wittenburg</a:t>
            </a:r>
            <a:r>
              <a:rPr lang="en-US" altLang="de-DE" sz="1400" dirty="0">
                <a:latin typeface="Calibri" panose="020F0502020204030204" pitchFamily="34" charset="0"/>
              </a:rPr>
              <a:t>, DESY</a:t>
            </a:r>
          </a:p>
        </p:txBody>
      </p:sp>
      <p:grpSp>
        <p:nvGrpSpPr>
          <p:cNvPr id="5" name="Gruppieren 4"/>
          <p:cNvGrpSpPr/>
          <p:nvPr/>
        </p:nvGrpSpPr>
        <p:grpSpPr>
          <a:xfrm>
            <a:off x="-308673" y="3787486"/>
            <a:ext cx="5236328" cy="2423055"/>
            <a:chOff x="219075" y="3608213"/>
            <a:chExt cx="6138504" cy="2840527"/>
          </a:xfrm>
        </p:grpSpPr>
        <p:sp>
          <p:nvSpPr>
            <p:cNvPr id="51208" name="Rechteck 12"/>
            <p:cNvSpPr>
              <a:spLocks noChangeArrowheads="1"/>
            </p:cNvSpPr>
            <p:nvPr/>
          </p:nvSpPr>
          <p:spPr bwMode="auto">
            <a:xfrm>
              <a:off x="219075" y="3646488"/>
              <a:ext cx="1112838"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15" name="Picture 187" descr="Beamlin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9717" y="3608213"/>
              <a:ext cx="5757862" cy="284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88"/>
            <p:cNvGrpSpPr>
              <a:grpSpLocks/>
            </p:cNvGrpSpPr>
            <p:nvPr/>
          </p:nvGrpSpPr>
          <p:grpSpPr bwMode="auto">
            <a:xfrm>
              <a:off x="672482" y="3928918"/>
              <a:ext cx="1142679" cy="939207"/>
              <a:chOff x="349" y="130"/>
              <a:chExt cx="848" cy="697"/>
            </a:xfrm>
          </p:grpSpPr>
          <p:sp>
            <p:nvSpPr>
              <p:cNvPr id="23" name="Text Box 189"/>
              <p:cNvSpPr txBox="1">
                <a:spLocks noChangeArrowheads="1"/>
              </p:cNvSpPr>
              <p:nvPr/>
            </p:nvSpPr>
            <p:spPr bwMode="auto">
              <a:xfrm>
                <a:off x="349" y="599"/>
                <a:ext cx="848" cy="22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50000"/>
                  </a:spcBef>
                  <a:spcAft>
                    <a:spcPct val="0"/>
                  </a:spcAft>
                  <a:defRPr sz="2000">
                    <a:solidFill>
                      <a:schemeClr val="tx1"/>
                    </a:solidFill>
                    <a:latin typeface="Times New Roman" pitchFamily="18" charset="0"/>
                  </a:defRPr>
                </a:lvl6pPr>
                <a:lvl7pPr marL="2971800" indent="-228600" eaLnBrk="0" fontAlgn="base" hangingPunct="0">
                  <a:spcBef>
                    <a:spcPct val="50000"/>
                  </a:spcBef>
                  <a:spcAft>
                    <a:spcPct val="0"/>
                  </a:spcAft>
                  <a:defRPr sz="2000">
                    <a:solidFill>
                      <a:schemeClr val="tx1"/>
                    </a:solidFill>
                    <a:latin typeface="Times New Roman" pitchFamily="18" charset="0"/>
                  </a:defRPr>
                </a:lvl7pPr>
                <a:lvl8pPr marL="3429000" indent="-228600" eaLnBrk="0" fontAlgn="base" hangingPunct="0">
                  <a:spcBef>
                    <a:spcPct val="50000"/>
                  </a:spcBef>
                  <a:spcAft>
                    <a:spcPct val="0"/>
                  </a:spcAft>
                  <a:defRPr sz="2000">
                    <a:solidFill>
                      <a:schemeClr val="tx1"/>
                    </a:solidFill>
                    <a:latin typeface="Times New Roman" pitchFamily="18" charset="0"/>
                  </a:defRPr>
                </a:lvl8pPr>
                <a:lvl9pPr marL="3886200" indent="-228600" eaLnBrk="0" fontAlgn="base" hangingPunct="0">
                  <a:spcBef>
                    <a:spcPct val="50000"/>
                  </a:spcBef>
                  <a:spcAft>
                    <a:spcPct val="0"/>
                  </a:spcAft>
                  <a:defRPr sz="2000">
                    <a:solidFill>
                      <a:schemeClr val="tx1"/>
                    </a:solidFill>
                    <a:latin typeface="Times New Roman" pitchFamily="18" charset="0"/>
                  </a:defRPr>
                </a:lvl9pPr>
              </a:lstStyle>
              <a:p>
                <a:pPr algn="ctr" eaLnBrk="1" hangingPunct="1"/>
                <a:r>
                  <a:rPr lang="de-DE" sz="1400" dirty="0">
                    <a:solidFill>
                      <a:schemeClr val="accent2"/>
                    </a:solidFill>
                  </a:rPr>
                  <a:t>X-</a:t>
                </a:r>
                <a:r>
                  <a:rPr lang="de-DE" sz="1400" dirty="0" err="1">
                    <a:solidFill>
                      <a:schemeClr val="accent2"/>
                    </a:solidFill>
                  </a:rPr>
                  <a:t>ray</a:t>
                </a:r>
                <a:r>
                  <a:rPr lang="de-DE" sz="1400" dirty="0">
                    <a:solidFill>
                      <a:schemeClr val="accent2"/>
                    </a:solidFill>
                  </a:rPr>
                  <a:t> </a:t>
                </a:r>
                <a:r>
                  <a:rPr lang="de-DE" sz="1400" dirty="0" err="1" smtClean="0">
                    <a:solidFill>
                      <a:schemeClr val="accent2"/>
                    </a:solidFill>
                  </a:rPr>
                  <a:t>optics</a:t>
                </a:r>
                <a:endParaRPr lang="en-GB" sz="1400" dirty="0">
                  <a:solidFill>
                    <a:schemeClr val="accent2"/>
                  </a:solidFill>
                </a:endParaRPr>
              </a:p>
            </p:txBody>
          </p:sp>
          <p:sp>
            <p:nvSpPr>
              <p:cNvPr id="24" name="Line 190"/>
              <p:cNvSpPr>
                <a:spLocks noChangeShapeType="1"/>
              </p:cNvSpPr>
              <p:nvPr/>
            </p:nvSpPr>
            <p:spPr bwMode="auto">
              <a:xfrm flipH="1" flipV="1">
                <a:off x="658" y="130"/>
                <a:ext cx="73" cy="493"/>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 name="Group 191"/>
            <p:cNvGrpSpPr>
              <a:grpSpLocks/>
            </p:cNvGrpSpPr>
            <p:nvPr/>
          </p:nvGrpSpPr>
          <p:grpSpPr bwMode="auto">
            <a:xfrm>
              <a:off x="5520782" y="4019200"/>
              <a:ext cx="836796" cy="1009277"/>
              <a:chOff x="4764" y="2425"/>
              <a:chExt cx="621" cy="749"/>
            </a:xfrm>
          </p:grpSpPr>
          <p:sp>
            <p:nvSpPr>
              <p:cNvPr id="21" name="Text Box 192"/>
              <p:cNvSpPr txBox="1">
                <a:spLocks noChangeArrowheads="1"/>
              </p:cNvSpPr>
              <p:nvPr/>
            </p:nvSpPr>
            <p:spPr bwMode="auto">
              <a:xfrm>
                <a:off x="4764" y="2425"/>
                <a:ext cx="566" cy="2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50000"/>
                  </a:spcBef>
                  <a:spcAft>
                    <a:spcPct val="0"/>
                  </a:spcAft>
                  <a:defRPr sz="2000">
                    <a:solidFill>
                      <a:schemeClr val="tx1"/>
                    </a:solidFill>
                    <a:latin typeface="Times New Roman" pitchFamily="18" charset="0"/>
                  </a:defRPr>
                </a:lvl6pPr>
                <a:lvl7pPr marL="2971800" indent="-228600" eaLnBrk="0" fontAlgn="base" hangingPunct="0">
                  <a:spcBef>
                    <a:spcPct val="50000"/>
                  </a:spcBef>
                  <a:spcAft>
                    <a:spcPct val="0"/>
                  </a:spcAft>
                  <a:defRPr sz="2000">
                    <a:solidFill>
                      <a:schemeClr val="tx1"/>
                    </a:solidFill>
                    <a:latin typeface="Times New Roman" pitchFamily="18" charset="0"/>
                  </a:defRPr>
                </a:lvl7pPr>
                <a:lvl8pPr marL="3429000" indent="-228600" eaLnBrk="0" fontAlgn="base" hangingPunct="0">
                  <a:spcBef>
                    <a:spcPct val="50000"/>
                  </a:spcBef>
                  <a:spcAft>
                    <a:spcPct val="0"/>
                  </a:spcAft>
                  <a:defRPr sz="2000">
                    <a:solidFill>
                      <a:schemeClr val="tx1"/>
                    </a:solidFill>
                    <a:latin typeface="Times New Roman" pitchFamily="18" charset="0"/>
                  </a:defRPr>
                </a:lvl8pPr>
                <a:lvl9pPr marL="3886200" indent="-228600" eaLnBrk="0" fontAlgn="base" hangingPunct="0">
                  <a:spcBef>
                    <a:spcPct val="50000"/>
                  </a:spcBef>
                  <a:spcAft>
                    <a:spcPct val="0"/>
                  </a:spcAft>
                  <a:defRPr sz="2000">
                    <a:solidFill>
                      <a:schemeClr val="tx1"/>
                    </a:solidFill>
                    <a:latin typeface="Times New Roman" pitchFamily="18" charset="0"/>
                  </a:defRPr>
                </a:lvl9pPr>
              </a:lstStyle>
              <a:p>
                <a:pPr eaLnBrk="1" hangingPunct="1"/>
                <a:r>
                  <a:rPr lang="de-DE" sz="1400" dirty="0">
                    <a:solidFill>
                      <a:schemeClr val="accent2"/>
                    </a:solidFill>
                  </a:rPr>
                  <a:t>CCD</a:t>
                </a:r>
                <a:endParaRPr lang="en-GB" sz="1400" dirty="0">
                  <a:solidFill>
                    <a:schemeClr val="accent2"/>
                  </a:solidFill>
                </a:endParaRPr>
              </a:p>
            </p:txBody>
          </p:sp>
          <p:sp>
            <p:nvSpPr>
              <p:cNvPr id="22" name="Line 193"/>
              <p:cNvSpPr>
                <a:spLocks noChangeShapeType="1"/>
              </p:cNvSpPr>
              <p:nvPr/>
            </p:nvSpPr>
            <p:spPr bwMode="auto">
              <a:xfrm>
                <a:off x="5195" y="2692"/>
                <a:ext cx="190" cy="482"/>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8" name="Group 194"/>
            <p:cNvGrpSpPr>
              <a:grpSpLocks/>
            </p:cNvGrpSpPr>
            <p:nvPr/>
          </p:nvGrpSpPr>
          <p:grpSpPr bwMode="auto">
            <a:xfrm>
              <a:off x="3787899" y="3621688"/>
              <a:ext cx="1517284" cy="1208706"/>
              <a:chOff x="2208" y="855"/>
              <a:chExt cx="1126" cy="897"/>
            </a:xfrm>
          </p:grpSpPr>
          <p:sp>
            <p:nvSpPr>
              <p:cNvPr id="19" name="Text Box 195"/>
              <p:cNvSpPr txBox="1">
                <a:spLocks noChangeArrowheads="1"/>
              </p:cNvSpPr>
              <p:nvPr/>
            </p:nvSpPr>
            <p:spPr bwMode="auto">
              <a:xfrm>
                <a:off x="2208" y="855"/>
                <a:ext cx="1043" cy="22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50000"/>
                  </a:spcBef>
                  <a:spcAft>
                    <a:spcPct val="0"/>
                  </a:spcAft>
                  <a:defRPr sz="2000">
                    <a:solidFill>
                      <a:schemeClr val="tx1"/>
                    </a:solidFill>
                    <a:latin typeface="Times New Roman" pitchFamily="18" charset="0"/>
                  </a:defRPr>
                </a:lvl6pPr>
                <a:lvl7pPr marL="2971800" indent="-228600" eaLnBrk="0" fontAlgn="base" hangingPunct="0">
                  <a:spcBef>
                    <a:spcPct val="50000"/>
                  </a:spcBef>
                  <a:spcAft>
                    <a:spcPct val="0"/>
                  </a:spcAft>
                  <a:defRPr sz="2000">
                    <a:solidFill>
                      <a:schemeClr val="tx1"/>
                    </a:solidFill>
                    <a:latin typeface="Times New Roman" pitchFamily="18" charset="0"/>
                  </a:defRPr>
                </a:lvl7pPr>
                <a:lvl8pPr marL="3429000" indent="-228600" eaLnBrk="0" fontAlgn="base" hangingPunct="0">
                  <a:spcBef>
                    <a:spcPct val="50000"/>
                  </a:spcBef>
                  <a:spcAft>
                    <a:spcPct val="0"/>
                  </a:spcAft>
                  <a:defRPr sz="2000">
                    <a:solidFill>
                      <a:schemeClr val="tx1"/>
                    </a:solidFill>
                    <a:latin typeface="Times New Roman" pitchFamily="18" charset="0"/>
                  </a:defRPr>
                </a:lvl8pPr>
                <a:lvl9pPr marL="3886200" indent="-228600" eaLnBrk="0" fontAlgn="base" hangingPunct="0">
                  <a:spcBef>
                    <a:spcPct val="50000"/>
                  </a:spcBef>
                  <a:spcAft>
                    <a:spcPct val="0"/>
                  </a:spcAft>
                  <a:defRPr sz="2000">
                    <a:solidFill>
                      <a:schemeClr val="tx1"/>
                    </a:solidFill>
                    <a:latin typeface="Times New Roman" pitchFamily="18" charset="0"/>
                  </a:defRPr>
                </a:lvl9pPr>
              </a:lstStyle>
              <a:p>
                <a:pPr algn="ctr" eaLnBrk="1" hangingPunct="1"/>
                <a:r>
                  <a:rPr lang="de-DE" sz="1400" dirty="0" smtClean="0">
                    <a:solidFill>
                      <a:schemeClr val="accent2"/>
                    </a:solidFill>
                  </a:rPr>
                  <a:t>Monochromator</a:t>
                </a:r>
                <a:endParaRPr lang="de-DE" sz="1400" dirty="0">
                  <a:solidFill>
                    <a:schemeClr val="accent2"/>
                  </a:solidFill>
                </a:endParaRPr>
              </a:p>
            </p:txBody>
          </p:sp>
          <p:sp>
            <p:nvSpPr>
              <p:cNvPr id="20" name="Line 196"/>
              <p:cNvSpPr>
                <a:spLocks noChangeShapeType="1"/>
              </p:cNvSpPr>
              <p:nvPr/>
            </p:nvSpPr>
            <p:spPr bwMode="auto">
              <a:xfrm>
                <a:off x="2908" y="1083"/>
                <a:ext cx="426" cy="669"/>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
          <p:nvSpPr>
            <p:cNvPr id="25" name="Text Box 195"/>
            <p:cNvSpPr txBox="1">
              <a:spLocks noChangeArrowheads="1"/>
            </p:cNvSpPr>
            <p:nvPr/>
          </p:nvSpPr>
          <p:spPr bwMode="auto">
            <a:xfrm>
              <a:off x="4326898" y="5082980"/>
              <a:ext cx="1405442" cy="30722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50000"/>
                </a:spcBef>
                <a:spcAft>
                  <a:spcPct val="0"/>
                </a:spcAft>
                <a:defRPr sz="2000">
                  <a:solidFill>
                    <a:schemeClr val="tx1"/>
                  </a:solidFill>
                  <a:latin typeface="Times New Roman" pitchFamily="18" charset="0"/>
                </a:defRPr>
              </a:lvl6pPr>
              <a:lvl7pPr marL="2971800" indent="-228600" eaLnBrk="0" fontAlgn="base" hangingPunct="0">
                <a:spcBef>
                  <a:spcPct val="50000"/>
                </a:spcBef>
                <a:spcAft>
                  <a:spcPct val="0"/>
                </a:spcAft>
                <a:defRPr sz="2000">
                  <a:solidFill>
                    <a:schemeClr val="tx1"/>
                  </a:solidFill>
                  <a:latin typeface="Times New Roman" pitchFamily="18" charset="0"/>
                </a:defRPr>
              </a:lvl7pPr>
              <a:lvl8pPr marL="3429000" indent="-228600" eaLnBrk="0" fontAlgn="base" hangingPunct="0">
                <a:spcBef>
                  <a:spcPct val="50000"/>
                </a:spcBef>
                <a:spcAft>
                  <a:spcPct val="0"/>
                </a:spcAft>
                <a:defRPr sz="2000">
                  <a:solidFill>
                    <a:schemeClr val="tx1"/>
                  </a:solidFill>
                  <a:latin typeface="Times New Roman" pitchFamily="18" charset="0"/>
                </a:defRPr>
              </a:lvl8pPr>
              <a:lvl9pPr marL="3886200" indent="-228600" eaLnBrk="0" fontAlgn="base" hangingPunct="0">
                <a:spcBef>
                  <a:spcPct val="50000"/>
                </a:spcBef>
                <a:spcAft>
                  <a:spcPct val="0"/>
                </a:spcAft>
                <a:defRPr sz="2000">
                  <a:solidFill>
                    <a:schemeClr val="tx1"/>
                  </a:solidFill>
                  <a:latin typeface="Times New Roman" pitchFamily="18" charset="0"/>
                </a:defRPr>
              </a:lvl9pPr>
            </a:lstStyle>
            <a:p>
              <a:pPr algn="ctr" eaLnBrk="1" hangingPunct="1"/>
              <a:r>
                <a:rPr lang="en-US" sz="1400" dirty="0" smtClean="0">
                  <a:solidFill>
                    <a:srgbClr val="FF0000"/>
                  </a:solidFill>
                </a:rPr>
                <a:t>electron beam</a:t>
              </a:r>
              <a:endParaRPr lang="en-US" sz="1400" dirty="0">
                <a:solidFill>
                  <a:srgbClr val="FF0000"/>
                </a:solidFill>
              </a:endParaRPr>
            </a:p>
          </p:txBody>
        </p:sp>
        <p:cxnSp>
          <p:nvCxnSpPr>
            <p:cNvPr id="3" name="Gerade Verbindung mit Pfeil 2"/>
            <p:cNvCxnSpPr/>
            <p:nvPr/>
          </p:nvCxnSpPr>
          <p:spPr bwMode="auto">
            <a:xfrm>
              <a:off x="5726021" y="5255530"/>
              <a:ext cx="527127" cy="160351"/>
            </a:xfrm>
            <a:prstGeom prst="straightConnector1">
              <a:avLst/>
            </a:prstGeom>
            <a:noFill/>
            <a:ln w="317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195"/>
            <p:cNvSpPr txBox="1">
              <a:spLocks noChangeArrowheads="1"/>
            </p:cNvSpPr>
            <p:nvPr/>
          </p:nvSpPr>
          <p:spPr bwMode="auto">
            <a:xfrm>
              <a:off x="2218580" y="3711138"/>
              <a:ext cx="1260068" cy="3077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50000"/>
                </a:spcBef>
                <a:spcAft>
                  <a:spcPct val="0"/>
                </a:spcAft>
                <a:defRPr sz="2000">
                  <a:solidFill>
                    <a:schemeClr val="tx1"/>
                  </a:solidFill>
                  <a:latin typeface="Times New Roman" pitchFamily="18" charset="0"/>
                </a:defRPr>
              </a:lvl6pPr>
              <a:lvl7pPr marL="2971800" indent="-228600" eaLnBrk="0" fontAlgn="base" hangingPunct="0">
                <a:spcBef>
                  <a:spcPct val="50000"/>
                </a:spcBef>
                <a:spcAft>
                  <a:spcPct val="0"/>
                </a:spcAft>
                <a:defRPr sz="2000">
                  <a:solidFill>
                    <a:schemeClr val="tx1"/>
                  </a:solidFill>
                  <a:latin typeface="Times New Roman" pitchFamily="18" charset="0"/>
                </a:defRPr>
              </a:lvl7pPr>
              <a:lvl8pPr marL="3429000" indent="-228600" eaLnBrk="0" fontAlgn="base" hangingPunct="0">
                <a:spcBef>
                  <a:spcPct val="50000"/>
                </a:spcBef>
                <a:spcAft>
                  <a:spcPct val="0"/>
                </a:spcAft>
                <a:defRPr sz="2000">
                  <a:solidFill>
                    <a:schemeClr val="tx1"/>
                  </a:solidFill>
                  <a:latin typeface="Times New Roman" pitchFamily="18" charset="0"/>
                </a:defRPr>
              </a:lvl8pPr>
              <a:lvl9pPr marL="3886200" indent="-228600" eaLnBrk="0" fontAlgn="base" hangingPunct="0">
                <a:spcBef>
                  <a:spcPct val="50000"/>
                </a:spcBef>
                <a:spcAft>
                  <a:spcPct val="0"/>
                </a:spcAft>
                <a:defRPr sz="2000">
                  <a:solidFill>
                    <a:schemeClr val="tx1"/>
                  </a:solidFill>
                  <a:latin typeface="Times New Roman" pitchFamily="18" charset="0"/>
                </a:defRPr>
              </a:lvl9pPr>
            </a:lstStyle>
            <a:p>
              <a:pPr algn="ctr" eaLnBrk="1" hangingPunct="1"/>
              <a:r>
                <a:rPr lang="en-US" sz="1400" dirty="0">
                  <a:solidFill>
                    <a:srgbClr val="D60093"/>
                  </a:solidFill>
                </a:rPr>
                <a:t>X</a:t>
              </a:r>
              <a:r>
                <a:rPr lang="en-US" sz="1400" dirty="0" smtClean="0">
                  <a:solidFill>
                    <a:srgbClr val="D60093"/>
                  </a:solidFill>
                </a:rPr>
                <a:t>-ray beam</a:t>
              </a:r>
              <a:endParaRPr lang="en-US" sz="1400" dirty="0">
                <a:solidFill>
                  <a:srgbClr val="D60093"/>
                </a:solidFill>
              </a:endParaRPr>
            </a:p>
          </p:txBody>
        </p:sp>
        <p:cxnSp>
          <p:nvCxnSpPr>
            <p:cNvPr id="28" name="Gerade Verbindung mit Pfeil 27"/>
            <p:cNvCxnSpPr/>
            <p:nvPr/>
          </p:nvCxnSpPr>
          <p:spPr bwMode="auto">
            <a:xfrm>
              <a:off x="2667893" y="4239347"/>
              <a:ext cx="527127" cy="138288"/>
            </a:xfrm>
            <a:prstGeom prst="straightConnector1">
              <a:avLst/>
            </a:prstGeom>
            <a:noFill/>
            <a:ln w="22225" cap="flat" cmpd="sng" algn="ctr">
              <a:solidFill>
                <a:srgbClr val="D60093"/>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 name="Gruppieren 28"/>
          <p:cNvGrpSpPr/>
          <p:nvPr/>
        </p:nvGrpSpPr>
        <p:grpSpPr>
          <a:xfrm>
            <a:off x="5922395" y="3299629"/>
            <a:ext cx="2932319" cy="3037671"/>
            <a:chOff x="-2321854" y="2244725"/>
            <a:chExt cx="2932319" cy="3037671"/>
          </a:xfrm>
        </p:grpSpPr>
        <p:pic>
          <p:nvPicPr>
            <p:cNvPr id="30"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21854" y="2244725"/>
              <a:ext cx="2932319" cy="3037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feld 15"/>
            <p:cNvSpPr txBox="1">
              <a:spLocks noChangeArrowheads="1"/>
            </p:cNvSpPr>
            <p:nvPr/>
          </p:nvSpPr>
          <p:spPr bwMode="auto">
            <a:xfrm>
              <a:off x="-2071135" y="4279346"/>
              <a:ext cx="11661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500" dirty="0" smtClean="0">
                  <a:sym typeface="Symbol" pitchFamily="18" charset="2"/>
                </a:rPr>
                <a:t> = 44 </a:t>
              </a:r>
              <a:r>
                <a:rPr lang="en-US" altLang="de-DE" sz="1500" dirty="0">
                  <a:sym typeface="Symbol" pitchFamily="18" charset="2"/>
                </a:rPr>
                <a:t>µm</a:t>
              </a:r>
              <a:endParaRPr lang="en-US" altLang="de-DE" sz="1500" dirty="0"/>
            </a:p>
          </p:txBody>
        </p:sp>
        <p:sp>
          <p:nvSpPr>
            <p:cNvPr id="32" name="Textfeld 3"/>
            <p:cNvSpPr txBox="1">
              <a:spLocks noChangeArrowheads="1"/>
            </p:cNvSpPr>
            <p:nvPr/>
          </p:nvSpPr>
          <p:spPr bwMode="auto">
            <a:xfrm rot="16200000">
              <a:off x="-380392" y="2771699"/>
              <a:ext cx="957634"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1300" dirty="0" smtClean="0">
                  <a:sym typeface="Symbol" pitchFamily="18" charset="2"/>
                </a:rPr>
                <a:t> = 32µm</a:t>
              </a:r>
              <a:endParaRPr lang="en-US" altLang="de-DE" sz="1300" dirty="0"/>
            </a:p>
          </p:txBody>
        </p:sp>
      </p:grpSp>
      <p:sp>
        <p:nvSpPr>
          <p:cNvPr id="34" name="Textfeld 33"/>
          <p:cNvSpPr txBox="1"/>
          <p:nvPr/>
        </p:nvSpPr>
        <p:spPr>
          <a:xfrm>
            <a:off x="5872793" y="2892182"/>
            <a:ext cx="2932944" cy="369332"/>
          </a:xfrm>
          <a:prstGeom prst="rect">
            <a:avLst/>
          </a:prstGeom>
          <a:noFill/>
        </p:spPr>
        <p:txBody>
          <a:bodyPr wrap="square">
            <a:spAutoFit/>
          </a:bodyPr>
          <a:lstStyle/>
          <a:p>
            <a:pPr>
              <a:defRPr/>
            </a:pPr>
            <a:r>
              <a:rPr lang="en-US" i="1" dirty="0">
                <a:latin typeface="Calibri" panose="020F0502020204030204" pitchFamily="34" charset="0"/>
              </a:rPr>
              <a:t>Example: </a:t>
            </a:r>
            <a:r>
              <a:rPr lang="en-US" dirty="0">
                <a:latin typeface="Calibri" panose="020F0502020204030204" pitchFamily="34" charset="0"/>
              </a:rPr>
              <a:t>PETRA </a:t>
            </a:r>
            <a:r>
              <a:rPr lang="en-US" dirty="0" smtClean="0">
                <a:latin typeface="Calibri" panose="020F0502020204030204" pitchFamily="34" charset="0"/>
              </a:rPr>
              <a:t>III result:</a:t>
            </a:r>
            <a:endParaRPr lang="en-US" dirty="0">
              <a:latin typeface="Calibri" panose="020F0502020204030204" pitchFamily="34" charset="0"/>
            </a:endParaRPr>
          </a:p>
        </p:txBody>
      </p:sp>
    </p:spTree>
    <p:extLst>
      <p:ext uri="{BB962C8B-B14F-4D97-AF65-F5344CB8AC3E}">
        <p14:creationId xmlns:p14="http://schemas.microsoft.com/office/powerpoint/2010/main" val="13999047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100" b="1" dirty="0" smtClean="0">
                <a:solidFill>
                  <a:srgbClr val="000000"/>
                </a:solidFill>
                <a:latin typeface="+mj-lt"/>
              </a:rPr>
              <a:t>Double Slit Interference for </a:t>
            </a:r>
            <a:r>
              <a:rPr lang="en-US" sz="2100" b="1" dirty="0">
                <a:solidFill>
                  <a:srgbClr val="000000"/>
                </a:solidFill>
                <a:latin typeface="+mj-lt"/>
              </a:rPr>
              <a:t>R</a:t>
            </a:r>
            <a:r>
              <a:rPr lang="en-US" sz="2100" b="1" dirty="0" smtClean="0">
                <a:solidFill>
                  <a:srgbClr val="000000"/>
                </a:solidFill>
                <a:latin typeface="+mj-lt"/>
              </a:rPr>
              <a:t>adiation Monitors</a:t>
            </a:r>
            <a:endParaRPr lang="en-US" sz="2100" b="1" dirty="0">
              <a:solidFill>
                <a:srgbClr val="000000"/>
              </a:solidFill>
              <a:latin typeface="+mj-lt"/>
            </a:endParaRPr>
          </a:p>
        </p:txBody>
      </p:sp>
      <p:sp>
        <p:nvSpPr>
          <p:cNvPr id="47108" name="Text Box 3"/>
          <p:cNvSpPr txBox="1">
            <a:spLocks noChangeArrowheads="1"/>
          </p:cNvSpPr>
          <p:nvPr/>
        </p:nvSpPr>
        <p:spPr bwMode="auto">
          <a:xfrm>
            <a:off x="125413" y="1343025"/>
            <a:ext cx="4247804"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sz="1600" dirty="0">
              <a:solidFill>
                <a:srgbClr val="006600"/>
              </a:solidFill>
              <a:latin typeface="Comic Sans MS" pitchFamily="66" charset="0"/>
            </a:endParaRPr>
          </a:p>
          <a:p>
            <a:endParaRPr lang="en-US" sz="1600" dirty="0">
              <a:solidFill>
                <a:srgbClr val="006600"/>
              </a:solidFill>
              <a:latin typeface="Comic Sans MS" pitchFamily="66" charset="0"/>
            </a:endParaRPr>
          </a:p>
          <a:p>
            <a:endParaRPr lang="en-US" sz="1600" dirty="0">
              <a:solidFill>
                <a:srgbClr val="006600"/>
              </a:solidFill>
              <a:latin typeface="Comic Sans MS" pitchFamily="66" charset="0"/>
            </a:endParaRPr>
          </a:p>
          <a:p>
            <a:endParaRPr lang="en-US" sz="1600" dirty="0">
              <a:solidFill>
                <a:srgbClr val="006600"/>
              </a:solidFill>
              <a:latin typeface="Comic Sans MS" pitchFamily="66" charset="0"/>
            </a:endParaRPr>
          </a:p>
          <a:p>
            <a:endParaRPr lang="en-US" sz="1600" dirty="0">
              <a:solidFill>
                <a:srgbClr val="006600"/>
              </a:solidFill>
              <a:latin typeface="Comic Sans MS" pitchFamily="66" charset="0"/>
            </a:endParaRPr>
          </a:p>
        </p:txBody>
      </p:sp>
      <p:sp>
        <p:nvSpPr>
          <p:cNvPr id="47109" name="Text Box 4"/>
          <p:cNvSpPr txBox="1">
            <a:spLocks noChangeArrowheads="1"/>
          </p:cNvSpPr>
          <p:nvPr/>
        </p:nvSpPr>
        <p:spPr bwMode="auto">
          <a:xfrm>
            <a:off x="125413" y="759101"/>
            <a:ext cx="5370217" cy="168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400"/>
              </a:spcBef>
            </a:pPr>
            <a:r>
              <a:rPr lang="de-DE" dirty="0" smtClean="0">
                <a:latin typeface="Calibri" panose="020F0502020204030204" pitchFamily="34" charset="0"/>
              </a:rPr>
              <a:t>The </a:t>
            </a:r>
            <a:r>
              <a:rPr lang="en-US" b="1" dirty="0" smtClean="0">
                <a:latin typeface="Calibri" panose="020F0502020204030204" pitchFamily="34" charset="0"/>
              </a:rPr>
              <a:t>blurring of interference pattern </a:t>
            </a:r>
            <a:r>
              <a:rPr lang="en-US" dirty="0" smtClean="0">
                <a:latin typeface="Calibri" panose="020F0502020204030204" pitchFamily="34" charset="0"/>
              </a:rPr>
              <a:t>due to</a:t>
            </a:r>
          </a:p>
          <a:p>
            <a:pPr>
              <a:spcBef>
                <a:spcPts val="400"/>
              </a:spcBef>
            </a:pPr>
            <a:r>
              <a:rPr lang="en-US" dirty="0" smtClean="0">
                <a:latin typeface="Calibri" panose="020F0502020204030204" pitchFamily="34" charset="0"/>
              </a:rPr>
              <a:t>finite size of the sources </a:t>
            </a:r>
          </a:p>
          <a:p>
            <a:pPr>
              <a:spcBef>
                <a:spcPts val="400"/>
              </a:spcBef>
            </a:pPr>
            <a:r>
              <a:rPr lang="en-US" dirty="0">
                <a:latin typeface="Calibri" panose="020F0502020204030204" pitchFamily="34" charset="0"/>
                <a:sym typeface="Symbol"/>
              </a:rPr>
              <a:t></a:t>
            </a:r>
            <a:r>
              <a:rPr lang="en-US" dirty="0" smtClean="0">
                <a:latin typeface="Calibri" panose="020F0502020204030204" pitchFamily="34" charset="0"/>
                <a:sym typeface="Symbol"/>
              </a:rPr>
              <a:t>spatial coherence parameter  delivers </a:t>
            </a:r>
            <a:r>
              <a:rPr lang="en-US" b="1" i="1" dirty="0" err="1" smtClean="0">
                <a:latin typeface="Calibri" panose="020F0502020204030204" pitchFamily="34" charset="0"/>
                <a:sym typeface="Symbol"/>
              </a:rPr>
              <a:t>rms</a:t>
            </a:r>
            <a:r>
              <a:rPr lang="en-US" dirty="0" smtClean="0">
                <a:latin typeface="Calibri" panose="020F0502020204030204" pitchFamily="34" charset="0"/>
                <a:sym typeface="Symbol"/>
              </a:rPr>
              <a:t> beam size</a:t>
            </a:r>
          </a:p>
          <a:p>
            <a:pPr>
              <a:spcBef>
                <a:spcPts val="400"/>
              </a:spcBef>
            </a:pPr>
            <a:r>
              <a:rPr lang="en-US" dirty="0" smtClean="0">
                <a:latin typeface="Calibri" panose="020F0502020204030204" pitchFamily="34" charset="0"/>
                <a:sym typeface="Symbol"/>
              </a:rPr>
              <a:t>i.e. ‘de-convolution’ of blurred image!</a:t>
            </a:r>
          </a:p>
          <a:p>
            <a:pPr>
              <a:spcBef>
                <a:spcPts val="400"/>
              </a:spcBef>
            </a:pPr>
            <a:r>
              <a:rPr lang="en-US" dirty="0" smtClean="0">
                <a:latin typeface="Calibri" panose="020F0502020204030204" pitchFamily="34" charset="0"/>
                <a:sym typeface="Symbol"/>
              </a:rPr>
              <a:t> highest resolution, but complex method</a:t>
            </a:r>
            <a:endParaRPr lang="en-US" dirty="0">
              <a:latin typeface="Calibri" panose="020F0502020204030204" pitchFamily="34" charset="0"/>
            </a:endParaRPr>
          </a:p>
        </p:txBody>
      </p:sp>
      <p:pic>
        <p:nvPicPr>
          <p:cNvPr id="14" name="Grafik 13"/>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5413" y="4276150"/>
            <a:ext cx="6291262" cy="1995753"/>
          </a:xfrm>
          <a:prstGeom prst="rect">
            <a:avLst/>
          </a:prstGeom>
        </p:spPr>
      </p:pic>
      <p:pic>
        <p:nvPicPr>
          <p:cNvPr id="15" name="Picture 63" descr="SLS-Interference-pattern.tif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2237" y="4352760"/>
            <a:ext cx="1908194" cy="193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125413" y="2604172"/>
            <a:ext cx="461036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400"/>
              </a:spcBef>
            </a:pPr>
            <a:r>
              <a:rPr lang="en-US" b="1" dirty="0" smtClean="0">
                <a:solidFill>
                  <a:srgbClr val="3333CC"/>
                </a:solidFill>
                <a:latin typeface="Calibri" panose="020F0502020204030204" pitchFamily="34" charset="0"/>
              </a:rPr>
              <a:t>Typical resolution for three methods:</a:t>
            </a:r>
          </a:p>
          <a:p>
            <a:pPr marL="285750" indent="-285750">
              <a:spcBef>
                <a:spcPts val="400"/>
              </a:spcBef>
              <a:buFont typeface="Wingdings" panose="05000000000000000000" pitchFamily="2" charset="2"/>
              <a:buChar char="Ø"/>
            </a:pPr>
            <a:r>
              <a:rPr lang="en-US" dirty="0" smtClean="0">
                <a:latin typeface="Calibri" panose="020F0502020204030204" pitchFamily="34" charset="0"/>
              </a:rPr>
              <a:t>Direct optical observation: </a:t>
            </a:r>
            <a:r>
              <a:rPr lang="en-US" b="1" i="1" dirty="0" smtClean="0">
                <a:latin typeface="Calibri" panose="020F0502020204030204" pitchFamily="34" charset="0"/>
                <a:sym typeface="Symbol"/>
              </a:rPr>
              <a:t> </a:t>
            </a:r>
            <a:r>
              <a:rPr lang="en-US" dirty="0" smtClean="0">
                <a:latin typeface="Calibri" panose="020F0502020204030204" pitchFamily="34" charset="0"/>
                <a:sym typeface="Symbol"/>
              </a:rPr>
              <a:t> </a:t>
            </a:r>
            <a:r>
              <a:rPr lang="en-US" b="1" dirty="0" smtClean="0">
                <a:latin typeface="Calibri" panose="020F0502020204030204" pitchFamily="34" charset="0"/>
                <a:sym typeface="Symbol"/>
              </a:rPr>
              <a:t>100 µm </a:t>
            </a:r>
          </a:p>
          <a:p>
            <a:pPr marL="285750" indent="-285750">
              <a:spcBef>
                <a:spcPts val="400"/>
              </a:spcBef>
              <a:buFont typeface="Wingdings" panose="05000000000000000000" pitchFamily="2" charset="2"/>
              <a:buChar char="Ø"/>
            </a:pPr>
            <a:r>
              <a:rPr lang="en-US" dirty="0">
                <a:latin typeface="Calibri" panose="020F0502020204030204" pitchFamily="34" charset="0"/>
              </a:rPr>
              <a:t>Direct x-ray observation :  </a:t>
            </a:r>
            <a:r>
              <a:rPr lang="en-US" dirty="0" smtClean="0">
                <a:latin typeface="Calibri" panose="020F0502020204030204" pitchFamily="34" charset="0"/>
              </a:rPr>
              <a:t>  </a:t>
            </a:r>
            <a:r>
              <a:rPr lang="en-US" b="1" i="1" dirty="0">
                <a:latin typeface="Calibri" panose="020F0502020204030204" pitchFamily="34" charset="0"/>
                <a:sym typeface="Symbol"/>
              </a:rPr>
              <a:t> </a:t>
            </a:r>
            <a:r>
              <a:rPr lang="en-US" dirty="0">
                <a:latin typeface="Calibri" panose="020F0502020204030204" pitchFamily="34" charset="0"/>
                <a:sym typeface="Symbol"/>
              </a:rPr>
              <a:t>   </a:t>
            </a:r>
            <a:r>
              <a:rPr lang="en-US" b="1" dirty="0">
                <a:latin typeface="Calibri" panose="020F0502020204030204" pitchFamily="34" charset="0"/>
                <a:sym typeface="Symbol"/>
              </a:rPr>
              <a:t>10 </a:t>
            </a:r>
            <a:r>
              <a:rPr lang="en-US" b="1" dirty="0" smtClean="0">
                <a:latin typeface="Calibri" panose="020F0502020204030204" pitchFamily="34" charset="0"/>
                <a:sym typeface="Symbol"/>
              </a:rPr>
              <a:t>µm</a:t>
            </a:r>
            <a:endParaRPr lang="en-US" dirty="0" smtClean="0">
              <a:latin typeface="Calibri" panose="020F0502020204030204" pitchFamily="34" charset="0"/>
              <a:sym typeface="Symbol"/>
            </a:endParaRPr>
          </a:p>
          <a:p>
            <a:pPr marL="285750" indent="-285750">
              <a:spcBef>
                <a:spcPts val="400"/>
              </a:spcBef>
              <a:buFont typeface="Wingdings" panose="05000000000000000000" pitchFamily="2" charset="2"/>
              <a:buChar char="Ø"/>
            </a:pPr>
            <a:r>
              <a:rPr lang="en-US" dirty="0" smtClean="0">
                <a:latin typeface="Calibri" panose="020F0502020204030204" pitchFamily="34" charset="0"/>
              </a:rPr>
              <a:t>Interference optical </a:t>
            </a:r>
            <a:r>
              <a:rPr lang="en-US" dirty="0" err="1" smtClean="0">
                <a:latin typeface="Calibri" panose="020F0502020204030204" pitchFamily="34" charset="0"/>
              </a:rPr>
              <a:t>obser</a:t>
            </a:r>
            <a:r>
              <a:rPr lang="en-US" dirty="0" smtClean="0">
                <a:latin typeface="Calibri" panose="020F0502020204030204" pitchFamily="34" charset="0"/>
              </a:rPr>
              <a:t>: </a:t>
            </a:r>
            <a:r>
              <a:rPr lang="en-US" b="1" i="1" dirty="0" smtClean="0">
                <a:latin typeface="Calibri" panose="020F0502020204030204" pitchFamily="34" charset="0"/>
                <a:sym typeface="Symbol"/>
              </a:rPr>
              <a:t> </a:t>
            </a:r>
            <a:r>
              <a:rPr lang="en-US" dirty="0" smtClean="0">
                <a:latin typeface="Calibri" panose="020F0502020204030204" pitchFamily="34" charset="0"/>
                <a:sym typeface="Symbol"/>
              </a:rPr>
              <a:t>     </a:t>
            </a:r>
            <a:r>
              <a:rPr lang="en-US" b="1" dirty="0" smtClean="0">
                <a:latin typeface="Calibri" panose="020F0502020204030204" pitchFamily="34" charset="0"/>
                <a:sym typeface="Symbol"/>
              </a:rPr>
              <a:t>1 µm</a:t>
            </a:r>
          </a:p>
        </p:txBody>
      </p:sp>
      <p:sp>
        <p:nvSpPr>
          <p:cNvPr id="20" name="Textfeld 19"/>
          <p:cNvSpPr txBox="1"/>
          <p:nvPr/>
        </p:nvSpPr>
        <p:spPr>
          <a:xfrm>
            <a:off x="76285" y="6195350"/>
            <a:ext cx="2901693" cy="338554"/>
          </a:xfrm>
          <a:prstGeom prst="rect">
            <a:avLst/>
          </a:prstGeom>
          <a:noFill/>
        </p:spPr>
        <p:txBody>
          <a:bodyPr wrap="square" rtlCol="0">
            <a:spAutoFit/>
          </a:bodyPr>
          <a:lstStyle/>
          <a:p>
            <a:r>
              <a:rPr lang="en-US" altLang="de-DE" sz="1600" dirty="0"/>
              <a:t>Courtesy </a:t>
            </a:r>
            <a:r>
              <a:rPr lang="en-US" altLang="de-DE" sz="1600" dirty="0" smtClean="0"/>
              <a:t>of </a:t>
            </a:r>
            <a:r>
              <a:rPr lang="en-US" sz="1600" dirty="0" smtClean="0"/>
              <a:t>V. </a:t>
            </a:r>
            <a:r>
              <a:rPr lang="en-US" sz="1600" dirty="0" err="1" smtClean="0"/>
              <a:t>Schlott</a:t>
            </a:r>
            <a:r>
              <a:rPr lang="en-US" sz="1600" dirty="0" smtClean="0"/>
              <a:t> PSI</a:t>
            </a:r>
            <a:endParaRPr lang="en-US" sz="1600" dirty="0"/>
          </a:p>
        </p:txBody>
      </p:sp>
      <p:grpSp>
        <p:nvGrpSpPr>
          <p:cNvPr id="12" name="Gruppieren 11"/>
          <p:cNvGrpSpPr/>
          <p:nvPr/>
        </p:nvGrpSpPr>
        <p:grpSpPr>
          <a:xfrm>
            <a:off x="5469538" y="722897"/>
            <a:ext cx="3475353" cy="1954370"/>
            <a:chOff x="5469538" y="722897"/>
            <a:chExt cx="3475353" cy="1954370"/>
          </a:xfrm>
        </p:grpSpPr>
        <p:sp>
          <p:nvSpPr>
            <p:cNvPr id="3" name="Rechteck 2"/>
            <p:cNvSpPr/>
            <p:nvPr/>
          </p:nvSpPr>
          <p:spPr bwMode="auto">
            <a:xfrm>
              <a:off x="7452640" y="1248355"/>
              <a:ext cx="967791" cy="65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5" name="Gruppieren 4"/>
            <p:cNvGrpSpPr/>
            <p:nvPr/>
          </p:nvGrpSpPr>
          <p:grpSpPr>
            <a:xfrm>
              <a:off x="5469538" y="1010197"/>
              <a:ext cx="3288700" cy="1667070"/>
              <a:chOff x="4299455" y="1136821"/>
              <a:chExt cx="3288700" cy="1667070"/>
            </a:xfrm>
          </p:grpSpPr>
          <p:pic>
            <p:nvPicPr>
              <p:cNvPr id="65538" name="Picture 2" descr="http://upload.wikimedia.org/wikipedia/commons/8/87/R%C3%A4umliche_koh%C3%A4renz.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4640" b="50000"/>
              <a:stretch/>
            </p:blipFill>
            <p:spPr bwMode="auto">
              <a:xfrm>
                <a:off x="4299455" y="1136821"/>
                <a:ext cx="3153185" cy="1667070"/>
              </a:xfrm>
              <a:prstGeom prst="rect">
                <a:avLst/>
              </a:prstGeom>
              <a:noFill/>
              <a:extLst>
                <a:ext uri="{909E8E84-426E-40DD-AFC4-6F175D3DCCD1}">
                  <a14:hiddenFill xmlns:a14="http://schemas.microsoft.com/office/drawing/2010/main">
                    <a:solidFill>
                      <a:srgbClr val="FFFFFF"/>
                    </a:solidFill>
                  </a14:hiddenFill>
                </a:ext>
              </a:extLst>
            </p:spPr>
          </p:pic>
          <p:sp>
            <p:nvSpPr>
              <p:cNvPr id="16" name="Rechteck 15"/>
              <p:cNvSpPr/>
              <p:nvPr/>
            </p:nvSpPr>
            <p:spPr bwMode="auto">
              <a:xfrm>
                <a:off x="7243657" y="2133372"/>
                <a:ext cx="344498" cy="26242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2" name="Textfeld 1"/>
            <p:cNvSpPr txBox="1"/>
            <p:nvPr/>
          </p:nvSpPr>
          <p:spPr>
            <a:xfrm>
              <a:off x="5704765" y="722897"/>
              <a:ext cx="3240126" cy="323165"/>
            </a:xfrm>
            <a:prstGeom prst="rect">
              <a:avLst/>
            </a:prstGeom>
            <a:noFill/>
          </p:spPr>
          <p:txBody>
            <a:bodyPr wrap="square" rtlCol="0">
              <a:spAutoFit/>
            </a:bodyPr>
            <a:lstStyle/>
            <a:p>
              <a:r>
                <a:rPr lang="en-US" sz="1500" dirty="0" smtClean="0">
                  <a:latin typeface="Calibri" panose="020F0502020204030204" pitchFamily="34" charset="0"/>
                </a:rPr>
                <a:t>Ideal double slit interference pattern:</a:t>
              </a:r>
              <a:endParaRPr lang="en-US" sz="1500" dirty="0">
                <a:latin typeface="Calibri" panose="020F0502020204030204" pitchFamily="34" charset="0"/>
              </a:endParaRPr>
            </a:p>
          </p:txBody>
        </p:sp>
        <p:cxnSp>
          <p:nvCxnSpPr>
            <p:cNvPr id="6" name="Gerade Verbindung mit Pfeil 5"/>
            <p:cNvCxnSpPr/>
            <p:nvPr/>
          </p:nvCxnSpPr>
          <p:spPr>
            <a:xfrm flipV="1">
              <a:off x="8558693" y="1010197"/>
              <a:ext cx="0" cy="1545305"/>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sp>
          <p:nvSpPr>
            <p:cNvPr id="22" name="Textfeld 21"/>
            <p:cNvSpPr txBox="1"/>
            <p:nvPr/>
          </p:nvSpPr>
          <p:spPr>
            <a:xfrm>
              <a:off x="8623654" y="925190"/>
              <a:ext cx="304860" cy="323165"/>
            </a:xfrm>
            <a:prstGeom prst="rect">
              <a:avLst/>
            </a:prstGeom>
            <a:noFill/>
          </p:spPr>
          <p:txBody>
            <a:bodyPr wrap="square" rtlCol="0">
              <a:spAutoFit/>
            </a:bodyPr>
            <a:lstStyle/>
            <a:p>
              <a:r>
                <a:rPr lang="en-US" sz="1500" b="1" dirty="0" smtClean="0">
                  <a:solidFill>
                    <a:srgbClr val="0000CC"/>
                  </a:solidFill>
                  <a:latin typeface="Calibri" panose="020F0502020204030204" pitchFamily="34" charset="0"/>
                </a:rPr>
                <a:t>x</a:t>
              </a:r>
              <a:endParaRPr lang="en-US" sz="1500" b="1" dirty="0">
                <a:solidFill>
                  <a:srgbClr val="0000CC"/>
                </a:solidFill>
                <a:latin typeface="Calibri" panose="020F0502020204030204" pitchFamily="34" charset="0"/>
              </a:endParaRPr>
            </a:p>
          </p:txBody>
        </p:sp>
        <p:sp>
          <p:nvSpPr>
            <p:cNvPr id="24" name="Textfeld 23"/>
            <p:cNvSpPr txBox="1"/>
            <p:nvPr/>
          </p:nvSpPr>
          <p:spPr>
            <a:xfrm>
              <a:off x="7999679" y="2232337"/>
              <a:ext cx="559014" cy="323165"/>
            </a:xfrm>
            <a:prstGeom prst="rect">
              <a:avLst/>
            </a:prstGeom>
            <a:noFill/>
          </p:spPr>
          <p:txBody>
            <a:bodyPr wrap="square" rtlCol="0">
              <a:spAutoFit/>
            </a:bodyPr>
            <a:lstStyle/>
            <a:p>
              <a:r>
                <a:rPr lang="en-US" sz="1500" b="1" dirty="0" smtClean="0">
                  <a:solidFill>
                    <a:srgbClr val="0000CC"/>
                  </a:solidFill>
                  <a:latin typeface="Calibri" panose="020F0502020204030204" pitchFamily="34" charset="0"/>
                </a:rPr>
                <a:t>P(x)</a:t>
              </a:r>
              <a:endParaRPr lang="en-US" sz="1500" b="1" dirty="0">
                <a:solidFill>
                  <a:srgbClr val="0000CC"/>
                </a:solidFill>
                <a:latin typeface="Calibri" panose="020F0502020204030204" pitchFamily="34" charset="0"/>
              </a:endParaRPr>
            </a:p>
          </p:txBody>
        </p:sp>
      </p:grpSp>
      <p:grpSp>
        <p:nvGrpSpPr>
          <p:cNvPr id="9" name="Gruppieren 8"/>
          <p:cNvGrpSpPr/>
          <p:nvPr/>
        </p:nvGrpSpPr>
        <p:grpSpPr>
          <a:xfrm>
            <a:off x="6050723" y="2555502"/>
            <a:ext cx="2963514" cy="1807125"/>
            <a:chOff x="6050723" y="2555502"/>
            <a:chExt cx="2963514" cy="1807125"/>
          </a:xfrm>
        </p:grpSpPr>
        <p:pic>
          <p:nvPicPr>
            <p:cNvPr id="18" name="Picture 2" descr="http://upload.wikimedia.org/wikipedia/commons/8/87/R%C3%A4umliche_koh%C3%A4renz.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90" t="51623" r="39602" b="1416"/>
            <a:stretch/>
          </p:blipFill>
          <p:spPr bwMode="auto">
            <a:xfrm>
              <a:off x="6050723" y="2796919"/>
              <a:ext cx="2593693" cy="1565708"/>
            </a:xfrm>
            <a:prstGeom prst="rect">
              <a:avLst/>
            </a:prstGeom>
            <a:noFill/>
            <a:extLst>
              <a:ext uri="{909E8E84-426E-40DD-AFC4-6F175D3DCCD1}">
                <a14:hiddenFill xmlns:a14="http://schemas.microsoft.com/office/drawing/2010/main">
                  <a:solidFill>
                    <a:srgbClr val="FFFFFF"/>
                  </a:solidFill>
                </a14:hiddenFill>
              </a:ext>
            </a:extLst>
          </p:spPr>
        </p:pic>
        <p:sp>
          <p:nvSpPr>
            <p:cNvPr id="19" name="Textfeld 18"/>
            <p:cNvSpPr txBox="1"/>
            <p:nvPr/>
          </p:nvSpPr>
          <p:spPr>
            <a:xfrm>
              <a:off x="6070159" y="2555502"/>
              <a:ext cx="2662679" cy="323165"/>
            </a:xfrm>
            <a:prstGeom prst="rect">
              <a:avLst/>
            </a:prstGeom>
            <a:noFill/>
          </p:spPr>
          <p:txBody>
            <a:bodyPr wrap="square" rtlCol="0">
              <a:spAutoFit/>
            </a:bodyPr>
            <a:lstStyle/>
            <a:p>
              <a:r>
                <a:rPr lang="en-US" sz="1500" dirty="0" smtClean="0">
                  <a:latin typeface="Calibri" panose="020F0502020204030204" pitchFamily="34" charset="0"/>
                </a:rPr>
                <a:t>Blurring by finite source size: </a:t>
              </a:r>
              <a:endParaRPr lang="en-US" sz="1500" dirty="0">
                <a:latin typeface="Calibri" panose="020F0502020204030204" pitchFamily="34" charset="0"/>
              </a:endParaRPr>
            </a:p>
          </p:txBody>
        </p:sp>
        <p:cxnSp>
          <p:nvCxnSpPr>
            <p:cNvPr id="21" name="Gerade Verbindung mit Pfeil 20"/>
            <p:cNvCxnSpPr/>
            <p:nvPr/>
          </p:nvCxnSpPr>
          <p:spPr>
            <a:xfrm flipH="1" flipV="1">
              <a:off x="8065827" y="2561148"/>
              <a:ext cx="520162" cy="1"/>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Gerade Verbindung mit Pfeil 24"/>
            <p:cNvCxnSpPr/>
            <p:nvPr/>
          </p:nvCxnSpPr>
          <p:spPr>
            <a:xfrm flipV="1">
              <a:off x="8644416" y="2786192"/>
              <a:ext cx="0" cy="1545305"/>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Gerade Verbindung mit Pfeil 25"/>
            <p:cNvCxnSpPr/>
            <p:nvPr/>
          </p:nvCxnSpPr>
          <p:spPr>
            <a:xfrm flipH="1" flipV="1">
              <a:off x="8151550" y="4337143"/>
              <a:ext cx="520162" cy="1"/>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sp>
          <p:nvSpPr>
            <p:cNvPr id="27" name="Textfeld 26"/>
            <p:cNvSpPr txBox="1"/>
            <p:nvPr/>
          </p:nvSpPr>
          <p:spPr>
            <a:xfrm>
              <a:off x="8709377" y="2701185"/>
              <a:ext cx="304860" cy="323165"/>
            </a:xfrm>
            <a:prstGeom prst="rect">
              <a:avLst/>
            </a:prstGeom>
            <a:noFill/>
          </p:spPr>
          <p:txBody>
            <a:bodyPr wrap="square" rtlCol="0">
              <a:spAutoFit/>
            </a:bodyPr>
            <a:lstStyle/>
            <a:p>
              <a:r>
                <a:rPr lang="en-US" sz="1500" b="1" dirty="0" smtClean="0">
                  <a:solidFill>
                    <a:srgbClr val="0000CC"/>
                  </a:solidFill>
                  <a:latin typeface="Calibri" panose="020F0502020204030204" pitchFamily="34" charset="0"/>
                </a:rPr>
                <a:t>x</a:t>
              </a:r>
              <a:endParaRPr lang="en-US" sz="1500" b="1" dirty="0">
                <a:solidFill>
                  <a:srgbClr val="0000CC"/>
                </a:solidFill>
                <a:latin typeface="Calibri" panose="020F0502020204030204" pitchFamily="34" charset="0"/>
              </a:endParaRPr>
            </a:p>
          </p:txBody>
        </p:sp>
        <p:sp>
          <p:nvSpPr>
            <p:cNvPr id="28" name="Textfeld 27"/>
            <p:cNvSpPr txBox="1"/>
            <p:nvPr/>
          </p:nvSpPr>
          <p:spPr>
            <a:xfrm>
              <a:off x="8085402" y="4008332"/>
              <a:ext cx="559014" cy="323165"/>
            </a:xfrm>
            <a:prstGeom prst="rect">
              <a:avLst/>
            </a:prstGeom>
            <a:noFill/>
          </p:spPr>
          <p:txBody>
            <a:bodyPr wrap="square" rtlCol="0">
              <a:spAutoFit/>
            </a:bodyPr>
            <a:lstStyle/>
            <a:p>
              <a:r>
                <a:rPr lang="en-US" sz="1500" b="1" dirty="0" smtClean="0">
                  <a:solidFill>
                    <a:srgbClr val="0000CC"/>
                  </a:solidFill>
                  <a:latin typeface="Calibri" panose="020F0502020204030204" pitchFamily="34" charset="0"/>
                </a:rPr>
                <a:t>P(x)</a:t>
              </a:r>
              <a:endParaRPr lang="en-US" sz="1500" b="1" dirty="0">
                <a:solidFill>
                  <a:srgbClr val="0000CC"/>
                </a:solidFill>
                <a:latin typeface="Calibri" panose="020F0502020204030204" pitchFamily="34" charset="0"/>
              </a:endParaRPr>
            </a:p>
          </p:txBody>
        </p:sp>
      </p:grpSp>
    </p:spTree>
    <p:extLst>
      <p:ext uri="{BB962C8B-B14F-4D97-AF65-F5344CB8AC3E}">
        <p14:creationId xmlns:p14="http://schemas.microsoft.com/office/powerpoint/2010/main" val="24647294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Bunch Length Measurement for relativistic </a:t>
            </a:r>
            <a:r>
              <a:rPr lang="en-US" altLang="de-DE" sz="2100" b="1" dirty="0" smtClean="0">
                <a:solidFill>
                  <a:srgbClr val="000000"/>
                </a:solidFill>
                <a:latin typeface="Arial" panose="020B0604020202020204" pitchFamily="34" charset="0"/>
                <a:cs typeface="Arial" panose="020B0604020202020204" pitchFamily="34" charset="0"/>
              </a:rPr>
              <a:t>Electrons</a:t>
            </a:r>
            <a:endParaRPr lang="en-US" altLang="de-DE" sz="2100" b="1" baseline="30000" dirty="0">
              <a:solidFill>
                <a:srgbClr val="000000"/>
              </a:solidFill>
              <a:latin typeface="Arial" panose="020B0604020202020204" pitchFamily="34" charset="0"/>
              <a:cs typeface="Arial" panose="020B0604020202020204" pitchFamily="34" charset="0"/>
            </a:endParaRPr>
          </a:p>
        </p:txBody>
      </p:sp>
      <p:sp>
        <p:nvSpPr>
          <p:cNvPr id="286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8677" name="Rectangle 4"/>
          <p:cNvSpPr>
            <a:spLocks noChangeArrowheads="1"/>
          </p:cNvSpPr>
          <p:nvPr/>
        </p:nvSpPr>
        <p:spPr bwMode="auto">
          <a:xfrm>
            <a:off x="179388" y="828675"/>
            <a:ext cx="8715375" cy="109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latin typeface="Calibri" panose="020F0502020204030204" pitchFamily="34" charset="0"/>
              </a:rPr>
              <a:t>Electron bunches are too short (</a:t>
            </a:r>
            <a:r>
              <a:rPr lang="en-US" altLang="de-DE" sz="1900" b="1" i="1" dirty="0">
                <a:latin typeface="Calibri" panose="020F0502020204030204" pitchFamily="34" charset="0"/>
                <a:sym typeface="Symbol" pitchFamily="18" charset="2"/>
              </a:rPr>
              <a:t></a:t>
            </a:r>
            <a:r>
              <a:rPr lang="en-US" altLang="de-DE" sz="1900" b="1" i="1" baseline="-25000" dirty="0">
                <a:latin typeface="Calibri" panose="020F0502020204030204" pitchFamily="34" charset="0"/>
              </a:rPr>
              <a:t>t</a:t>
            </a:r>
            <a:r>
              <a:rPr lang="en-US" altLang="de-DE" sz="1900" baseline="-25000" dirty="0">
                <a:latin typeface="Calibri" panose="020F0502020204030204" pitchFamily="34" charset="0"/>
              </a:rPr>
              <a:t>  </a:t>
            </a:r>
            <a:r>
              <a:rPr lang="en-US" altLang="de-DE" sz="1900" dirty="0">
                <a:latin typeface="Calibri" panose="020F0502020204030204" pitchFamily="34" charset="0"/>
              </a:rPr>
              <a:t>&lt; </a:t>
            </a:r>
            <a:r>
              <a:rPr lang="en-US" altLang="de-DE" sz="1900" dirty="0" smtClean="0">
                <a:latin typeface="Calibri" panose="020F0502020204030204" pitchFamily="34" charset="0"/>
              </a:rPr>
              <a:t>100 </a:t>
            </a:r>
            <a:r>
              <a:rPr lang="en-US" altLang="de-DE" sz="1900" dirty="0" err="1">
                <a:latin typeface="Calibri" panose="020F0502020204030204" pitchFamily="34" charset="0"/>
              </a:rPr>
              <a:t>ps</a:t>
            </a:r>
            <a:r>
              <a:rPr lang="en-US" altLang="de-DE" sz="1900" dirty="0">
                <a:latin typeface="Calibri" panose="020F0502020204030204" pitchFamily="34" charset="0"/>
              </a:rPr>
              <a:t>) to be covered by the bandwidth of</a:t>
            </a:r>
          </a:p>
          <a:p>
            <a:pPr algn="l">
              <a:lnSpc>
                <a:spcPct val="70000"/>
              </a:lnSpc>
            </a:pPr>
            <a:r>
              <a:rPr lang="en-US" altLang="de-DE" sz="1900" dirty="0">
                <a:latin typeface="Calibri" panose="020F0502020204030204" pitchFamily="34" charset="0"/>
              </a:rPr>
              <a:t>pick-ups (</a:t>
            </a:r>
            <a:r>
              <a:rPr lang="en-US" altLang="de-DE" sz="1900" b="1" i="1" dirty="0">
                <a:latin typeface="Calibri" panose="020F0502020204030204" pitchFamily="34" charset="0"/>
              </a:rPr>
              <a:t>f</a:t>
            </a:r>
            <a:r>
              <a:rPr lang="en-US" altLang="de-DE" sz="1900" dirty="0">
                <a:latin typeface="Calibri" panose="020F0502020204030204" pitchFamily="34" charset="0"/>
              </a:rPr>
              <a:t>  &lt; </a:t>
            </a:r>
            <a:r>
              <a:rPr lang="en-US" altLang="de-DE" sz="1900" dirty="0" smtClean="0">
                <a:latin typeface="Calibri" panose="020F0502020204030204" pitchFamily="34" charset="0"/>
              </a:rPr>
              <a:t>3 </a:t>
            </a:r>
            <a:r>
              <a:rPr lang="en-US" altLang="de-DE" sz="1900" dirty="0">
                <a:latin typeface="Calibri" panose="020F0502020204030204" pitchFamily="34" charset="0"/>
              </a:rPr>
              <a:t>GHz </a:t>
            </a:r>
            <a:r>
              <a:rPr lang="en-US" altLang="de-DE" sz="1900" dirty="0">
                <a:latin typeface="Calibri" panose="020F0502020204030204" pitchFamily="34" charset="0"/>
                <a:sym typeface="Symbol" pitchFamily="18" charset="2"/>
              </a:rPr>
              <a:t> </a:t>
            </a:r>
            <a:r>
              <a:rPr lang="en-US" altLang="de-DE" sz="1900" b="1" i="1" dirty="0" err="1">
                <a:latin typeface="Calibri" panose="020F0502020204030204" pitchFamily="34" charset="0"/>
                <a:sym typeface="Symbol" pitchFamily="18" charset="2"/>
              </a:rPr>
              <a:t>t</a:t>
            </a:r>
            <a:r>
              <a:rPr lang="en-US" altLang="de-DE" sz="2200" b="1" i="1" baseline="-25000" dirty="0" err="1">
                <a:latin typeface="Calibri" panose="020F0502020204030204" pitchFamily="34" charset="0"/>
                <a:sym typeface="Symbol" pitchFamily="18" charset="2"/>
              </a:rPr>
              <a:t>rise</a:t>
            </a:r>
            <a:r>
              <a:rPr lang="en-US" altLang="de-DE" sz="2200" b="1" i="1" baseline="-25000" dirty="0">
                <a:latin typeface="Calibri" panose="020F0502020204030204" pitchFamily="34" charset="0"/>
                <a:sym typeface="Symbol" pitchFamily="18" charset="2"/>
              </a:rPr>
              <a:t> </a:t>
            </a:r>
            <a:r>
              <a:rPr lang="en-US" altLang="de-DE" sz="1900" dirty="0" smtClean="0">
                <a:latin typeface="Calibri" panose="020F0502020204030204" pitchFamily="34" charset="0"/>
                <a:sym typeface="Symbol" pitchFamily="18" charset="2"/>
              </a:rPr>
              <a:t>&gt; 100 </a:t>
            </a:r>
            <a:r>
              <a:rPr lang="en-US" altLang="de-DE" sz="1900" dirty="0" err="1">
                <a:latin typeface="Calibri" panose="020F0502020204030204" pitchFamily="34" charset="0"/>
                <a:sym typeface="Symbol" pitchFamily="18" charset="2"/>
              </a:rPr>
              <a:t>ps</a:t>
            </a:r>
            <a:r>
              <a:rPr lang="en-US" altLang="de-DE" sz="1900" dirty="0">
                <a:latin typeface="Calibri" panose="020F0502020204030204" pitchFamily="34" charset="0"/>
              </a:rPr>
              <a:t>) for structure determination.</a:t>
            </a:r>
          </a:p>
          <a:p>
            <a:pPr algn="l">
              <a:lnSpc>
                <a:spcPct val="70000"/>
              </a:lnSpc>
            </a:pPr>
            <a:r>
              <a:rPr lang="en-US" altLang="de-DE" sz="1900" dirty="0" smtClean="0">
                <a:latin typeface="Calibri" panose="020F0502020204030204" pitchFamily="34" charset="0"/>
                <a:sym typeface="Symbol"/>
              </a:rPr>
              <a:t></a:t>
            </a:r>
            <a:r>
              <a:rPr lang="en-US" altLang="de-DE" sz="1900" dirty="0" smtClean="0">
                <a:latin typeface="Calibri" panose="020F0502020204030204" pitchFamily="34" charset="0"/>
              </a:rPr>
              <a:t> </a:t>
            </a:r>
            <a:r>
              <a:rPr lang="en-US" altLang="de-DE" sz="1900" dirty="0">
                <a:latin typeface="Calibri" panose="020F0502020204030204" pitchFamily="34" charset="0"/>
              </a:rPr>
              <a:t>Time resolved observation of </a:t>
            </a:r>
            <a:r>
              <a:rPr lang="en-US" altLang="de-DE" sz="1900" dirty="0" err="1">
                <a:latin typeface="Calibri" panose="020F0502020204030204" pitchFamily="34" charset="0"/>
              </a:rPr>
              <a:t>synchr</a:t>
            </a:r>
            <a:r>
              <a:rPr lang="en-US" altLang="de-DE" sz="1900" dirty="0">
                <a:latin typeface="Calibri" panose="020F0502020204030204" pitchFamily="34" charset="0"/>
              </a:rPr>
              <a:t>. light with a streak camera: Resolution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1 ps.</a:t>
            </a:r>
          </a:p>
        </p:txBody>
      </p:sp>
      <p:grpSp>
        <p:nvGrpSpPr>
          <p:cNvPr id="7" name="Gruppieren 6"/>
          <p:cNvGrpSpPr/>
          <p:nvPr/>
        </p:nvGrpSpPr>
        <p:grpSpPr>
          <a:xfrm>
            <a:off x="6522758" y="2204864"/>
            <a:ext cx="2873778" cy="2108996"/>
            <a:chOff x="6325849" y="4113875"/>
            <a:chExt cx="2873778" cy="2108996"/>
          </a:xfrm>
        </p:grpSpPr>
        <p:cxnSp>
          <p:nvCxnSpPr>
            <p:cNvPr id="8" name="Gerade Verbindung 7"/>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8"/>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378176" y="5906539"/>
              <a:ext cx="1058950" cy="310392"/>
            </a:xfrm>
            <a:prstGeom prst="rect">
              <a:avLst/>
            </a:prstGeom>
            <a:noFill/>
            <a:ln w="38100">
              <a:noFill/>
            </a:ln>
          </p:spPr>
          <p:txBody>
            <a:bodyPr wrap="square" rtlCol="0">
              <a:spAutoFit/>
            </a:bodyPr>
            <a:lstStyle/>
            <a:p>
              <a:pPr algn="l"/>
              <a:r>
                <a:rPr lang="en-US" sz="1400" dirty="0" smtClean="0">
                  <a:latin typeface="Calibri" panose="020F0502020204030204" pitchFamily="34" charset="0"/>
                </a:rPr>
                <a:t>injection</a:t>
              </a:r>
              <a:endParaRPr lang="en-US" sz="1400" dirty="0">
                <a:latin typeface="Calibri" panose="020F0502020204030204" pitchFamily="34" charset="0"/>
              </a:endParaRPr>
            </a:p>
          </p:txBody>
        </p:sp>
        <p:sp>
          <p:nvSpPr>
            <p:cNvPr id="12" name="Textfeld 11"/>
            <p:cNvSpPr txBox="1"/>
            <p:nvPr/>
          </p:nvSpPr>
          <p:spPr>
            <a:xfrm>
              <a:off x="7259570" y="5902330"/>
              <a:ext cx="1113658" cy="307777"/>
            </a:xfrm>
            <a:prstGeom prst="rect">
              <a:avLst/>
            </a:prstGeom>
            <a:noFill/>
            <a:ln w="38100">
              <a:noFill/>
            </a:ln>
          </p:spPr>
          <p:txBody>
            <a:bodyPr wrap="square" rtlCol="0">
              <a:spAutoFit/>
            </a:bodyPr>
            <a:lstStyle/>
            <a:p>
              <a:pPr algn="l"/>
              <a:r>
                <a:rPr lang="en-US" sz="1400" dirty="0" smtClean="0">
                  <a:latin typeface="Calibri" panose="020F0502020204030204" pitchFamily="34" charset="0"/>
                </a:rPr>
                <a:t>extraction</a:t>
              </a:r>
              <a:endParaRPr lang="en-US" sz="1400" dirty="0">
                <a:latin typeface="Calibri" panose="020F0502020204030204" pitchFamily="34" charset="0"/>
              </a:endParaRPr>
            </a:p>
          </p:txBody>
        </p:sp>
        <p:sp>
          <p:nvSpPr>
            <p:cNvPr id="13" name="Text Box 4"/>
            <p:cNvSpPr txBox="1">
              <a:spLocks noChangeArrowheads="1"/>
            </p:cNvSpPr>
            <p:nvPr/>
          </p:nvSpPr>
          <p:spPr bwMode="auto">
            <a:xfrm>
              <a:off x="7641905" y="4113875"/>
              <a:ext cx="1557722"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Streak camera</a:t>
              </a:r>
              <a:endParaRPr lang="en-US" altLang="de-DE" sz="1700" b="1" dirty="0">
                <a:solidFill>
                  <a:srgbClr val="0000FF"/>
                </a:solidFill>
                <a:latin typeface="Calibri" panose="020F0502020204030204" pitchFamily="34" charset="0"/>
              </a:endParaRPr>
            </a:p>
          </p:txBody>
        </p:sp>
        <p:sp>
          <p:nvSpPr>
            <p:cNvPr id="14" name="Abgerundetes Rechteck 13"/>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Textfeld 14"/>
            <p:cNvSpPr txBox="1"/>
            <p:nvPr/>
          </p:nvSpPr>
          <p:spPr>
            <a:xfrm>
              <a:off x="6559771" y="4989846"/>
              <a:ext cx="1511266" cy="323165"/>
            </a:xfrm>
            <a:prstGeom prst="rect">
              <a:avLst/>
            </a:prstGeom>
            <a:noFill/>
          </p:spPr>
          <p:txBody>
            <a:bodyPr wrap="square" rtlCol="0">
              <a:spAutoFit/>
            </a:bodyPr>
            <a:lstStyle/>
            <a:p>
              <a:pPr algn="ctr"/>
              <a:r>
                <a:rPr lang="en-US" sz="1500" b="1" dirty="0" smtClean="0">
                  <a:solidFill>
                    <a:srgbClr val="C00000"/>
                  </a:solidFill>
                  <a:latin typeface="Calibri" panose="020F0502020204030204" pitchFamily="34" charset="0"/>
                </a:rPr>
                <a:t>e</a:t>
              </a:r>
              <a:r>
                <a:rPr lang="en-US" sz="1500" b="1" baseline="30000" dirty="0" smtClean="0">
                  <a:solidFill>
                    <a:srgbClr val="C00000"/>
                  </a:solidFill>
                  <a:latin typeface="Calibri" panose="020F0502020204030204" pitchFamily="34" charset="0"/>
                </a:rPr>
                <a:t>-</a:t>
              </a:r>
              <a:r>
                <a:rPr lang="en-US" sz="1500" b="1" dirty="0" smtClean="0">
                  <a:solidFill>
                    <a:srgbClr val="C00000"/>
                  </a:solidFill>
                  <a:latin typeface="Calibri" panose="020F0502020204030204" pitchFamily="34" charset="0"/>
                </a:rPr>
                <a:t> synchrotron</a:t>
              </a:r>
              <a:endParaRPr lang="en-US" sz="1500" b="1" dirty="0">
                <a:solidFill>
                  <a:srgbClr val="C00000"/>
                </a:solidFill>
                <a:latin typeface="Calibri" panose="020F0502020204030204" pitchFamily="34" charset="0"/>
              </a:endParaRPr>
            </a:p>
          </p:txBody>
        </p:sp>
        <p:grpSp>
          <p:nvGrpSpPr>
            <p:cNvPr id="16" name="Gruppieren 15"/>
            <p:cNvGrpSpPr/>
            <p:nvPr/>
          </p:nvGrpSpPr>
          <p:grpSpPr>
            <a:xfrm>
              <a:off x="7750930" y="4451203"/>
              <a:ext cx="1023113" cy="565317"/>
              <a:chOff x="1828800" y="3231237"/>
              <a:chExt cx="1023113" cy="565317"/>
            </a:xfrm>
          </p:grpSpPr>
          <p:grpSp>
            <p:nvGrpSpPr>
              <p:cNvPr id="25" name="Gruppieren 24"/>
              <p:cNvGrpSpPr/>
              <p:nvPr/>
            </p:nvGrpSpPr>
            <p:grpSpPr>
              <a:xfrm rot="17787383">
                <a:off x="2171090" y="3115731"/>
                <a:ext cx="527710" cy="833936"/>
                <a:chOff x="2366224" y="4360105"/>
                <a:chExt cx="527710" cy="833936"/>
              </a:xfrm>
            </p:grpSpPr>
            <p:grpSp>
              <p:nvGrpSpPr>
                <p:cNvPr id="30" name="Gruppieren 29"/>
                <p:cNvGrpSpPr/>
                <p:nvPr/>
              </p:nvGrpSpPr>
              <p:grpSpPr>
                <a:xfrm rot="1979819">
                  <a:off x="2472516" y="4812076"/>
                  <a:ext cx="319856" cy="381965"/>
                  <a:chOff x="2430046" y="4844314"/>
                  <a:chExt cx="319856" cy="381965"/>
                </a:xfrm>
              </p:grpSpPr>
              <p:sp>
                <p:nvSpPr>
                  <p:cNvPr id="34" name="Rechteck 33"/>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5" name="Rechteck 34"/>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6" name="Gerade Verbindung 35"/>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 name="Gerade Verbindung 30"/>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Bogen 31"/>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33" name="Bogen 32"/>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26" name="Gerade Verbindung 25"/>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uppieren 16"/>
            <p:cNvGrpSpPr/>
            <p:nvPr/>
          </p:nvGrpSpPr>
          <p:grpSpPr>
            <a:xfrm>
              <a:off x="8442540" y="5696529"/>
              <a:ext cx="412536" cy="378077"/>
              <a:chOff x="8442540" y="5416075"/>
              <a:chExt cx="412536" cy="378077"/>
            </a:xfrm>
          </p:grpSpPr>
          <p:sp>
            <p:nvSpPr>
              <p:cNvPr id="23" name="Ellipse 22"/>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 name="Freihandform 23"/>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18" name="Gerade Verbindung 17"/>
            <p:cNvCxnSpPr>
              <a:stCxn id="23" idx="0"/>
              <a:endCxn id="34"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 Box 4"/>
            <p:cNvSpPr txBox="1">
              <a:spLocks noChangeArrowheads="1"/>
            </p:cNvSpPr>
            <p:nvPr/>
          </p:nvSpPr>
          <p:spPr bwMode="auto">
            <a:xfrm>
              <a:off x="8128020" y="5071046"/>
              <a:ext cx="89919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Calibri" panose="020F0502020204030204" pitchFamily="34" charset="0"/>
                </a:rPr>
                <a:t>acc. </a:t>
              </a:r>
            </a:p>
            <a:p>
              <a:pPr algn="l">
                <a:spcBef>
                  <a:spcPts val="0"/>
                </a:spcBef>
              </a:pPr>
              <a:r>
                <a:rPr lang="en-US" altLang="de-DE" sz="1700" b="1" dirty="0" smtClean="0">
                  <a:solidFill>
                    <a:srgbClr val="0000FF"/>
                  </a:solidFill>
                  <a:latin typeface="Calibri" panose="020F0502020204030204" pitchFamily="34" charset="0"/>
                </a:rPr>
                <a:t>freq. </a:t>
              </a:r>
              <a:r>
                <a:rPr lang="en-US" altLang="de-DE" sz="1700" b="1" i="1" dirty="0" err="1" smtClean="0">
                  <a:solidFill>
                    <a:srgbClr val="0000FF"/>
                  </a:solidFill>
                  <a:latin typeface="Calibri" panose="020F0502020204030204" pitchFamily="34" charset="0"/>
                </a:rPr>
                <a:t>f</a:t>
              </a:r>
              <a:r>
                <a:rPr lang="en-US" altLang="de-DE" sz="1700" b="1" i="1" baseline="-25000" dirty="0" err="1" smtClean="0">
                  <a:solidFill>
                    <a:srgbClr val="0000FF"/>
                  </a:solidFill>
                  <a:latin typeface="Calibri" panose="020F0502020204030204" pitchFamily="34" charset="0"/>
                </a:rPr>
                <a:t>rf</a:t>
              </a:r>
              <a:r>
                <a:rPr lang="en-US" altLang="de-DE" sz="1700" b="1" dirty="0" smtClean="0">
                  <a:solidFill>
                    <a:srgbClr val="0000FF"/>
                  </a:solidFill>
                  <a:latin typeface="Calibri" panose="020F0502020204030204" pitchFamily="34" charset="0"/>
                </a:rPr>
                <a:t> </a:t>
              </a:r>
              <a:endParaRPr lang="en-US" altLang="de-DE" sz="1700" b="1" dirty="0">
                <a:solidFill>
                  <a:srgbClr val="0000FF"/>
                </a:solidFill>
                <a:latin typeface="Calibri" panose="020F0502020204030204" pitchFamily="34" charset="0"/>
              </a:endParaRPr>
            </a:p>
          </p:txBody>
        </p:sp>
        <p:sp>
          <p:nvSpPr>
            <p:cNvPr id="20" name="Rechteck 19"/>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1" name="Text Box 4"/>
            <p:cNvSpPr txBox="1">
              <a:spLocks noChangeArrowheads="1"/>
            </p:cNvSpPr>
            <p:nvPr/>
          </p:nvSpPr>
          <p:spPr bwMode="auto">
            <a:xfrm>
              <a:off x="6845465" y="5456331"/>
              <a:ext cx="100397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err="1" smtClean="0">
                  <a:solidFill>
                    <a:srgbClr val="CC00CC"/>
                  </a:solidFill>
                  <a:latin typeface="Calibri" panose="020F0502020204030204" pitchFamily="34" charset="0"/>
                </a:rPr>
                <a:t>rf</a:t>
              </a:r>
              <a:r>
                <a:rPr lang="en-US" altLang="de-DE" sz="1700" b="1" dirty="0" smtClean="0">
                  <a:solidFill>
                    <a:srgbClr val="CC00CC"/>
                  </a:solidFill>
                  <a:latin typeface="Calibri" panose="020F0502020204030204" pitchFamily="34" charset="0"/>
                </a:rPr>
                <a:t> cavity</a:t>
              </a:r>
              <a:endParaRPr lang="en-US" altLang="de-DE" sz="1700" b="1" dirty="0">
                <a:solidFill>
                  <a:srgbClr val="CC00CC"/>
                </a:solidFill>
                <a:latin typeface="Calibri" panose="020F0502020204030204" pitchFamily="34" charset="0"/>
              </a:endParaRPr>
            </a:p>
          </p:txBody>
        </p:sp>
        <p:cxnSp>
          <p:nvCxnSpPr>
            <p:cNvPr id="22" name="Gerade Verbindung 21"/>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8" name="Text Box 4"/>
          <p:cNvSpPr txBox="1">
            <a:spLocks noChangeArrowheads="1"/>
          </p:cNvSpPr>
          <p:nvPr/>
        </p:nvSpPr>
        <p:spPr bwMode="auto">
          <a:xfrm>
            <a:off x="278384" y="1859250"/>
            <a:ext cx="421185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smtClean="0">
                <a:solidFill>
                  <a:srgbClr val="0000FF"/>
                </a:solidFill>
                <a:latin typeface="Calibri" panose="020F0502020204030204" pitchFamily="34" charset="0"/>
              </a:rPr>
              <a:t>Scheme of a streak camera</a:t>
            </a:r>
            <a:endParaRPr lang="en-US" altLang="de-DE" sz="1700" b="1" dirty="0">
              <a:solidFill>
                <a:srgbClr val="0000FF"/>
              </a:solidFill>
              <a:latin typeface="Calibri" panose="020F0502020204030204" pitchFamily="34" charset="0"/>
            </a:endParaRPr>
          </a:p>
        </p:txBody>
      </p:sp>
      <p:pic>
        <p:nvPicPr>
          <p:cNvPr id="39" name="Picture 6"/>
          <p:cNvPicPr>
            <a:picLocks noChangeAspect="1" noChangeArrowheads="1"/>
          </p:cNvPicPr>
          <p:nvPr/>
        </p:nvPicPr>
        <p:blipFill>
          <a:blip r:embed="rId3">
            <a:lum bright="-5000" contrast="34000"/>
            <a:extLst>
              <a:ext uri="{28A0092B-C50C-407E-A947-70E740481C1C}">
                <a14:useLocalDpi xmlns:a14="http://schemas.microsoft.com/office/drawing/2010/main" val="0"/>
              </a:ext>
            </a:extLst>
          </a:blip>
          <a:srcRect/>
          <a:stretch>
            <a:fillRect/>
          </a:stretch>
        </p:blipFill>
        <p:spPr bwMode="auto">
          <a:xfrm>
            <a:off x="117379" y="2286463"/>
            <a:ext cx="6366933" cy="3945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659068"/>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100" b="1" dirty="0">
                <a:solidFill>
                  <a:srgbClr val="000000"/>
                </a:solidFill>
                <a:latin typeface="Arial" panose="020B0604020202020204" pitchFamily="34" charset="0"/>
                <a:cs typeface="Arial" panose="020B0604020202020204" pitchFamily="34" charset="0"/>
              </a:rPr>
              <a:t>Realization of EOS Scanning </a:t>
            </a:r>
          </a:p>
        </p:txBody>
      </p:sp>
      <p:sp>
        <p:nvSpPr>
          <p:cNvPr id="3686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36869" name="Text Box 4"/>
          <p:cNvSpPr txBox="1">
            <a:spLocks noChangeArrowheads="1"/>
          </p:cNvSpPr>
          <p:nvPr/>
        </p:nvSpPr>
        <p:spPr bwMode="auto">
          <a:xfrm>
            <a:off x="147638" y="801688"/>
            <a:ext cx="86947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rPr>
              <a:t>Setup of a scanning EOS </a:t>
            </a:r>
            <a:r>
              <a:rPr lang="en-US" sz="2000" dirty="0" smtClean="0">
                <a:latin typeface="Calibri" panose="020F0502020204030204" pitchFamily="34" charset="0"/>
              </a:rPr>
              <a:t>method</a:t>
            </a:r>
            <a:r>
              <a:rPr lang="en-US" dirty="0" smtClean="0">
                <a:latin typeface="Calibri" panose="020F0502020204030204" pitchFamily="34" charset="0"/>
                <a:sym typeface="Symbol" pitchFamily="18" charset="2"/>
              </a:rPr>
              <a:t>. </a:t>
            </a:r>
            <a:endParaRPr lang="en-US" dirty="0">
              <a:latin typeface="Calibri" panose="020F0502020204030204" pitchFamily="34" charset="0"/>
              <a:sym typeface="Symbol" pitchFamily="18" charset="2"/>
            </a:endParaRPr>
          </a:p>
        </p:txBody>
      </p:sp>
      <p:grpSp>
        <p:nvGrpSpPr>
          <p:cNvPr id="36870" name="Grouper 22"/>
          <p:cNvGrpSpPr>
            <a:grpSpLocks/>
          </p:cNvGrpSpPr>
          <p:nvPr/>
        </p:nvGrpSpPr>
        <p:grpSpPr bwMode="auto">
          <a:xfrm>
            <a:off x="250825" y="1279525"/>
            <a:ext cx="4457700" cy="4826000"/>
            <a:chOff x="152400" y="1101341"/>
            <a:chExt cx="4191000" cy="4537459"/>
          </a:xfrm>
        </p:grpSpPr>
        <p:pic>
          <p:nvPicPr>
            <p:cNvPr id="368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01341"/>
              <a:ext cx="4191000" cy="4537459"/>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36875" name="Rectangle 9"/>
            <p:cNvSpPr>
              <a:spLocks noChangeArrowheads="1"/>
            </p:cNvSpPr>
            <p:nvPr/>
          </p:nvSpPr>
          <p:spPr bwMode="auto">
            <a:xfrm>
              <a:off x="2278925" y="2532063"/>
              <a:ext cx="288925" cy="287337"/>
            </a:xfrm>
            <a:prstGeom prst="rect">
              <a:avLst/>
            </a:prstGeom>
            <a:solidFill>
              <a:schemeClr val="bg1"/>
            </a:solidFill>
            <a:ln w="9525">
              <a:solidFill>
                <a:schemeClr val="tx1"/>
              </a:solidFill>
              <a:miter lim="800000"/>
              <a:headEnd/>
              <a:tailEnd/>
            </a:ln>
          </p:spPr>
          <p:txBody>
            <a:bodyPr wrap="none" anchor="ctr"/>
            <a:lstStyle/>
            <a:p>
              <a:pPr algn="l" eaLnBrk="1" hangingPunct="1">
                <a:spcBef>
                  <a:spcPct val="0"/>
                </a:spcBef>
              </a:pPr>
              <a:endParaRPr lang="fr-FR">
                <a:latin typeface="Comic Sans MS" pitchFamily="66" charset="0"/>
              </a:endParaRPr>
            </a:p>
          </p:txBody>
        </p:sp>
        <p:sp>
          <p:nvSpPr>
            <p:cNvPr id="36876" name="Text Box 10"/>
            <p:cNvSpPr txBox="1">
              <a:spLocks noChangeArrowheads="1"/>
            </p:cNvSpPr>
            <p:nvPr/>
          </p:nvSpPr>
          <p:spPr bwMode="auto">
            <a:xfrm>
              <a:off x="1447909" y="2520790"/>
              <a:ext cx="870140" cy="258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200">
                  <a:latin typeface="Comic Sans MS" pitchFamily="66" charset="0"/>
                </a:rPr>
                <a:t>Delay line</a:t>
              </a:r>
            </a:p>
          </p:txBody>
        </p:sp>
      </p:grpSp>
      <p:pic>
        <p:nvPicPr>
          <p:cNvPr id="36872"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06938" y="1268413"/>
            <a:ext cx="4437062" cy="32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20"/>
          <p:cNvSpPr>
            <a:spLocks noChangeArrowheads="1"/>
          </p:cNvSpPr>
          <p:nvPr/>
        </p:nvSpPr>
        <p:spPr bwMode="auto">
          <a:xfrm>
            <a:off x="5076825" y="6092825"/>
            <a:ext cx="32631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altLang="zh-CN" sz="1200" dirty="0">
                <a:latin typeface="+mj-lt"/>
                <a:ea typeface="SimSun" pitchFamily="2" charset="-122"/>
              </a:rPr>
              <a:t>X. Yan </a:t>
            </a:r>
            <a:r>
              <a:rPr lang="en-US" altLang="zh-CN" sz="1200" i="1" dirty="0">
                <a:latin typeface="+mj-lt"/>
                <a:ea typeface="SimSun" pitchFamily="2" charset="-122"/>
              </a:rPr>
              <a:t>et al</a:t>
            </a:r>
            <a:r>
              <a:rPr lang="en-US" altLang="zh-CN" sz="1200" dirty="0">
                <a:latin typeface="+mj-lt"/>
                <a:ea typeface="SimSun" pitchFamily="2" charset="-122"/>
              </a:rPr>
              <a:t>, </a:t>
            </a:r>
            <a:r>
              <a:rPr lang="en-US" altLang="zh-CN" sz="1200" dirty="0" smtClean="0">
                <a:latin typeface="+mj-lt"/>
                <a:ea typeface="SimSun" pitchFamily="2" charset="-122"/>
              </a:rPr>
              <a:t>Phys. Rev. Lett. 85</a:t>
            </a:r>
            <a:r>
              <a:rPr lang="en-US" altLang="zh-CN" sz="1200" dirty="0">
                <a:latin typeface="+mj-lt"/>
                <a:ea typeface="SimSun" pitchFamily="2" charset="-122"/>
              </a:rPr>
              <a:t>, 3404 (2000)</a:t>
            </a:r>
            <a:endParaRPr lang="fr-FR" sz="1200" dirty="0">
              <a:latin typeface="+mj-lt"/>
            </a:endParaRPr>
          </a:p>
        </p:txBody>
      </p:sp>
      <p:sp>
        <p:nvSpPr>
          <p:cNvPr id="13" name="Rectangle 29"/>
          <p:cNvSpPr>
            <a:spLocks noChangeArrowheads="1"/>
          </p:cNvSpPr>
          <p:nvPr/>
        </p:nvSpPr>
        <p:spPr bwMode="auto">
          <a:xfrm>
            <a:off x="5148263" y="4365625"/>
            <a:ext cx="35036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dirty="0" smtClean="0">
                <a:latin typeface="+mn-lt"/>
              </a:rPr>
              <a:t>Using </a:t>
            </a:r>
            <a:r>
              <a:rPr lang="en-US" sz="1600" dirty="0">
                <a:latin typeface="+mn-lt"/>
              </a:rPr>
              <a:t>12fs </a:t>
            </a:r>
            <a:r>
              <a:rPr lang="en-US" sz="1600" dirty="0" smtClean="0">
                <a:latin typeface="+mn-lt"/>
              </a:rPr>
              <a:t>pulses  from</a:t>
            </a:r>
          </a:p>
          <a:p>
            <a:pPr algn="l" eaLnBrk="1" hangingPunct="1">
              <a:spcBef>
                <a:spcPct val="0"/>
              </a:spcBef>
            </a:pPr>
            <a:r>
              <a:rPr lang="en-US" sz="1600" dirty="0" smtClean="0">
                <a:latin typeface="+mn-lt"/>
              </a:rPr>
              <a:t>Ti:A</a:t>
            </a:r>
            <a:r>
              <a:rPr lang="en-US" sz="1600" baseline="-25000" dirty="0" smtClean="0">
                <a:latin typeface="+mn-lt"/>
              </a:rPr>
              <a:t>l2</a:t>
            </a:r>
            <a:r>
              <a:rPr lang="en-US" sz="1600" dirty="0" smtClean="0">
                <a:latin typeface="+mn-lt"/>
              </a:rPr>
              <a:t>O</a:t>
            </a:r>
            <a:r>
              <a:rPr lang="en-US" sz="1600" baseline="-25000" dirty="0" smtClean="0">
                <a:latin typeface="+mn-lt"/>
              </a:rPr>
              <a:t>3</a:t>
            </a:r>
            <a:r>
              <a:rPr lang="en-US" sz="1600" dirty="0" smtClean="0">
                <a:latin typeface="+mn-lt"/>
              </a:rPr>
              <a:t> </a:t>
            </a:r>
            <a:r>
              <a:rPr lang="en-US" sz="1600" dirty="0">
                <a:latin typeface="+mn-lt"/>
              </a:rPr>
              <a:t>laser at 800nm and </a:t>
            </a:r>
            <a:endParaRPr lang="en-US" sz="1600" dirty="0" smtClean="0">
              <a:latin typeface="+mn-lt"/>
            </a:endParaRPr>
          </a:p>
          <a:p>
            <a:pPr algn="l" eaLnBrk="1" hangingPunct="1">
              <a:spcBef>
                <a:spcPct val="0"/>
              </a:spcBef>
            </a:pPr>
            <a:r>
              <a:rPr lang="en-US" sz="1600" dirty="0" err="1" smtClean="0">
                <a:latin typeface="+mn-lt"/>
              </a:rPr>
              <a:t>ZnTe</a:t>
            </a:r>
            <a:r>
              <a:rPr lang="en-US" sz="1600" dirty="0" smtClean="0">
                <a:latin typeface="+mn-lt"/>
              </a:rPr>
              <a:t> </a:t>
            </a:r>
            <a:r>
              <a:rPr lang="en-US" sz="1600" dirty="0">
                <a:latin typeface="+mn-lt"/>
              </a:rPr>
              <a:t>crystal 0.5mm thick </a:t>
            </a:r>
            <a:endParaRPr lang="en-US" sz="1600" dirty="0" smtClean="0">
              <a:latin typeface="+mn-lt"/>
            </a:endParaRPr>
          </a:p>
          <a:p>
            <a:pPr algn="l" eaLnBrk="1" hangingPunct="1">
              <a:spcBef>
                <a:spcPct val="0"/>
              </a:spcBef>
            </a:pPr>
            <a:r>
              <a:rPr lang="en-US" sz="1600" dirty="0" smtClean="0">
                <a:latin typeface="+mn-lt"/>
              </a:rPr>
              <a:t>with a e</a:t>
            </a:r>
            <a:r>
              <a:rPr lang="en-US" sz="1600" baseline="30000" dirty="0" smtClean="0">
                <a:latin typeface="+mn-lt"/>
              </a:rPr>
              <a:t>- </a:t>
            </a:r>
            <a:r>
              <a:rPr lang="en-US" sz="1600" dirty="0" smtClean="0">
                <a:latin typeface="+mn-lt"/>
              </a:rPr>
              <a:t>- beam  46MeV</a:t>
            </a:r>
            <a:r>
              <a:rPr lang="en-US" sz="1600" dirty="0">
                <a:latin typeface="+mn-lt"/>
              </a:rPr>
              <a:t> </a:t>
            </a:r>
            <a:r>
              <a:rPr lang="en-US" sz="1600" dirty="0" smtClean="0">
                <a:latin typeface="+mn-lt"/>
              </a:rPr>
              <a:t>of  200pC</a:t>
            </a:r>
            <a:endParaRPr lang="en-US" sz="1600" dirty="0">
              <a:latin typeface="+mn-lt"/>
            </a:endParaRPr>
          </a:p>
        </p:txBody>
      </p:sp>
    </p:spTree>
    <p:extLst>
      <p:ext uri="{BB962C8B-B14F-4D97-AF65-F5344CB8AC3E}">
        <p14:creationId xmlns:p14="http://schemas.microsoft.com/office/powerpoint/2010/main" val="1420979694"/>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6"/>
          <p:cNvPicPr>
            <a:picLocks noChangeAspect="1" noChangeArrowheads="1"/>
          </p:cNvPicPr>
          <p:nvPr/>
        </p:nvPicPr>
        <p:blipFill>
          <a:blip r:embed="rId3" cstate="print">
            <a:lum bright="-18000" contrast="30000"/>
            <a:extLst>
              <a:ext uri="{28A0092B-C50C-407E-A947-70E740481C1C}">
                <a14:useLocalDpi xmlns:a14="http://schemas.microsoft.com/office/drawing/2010/main" val="0"/>
              </a:ext>
            </a:extLst>
          </a:blip>
          <a:srcRect/>
          <a:stretch>
            <a:fillRect/>
          </a:stretch>
        </p:blipFill>
        <p:spPr bwMode="auto">
          <a:xfrm>
            <a:off x="1730205" y="3505504"/>
            <a:ext cx="3130550" cy="251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4" name="Text Box 2"/>
          <p:cNvSpPr txBox="1">
            <a:spLocks noChangeArrowheads="1"/>
          </p:cNvSpPr>
          <p:nvPr/>
        </p:nvSpPr>
        <p:spPr bwMode="auto">
          <a:xfrm>
            <a:off x="252000" y="144000"/>
            <a:ext cx="8386762"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Structure at low </a:t>
            </a:r>
            <a:r>
              <a:rPr lang="en-US" altLang="de-DE" sz="2200" b="1" i="1" dirty="0" err="1">
                <a:solidFill>
                  <a:srgbClr val="000000"/>
                </a:solidFill>
                <a:latin typeface="Calibri" panose="020F0502020204030204" pitchFamily="34" charset="0"/>
                <a:cs typeface="Calibri" panose="020F0502020204030204" pitchFamily="34" charset="0"/>
              </a:rPr>
              <a:t>E</a:t>
            </a:r>
            <a:r>
              <a:rPr lang="en-US" altLang="de-DE" sz="2200" b="1" i="1" baseline="-25000" dirty="0" err="1">
                <a:solidFill>
                  <a:srgbClr val="000000"/>
                </a:solidFill>
                <a:latin typeface="Calibri" panose="020F0502020204030204" pitchFamily="34" charset="0"/>
                <a:cs typeface="Calibri" panose="020F0502020204030204" pitchFamily="34" charset="0"/>
              </a:rPr>
              <a:t>kin</a:t>
            </a:r>
            <a:r>
              <a:rPr lang="en-US" altLang="de-DE" sz="2200" b="1" dirty="0">
                <a:solidFill>
                  <a:srgbClr val="000000"/>
                </a:solidFill>
                <a:latin typeface="Calibri" panose="020F0502020204030204" pitchFamily="34" charset="0"/>
                <a:cs typeface="Calibri" panose="020F0502020204030204" pitchFamily="34" charset="0"/>
              </a:rPr>
              <a:t>: Not possible with Pick-Ups</a:t>
            </a:r>
          </a:p>
        </p:txBody>
      </p:sp>
      <p:sp>
        <p:nvSpPr>
          <p:cNvPr id="20486" name="Rectangle 7"/>
          <p:cNvSpPr>
            <a:spLocks noChangeArrowheads="1"/>
          </p:cNvSpPr>
          <p:nvPr/>
        </p:nvSpPr>
        <p:spPr bwMode="auto">
          <a:xfrm>
            <a:off x="0" y="679754"/>
            <a:ext cx="4976813"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Pick-ups are used for:</a:t>
            </a:r>
          </a:p>
          <a:p>
            <a:pPr algn="l">
              <a:lnSpc>
                <a:spcPct val="40000"/>
              </a:lnSpc>
              <a:buFont typeface="Wingdings" pitchFamily="2" charset="2"/>
              <a:buChar char="Ø"/>
            </a:pPr>
            <a:r>
              <a:rPr lang="en-US" altLang="de-DE" dirty="0">
                <a:latin typeface="Calibri" panose="020F0502020204030204" pitchFamily="34" charset="0"/>
                <a:cs typeface="Calibri" panose="020F0502020204030204" pitchFamily="34" charset="0"/>
              </a:rPr>
              <a:t> precise for bunch-center relative to </a:t>
            </a:r>
            <a:r>
              <a:rPr lang="en-US" altLang="de-DE" dirty="0" err="1">
                <a:latin typeface="Calibri" panose="020F0502020204030204" pitchFamily="34" charset="0"/>
                <a:cs typeface="Calibri" panose="020F0502020204030204" pitchFamily="34" charset="0"/>
              </a:rPr>
              <a:t>rf</a:t>
            </a:r>
            <a:endParaRPr lang="en-US" altLang="de-DE" dirty="0">
              <a:latin typeface="Calibri" panose="020F0502020204030204" pitchFamily="34" charset="0"/>
              <a:cs typeface="Calibri" panose="020F0502020204030204" pitchFamily="34" charset="0"/>
            </a:endParaRPr>
          </a:p>
          <a:p>
            <a:pPr algn="l">
              <a:lnSpc>
                <a:spcPct val="40000"/>
              </a:lnSpc>
              <a:buFont typeface="Wingdings" pitchFamily="2" charset="2"/>
              <a:buChar char="Ø"/>
            </a:pPr>
            <a:r>
              <a:rPr lang="en-US" altLang="de-DE" dirty="0">
                <a:latin typeface="Calibri" panose="020F0502020204030204" pitchFamily="34" charset="0"/>
                <a:cs typeface="Calibri" panose="020F0502020204030204" pitchFamily="34" charset="0"/>
              </a:rPr>
              <a:t> course image of bunch shape</a:t>
            </a:r>
          </a:p>
          <a:p>
            <a:pPr algn="l">
              <a:lnSpc>
                <a:spcPct val="40000"/>
              </a:lnSpc>
            </a:pPr>
            <a:r>
              <a:rPr lang="en-US" altLang="de-DE" sz="2200" b="1" dirty="0">
                <a:solidFill>
                  <a:srgbClr val="FF0000"/>
                </a:solidFill>
                <a:latin typeface="Calibri" panose="020F0502020204030204" pitchFamily="34" charset="0"/>
                <a:cs typeface="Calibri" panose="020F0502020204030204" pitchFamily="34" charset="0"/>
              </a:rPr>
              <a:t>But:</a:t>
            </a:r>
          </a:p>
          <a:p>
            <a:pPr algn="l">
              <a:lnSpc>
                <a:spcPct val="60000"/>
              </a:lnSpc>
            </a:pPr>
            <a:r>
              <a:rPr lang="en-US" altLang="de-DE" dirty="0">
                <a:latin typeface="Calibri" panose="020F0502020204030204" pitchFamily="34" charset="0"/>
                <a:cs typeface="Calibri" panose="020F0502020204030204" pitchFamily="34" charset="0"/>
              </a:rPr>
              <a:t>For </a:t>
            </a:r>
            <a:r>
              <a:rPr lang="en-US" altLang="de-DE" b="1" i="1" dirty="0" smtClean="0">
                <a:latin typeface="Calibri" panose="020F0502020204030204" pitchFamily="34" charset="0"/>
                <a:cs typeface="Calibri" panose="020F0502020204030204" pitchFamily="34" charset="0"/>
                <a:sym typeface="Symbol" panose="05050102010706020507" pitchFamily="18" charset="2"/>
              </a:rPr>
              <a:t></a:t>
            </a:r>
            <a:r>
              <a:rPr lang="en-US" altLang="de-DE" b="1"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&lt;&lt; 1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long. </a:t>
            </a:r>
            <a:r>
              <a:rPr lang="en-US" altLang="de-DE" b="1" i="1" dirty="0">
                <a:latin typeface="Calibri" panose="020F0502020204030204" pitchFamily="34" charset="0"/>
                <a:cs typeface="Calibri" panose="020F0502020204030204" pitchFamily="34" charset="0"/>
              </a:rPr>
              <a:t>E</a:t>
            </a:r>
            <a:r>
              <a:rPr lang="en-US" altLang="de-DE" dirty="0">
                <a:latin typeface="Calibri" panose="020F0502020204030204" pitchFamily="34" charset="0"/>
                <a:cs typeface="Calibri" panose="020F0502020204030204" pitchFamily="34" charset="0"/>
              </a:rPr>
              <a:t>-field significantly modified:</a:t>
            </a:r>
          </a:p>
        </p:txBody>
      </p:sp>
      <p:sp>
        <p:nvSpPr>
          <p:cNvPr id="304136" name="Rectangle 8"/>
          <p:cNvSpPr>
            <a:spLocks noChangeArrowheads="1"/>
          </p:cNvSpPr>
          <p:nvPr/>
        </p:nvSpPr>
        <p:spPr bwMode="auto">
          <a:xfrm>
            <a:off x="4265613" y="789292"/>
            <a:ext cx="4572000" cy="66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i="1" dirty="0">
                <a:latin typeface="Calibri" panose="020F0502020204030204" pitchFamily="34" charset="0"/>
                <a:cs typeface="Calibri" panose="020F0502020204030204" pitchFamily="34" charset="0"/>
              </a:rPr>
              <a:t>Example</a:t>
            </a:r>
            <a:r>
              <a:rPr lang="en-US" altLang="de-DE" sz="1700" dirty="0">
                <a:latin typeface="Calibri" panose="020F0502020204030204" pitchFamily="34" charset="0"/>
                <a:cs typeface="Calibri" panose="020F0502020204030204" pitchFamily="34" charset="0"/>
              </a:rPr>
              <a:t>: Comparison pick-up – particle counter:</a:t>
            </a:r>
          </a:p>
          <a:p>
            <a:pPr algn="l">
              <a:lnSpc>
                <a:spcPct val="70000"/>
              </a:lnSpc>
            </a:pPr>
            <a:r>
              <a:rPr lang="en-US" altLang="de-DE" sz="1700" dirty="0" err="1" smtClean="0">
                <a:latin typeface="Calibri" panose="020F0502020204030204" pitchFamily="34" charset="0"/>
                <a:cs typeface="Calibri" panose="020F0502020204030204" pitchFamily="34" charset="0"/>
              </a:rPr>
              <a:t>Ar</a:t>
            </a:r>
            <a:r>
              <a:rPr lang="en-US" altLang="de-DE" sz="2200" baseline="30000" dirty="0">
                <a:latin typeface="Calibri" panose="020F0502020204030204" pitchFamily="34" charset="0"/>
                <a:cs typeface="Calibri" panose="020F0502020204030204" pitchFamily="34" charset="0"/>
              </a:rPr>
              <a:t> </a:t>
            </a:r>
            <a:r>
              <a:rPr lang="en-US" altLang="de-DE" sz="1700" dirty="0" smtClean="0">
                <a:latin typeface="Calibri" panose="020F0502020204030204" pitchFamily="34" charset="0"/>
                <a:cs typeface="Calibri" panose="020F0502020204030204" pitchFamily="34" charset="0"/>
              </a:rPr>
              <a:t>beam of </a:t>
            </a:r>
            <a:r>
              <a:rPr lang="en-US" altLang="de-DE" sz="1700" dirty="0">
                <a:latin typeface="Calibri" panose="020F0502020204030204" pitchFamily="34" charset="0"/>
                <a:cs typeface="Calibri" panose="020F0502020204030204" pitchFamily="34" charset="0"/>
              </a:rPr>
              <a:t>1.4 MeV/u (</a:t>
            </a:r>
            <a:r>
              <a:rPr lang="en-US" altLang="de-DE" sz="1700" b="1" i="1" dirty="0">
                <a:latin typeface="Calibri" panose="020F0502020204030204" pitchFamily="34" charset="0"/>
                <a:cs typeface="Calibri" panose="020F0502020204030204" pitchFamily="34" charset="0"/>
              </a:rPr>
              <a:t>β</a:t>
            </a:r>
            <a:r>
              <a:rPr lang="en-US" altLang="de-DE" sz="1700" dirty="0">
                <a:latin typeface="Calibri" panose="020F0502020204030204" pitchFamily="34" charset="0"/>
                <a:cs typeface="Calibri" panose="020F0502020204030204" pitchFamily="34" charset="0"/>
              </a:rPr>
              <a:t> = 5.5</a:t>
            </a:r>
            <a:r>
              <a:rPr lang="en-US" altLang="de-DE" sz="1700" dirty="0" smtClean="0">
                <a:latin typeface="Calibri" panose="020F0502020204030204" pitchFamily="34" charset="0"/>
                <a:cs typeface="Calibri" panose="020F0502020204030204" pitchFamily="34" charset="0"/>
              </a:rPr>
              <a:t>%) , </a:t>
            </a:r>
            <a:r>
              <a:rPr lang="en-US" altLang="de-DE" sz="1700" b="1" i="1" dirty="0" err="1" smtClean="0">
                <a:latin typeface="Calibri" panose="020F0502020204030204" pitchFamily="34" charset="0"/>
                <a:cs typeface="Calibri" panose="020F0502020204030204" pitchFamily="34" charset="0"/>
              </a:rPr>
              <a:t>f</a:t>
            </a:r>
            <a:r>
              <a:rPr lang="en-US" altLang="de-DE" sz="1700" b="1" i="1" baseline="-25000" dirty="0" err="1" smtClean="0">
                <a:latin typeface="Calibri" panose="020F0502020204030204" pitchFamily="34" charset="0"/>
                <a:cs typeface="Calibri" panose="020F0502020204030204" pitchFamily="34" charset="0"/>
              </a:rPr>
              <a:t>rf</a:t>
            </a:r>
            <a:r>
              <a:rPr lang="en-US" altLang="de-DE" sz="1700" b="1" i="1" dirty="0" smtClean="0">
                <a:latin typeface="Calibri" panose="020F0502020204030204" pitchFamily="34" charset="0"/>
                <a:cs typeface="Calibri" panose="020F0502020204030204" pitchFamily="34" charset="0"/>
              </a:rPr>
              <a:t> =</a:t>
            </a:r>
            <a:r>
              <a:rPr lang="en-US" altLang="de-DE" sz="1700" dirty="0" smtClean="0">
                <a:latin typeface="Calibri" panose="020F0502020204030204" pitchFamily="34" charset="0"/>
                <a:cs typeface="Calibri" panose="020F0502020204030204" pitchFamily="34" charset="0"/>
              </a:rPr>
              <a:t> 108 MHz</a:t>
            </a:r>
            <a:endParaRPr lang="en-US" altLang="de-DE" sz="1700" dirty="0">
              <a:latin typeface="Calibri" panose="020F0502020204030204" pitchFamily="34" charset="0"/>
              <a:cs typeface="Calibri" panose="020F0502020204030204" pitchFamily="34" charset="0"/>
            </a:endParaRPr>
          </a:p>
        </p:txBody>
      </p:sp>
      <p:sp>
        <p:nvSpPr>
          <p:cNvPr id="304137" name="Rectangle 9"/>
          <p:cNvSpPr>
            <a:spLocks noChangeArrowheads="1"/>
          </p:cNvSpPr>
          <p:nvPr/>
        </p:nvSpPr>
        <p:spPr bwMode="auto">
          <a:xfrm>
            <a:off x="5330825" y="5085995"/>
            <a:ext cx="3506788" cy="6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sym typeface="Symbol" pitchFamily="18" charset="2"/>
              </a:rPr>
              <a:t></a:t>
            </a:r>
            <a:r>
              <a:rPr lang="en-US" altLang="de-DE" dirty="0">
                <a:solidFill>
                  <a:srgbClr val="0000FF"/>
                </a:solidFill>
                <a:latin typeface="Calibri" panose="020F0502020204030204" pitchFamily="34" charset="0"/>
                <a:cs typeface="Calibri" panose="020F0502020204030204" pitchFamily="34" charset="0"/>
              </a:rPr>
              <a:t> the pick-up signal is insensitive </a:t>
            </a:r>
          </a:p>
          <a:p>
            <a:pPr algn="l">
              <a:lnSpc>
                <a:spcPct val="60000"/>
              </a:lnSpc>
            </a:pPr>
            <a:r>
              <a:rPr lang="en-US" altLang="de-DE" dirty="0">
                <a:solidFill>
                  <a:srgbClr val="0000FF"/>
                </a:solidFill>
                <a:latin typeface="Calibri" panose="020F0502020204030204" pitchFamily="34" charset="0"/>
                <a:cs typeface="Calibri" panose="020F0502020204030204" pitchFamily="34" charset="0"/>
              </a:rPr>
              <a:t>to bunch ’fine-structure’</a:t>
            </a:r>
          </a:p>
        </p:txBody>
      </p:sp>
      <p:sp>
        <p:nvSpPr>
          <p:cNvPr id="20489" name="Text Box 10"/>
          <p:cNvSpPr txBox="1">
            <a:spLocks noChangeArrowheads="1"/>
          </p:cNvSpPr>
          <p:nvPr/>
        </p:nvSpPr>
        <p:spPr bwMode="auto">
          <a:xfrm>
            <a:off x="698500" y="3532492"/>
            <a:ext cx="739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solidFill>
                  <a:srgbClr val="00FF00"/>
                </a:solidFill>
                <a:latin typeface="Calibri" panose="020F0502020204030204" pitchFamily="34" charset="0"/>
                <a:cs typeface="Calibri" panose="020F0502020204030204" pitchFamily="34" charset="0"/>
              </a:rPr>
              <a:t>ampl</a:t>
            </a:r>
            <a:r>
              <a:rPr lang="en-US" altLang="de-DE">
                <a:solidFill>
                  <a:srgbClr val="00CC00"/>
                </a:solidFill>
                <a:latin typeface="Calibri" panose="020F0502020204030204" pitchFamily="34" charset="0"/>
                <a:cs typeface="Calibri" panose="020F0502020204030204" pitchFamily="34" charset="0"/>
              </a:rPr>
              <a:t>.</a:t>
            </a:r>
          </a:p>
        </p:txBody>
      </p:sp>
      <p:grpSp>
        <p:nvGrpSpPr>
          <p:cNvPr id="20490" name="Gruppieren 3"/>
          <p:cNvGrpSpPr>
            <a:grpSpLocks/>
          </p:cNvGrpSpPr>
          <p:nvPr/>
        </p:nvGrpSpPr>
        <p:grpSpPr bwMode="auto">
          <a:xfrm>
            <a:off x="2052638" y="2038654"/>
            <a:ext cx="2532062" cy="1515489"/>
            <a:chOff x="2053145" y="2333109"/>
            <a:chExt cx="2531555" cy="1516043"/>
          </a:xfrm>
        </p:grpSpPr>
        <p:grpSp>
          <p:nvGrpSpPr>
            <p:cNvPr id="20492" name="Group 24"/>
            <p:cNvGrpSpPr>
              <a:grpSpLocks/>
            </p:cNvGrpSpPr>
            <p:nvPr/>
          </p:nvGrpSpPr>
          <p:grpSpPr bwMode="auto">
            <a:xfrm>
              <a:off x="2309813" y="2413000"/>
              <a:ext cx="2274887" cy="1331913"/>
              <a:chOff x="1471" y="1480"/>
              <a:chExt cx="1457" cy="879"/>
            </a:xfrm>
          </p:grpSpPr>
          <p:pic>
            <p:nvPicPr>
              <p:cNvPr id="20497" name="Picture 22"/>
              <p:cNvPicPr>
                <a:picLocks noChangeAspect="1" noChangeArrowheads="1"/>
              </p:cNvPicPr>
              <p:nvPr/>
            </p:nvPicPr>
            <p:blipFill>
              <a:blip r:embed="rId4">
                <a:clrChange>
                  <a:clrFrom>
                    <a:srgbClr val="FDFDFD"/>
                  </a:clrFrom>
                  <a:clrTo>
                    <a:srgbClr val="FDFDFD">
                      <a:alpha val="0"/>
                    </a:srgbClr>
                  </a:clrTo>
                </a:clrChange>
                <a:extLst>
                  <a:ext uri="{28A0092B-C50C-407E-A947-70E740481C1C}">
                    <a14:useLocalDpi xmlns:a14="http://schemas.microsoft.com/office/drawing/2010/main" val="0"/>
                  </a:ext>
                </a:extLst>
              </a:blip>
              <a:srcRect r="51610"/>
              <a:stretch>
                <a:fillRect/>
              </a:stretch>
            </p:blipFill>
            <p:spPr bwMode="auto">
              <a:xfrm>
                <a:off x="1471" y="1480"/>
                <a:ext cx="1457" cy="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98" name="Oval 23"/>
              <p:cNvSpPr>
                <a:spLocks noChangeArrowheads="1"/>
              </p:cNvSpPr>
              <p:nvPr/>
            </p:nvSpPr>
            <p:spPr bwMode="auto">
              <a:xfrm>
                <a:off x="2136" y="2074"/>
                <a:ext cx="61" cy="60"/>
              </a:xfrm>
              <a:prstGeom prst="ellipse">
                <a:avLst/>
              </a:prstGeom>
              <a:solidFill>
                <a:srgbClr val="FF0000"/>
              </a:solidFill>
              <a:ln>
                <a:noFill/>
              </a:ln>
              <a:effectLst/>
              <a:extLst>
                <a:ext uri="{91240B29-F687-4F45-9708-019B960494DF}">
                  <a14:hiddenLine xmlns:a14="http://schemas.microsoft.com/office/drawing/2010/main" w="3175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grpSp>
        <p:sp>
          <p:nvSpPr>
            <p:cNvPr id="20493" name="Textfeld 14"/>
            <p:cNvSpPr txBox="1">
              <a:spLocks noChangeArrowheads="1"/>
            </p:cNvSpPr>
            <p:nvPr/>
          </p:nvSpPr>
          <p:spPr bwMode="auto">
            <a:xfrm>
              <a:off x="2053145" y="3352838"/>
              <a:ext cx="3907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cs typeface="Calibri" panose="020F0502020204030204" pitchFamily="34" charset="0"/>
                  <a:sym typeface="Symbol" pitchFamily="18" charset="2"/>
                </a:rPr>
                <a:t>R</a:t>
              </a:r>
              <a:endParaRPr lang="en-US" altLang="de-DE">
                <a:latin typeface="Calibri" panose="020F0502020204030204" pitchFamily="34" charset="0"/>
                <a:cs typeface="Calibri" panose="020F0502020204030204" pitchFamily="34" charset="0"/>
              </a:endParaRPr>
            </a:p>
          </p:txBody>
        </p:sp>
        <p:sp>
          <p:nvSpPr>
            <p:cNvPr id="20494" name="Rechteck 2"/>
            <p:cNvSpPr>
              <a:spLocks noChangeArrowheads="1"/>
            </p:cNvSpPr>
            <p:nvPr/>
          </p:nvSpPr>
          <p:spPr bwMode="auto">
            <a:xfrm>
              <a:off x="2443860" y="3479685"/>
              <a:ext cx="75912" cy="369467"/>
            </a:xfrm>
            <a:prstGeom prst="rect">
              <a:avLst/>
            </a:prstGeom>
            <a:solidFill>
              <a:schemeClr val="bg1"/>
            </a:solidFill>
            <a:ln>
              <a:noFill/>
            </a:ln>
            <a:extLst>
              <a:ext uri="{91240B29-F687-4F45-9708-019B960494DF}">
                <a14:hiddenLine xmlns:a14="http://schemas.microsoft.com/office/drawing/2010/main" w="31750" algn="ctr">
                  <a:solidFill>
                    <a:srgbClr val="000000"/>
                  </a:solidFill>
                  <a:round/>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20495" name="Rechteck 16"/>
            <p:cNvSpPr>
              <a:spLocks noChangeArrowheads="1"/>
            </p:cNvSpPr>
            <p:nvPr/>
          </p:nvSpPr>
          <p:spPr bwMode="auto">
            <a:xfrm>
              <a:off x="3401978" y="2413000"/>
              <a:ext cx="359062" cy="369467"/>
            </a:xfrm>
            <a:prstGeom prst="rect">
              <a:avLst/>
            </a:prstGeom>
            <a:solidFill>
              <a:schemeClr val="bg1"/>
            </a:solidFill>
            <a:ln>
              <a:noFill/>
            </a:ln>
            <a:extLst>
              <a:ext uri="{91240B29-F687-4F45-9708-019B960494DF}">
                <a14:hiddenLine xmlns:a14="http://schemas.microsoft.com/office/drawing/2010/main" w="31750" algn="ctr">
                  <a:solidFill>
                    <a:srgbClr val="000000"/>
                  </a:solidFill>
                  <a:round/>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20496" name="Textfeld 1"/>
            <p:cNvSpPr txBox="1">
              <a:spLocks noChangeArrowheads="1"/>
            </p:cNvSpPr>
            <p:nvPr/>
          </p:nvSpPr>
          <p:spPr bwMode="auto">
            <a:xfrm>
              <a:off x="3113894" y="2333109"/>
              <a:ext cx="10112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Calibri" panose="020F0502020204030204" pitchFamily="34" charset="0"/>
                  <a:sym typeface="Symbol" pitchFamily="18" charset="2"/>
                </a:rPr>
                <a:t>  R / </a:t>
              </a:r>
              <a:endParaRPr lang="en-US" altLang="de-DE" dirty="0">
                <a:latin typeface="Calibri" panose="020F0502020204030204" pitchFamily="34" charset="0"/>
                <a:cs typeface="Calibri" panose="020F0502020204030204" pitchFamily="34" charset="0"/>
              </a:endParaRPr>
            </a:p>
          </p:txBody>
        </p:sp>
      </p:grpSp>
      <p:pic>
        <p:nvPicPr>
          <p:cNvPr id="20491" name="Picture 14"/>
          <p:cNvPicPr>
            <a:picLocks noChangeAspect="1" noChangeArrowheads="1"/>
          </p:cNvPicPr>
          <p:nvPr/>
        </p:nvPicPr>
        <p:blipFill>
          <a:blip r:embed="rId5" cstate="print">
            <a:lum bright="-20000" contrast="50000"/>
            <a:extLst>
              <a:ext uri="{28A0092B-C50C-407E-A947-70E740481C1C}">
                <a14:useLocalDpi xmlns:a14="http://schemas.microsoft.com/office/drawing/2010/main" val="0"/>
              </a:ext>
            </a:extLst>
          </a:blip>
          <a:srcRect/>
          <a:stretch>
            <a:fillRect/>
          </a:stretch>
        </p:blipFill>
        <p:spPr bwMode="auto">
          <a:xfrm>
            <a:off x="187325" y="2189467"/>
            <a:ext cx="1747838" cy="14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ieren 3"/>
          <p:cNvGrpSpPr/>
          <p:nvPr/>
        </p:nvGrpSpPr>
        <p:grpSpPr>
          <a:xfrm>
            <a:off x="4912000" y="1492634"/>
            <a:ext cx="3820756" cy="3323067"/>
            <a:chOff x="4912000" y="1787605"/>
            <a:chExt cx="3820756" cy="3323067"/>
          </a:xfrm>
        </p:grpSpPr>
        <p:pic>
          <p:nvPicPr>
            <p:cNvPr id="47109" name="Picture 5" descr="F:\Forck SDPC107_20180629\Bunch Shape Monitor\INR BSM\Beam time\Ar July2017\Plot comparison BSM FCT BPM\BSM-trafo-pickup comparison_corr.emf"/>
            <p:cNvPicPr>
              <a:picLocks noChangeAspect="1" noChangeArrowheads="1"/>
            </p:cNvPicPr>
            <p:nvPr/>
          </p:nvPicPr>
          <p:blipFill rotWithShape="1">
            <a:blip r:embed="rId6">
              <a:extLst>
                <a:ext uri="{28A0092B-C50C-407E-A947-70E740481C1C}">
                  <a14:useLocalDpi xmlns:a14="http://schemas.microsoft.com/office/drawing/2010/main" val="0"/>
                </a:ext>
              </a:extLst>
            </a:blip>
            <a:srcRect l="5409" t="16589" r="32496" b="22270"/>
            <a:stretch/>
          </p:blipFill>
          <p:spPr bwMode="auto">
            <a:xfrm>
              <a:off x="4912000" y="1787605"/>
              <a:ext cx="3820756" cy="290605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Gerade Verbindung mit Pfeil 2"/>
            <p:cNvCxnSpPr/>
            <p:nvPr/>
          </p:nvCxnSpPr>
          <p:spPr bwMode="auto">
            <a:xfrm>
              <a:off x="5637459" y="4714353"/>
              <a:ext cx="2893520"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8"/>
            <p:cNvSpPr>
              <a:spLocks noChangeArrowheads="1"/>
            </p:cNvSpPr>
            <p:nvPr/>
          </p:nvSpPr>
          <p:spPr bwMode="auto">
            <a:xfrm>
              <a:off x="6290811" y="4756729"/>
              <a:ext cx="161834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i="1" dirty="0" smtClean="0">
                  <a:latin typeface="Calibri" panose="020F0502020204030204" pitchFamily="34" charset="0"/>
                  <a:cs typeface="Calibri" panose="020F0502020204030204" pitchFamily="34" charset="0"/>
                </a:rPr>
                <a:t>1/ </a:t>
              </a:r>
              <a:r>
                <a:rPr lang="en-US" altLang="de-DE" sz="1700" b="1" i="1" dirty="0" err="1" smtClean="0">
                  <a:latin typeface="Calibri" panose="020F0502020204030204" pitchFamily="34" charset="0"/>
                  <a:cs typeface="Calibri" panose="020F0502020204030204" pitchFamily="34" charset="0"/>
                </a:rPr>
                <a:t>f</a:t>
              </a:r>
              <a:r>
                <a:rPr lang="en-US" altLang="de-DE" sz="1700" b="1" i="1" baseline="-25000" dirty="0" err="1" smtClean="0">
                  <a:latin typeface="Calibri" panose="020F0502020204030204" pitchFamily="34" charset="0"/>
                  <a:cs typeface="Calibri" panose="020F0502020204030204" pitchFamily="34" charset="0"/>
                </a:rPr>
                <a:t>rf</a:t>
              </a:r>
              <a:r>
                <a:rPr lang="en-US" altLang="de-DE" sz="1700" b="1" i="1" baseline="-25000" dirty="0" smtClean="0">
                  <a:latin typeface="Calibri" panose="020F0502020204030204" pitchFamily="34" charset="0"/>
                  <a:cs typeface="Calibri" panose="020F0502020204030204" pitchFamily="34" charset="0"/>
                </a:rPr>
                <a:t>  </a:t>
              </a:r>
              <a:r>
                <a:rPr lang="en-US" altLang="de-DE" sz="1700" b="1" i="1" dirty="0" smtClean="0">
                  <a:latin typeface="Calibri" panose="020F0502020204030204" pitchFamily="34" charset="0"/>
                  <a:cs typeface="Calibri" panose="020F0502020204030204" pitchFamily="34" charset="0"/>
                </a:rPr>
                <a:t>= </a:t>
              </a:r>
              <a:r>
                <a:rPr lang="en-US" altLang="de-DE" sz="1700" dirty="0" smtClean="0">
                  <a:latin typeface="Calibri" panose="020F0502020204030204" pitchFamily="34" charset="0"/>
                  <a:cs typeface="Calibri" panose="020F0502020204030204" pitchFamily="34" charset="0"/>
                </a:rPr>
                <a:t>9.2 ns</a:t>
              </a:r>
              <a:endParaRPr lang="en-US" altLang="de-DE" sz="17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2954994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41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41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6" grpId="0"/>
      <p:bldP spid="30413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2"/>
          <p:cNvSpPr txBox="1">
            <a:spLocks noChangeArrowheads="1"/>
          </p:cNvSpPr>
          <p:nvPr/>
        </p:nvSpPr>
        <p:spPr bwMode="auto">
          <a:xfrm>
            <a:off x="252000" y="144000"/>
            <a:ext cx="80867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Structure using secondary Electrons for low </a:t>
            </a:r>
            <a:r>
              <a:rPr lang="en-US" altLang="de-DE" sz="2200" b="1" dirty="0" err="1">
                <a:solidFill>
                  <a:srgbClr val="000000"/>
                </a:solidFill>
                <a:latin typeface="Calibri" panose="020F0502020204030204" pitchFamily="34" charset="0"/>
                <a:cs typeface="Calibri" panose="020F0502020204030204" pitchFamily="34" charset="0"/>
              </a:rPr>
              <a:t>E</a:t>
            </a:r>
            <a:r>
              <a:rPr lang="en-US" altLang="de-DE" sz="2200" b="1" baseline="-25000" dirty="0" err="1">
                <a:solidFill>
                  <a:srgbClr val="000000"/>
                </a:solidFill>
                <a:latin typeface="Calibri" panose="020F0502020204030204" pitchFamily="34" charset="0"/>
                <a:cs typeface="Calibri" panose="020F0502020204030204" pitchFamily="34" charset="0"/>
              </a:rPr>
              <a:t>kin</a:t>
            </a:r>
            <a:r>
              <a:rPr lang="en-US" altLang="de-DE" sz="2200" b="1" baseline="-25000" dirty="0">
                <a:solidFill>
                  <a:srgbClr val="000000"/>
                </a:solidFill>
                <a:latin typeface="Calibri" panose="020F0502020204030204" pitchFamily="34" charset="0"/>
                <a:cs typeface="Calibri" panose="020F0502020204030204" pitchFamily="34" charset="0"/>
              </a:rPr>
              <a:t> </a:t>
            </a:r>
            <a:r>
              <a:rPr lang="en-US" altLang="de-DE" sz="2200" b="1" dirty="0">
                <a:solidFill>
                  <a:srgbClr val="000000"/>
                </a:solidFill>
                <a:latin typeface="Calibri" panose="020F0502020204030204" pitchFamily="34" charset="0"/>
                <a:cs typeface="Calibri" panose="020F0502020204030204" pitchFamily="34" charset="0"/>
              </a:rPr>
              <a:t>Protons</a:t>
            </a:r>
          </a:p>
        </p:txBody>
      </p:sp>
      <p:sp>
        <p:nvSpPr>
          <p:cNvPr id="24580" name="Text Box 3"/>
          <p:cNvSpPr txBox="1">
            <a:spLocks noChangeArrowheads="1"/>
          </p:cNvSpPr>
          <p:nvPr/>
        </p:nvSpPr>
        <p:spPr bwMode="auto">
          <a:xfrm>
            <a:off x="227013" y="230607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4581" name="Rectangle 4"/>
          <p:cNvSpPr>
            <a:spLocks noChangeArrowheads="1"/>
          </p:cNvSpPr>
          <p:nvPr/>
        </p:nvSpPr>
        <p:spPr bwMode="auto">
          <a:xfrm>
            <a:off x="207963" y="742383"/>
            <a:ext cx="8507412"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Secondary e</a:t>
            </a:r>
            <a:r>
              <a:rPr lang="en-US" altLang="de-DE" sz="2400" baseline="30000" dirty="0">
                <a:solidFill>
                  <a:srgbClr val="0000FF"/>
                </a:solidFill>
                <a:latin typeface="Calibri" panose="020F0502020204030204" pitchFamily="34" charset="0"/>
                <a:cs typeface="Calibri" panose="020F0502020204030204" pitchFamily="34" charset="0"/>
              </a:rPr>
              <a:t>−</a:t>
            </a:r>
            <a:r>
              <a:rPr lang="en-US" altLang="de-DE" sz="2000" dirty="0">
                <a:solidFill>
                  <a:srgbClr val="0000FF"/>
                </a:solidFill>
                <a:latin typeface="Calibri" panose="020F0502020204030204" pitchFamily="34" charset="0"/>
                <a:cs typeface="Calibri" panose="020F0502020204030204" pitchFamily="34" charset="0"/>
              </a:rPr>
              <a:t>  liberated from a wire carrying the time information.</a:t>
            </a:r>
          </a:p>
          <a:p>
            <a:pPr algn="l">
              <a:lnSpc>
                <a:spcPct val="60000"/>
              </a:lnSpc>
            </a:pPr>
            <a:r>
              <a:rPr lang="en-US" altLang="de-DE" sz="2000" dirty="0">
                <a:solidFill>
                  <a:srgbClr val="0000FF"/>
                </a:solidFill>
                <a:latin typeface="Calibri" panose="020F0502020204030204" pitchFamily="34" charset="0"/>
                <a:cs typeface="Calibri" panose="020F0502020204030204" pitchFamily="34" charset="0"/>
              </a:rPr>
              <a:t>→ Bunch Shape Monitor (BSM)</a:t>
            </a:r>
          </a:p>
        </p:txBody>
      </p:sp>
      <p:sp>
        <p:nvSpPr>
          <p:cNvPr id="24582" name="Rectangle 5"/>
          <p:cNvSpPr>
            <a:spLocks noChangeArrowheads="1"/>
          </p:cNvSpPr>
          <p:nvPr/>
        </p:nvSpPr>
        <p:spPr bwMode="auto">
          <a:xfrm>
            <a:off x="227013" y="1628208"/>
            <a:ext cx="6081712"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altLang="de-DE" b="1" dirty="0">
                <a:latin typeface="Calibri" panose="020F0502020204030204" pitchFamily="34" charset="0"/>
                <a:cs typeface="Calibri" panose="020F0502020204030204" pitchFamily="34" charset="0"/>
              </a:rPr>
              <a:t>Working principle:</a:t>
            </a:r>
          </a:p>
          <a:p>
            <a:pPr algn="l">
              <a:buFont typeface="Wingdings" pitchFamily="2" charset="2"/>
              <a:buChar char="Ø"/>
            </a:pPr>
            <a:r>
              <a:rPr lang="en-US" altLang="de-DE" dirty="0">
                <a:latin typeface="Calibri" panose="020F0502020204030204" pitchFamily="34" charset="0"/>
                <a:cs typeface="Calibri" panose="020F0502020204030204" pitchFamily="34" charset="0"/>
              </a:rPr>
              <a:t> insertion of a 0.1 mm wire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kV</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emission of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within less </a:t>
            </a:r>
            <a:r>
              <a:rPr lang="en-US" altLang="de-DE" dirty="0" smtClean="0">
                <a:latin typeface="Calibri" panose="020F0502020204030204" pitchFamily="34" charset="0"/>
                <a:cs typeface="Calibri" panose="020F0502020204030204" pitchFamily="34" charset="0"/>
              </a:rPr>
              <a:t>than 10 </a:t>
            </a:r>
            <a:r>
              <a:rPr lang="en-US" altLang="de-DE" dirty="0" err="1">
                <a:latin typeface="Calibri" panose="020F0502020204030204" pitchFamily="34" charset="0"/>
                <a:cs typeface="Calibri" panose="020F0502020204030204" pitchFamily="34" charset="0"/>
              </a:rPr>
              <a:t>ps</a:t>
            </a:r>
            <a:endParaRPr lang="en-US" altLang="de-DE" dirty="0">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are accelerated</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toward an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 as ’time-to-space’ converter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detector with a thin slit</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slow shift of the phase</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resolution </a:t>
            </a:r>
            <a:r>
              <a:rPr lang="en-US" altLang="de-DE" dirty="0" smtClean="0">
                <a:latin typeface="Calibri" panose="020F0502020204030204" pitchFamily="34" charset="0"/>
                <a:cs typeface="Calibri" panose="020F0502020204030204" pitchFamily="34" charset="0"/>
                <a:sym typeface="Symbol" pitchFamily="18" charset="2"/>
              </a:rPr>
              <a:t></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10 </a:t>
            </a:r>
            <a:r>
              <a:rPr lang="en-US" altLang="de-DE" dirty="0" err="1" smtClean="0">
                <a:latin typeface="Calibri" panose="020F0502020204030204" pitchFamily="34" charset="0"/>
                <a:cs typeface="Calibri" panose="020F0502020204030204" pitchFamily="34" charset="0"/>
              </a:rPr>
              <a:t>ps</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1</a:t>
            </a:r>
            <a:r>
              <a:rPr lang="en-US" altLang="de-DE" baseline="30000" dirty="0">
                <a:latin typeface="Calibri" panose="020F0502020204030204" pitchFamily="34" charset="0"/>
                <a:cs typeface="Calibri" panose="020F0502020204030204" pitchFamily="34" charset="0"/>
              </a:rPr>
              <a:t>o</a:t>
            </a:r>
            <a:r>
              <a:rPr lang="en-US" altLang="de-DE" dirty="0" smtClean="0">
                <a:latin typeface="Calibri" panose="020F0502020204030204" pitchFamily="34" charset="0"/>
                <a:cs typeface="Calibri" panose="020F0502020204030204" pitchFamily="34" charset="0"/>
              </a:rPr>
              <a:t> @ 280 MHz</a:t>
            </a:r>
            <a:endParaRPr lang="en-US" altLang="de-DE" dirty="0">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Measurements are comparable</a:t>
            </a:r>
          </a:p>
          <a:p>
            <a:pPr algn="l">
              <a:lnSpc>
                <a:spcPct val="80000"/>
              </a:lnSpc>
              <a:buFont typeface="Wingdings" pitchFamily="2" charset="2"/>
              <a:buNone/>
            </a:pPr>
            <a:r>
              <a:rPr lang="en-US" altLang="de-DE" dirty="0">
                <a:latin typeface="Calibri" panose="020F0502020204030204" pitchFamily="34" charset="0"/>
                <a:cs typeface="Calibri" panose="020F0502020204030204" pitchFamily="34" charset="0"/>
              </a:rPr>
              <a:t>  to that obtained with particle detectors.</a:t>
            </a:r>
          </a:p>
        </p:txBody>
      </p:sp>
      <p:pic>
        <p:nvPicPr>
          <p:cNvPr id="24583" name="Picture 10" descr="ostroumov-mod"/>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9050" y="1269433"/>
            <a:ext cx="5124450"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 Box 11"/>
          <p:cNvSpPr txBox="1">
            <a:spLocks noChangeArrowheads="1"/>
          </p:cNvSpPr>
          <p:nvPr/>
        </p:nvSpPr>
        <p:spPr bwMode="auto">
          <a:xfrm>
            <a:off x="4457700" y="5547745"/>
            <a:ext cx="4106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cs typeface="Calibri" panose="020F0502020204030204" pitchFamily="34" charset="0"/>
              </a:rPr>
              <a:t>SEM: secondary electron multiplier</a:t>
            </a:r>
          </a:p>
        </p:txBody>
      </p:sp>
    </p:spTree>
    <p:extLst>
      <p:ext uri="{BB962C8B-B14F-4D97-AF65-F5344CB8AC3E}">
        <p14:creationId xmlns:p14="http://schemas.microsoft.com/office/powerpoint/2010/main" val="2761297387"/>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Realization of Bunch Shape Monitor at CERN LINAC2</a:t>
            </a:r>
          </a:p>
        </p:txBody>
      </p:sp>
      <p:sp>
        <p:nvSpPr>
          <p:cNvPr id="25604" name="Text Box 3"/>
          <p:cNvSpPr txBox="1">
            <a:spLocks noChangeArrowheads="1"/>
          </p:cNvSpPr>
          <p:nvPr/>
        </p:nvSpPr>
        <p:spPr bwMode="auto">
          <a:xfrm>
            <a:off x="125413" y="106772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grpSp>
        <p:nvGrpSpPr>
          <p:cNvPr id="25605" name="Group 14"/>
          <p:cNvGrpSpPr>
            <a:grpSpLocks/>
          </p:cNvGrpSpPr>
          <p:nvPr/>
        </p:nvGrpSpPr>
        <p:grpSpPr bwMode="auto">
          <a:xfrm>
            <a:off x="33338" y="1726539"/>
            <a:ext cx="7470775" cy="3965575"/>
            <a:chOff x="432" y="1004"/>
            <a:chExt cx="4706" cy="2498"/>
          </a:xfrm>
        </p:grpSpPr>
        <p:pic>
          <p:nvPicPr>
            <p:cNvPr id="25608" name="Picture 4"/>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a:off x="432" y="1004"/>
              <a:ext cx="4706" cy="2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9" name="Line 5"/>
            <p:cNvSpPr>
              <a:spLocks noChangeShapeType="1"/>
            </p:cNvSpPr>
            <p:nvPr/>
          </p:nvSpPr>
          <p:spPr bwMode="auto">
            <a:xfrm flipH="1" flipV="1">
              <a:off x="2561" y="2925"/>
              <a:ext cx="1334" cy="228"/>
            </a:xfrm>
            <a:prstGeom prst="line">
              <a:avLst/>
            </a:prstGeom>
            <a:noFill/>
            <a:ln w="571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25610" name="Text Box 6"/>
            <p:cNvSpPr txBox="1">
              <a:spLocks noChangeArrowheads="1"/>
            </p:cNvSpPr>
            <p:nvPr/>
          </p:nvSpPr>
          <p:spPr bwMode="auto">
            <a:xfrm>
              <a:off x="3162" y="3091"/>
              <a:ext cx="158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800" b="1">
                  <a:solidFill>
                    <a:srgbClr val="FF5D5D"/>
                  </a:solidFill>
                  <a:latin typeface="Calibri" panose="020F0502020204030204" pitchFamily="34" charset="0"/>
                  <a:cs typeface="Calibri" panose="020F0502020204030204" pitchFamily="34" charset="0"/>
                </a:rPr>
                <a:t>ion beam</a:t>
              </a:r>
            </a:p>
          </p:txBody>
        </p:sp>
        <p:sp>
          <p:nvSpPr>
            <p:cNvPr id="25611" name="Text Box 7"/>
            <p:cNvSpPr txBox="1">
              <a:spLocks noChangeArrowheads="1"/>
            </p:cNvSpPr>
            <p:nvPr/>
          </p:nvSpPr>
          <p:spPr bwMode="auto">
            <a:xfrm>
              <a:off x="2735" y="1261"/>
              <a:ext cx="120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a:solidFill>
                    <a:srgbClr val="0033CC"/>
                  </a:solidFill>
                  <a:latin typeface="Calibri" panose="020F0502020204030204" pitchFamily="34" charset="0"/>
                  <a:cs typeface="Calibri" panose="020F0502020204030204" pitchFamily="34" charset="0"/>
                </a:rPr>
                <a:t>rf-deflector</a:t>
              </a:r>
            </a:p>
          </p:txBody>
        </p:sp>
        <p:sp>
          <p:nvSpPr>
            <p:cNvPr id="25612" name="Text Box 8"/>
            <p:cNvSpPr txBox="1">
              <a:spLocks noChangeArrowheads="1"/>
            </p:cNvSpPr>
            <p:nvPr/>
          </p:nvSpPr>
          <p:spPr bwMode="auto">
            <a:xfrm>
              <a:off x="695" y="1909"/>
              <a:ext cx="1206"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9900"/>
                  </a:solidFill>
                  <a:latin typeface="Calibri" panose="020F0502020204030204" pitchFamily="34" charset="0"/>
                  <a:cs typeface="Calibri" panose="020F0502020204030204" pitchFamily="34" charset="0"/>
                </a:rPr>
                <a:t>movable</a:t>
              </a:r>
            </a:p>
            <a:p>
              <a:pPr algn="l">
                <a:lnSpc>
                  <a:spcPct val="50000"/>
                </a:lnSpc>
              </a:pPr>
              <a:r>
                <a:rPr lang="en-US" altLang="de-DE" sz="2400" b="1">
                  <a:solidFill>
                    <a:srgbClr val="009900"/>
                  </a:solidFill>
                  <a:latin typeface="Calibri" panose="020F0502020204030204" pitchFamily="34" charset="0"/>
                  <a:cs typeface="Calibri" panose="020F0502020204030204" pitchFamily="34" charset="0"/>
                </a:rPr>
                <a:t>HV wire</a:t>
              </a:r>
            </a:p>
          </p:txBody>
        </p:sp>
        <p:sp>
          <p:nvSpPr>
            <p:cNvPr id="25613" name="Line 10"/>
            <p:cNvSpPr>
              <a:spLocks noChangeShapeType="1"/>
            </p:cNvSpPr>
            <p:nvPr/>
          </p:nvSpPr>
          <p:spPr bwMode="auto">
            <a:xfrm flipV="1">
              <a:off x="2551" y="2824"/>
              <a:ext cx="1444" cy="10"/>
            </a:xfrm>
            <a:prstGeom prst="line">
              <a:avLst/>
            </a:prstGeom>
            <a:noFill/>
            <a:ln w="41275">
              <a:solidFill>
                <a:srgbClr val="00FF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25614" name="Text Box 11"/>
            <p:cNvSpPr txBox="1">
              <a:spLocks noChangeArrowheads="1"/>
            </p:cNvSpPr>
            <p:nvPr/>
          </p:nvSpPr>
          <p:spPr bwMode="auto">
            <a:xfrm>
              <a:off x="1406" y="3190"/>
              <a:ext cx="15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FF5D5D"/>
                  </a:solidFill>
                  <a:latin typeface="Calibri" panose="020F0502020204030204" pitchFamily="34" charset="0"/>
                  <a:cs typeface="Calibri" panose="020F0502020204030204" pitchFamily="34" charset="0"/>
                </a:rPr>
                <a:t>Flange Ø </a:t>
              </a:r>
              <a:r>
                <a:rPr lang="en-US" altLang="de-DE" b="1" dirty="0">
                  <a:solidFill>
                    <a:srgbClr val="FF5D5D"/>
                  </a:solidFill>
                  <a:latin typeface="Calibri" panose="020F0502020204030204" pitchFamily="34" charset="0"/>
                  <a:cs typeface="Calibri" panose="020F0502020204030204" pitchFamily="34" charset="0"/>
                </a:rPr>
                <a:t>150 mm</a:t>
              </a:r>
            </a:p>
          </p:txBody>
        </p:sp>
        <p:sp>
          <p:nvSpPr>
            <p:cNvPr id="25615" name="Text Box 9"/>
            <p:cNvSpPr txBox="1">
              <a:spLocks noChangeArrowheads="1"/>
            </p:cNvSpPr>
            <p:nvPr/>
          </p:nvSpPr>
          <p:spPr bwMode="auto">
            <a:xfrm>
              <a:off x="3132" y="2170"/>
              <a:ext cx="18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a:solidFill>
                    <a:srgbClr val="009900"/>
                  </a:solidFill>
                  <a:latin typeface="Calibri" panose="020F0502020204030204" pitchFamily="34" charset="0"/>
                  <a:cs typeface="Calibri" panose="020F0502020204030204" pitchFamily="34" charset="0"/>
                </a:rPr>
                <a:t>electron detector</a:t>
              </a:r>
            </a:p>
          </p:txBody>
        </p:sp>
        <p:sp>
          <p:nvSpPr>
            <p:cNvPr id="25616" name="Text Box 13"/>
            <p:cNvSpPr txBox="1">
              <a:spLocks noChangeArrowheads="1"/>
            </p:cNvSpPr>
            <p:nvPr/>
          </p:nvSpPr>
          <p:spPr bwMode="auto">
            <a:xfrm>
              <a:off x="3039" y="2428"/>
              <a:ext cx="184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a:solidFill>
                    <a:srgbClr val="009900"/>
                  </a:solidFill>
                  <a:latin typeface="Calibri" panose="020F0502020204030204" pitchFamily="34" charset="0"/>
                  <a:cs typeface="Calibri" panose="020F0502020204030204" pitchFamily="34" charset="0"/>
                </a:rPr>
                <a:t>electrons</a:t>
              </a:r>
            </a:p>
          </p:txBody>
        </p:sp>
      </p:grpSp>
      <p:pic>
        <p:nvPicPr>
          <p:cNvPr id="15" name="Picture 6"/>
          <p:cNvPicPr>
            <a:picLocks noChangeAspect="1" noChangeArrowheads="1"/>
          </p:cNvPicPr>
          <p:nvPr/>
        </p:nvPicPr>
        <p:blipFill>
          <a:blip r:embed="rId4">
            <a:lum bright="-30000" contrast="48000"/>
            <a:extLst>
              <a:ext uri="{28A0092B-C50C-407E-A947-70E740481C1C}">
                <a14:useLocalDpi xmlns:a14="http://schemas.microsoft.com/office/drawing/2010/main" val="0"/>
              </a:ext>
            </a:extLst>
          </a:blip>
          <a:srcRect/>
          <a:stretch>
            <a:fillRect/>
          </a:stretch>
        </p:blipFill>
        <p:spPr bwMode="auto">
          <a:xfrm>
            <a:off x="5945188" y="1067726"/>
            <a:ext cx="2719387" cy="266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4"/>
          <p:cNvSpPr>
            <a:spLocks noChangeArrowheads="1"/>
          </p:cNvSpPr>
          <p:nvPr/>
        </p:nvSpPr>
        <p:spPr bwMode="auto">
          <a:xfrm>
            <a:off x="2927350" y="721651"/>
            <a:ext cx="61293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i="1" dirty="0">
                <a:latin typeface="Calibri" panose="020F0502020204030204" pitchFamily="34" charset="0"/>
                <a:cs typeface="Calibri" panose="020F0502020204030204" pitchFamily="34" charset="0"/>
              </a:rPr>
              <a:t>Example:</a:t>
            </a:r>
            <a:r>
              <a:rPr lang="en-US" altLang="de-DE" dirty="0">
                <a:latin typeface="Calibri" panose="020F0502020204030204" pitchFamily="34" charset="0"/>
                <a:cs typeface="Calibri" panose="020F0502020204030204" pitchFamily="34" charset="0"/>
              </a:rPr>
              <a:t> The bunch shape </a:t>
            </a:r>
            <a:r>
              <a:rPr lang="en-US" altLang="de-DE" dirty="0" smtClean="0">
                <a:latin typeface="Calibri" panose="020F0502020204030204" pitchFamily="34" charset="0"/>
                <a:cs typeface="Calibri" panose="020F0502020204030204" pitchFamily="34" charset="0"/>
              </a:rPr>
              <a:t>behind RFQ with120 </a:t>
            </a:r>
            <a:r>
              <a:rPr lang="en-US" altLang="de-DE" dirty="0" err="1">
                <a:latin typeface="Calibri" panose="020F0502020204030204" pitchFamily="34" charset="0"/>
                <a:cs typeface="Calibri" panose="020F0502020204030204" pitchFamily="34" charset="0"/>
              </a:rPr>
              <a:t>keV</a:t>
            </a:r>
            <a:r>
              <a:rPr lang="en-US" altLang="de-DE" dirty="0">
                <a:latin typeface="Calibri" panose="020F0502020204030204" pitchFamily="34" charset="0"/>
                <a:cs typeface="Calibri" panose="020F0502020204030204" pitchFamily="34" charset="0"/>
              </a:rPr>
              <a:t>/u:</a:t>
            </a:r>
          </a:p>
        </p:txBody>
      </p:sp>
      <p:sp>
        <p:nvSpPr>
          <p:cNvPr id="17" name="Textfeld 16">
            <a:hlinkClick r:id="" action="ppaction://noaction"/>
          </p:cNvPr>
          <p:cNvSpPr txBox="1"/>
          <p:nvPr/>
        </p:nvSpPr>
        <p:spPr>
          <a:xfrm>
            <a:off x="4579584" y="6519446"/>
            <a:ext cx="1814920"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a:hlinkClick r:id="rId5" action="ppaction://hlinksldjump"/>
              </a:rPr>
              <a:t>back: 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380642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Material Properties for Scintillating Screens</a:t>
            </a:r>
          </a:p>
        </p:txBody>
      </p:sp>
      <p:sp>
        <p:nvSpPr>
          <p:cNvPr id="2662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a:p>
            <a:endParaRPr lang="en-US" altLang="de-DE" sz="1600">
              <a:solidFill>
                <a:srgbClr val="006600"/>
              </a:solidFill>
              <a:latin typeface="Calibri" panose="020F0502020204030204" pitchFamily="34" charset="0"/>
            </a:endParaRPr>
          </a:p>
        </p:txBody>
      </p:sp>
      <p:sp>
        <p:nvSpPr>
          <p:cNvPr id="26629" name="Text Box 4"/>
          <p:cNvSpPr txBox="1">
            <a:spLocks noChangeArrowheads="1"/>
          </p:cNvSpPr>
          <p:nvPr/>
        </p:nvSpPr>
        <p:spPr bwMode="auto">
          <a:xfrm>
            <a:off x="179388" y="710112"/>
            <a:ext cx="60737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FF"/>
                </a:solidFill>
                <a:latin typeface="Calibri" panose="020F0502020204030204" pitchFamily="34" charset="0"/>
              </a:rPr>
              <a:t>Some materials and their basic properties:</a:t>
            </a:r>
          </a:p>
        </p:txBody>
      </p:sp>
      <p:sp>
        <p:nvSpPr>
          <p:cNvPr id="26630" name="Text Box 5"/>
          <p:cNvSpPr txBox="1">
            <a:spLocks noChangeArrowheads="1"/>
          </p:cNvSpPr>
          <p:nvPr/>
        </p:nvSpPr>
        <p:spPr bwMode="auto">
          <a:xfrm>
            <a:off x="249854" y="4014942"/>
            <a:ext cx="8332787" cy="2487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 </a:t>
            </a:r>
            <a:r>
              <a:rPr lang="en-US" altLang="de-DE" b="1" dirty="0">
                <a:solidFill>
                  <a:srgbClr val="0000FF"/>
                </a:solidFill>
                <a:latin typeface="Calibri" panose="020F0502020204030204" pitchFamily="34" charset="0"/>
              </a:rPr>
              <a:t>Properties of a good scintillator:</a:t>
            </a:r>
          </a:p>
          <a:p>
            <a:pPr algn="l">
              <a:spcBef>
                <a:spcPts val="200"/>
              </a:spcBef>
              <a:buFont typeface="Wingdings" pitchFamily="2" charset="2"/>
              <a:buChar char="Ø"/>
            </a:pPr>
            <a:r>
              <a:rPr lang="en-US" altLang="de-DE" dirty="0">
                <a:latin typeface="Calibri" panose="020F0502020204030204" pitchFamily="34" charset="0"/>
              </a:rPr>
              <a:t> Large light output at optical wavelength </a:t>
            </a:r>
          </a:p>
          <a:p>
            <a:pPr algn="l">
              <a:spcBef>
                <a:spcPts val="200"/>
              </a:spcBef>
              <a:buFont typeface="Wingdings" pitchFamily="2" charset="2"/>
              <a:buNone/>
            </a:pPr>
            <a:r>
              <a:rPr lang="en-US" altLang="de-DE" dirty="0">
                <a:latin typeface="Calibri" panose="020F0502020204030204" pitchFamily="34" charset="0"/>
              </a:rPr>
              <a:t>    </a:t>
            </a:r>
            <a:r>
              <a:rPr lang="en-US" altLang="de-DE" dirty="0" smtClean="0">
                <a:latin typeface="Calibri" panose="020F0502020204030204" pitchFamily="34" charset="0"/>
                <a:sym typeface="Symbol"/>
              </a:rPr>
              <a:t></a:t>
            </a:r>
            <a:r>
              <a:rPr lang="en-US" altLang="de-DE" dirty="0" smtClean="0">
                <a:latin typeface="Calibri" panose="020F0502020204030204" pitchFamily="34" charset="0"/>
              </a:rPr>
              <a:t> </a:t>
            </a:r>
            <a:r>
              <a:rPr lang="en-US" altLang="de-DE" dirty="0">
                <a:latin typeface="Calibri" panose="020F0502020204030204" pitchFamily="34" charset="0"/>
              </a:rPr>
              <a:t>standard CCD camera can be used</a:t>
            </a:r>
          </a:p>
          <a:p>
            <a:pPr>
              <a:spcBef>
                <a:spcPts val="200"/>
              </a:spcBef>
              <a:buFont typeface="Wingdings" pitchFamily="2" charset="2"/>
              <a:buChar char="Ø"/>
            </a:pPr>
            <a:r>
              <a:rPr lang="en-US" altLang="de-DE" dirty="0">
                <a:latin typeface="Calibri" panose="020F0502020204030204" pitchFamily="34" charset="0"/>
              </a:rPr>
              <a:t> Large dynamic range </a:t>
            </a:r>
            <a:r>
              <a:rPr lang="en-US" altLang="de-DE" dirty="0">
                <a:latin typeface="Calibri" panose="020F0502020204030204" pitchFamily="34" charset="0"/>
                <a:sym typeface="Symbol"/>
              </a:rPr>
              <a:t></a:t>
            </a:r>
            <a:r>
              <a:rPr lang="en-US" altLang="de-DE" dirty="0" smtClean="0">
                <a:latin typeface="Calibri" panose="020F0502020204030204" pitchFamily="34" charset="0"/>
              </a:rPr>
              <a:t> </a:t>
            </a:r>
            <a:r>
              <a:rPr lang="en-US" altLang="de-DE" dirty="0">
                <a:latin typeface="Calibri" panose="020F0502020204030204" pitchFamily="34" charset="0"/>
              </a:rPr>
              <a:t>usable for different </a:t>
            </a:r>
            <a:r>
              <a:rPr lang="en-US" altLang="de-DE" dirty="0" smtClean="0">
                <a:latin typeface="Calibri" panose="020F0502020204030204" pitchFamily="34" charset="0"/>
              </a:rPr>
              <a:t>currents</a:t>
            </a:r>
            <a:endParaRPr lang="en-US" altLang="de-DE" dirty="0">
              <a:latin typeface="Calibri" panose="020F0502020204030204" pitchFamily="34" charset="0"/>
            </a:endParaRPr>
          </a:p>
          <a:p>
            <a:pPr>
              <a:spcBef>
                <a:spcPts val="200"/>
              </a:spcBef>
              <a:buFont typeface="Wingdings" pitchFamily="2" charset="2"/>
              <a:buChar char="Ø"/>
            </a:pPr>
            <a:r>
              <a:rPr lang="en-US" altLang="de-DE" dirty="0">
                <a:latin typeface="Calibri" panose="020F0502020204030204" pitchFamily="34" charset="0"/>
              </a:rPr>
              <a:t> Short decay time </a:t>
            </a:r>
            <a:r>
              <a:rPr lang="en-US" altLang="de-DE" dirty="0">
                <a:latin typeface="Calibri" panose="020F0502020204030204" pitchFamily="34" charset="0"/>
                <a:sym typeface="Symbol"/>
              </a:rPr>
              <a:t></a:t>
            </a:r>
            <a:r>
              <a:rPr lang="en-US" altLang="de-DE" dirty="0" smtClean="0">
                <a:latin typeface="Calibri" panose="020F0502020204030204" pitchFamily="34" charset="0"/>
              </a:rPr>
              <a:t> </a:t>
            </a:r>
            <a:r>
              <a:rPr lang="en-US" altLang="de-DE" dirty="0">
                <a:latin typeface="Calibri" panose="020F0502020204030204" pitchFamily="34" charset="0"/>
              </a:rPr>
              <a:t>observation of variations</a:t>
            </a:r>
          </a:p>
          <a:p>
            <a:pPr>
              <a:spcBef>
                <a:spcPts val="200"/>
              </a:spcBef>
              <a:buFont typeface="Wingdings" pitchFamily="2" charset="2"/>
              <a:buChar char="Ø"/>
            </a:pPr>
            <a:r>
              <a:rPr lang="en-US" altLang="de-DE" dirty="0">
                <a:latin typeface="Calibri" panose="020F0502020204030204" pitchFamily="34" charset="0"/>
              </a:rPr>
              <a:t> Radiation hardness </a:t>
            </a:r>
            <a:r>
              <a:rPr lang="en-US" altLang="de-DE" dirty="0">
                <a:latin typeface="Calibri" panose="020F0502020204030204" pitchFamily="34" charset="0"/>
                <a:sym typeface="Symbol"/>
              </a:rPr>
              <a:t></a:t>
            </a:r>
            <a:r>
              <a:rPr lang="en-US" altLang="de-DE" dirty="0" smtClean="0">
                <a:latin typeface="Calibri" panose="020F0502020204030204" pitchFamily="34" charset="0"/>
              </a:rPr>
              <a:t> </a:t>
            </a:r>
            <a:r>
              <a:rPr lang="en-US" altLang="de-DE" dirty="0">
                <a:latin typeface="Calibri" panose="020F0502020204030204" pitchFamily="34" charset="0"/>
              </a:rPr>
              <a:t>long lifetime</a:t>
            </a:r>
          </a:p>
          <a:p>
            <a:pPr>
              <a:spcBef>
                <a:spcPts val="200"/>
              </a:spcBef>
              <a:buFont typeface="Wingdings" pitchFamily="2" charset="2"/>
              <a:buChar char="Ø"/>
            </a:pPr>
            <a:r>
              <a:rPr lang="en-US" altLang="de-DE" dirty="0">
                <a:latin typeface="Calibri" panose="020F0502020204030204" pitchFamily="34" charset="0"/>
              </a:rPr>
              <a:t> Good mechanical properties </a:t>
            </a:r>
            <a:r>
              <a:rPr lang="en-US" altLang="de-DE" dirty="0">
                <a:latin typeface="Calibri" panose="020F0502020204030204" pitchFamily="34" charset="0"/>
                <a:sym typeface="Symbol"/>
              </a:rPr>
              <a:t></a:t>
            </a:r>
            <a:r>
              <a:rPr lang="en-US" altLang="de-DE" dirty="0" smtClean="0">
                <a:latin typeface="Calibri" panose="020F0502020204030204" pitchFamily="34" charset="0"/>
              </a:rPr>
              <a:t> </a:t>
            </a:r>
            <a:r>
              <a:rPr lang="en-US" altLang="de-DE" dirty="0">
                <a:latin typeface="Calibri" panose="020F0502020204030204" pitchFamily="34" charset="0"/>
              </a:rPr>
              <a:t>typ. size up to Ø 10 cm</a:t>
            </a:r>
          </a:p>
          <a:p>
            <a:pPr algn="l">
              <a:spcBef>
                <a:spcPts val="200"/>
              </a:spcBef>
            </a:pPr>
            <a:r>
              <a:rPr lang="en-US" altLang="de-DE" dirty="0">
                <a:latin typeface="Calibri" panose="020F0502020204030204" pitchFamily="34" charset="0"/>
              </a:rPr>
              <a:t>(Phosphor </a:t>
            </a:r>
            <a:r>
              <a:rPr lang="en-US" altLang="de-DE" dirty="0" err="1">
                <a:latin typeface="Calibri" panose="020F0502020204030204" pitchFamily="34" charset="0"/>
              </a:rPr>
              <a:t>Pxx</a:t>
            </a:r>
            <a:r>
              <a:rPr lang="en-US" altLang="de-DE" dirty="0">
                <a:latin typeface="Calibri" panose="020F0502020204030204" pitchFamily="34" charset="0"/>
              </a:rPr>
              <a:t> grains of Ø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a:t>
            </a:r>
            <a:r>
              <a:rPr lang="en-US" altLang="de-DE" dirty="0" err="1">
                <a:latin typeface="Calibri" panose="020F0502020204030204" pitchFamily="34" charset="0"/>
              </a:rPr>
              <a:t>μm</a:t>
            </a:r>
            <a:r>
              <a:rPr lang="en-US" altLang="de-DE" dirty="0">
                <a:latin typeface="Calibri" panose="020F0502020204030204" pitchFamily="34" charset="0"/>
              </a:rPr>
              <a:t> on glass or metal).</a:t>
            </a:r>
          </a:p>
        </p:txBody>
      </p:sp>
      <p:sp>
        <p:nvSpPr>
          <p:cNvPr id="2" name="Textfeld 1"/>
          <p:cNvSpPr txBox="1"/>
          <p:nvPr/>
        </p:nvSpPr>
        <p:spPr>
          <a:xfrm>
            <a:off x="5883148" y="764704"/>
            <a:ext cx="3585396" cy="369332"/>
          </a:xfrm>
          <a:prstGeom prst="rect">
            <a:avLst/>
          </a:prstGeom>
          <a:noFill/>
        </p:spPr>
        <p:txBody>
          <a:bodyPr wrap="square" rtlCol="0">
            <a:spAutoFit/>
          </a:bodyPr>
          <a:lstStyle/>
          <a:p>
            <a:pPr algn="l"/>
            <a:r>
              <a:rPr lang="en-US" dirty="0" smtClean="0">
                <a:latin typeface="Calibri" panose="020F0502020204030204" pitchFamily="34" charset="0"/>
              </a:rPr>
              <a:t>Standard drive with P43 screen</a:t>
            </a:r>
            <a:endParaRPr lang="en-US" dirty="0">
              <a:latin typeface="Calibri" panose="020F0502020204030204" pitchFamily="34" charset="0"/>
            </a:endParaRPr>
          </a:p>
        </p:txBody>
      </p:sp>
      <p:grpSp>
        <p:nvGrpSpPr>
          <p:cNvPr id="23" name="Gruppieren 22"/>
          <p:cNvGrpSpPr/>
          <p:nvPr/>
        </p:nvGrpSpPr>
        <p:grpSpPr>
          <a:xfrm>
            <a:off x="5510212" y="1196752"/>
            <a:ext cx="3670300" cy="4470400"/>
            <a:chOff x="4554538" y="1772816"/>
            <a:chExt cx="3670300" cy="4470400"/>
          </a:xfrm>
        </p:grpSpPr>
        <p:pic>
          <p:nvPicPr>
            <p:cNvPr id="24" name="Picture 8" descr="P1010004"/>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a:stretch>
              <a:fillRect/>
            </a:stretch>
          </p:blipFill>
          <p:spPr bwMode="auto">
            <a:xfrm>
              <a:off x="4758849" y="1873770"/>
              <a:ext cx="3356537" cy="4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Oval 9"/>
            <p:cNvSpPr>
              <a:spLocks noChangeArrowheads="1"/>
            </p:cNvSpPr>
            <p:nvPr/>
          </p:nvSpPr>
          <p:spPr bwMode="auto">
            <a:xfrm>
              <a:off x="4554538" y="3116495"/>
              <a:ext cx="259767" cy="518987"/>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a:latin typeface="+mj-lt"/>
              </a:endParaRPr>
            </a:p>
          </p:txBody>
        </p:sp>
        <p:sp>
          <p:nvSpPr>
            <p:cNvPr id="26" name="Text Box 10"/>
            <p:cNvSpPr txBox="1">
              <a:spLocks noChangeArrowheads="1"/>
            </p:cNvSpPr>
            <p:nvPr/>
          </p:nvSpPr>
          <p:spPr bwMode="auto">
            <a:xfrm>
              <a:off x="4699015" y="2552008"/>
              <a:ext cx="1600922" cy="918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80000"/>
                </a:lnSpc>
              </a:pPr>
              <a:r>
                <a:rPr lang="en-US" altLang="de-DE" sz="2100" b="1" dirty="0">
                  <a:solidFill>
                    <a:schemeClr val="bg1"/>
                  </a:solidFill>
                  <a:latin typeface="+mj-lt"/>
                </a:rPr>
                <a:t>Flange </a:t>
              </a:r>
              <a:endParaRPr lang="en-US" altLang="de-DE" sz="2100" b="1" dirty="0" smtClean="0">
                <a:solidFill>
                  <a:schemeClr val="bg1"/>
                </a:solidFill>
                <a:latin typeface="+mj-lt"/>
              </a:endParaRPr>
            </a:p>
            <a:p>
              <a:pPr>
                <a:lnSpc>
                  <a:spcPct val="80000"/>
                </a:lnSpc>
                <a:spcBef>
                  <a:spcPts val="200"/>
                </a:spcBef>
              </a:pPr>
              <a:r>
                <a:rPr lang="en-US" altLang="de-DE" sz="2100" b="1" dirty="0" smtClean="0">
                  <a:solidFill>
                    <a:schemeClr val="bg1"/>
                  </a:solidFill>
                  <a:latin typeface="+mj-lt"/>
                  <a:sym typeface="Symbol"/>
                </a:rPr>
                <a:t>200 mm</a:t>
              </a:r>
            </a:p>
            <a:p>
              <a:pPr>
                <a:lnSpc>
                  <a:spcPct val="80000"/>
                </a:lnSpc>
                <a:spcBef>
                  <a:spcPts val="200"/>
                </a:spcBef>
              </a:pPr>
              <a:r>
                <a:rPr lang="en-US" altLang="de-DE" sz="2100" b="1" dirty="0" smtClean="0">
                  <a:solidFill>
                    <a:schemeClr val="bg1"/>
                  </a:solidFill>
                  <a:latin typeface="+mj-lt"/>
                </a:rPr>
                <a:t>&amp; </a:t>
              </a:r>
              <a:r>
                <a:rPr lang="en-US" altLang="de-DE" sz="2100" b="1" dirty="0">
                  <a:solidFill>
                    <a:schemeClr val="bg1"/>
                  </a:solidFill>
                  <a:latin typeface="+mj-lt"/>
                </a:rPr>
                <a:t>window</a:t>
              </a:r>
            </a:p>
          </p:txBody>
        </p:sp>
        <p:sp>
          <p:nvSpPr>
            <p:cNvPr id="27" name="Text Box 11"/>
            <p:cNvSpPr txBox="1">
              <a:spLocks noChangeArrowheads="1"/>
            </p:cNvSpPr>
            <p:nvPr/>
          </p:nvSpPr>
          <p:spPr bwMode="auto">
            <a:xfrm>
              <a:off x="6517382" y="1889410"/>
              <a:ext cx="1707456" cy="794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66FFFF"/>
                  </a:solidFill>
                  <a:latin typeface="+mj-lt"/>
                </a:rPr>
                <a:t>Screen</a:t>
              </a:r>
            </a:p>
            <a:p>
              <a:pPr>
                <a:spcBef>
                  <a:spcPts val="0"/>
                </a:spcBef>
              </a:pPr>
              <a:r>
                <a:rPr lang="en-US" altLang="de-DE" sz="2200" b="1" dirty="0" smtClean="0">
                  <a:solidFill>
                    <a:srgbClr val="66FFFF"/>
                  </a:solidFill>
                  <a:latin typeface="+mj-lt"/>
                  <a:sym typeface="Symbol" pitchFamily="18" charset="2"/>
                </a:rPr>
                <a:t> </a:t>
              </a:r>
              <a:r>
                <a:rPr lang="en-US" altLang="de-DE" sz="2200" b="1" dirty="0" smtClean="0">
                  <a:solidFill>
                    <a:srgbClr val="66FFFF"/>
                  </a:solidFill>
                  <a:latin typeface="+mj-lt"/>
                </a:rPr>
                <a:t>70 </a:t>
              </a:r>
              <a:r>
                <a:rPr lang="en-US" altLang="de-DE" sz="2200" b="1" dirty="0">
                  <a:solidFill>
                    <a:srgbClr val="66FFFF"/>
                  </a:solidFill>
                  <a:latin typeface="+mj-lt"/>
                </a:rPr>
                <a:t>mm</a:t>
              </a:r>
            </a:p>
          </p:txBody>
        </p:sp>
        <p:sp>
          <p:nvSpPr>
            <p:cNvPr id="28" name="Text Box 12"/>
            <p:cNvSpPr txBox="1">
              <a:spLocks noChangeArrowheads="1"/>
            </p:cNvSpPr>
            <p:nvPr/>
          </p:nvSpPr>
          <p:spPr bwMode="auto">
            <a:xfrm>
              <a:off x="4970457" y="1772816"/>
              <a:ext cx="1148519" cy="430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a:solidFill>
                    <a:srgbClr val="FF0000"/>
                  </a:solidFill>
                  <a:latin typeface="+mj-lt"/>
                </a:rPr>
                <a:t>beam</a:t>
              </a:r>
            </a:p>
          </p:txBody>
        </p:sp>
        <p:sp>
          <p:nvSpPr>
            <p:cNvPr id="29" name="Text Box 13"/>
            <p:cNvSpPr txBox="1">
              <a:spLocks noChangeArrowheads="1"/>
            </p:cNvSpPr>
            <p:nvPr/>
          </p:nvSpPr>
          <p:spPr bwMode="auto">
            <a:xfrm>
              <a:off x="4753011" y="5055944"/>
              <a:ext cx="1684106" cy="64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000" b="1" dirty="0">
                  <a:solidFill>
                    <a:schemeClr val="bg1"/>
                  </a:solidFill>
                  <a:latin typeface="+mj-lt"/>
                </a:rPr>
                <a:t>Pneumatic</a:t>
              </a:r>
            </a:p>
            <a:p>
              <a:pPr>
                <a:lnSpc>
                  <a:spcPct val="30000"/>
                </a:lnSpc>
              </a:pPr>
              <a:r>
                <a:rPr lang="en-US" altLang="de-DE" sz="2000" b="1" dirty="0">
                  <a:solidFill>
                    <a:schemeClr val="bg1"/>
                  </a:solidFill>
                  <a:latin typeface="+mj-lt"/>
                </a:rPr>
                <a:t>drive</a:t>
              </a:r>
            </a:p>
          </p:txBody>
        </p:sp>
        <p:sp>
          <p:nvSpPr>
            <p:cNvPr id="30" name="Text Box 14"/>
            <p:cNvSpPr txBox="1">
              <a:spLocks noChangeArrowheads="1"/>
            </p:cNvSpPr>
            <p:nvPr/>
          </p:nvSpPr>
          <p:spPr bwMode="auto">
            <a:xfrm>
              <a:off x="4759891" y="3789620"/>
              <a:ext cx="127002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smtClean="0">
                  <a:solidFill>
                    <a:srgbClr val="66FFFF"/>
                  </a:solidFill>
                  <a:latin typeface="+mj-lt"/>
                </a:rPr>
                <a:t>Camera</a:t>
              </a:r>
              <a:endParaRPr lang="en-US" altLang="de-DE" sz="2200" b="1" dirty="0">
                <a:solidFill>
                  <a:srgbClr val="66FFFF"/>
                </a:solidFill>
                <a:latin typeface="+mj-lt"/>
              </a:endParaRPr>
            </a:p>
          </p:txBody>
        </p:sp>
        <p:sp>
          <p:nvSpPr>
            <p:cNvPr id="31" name="Line 15"/>
            <p:cNvSpPr>
              <a:spLocks noChangeShapeType="1"/>
            </p:cNvSpPr>
            <p:nvPr/>
          </p:nvSpPr>
          <p:spPr bwMode="auto">
            <a:xfrm>
              <a:off x="4996725" y="2133974"/>
              <a:ext cx="973396" cy="0"/>
            </a:xfrm>
            <a:prstGeom prst="line">
              <a:avLst/>
            </a:prstGeom>
            <a:noFill/>
            <a:ln w="4762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atin typeface="+mj-lt"/>
              </a:endParaRPr>
            </a:p>
          </p:txBody>
        </p:sp>
        <p:cxnSp>
          <p:nvCxnSpPr>
            <p:cNvPr id="32" name="Gerade Verbindung mit Pfeil 31"/>
            <p:cNvCxnSpPr/>
            <p:nvPr/>
          </p:nvCxnSpPr>
          <p:spPr bwMode="auto">
            <a:xfrm flipV="1">
              <a:off x="5499476" y="3628130"/>
              <a:ext cx="470645" cy="237452"/>
            </a:xfrm>
            <a:prstGeom prst="straightConnector1">
              <a:avLst/>
            </a:prstGeom>
            <a:noFill/>
            <a:ln w="34925" cap="flat" cmpd="sng" algn="ctr">
              <a:solidFill>
                <a:srgbClr val="00FFFF"/>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a:xfrm flipV="1">
              <a:off x="7812360" y="3011276"/>
              <a:ext cx="0" cy="3010012"/>
            </a:xfrm>
            <a:prstGeom prst="straightConnector1">
              <a:avLst/>
            </a:prstGeom>
            <a:ln w="38100">
              <a:solidFill>
                <a:schemeClr val="bg1"/>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4" name="Text Box 13"/>
            <p:cNvSpPr txBox="1">
              <a:spLocks noChangeArrowheads="1"/>
            </p:cNvSpPr>
            <p:nvPr/>
          </p:nvSpPr>
          <p:spPr bwMode="auto">
            <a:xfrm>
              <a:off x="6944317" y="4253026"/>
              <a:ext cx="86804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r"/>
              <a:r>
                <a:rPr lang="en-US" altLang="de-DE" sz="2000" b="1" dirty="0" smtClean="0">
                  <a:solidFill>
                    <a:schemeClr val="bg1"/>
                  </a:solidFill>
                  <a:latin typeface="+mj-lt"/>
                  <a:sym typeface="Symbol" panose="05050102010706020507" pitchFamily="18" charset="2"/>
                </a:rPr>
                <a:t> </a:t>
              </a:r>
              <a:r>
                <a:rPr lang="en-US" altLang="de-DE" sz="2000" b="1" dirty="0" smtClean="0">
                  <a:solidFill>
                    <a:schemeClr val="bg1"/>
                  </a:solidFill>
                  <a:latin typeface="+mj-lt"/>
                </a:rPr>
                <a:t>1 m</a:t>
              </a:r>
              <a:endParaRPr lang="en-US" altLang="de-DE" sz="2000" b="1" dirty="0">
                <a:solidFill>
                  <a:schemeClr val="bg1"/>
                </a:solidFill>
                <a:latin typeface="+mj-lt"/>
              </a:endParaRPr>
            </a:p>
          </p:txBody>
        </p:sp>
      </p:grpSp>
      <p:graphicFrame>
        <p:nvGraphicFramePr>
          <p:cNvPr id="21" name="Group 103"/>
          <p:cNvGraphicFramePr>
            <a:graphicFrameLocks noGrp="1"/>
          </p:cNvGraphicFramePr>
          <p:nvPr>
            <p:extLst>
              <p:ext uri="{D42A27DB-BD31-4B8C-83A1-F6EECF244321}">
                <p14:modId xmlns:p14="http://schemas.microsoft.com/office/powerpoint/2010/main" val="3715925957"/>
              </p:ext>
            </p:extLst>
          </p:nvPr>
        </p:nvGraphicFramePr>
        <p:xfrm>
          <a:off x="288756" y="1094001"/>
          <a:ext cx="5360572" cy="2893532"/>
        </p:xfrm>
        <a:graphic>
          <a:graphicData uri="http://schemas.openxmlformats.org/drawingml/2006/table">
            <a:tbl>
              <a:tblPr/>
              <a:tblGrid>
                <a:gridCol w="972503">
                  <a:extLst>
                    <a:ext uri="{9D8B030D-6E8A-4147-A177-3AD203B41FA5}">
                      <a16:colId xmlns:a16="http://schemas.microsoft.com/office/drawing/2014/main" val="20000"/>
                    </a:ext>
                  </a:extLst>
                </a:gridCol>
                <a:gridCol w="849863">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gridCol w="781368">
                  <a:extLst>
                    <a:ext uri="{9D8B030D-6E8A-4147-A177-3AD203B41FA5}">
                      <a16:colId xmlns:a16="http://schemas.microsoft.com/office/drawing/2014/main" val="20003"/>
                    </a:ext>
                  </a:extLst>
                </a:gridCol>
                <a:gridCol w="842963">
                  <a:extLst>
                    <a:ext uri="{9D8B030D-6E8A-4147-A177-3AD203B41FA5}">
                      <a16:colId xmlns:a16="http://schemas.microsoft.com/office/drawing/2014/main" val="20004"/>
                    </a:ext>
                  </a:extLst>
                </a:gridCol>
                <a:gridCol w="833755">
                  <a:extLst>
                    <a:ext uri="{9D8B030D-6E8A-4147-A177-3AD203B41FA5}">
                      <a16:colId xmlns:a16="http://schemas.microsoft.com/office/drawing/2014/main" val="20005"/>
                    </a:ext>
                  </a:extLst>
                </a:gridCol>
              </a:tblGrid>
              <a:tr h="33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Name</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Type</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Material</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alibri" panose="020F0502020204030204" pitchFamily="34" charset="0"/>
                        </a:rPr>
                        <a:t>Activ</a:t>
                      </a:r>
                      <a:r>
                        <a:rPr kumimoji="0" lang="en-US" sz="1600" b="1" i="0" u="none" strike="noStrike" cap="none" normalizeH="0" baseline="0" dirty="0" smtClean="0">
                          <a:ln>
                            <a:noFill/>
                          </a:ln>
                          <a:solidFill>
                            <a:schemeClr val="tx1"/>
                          </a:solidFill>
                          <a:effectLst/>
                          <a:latin typeface="Calibri" panose="020F0502020204030204" pitchFamily="34" charset="0"/>
                        </a:rPr>
                        <a:t>.</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Max. </a:t>
                      </a:r>
                      <a:r>
                        <a:rPr kumimoji="0" lang="el-GR" sz="1600" b="1" i="0" u="none" strike="noStrike" cap="none" normalizeH="0" baseline="0" dirty="0" smtClean="0">
                          <a:ln>
                            <a:noFill/>
                          </a:ln>
                          <a:solidFill>
                            <a:schemeClr val="tx1"/>
                          </a:solidFill>
                          <a:effectLst/>
                          <a:latin typeface="Calibri" panose="020F0502020204030204" pitchFamily="34" charset="0"/>
                        </a:rPr>
                        <a:t>λ</a:t>
                      </a:r>
                      <a:r>
                        <a:rPr kumimoji="0" lang="de-DE" sz="1600" b="1" i="0" u="none" strike="noStrike" cap="none" normalizeH="0" baseline="0" dirty="0" smtClean="0">
                          <a:ln>
                            <a:noFill/>
                          </a:ln>
                          <a:solidFill>
                            <a:schemeClr val="tx1"/>
                          </a:solidFill>
                          <a:effectLst/>
                          <a:latin typeface="Calibri" panose="020F0502020204030204" pitchFamily="34" charset="0"/>
                        </a:rPr>
                        <a:t> </a:t>
                      </a:r>
                      <a:endParaRPr kumimoji="0" lang="en-US" sz="1600" b="1"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Decay</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4">
                        <a:lumMod val="20000"/>
                        <a:lumOff val="80000"/>
                      </a:schemeClr>
                    </a:solidFill>
                  </a:tcPr>
                </a:tc>
                <a:extLst>
                  <a:ext uri="{0D108BD9-81ED-4DB2-BD59-A6C34878D82A}">
                    <a16:rowId xmlns:a16="http://schemas.microsoft.com/office/drawing/2014/main" val="10000"/>
                  </a:ext>
                </a:extLst>
              </a:tr>
              <a:tr h="3740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anose="020F0502020204030204" pitchFamily="34" charset="0"/>
                        </a:rPr>
                        <a:t>Chromox</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anose="020F0502020204030204" pitchFamily="34" charset="0"/>
                        </a:rPr>
                        <a:t>Cera</a:t>
                      </a:r>
                      <a:r>
                        <a:rPr kumimoji="0" lang="en-US" sz="1600" b="0" i="0" u="none" strike="noStrike" cap="none" normalizeH="0" baseline="0" dirty="0" smtClean="0">
                          <a:ln>
                            <a:noFill/>
                          </a:ln>
                          <a:solidFill>
                            <a:schemeClr val="tx1"/>
                          </a:solidFill>
                          <a:effectLst/>
                          <a:latin typeface="Calibri" panose="020F0502020204030204" pitchFamily="34"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mics</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Al</a:t>
                      </a:r>
                      <a:r>
                        <a:rPr kumimoji="0" lang="en-US" sz="1600" b="0" i="0" u="none" strike="noStrike" cap="none" normalizeH="0" baseline="-25000" dirty="0" smtClean="0">
                          <a:ln>
                            <a:noFill/>
                          </a:ln>
                          <a:solidFill>
                            <a:schemeClr val="tx1"/>
                          </a:solidFill>
                          <a:effectLst/>
                          <a:latin typeface="Calibri" panose="020F0502020204030204" pitchFamily="34" charset="0"/>
                        </a:rPr>
                        <a:t>2</a:t>
                      </a:r>
                      <a:r>
                        <a:rPr kumimoji="0" lang="en-US" sz="1600" b="0" i="0" u="none" strike="noStrike" cap="none" normalizeH="0" baseline="0" dirty="0" smtClean="0">
                          <a:ln>
                            <a:noFill/>
                          </a:ln>
                          <a:solidFill>
                            <a:schemeClr val="tx1"/>
                          </a:solidFill>
                          <a:effectLst/>
                          <a:latin typeface="Calibri" panose="020F0502020204030204" pitchFamily="34" charset="0"/>
                        </a:rPr>
                        <a:t>O</a:t>
                      </a:r>
                      <a:r>
                        <a:rPr kumimoji="0" lang="en-US" sz="1600" b="0" i="0" u="none" strike="noStrike" cap="none" normalizeH="0" baseline="-25000" dirty="0" smtClean="0">
                          <a:ln>
                            <a:noFill/>
                          </a:ln>
                          <a:solidFill>
                            <a:schemeClr val="tx1"/>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Cr</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700nm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 </a:t>
                      </a:r>
                      <a:r>
                        <a:rPr kumimoji="0" lang="en-US" sz="1600" b="0" i="0" u="none" strike="noStrike" cap="none" normalizeH="0" baseline="0" dirty="0" smtClean="0">
                          <a:ln>
                            <a:noFill/>
                          </a:ln>
                          <a:solidFill>
                            <a:schemeClr val="tx1"/>
                          </a:solidFill>
                          <a:effectLst/>
                          <a:latin typeface="Calibri" panose="020F0502020204030204" pitchFamily="34" charset="0"/>
                        </a:rPr>
                        <a:t>10ms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r h="27542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Calibri" panose="020F0502020204030204" pitchFamily="34" charset="0"/>
                        </a:rPr>
                        <a:t>Alumina</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pitchFamily="18"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Calibri" panose="020F0502020204030204" pitchFamily="34" charset="0"/>
                        </a:rPr>
                        <a:t>Al</a:t>
                      </a:r>
                      <a:r>
                        <a:rPr kumimoji="0" lang="en-US" sz="1600" b="0" i="0" u="none" strike="noStrike" cap="none" normalizeH="0" baseline="-25000" dirty="0" smtClean="0">
                          <a:ln>
                            <a:noFill/>
                          </a:ln>
                          <a:solidFill>
                            <a:schemeClr val="tx1"/>
                          </a:solidFill>
                          <a:effectLst/>
                          <a:latin typeface="Calibri" panose="020F0502020204030204" pitchFamily="34" charset="0"/>
                        </a:rPr>
                        <a:t>2</a:t>
                      </a:r>
                      <a:r>
                        <a:rPr kumimoji="0" lang="en-US" sz="1600" b="0" i="0" u="none" strike="noStrike" cap="none" normalizeH="0" baseline="0" dirty="0" smtClean="0">
                          <a:ln>
                            <a:noFill/>
                          </a:ln>
                          <a:solidFill>
                            <a:schemeClr val="tx1"/>
                          </a:solidFill>
                          <a:effectLst/>
                          <a:latin typeface="Calibri" panose="020F0502020204030204" pitchFamily="34" charset="0"/>
                        </a:rPr>
                        <a:t>O</a:t>
                      </a:r>
                      <a:r>
                        <a:rPr kumimoji="0" lang="en-US" sz="1600" b="0" i="0" u="none" strike="noStrike" cap="none" normalizeH="0" baseline="-25000" dirty="0" smtClean="0">
                          <a:ln>
                            <a:noFill/>
                          </a:ln>
                          <a:solidFill>
                            <a:schemeClr val="tx1"/>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Non</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380nm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sym typeface="Symbol"/>
                        </a:rPr>
                        <a:t></a:t>
                      </a:r>
                      <a:r>
                        <a:rPr kumimoji="0" lang="en-US" sz="1600" b="0" i="0" u="none" strike="noStrike" cap="none" normalizeH="0" baseline="0" dirty="0" smtClean="0">
                          <a:ln>
                            <a:noFill/>
                          </a:ln>
                          <a:solidFill>
                            <a:schemeClr val="tx1"/>
                          </a:solidFill>
                          <a:effectLst/>
                          <a:latin typeface="Calibri" panose="020F0502020204030204" pitchFamily="34" charset="0"/>
                        </a:rPr>
                        <a:t> 10ns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3">
                        <a:lumMod val="20000"/>
                        <a:lumOff val="80000"/>
                      </a:schemeClr>
                    </a:solidFill>
                  </a:tcPr>
                </a:tc>
                <a:extLst>
                  <a:ext uri="{0D108BD9-81ED-4DB2-BD59-A6C34878D82A}">
                    <a16:rowId xmlns:a16="http://schemas.microsoft.com/office/drawing/2014/main" val="10002"/>
                  </a:ext>
                </a:extLst>
              </a:tr>
              <a:tr h="339151">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anose="020F0502020204030204" pitchFamily="34" charset="0"/>
                        </a:rPr>
                        <a:t>YAG:Ce</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Crystal</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Y</a:t>
                      </a:r>
                      <a:r>
                        <a:rPr kumimoji="0" lang="en-US" sz="1600" b="0" i="0" u="none" strike="noStrike" cap="none" normalizeH="0" baseline="-25000" dirty="0" smtClean="0">
                          <a:ln>
                            <a:noFill/>
                          </a:ln>
                          <a:solidFill>
                            <a:schemeClr val="tx1"/>
                          </a:solidFill>
                          <a:effectLst/>
                          <a:latin typeface="Calibri" panose="020F0502020204030204" pitchFamily="34" charset="0"/>
                        </a:rPr>
                        <a:t>3</a:t>
                      </a:r>
                      <a:r>
                        <a:rPr kumimoji="0" lang="en-US" sz="1600" b="0" i="0" u="none" strike="noStrike" cap="none" normalizeH="0" baseline="0" dirty="0" smtClean="0">
                          <a:ln>
                            <a:noFill/>
                          </a:ln>
                          <a:solidFill>
                            <a:schemeClr val="tx1"/>
                          </a:solidFill>
                          <a:effectLst/>
                          <a:latin typeface="Calibri" panose="020F0502020204030204" pitchFamily="34" charset="0"/>
                        </a:rPr>
                        <a:t>Al</a:t>
                      </a:r>
                      <a:r>
                        <a:rPr kumimoji="0" lang="en-US" sz="1600" b="0" i="0" u="none" strike="noStrike" cap="none" normalizeH="0" baseline="-25000" dirty="0" smtClean="0">
                          <a:ln>
                            <a:noFill/>
                          </a:ln>
                          <a:solidFill>
                            <a:schemeClr val="tx1"/>
                          </a:solidFill>
                          <a:effectLst/>
                          <a:latin typeface="Calibri" panose="020F0502020204030204" pitchFamily="34" charset="0"/>
                        </a:rPr>
                        <a:t>5</a:t>
                      </a:r>
                      <a:r>
                        <a:rPr kumimoji="0" lang="en-US" sz="1600" b="0" i="0" u="none" strike="noStrike" cap="none" normalizeH="0" baseline="0" dirty="0" smtClean="0">
                          <a:ln>
                            <a:noFill/>
                          </a:ln>
                          <a:solidFill>
                            <a:schemeClr val="tx1"/>
                          </a:solidFill>
                          <a:effectLst/>
                          <a:latin typeface="Calibri" panose="020F0502020204030204" pitchFamily="34" charset="0"/>
                        </a:rPr>
                        <a:t>O</a:t>
                      </a:r>
                      <a:r>
                        <a:rPr kumimoji="0" lang="en-US" sz="1600" b="0" i="0" u="none" strike="noStrike" cap="none" normalizeH="0" baseline="-25000" dirty="0" smtClean="0">
                          <a:ln>
                            <a:noFill/>
                          </a:ln>
                          <a:solidFill>
                            <a:schemeClr val="tx1"/>
                          </a:solidFill>
                          <a:effectLst/>
                          <a:latin typeface="Calibri" panose="020F0502020204030204" pitchFamily="34" charset="0"/>
                        </a:rPr>
                        <a:t>12</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Ce</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550nm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200ns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extLst>
                  <a:ext uri="{0D108BD9-81ED-4DB2-BD59-A6C34878D82A}">
                    <a16:rowId xmlns:a16="http://schemas.microsoft.com/office/drawing/2014/main" val="10003"/>
                  </a:ext>
                </a:extLst>
              </a:tr>
              <a:tr h="0">
                <a:tc vMerge="1">
                  <a:txBody>
                    <a:bodyPr/>
                    <a:lstStyle/>
                    <a:p>
                      <a:endParaRPr lang="en-US"/>
                    </a:p>
                  </a:txBody>
                  <a:tcPr/>
                </a:tc>
                <a:tc vMerge="1">
                  <a:txBody>
                    <a:bodyPr/>
                    <a:lstStyle/>
                    <a:p>
                      <a:endParaRPr lang="en-US"/>
                    </a:p>
                  </a:txBody>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Lu</a:t>
                      </a:r>
                      <a:r>
                        <a:rPr kumimoji="0" lang="en-US" sz="1600" b="0" i="0" u="none" strike="noStrike" cap="none" normalizeH="0" baseline="-25000" dirty="0" smtClean="0">
                          <a:ln>
                            <a:noFill/>
                          </a:ln>
                          <a:solidFill>
                            <a:schemeClr val="tx1"/>
                          </a:solidFill>
                          <a:effectLst/>
                          <a:latin typeface="Calibri" panose="020F0502020204030204" pitchFamily="34" charset="0"/>
                        </a:rPr>
                        <a:t>1.8</a:t>
                      </a:r>
                      <a:r>
                        <a:rPr kumimoji="0" lang="en-US" sz="1600" b="0" i="0" u="none" strike="noStrike" cap="none" normalizeH="0" baseline="0" dirty="0" smtClean="0">
                          <a:ln>
                            <a:noFill/>
                          </a:ln>
                          <a:solidFill>
                            <a:schemeClr val="tx1"/>
                          </a:solidFill>
                          <a:effectLst/>
                          <a:latin typeface="Calibri" panose="020F0502020204030204" pitchFamily="34" charset="0"/>
                        </a:rPr>
                        <a:t>Y</a:t>
                      </a:r>
                      <a:r>
                        <a:rPr kumimoji="0" lang="en-US" sz="1600" b="0" i="0" u="none" strike="noStrike" cap="none" normalizeH="0" baseline="-25000" dirty="0" smtClean="0">
                          <a:ln>
                            <a:noFill/>
                          </a:ln>
                          <a:solidFill>
                            <a:schemeClr val="tx1"/>
                          </a:solidFill>
                          <a:effectLst/>
                          <a:latin typeface="Calibri" panose="020F0502020204030204" pitchFamily="34" charset="0"/>
                        </a:rPr>
                        <a:t>.2</a:t>
                      </a:r>
                      <a:r>
                        <a:rPr kumimoji="0" lang="en-US" sz="1600" b="0" i="0" u="none" strike="noStrike" cap="none" normalizeH="0" baseline="0" dirty="0" smtClean="0">
                          <a:ln>
                            <a:noFill/>
                          </a:ln>
                          <a:solidFill>
                            <a:schemeClr val="tx1"/>
                          </a:solidFill>
                          <a:effectLst/>
                          <a:latin typeface="Calibri" panose="020F0502020204030204" pitchFamily="34" charset="0"/>
                        </a:rPr>
                        <a:t>SiO</a:t>
                      </a:r>
                      <a:r>
                        <a:rPr kumimoji="0" lang="en-US" sz="1600" b="0" i="0" u="none" strike="noStrike" cap="none" normalizeH="0" baseline="-25000" dirty="0" smtClean="0">
                          <a:ln>
                            <a:noFill/>
                          </a:ln>
                          <a:solidFill>
                            <a:schemeClr val="tx1"/>
                          </a:solidFill>
                          <a:effectLst/>
                          <a:latin typeface="Calibri" panose="020F0502020204030204" pitchFamily="34" charset="0"/>
                        </a:rPr>
                        <a:t>5</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row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Ce</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row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420nm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row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40ns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extLst>
                  <a:ext uri="{0D108BD9-81ED-4DB2-BD59-A6C34878D82A}">
                    <a16:rowId xmlns:a16="http://schemas.microsoft.com/office/drawing/2014/main" val="10007"/>
                  </a:ext>
                </a:extLst>
              </a:tr>
              <a:tr h="3278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LYSO</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2">
                        <a:lumMod val="20000"/>
                        <a:lumOff val="80000"/>
                      </a:schemeClr>
                    </a:solidFill>
                  </a:tcPr>
                </a:tc>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vMerge="1">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vMerge="1">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vMerge="1">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8"/>
                  </a:ext>
                </a:extLst>
              </a:tr>
              <a:tr h="3334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P43</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Powder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anose="020F0502020204030204" pitchFamily="34" charset="0"/>
                        </a:rPr>
                        <a:t>of gains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anose="020F0502020204030204" pitchFamily="34" charset="0"/>
                        </a:rPr>
                        <a:t>Ø</a:t>
                      </a:r>
                      <a:r>
                        <a:rPr lang="en-US" altLang="de-DE" sz="1400" dirty="0" smtClean="0">
                          <a:solidFill>
                            <a:prstClr val="black"/>
                          </a:solidFill>
                          <a:latin typeface="Calibri" panose="020F0502020204030204" pitchFamily="34" charset="0"/>
                          <a:sym typeface="Symbol" pitchFamily="18" charset="2"/>
                        </a:rPr>
                        <a:t></a:t>
                      </a:r>
                      <a:r>
                        <a:rPr kumimoji="0" lang="en-US" sz="1400" b="0" i="0" u="none" strike="noStrike" cap="none" normalizeH="0" baseline="0" dirty="0" smtClean="0">
                          <a:ln>
                            <a:noFill/>
                          </a:ln>
                          <a:solidFill>
                            <a:schemeClr val="tx1"/>
                          </a:solidFill>
                          <a:effectLst/>
                          <a:latin typeface="Calibri" panose="020F0502020204030204" pitchFamily="34" charset="0"/>
                        </a:rPr>
                        <a:t>10</a:t>
                      </a:r>
                      <a:r>
                        <a:rPr kumimoji="0" lang="el-GR" sz="1400" b="0" i="0" u="none" strike="noStrike" cap="none" normalizeH="0" baseline="0" dirty="0" smtClean="0">
                          <a:ln>
                            <a:noFill/>
                          </a:ln>
                          <a:solidFill>
                            <a:schemeClr val="tx1"/>
                          </a:solidFill>
                          <a:effectLst/>
                          <a:latin typeface="Calibri" panose="020F0502020204030204" pitchFamily="34" charset="0"/>
                        </a:rPr>
                        <a:t>μ</a:t>
                      </a:r>
                      <a:r>
                        <a:rPr kumimoji="0" lang="en-US" sz="1400" b="0" i="0" u="none" strike="noStrike" cap="none" normalizeH="0" baseline="0" dirty="0" smtClean="0">
                          <a:ln>
                            <a:noFill/>
                          </a:ln>
                          <a:solidFill>
                            <a:schemeClr val="tx1"/>
                          </a:solidFill>
                          <a:effectLst/>
                          <a:latin typeface="Calibri" panose="020F0502020204030204" pitchFamily="34" charset="0"/>
                        </a:rPr>
                        <a:t>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anose="020F0502020204030204" pitchFamily="34" charset="0"/>
                        </a:rPr>
                        <a:t>on glass </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Gd</a:t>
                      </a:r>
                      <a:r>
                        <a:rPr kumimoji="0" lang="en-US" sz="1600" b="0" i="0" u="none" strike="noStrike" cap="none" normalizeH="0" baseline="-25000" smtClean="0">
                          <a:ln>
                            <a:noFill/>
                          </a:ln>
                          <a:solidFill>
                            <a:schemeClr val="tx1"/>
                          </a:solidFill>
                          <a:effectLst/>
                          <a:latin typeface="Calibri" panose="020F0502020204030204" pitchFamily="34" charset="0"/>
                        </a:rPr>
                        <a:t>2</a:t>
                      </a:r>
                      <a:r>
                        <a:rPr kumimoji="0" lang="en-US" sz="1600" b="0" i="0" u="none" strike="noStrike" cap="none" normalizeH="0" baseline="0" smtClean="0">
                          <a:ln>
                            <a:noFill/>
                          </a:ln>
                          <a:solidFill>
                            <a:schemeClr val="tx1"/>
                          </a:solidFill>
                          <a:effectLst/>
                          <a:latin typeface="Calibri" panose="020F0502020204030204" pitchFamily="34" charset="0"/>
                        </a:rPr>
                        <a:t>O</a:t>
                      </a:r>
                      <a:r>
                        <a:rPr kumimoji="0" lang="en-US" sz="1600" b="0" i="0" u="none" strike="noStrike" cap="none" normalizeH="0" baseline="-25000" smtClean="0">
                          <a:ln>
                            <a:noFill/>
                          </a:ln>
                          <a:solidFill>
                            <a:schemeClr val="tx1"/>
                          </a:solidFill>
                          <a:effectLst/>
                          <a:latin typeface="Calibri" panose="020F0502020204030204" pitchFamily="34" charset="0"/>
                        </a:rPr>
                        <a:t>3</a:t>
                      </a:r>
                      <a:r>
                        <a:rPr kumimoji="0" lang="en-US" sz="1600" b="0" i="0" u="none" strike="noStrike" cap="none" normalizeH="0" baseline="0" smtClean="0">
                          <a:ln>
                            <a:noFill/>
                          </a:ln>
                          <a:solidFill>
                            <a:schemeClr val="tx1"/>
                          </a:solidFill>
                          <a:effectLst/>
                          <a:latin typeface="Calibri" panose="020F0502020204030204" pitchFamily="34" charset="0"/>
                        </a:rPr>
                        <a:t>S</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Tb</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545nm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1ms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extLst>
                  <a:ext uri="{0D108BD9-81ED-4DB2-BD59-A6C34878D82A}">
                    <a16:rowId xmlns:a16="http://schemas.microsoft.com/office/drawing/2014/main" val="10004"/>
                  </a:ext>
                </a:extLst>
              </a:tr>
              <a:tr h="3514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P46</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Y</a:t>
                      </a:r>
                      <a:r>
                        <a:rPr kumimoji="0" lang="en-US" sz="1600" b="0" i="0" u="none" strike="noStrike" cap="none" normalizeH="0" baseline="-25000" dirty="0" smtClean="0">
                          <a:ln>
                            <a:noFill/>
                          </a:ln>
                          <a:solidFill>
                            <a:schemeClr val="tx1"/>
                          </a:solidFill>
                          <a:effectLst/>
                          <a:latin typeface="Calibri" panose="020F0502020204030204" pitchFamily="34" charset="0"/>
                        </a:rPr>
                        <a:t>3</a:t>
                      </a:r>
                      <a:r>
                        <a:rPr kumimoji="0" lang="en-US" sz="1600" b="0" i="0" u="none" strike="noStrike" cap="none" normalizeH="0" baseline="0" dirty="0" smtClean="0">
                          <a:ln>
                            <a:noFill/>
                          </a:ln>
                          <a:solidFill>
                            <a:schemeClr val="tx1"/>
                          </a:solidFill>
                          <a:effectLst/>
                          <a:latin typeface="Calibri" panose="020F0502020204030204" pitchFamily="34" charset="0"/>
                        </a:rPr>
                        <a:t>Al</a:t>
                      </a:r>
                      <a:r>
                        <a:rPr kumimoji="0" lang="en-US" sz="1600" b="0" i="0" u="none" strike="noStrike" cap="none" normalizeH="0" baseline="-25000" dirty="0" smtClean="0">
                          <a:ln>
                            <a:noFill/>
                          </a:ln>
                          <a:solidFill>
                            <a:schemeClr val="tx1"/>
                          </a:solidFill>
                          <a:effectLst/>
                          <a:latin typeface="Calibri" panose="020F0502020204030204" pitchFamily="34" charset="0"/>
                        </a:rPr>
                        <a:t>5</a:t>
                      </a:r>
                      <a:r>
                        <a:rPr kumimoji="0" lang="en-US" sz="1600" b="0" i="0" u="none" strike="noStrike" cap="none" normalizeH="0" baseline="0" dirty="0" smtClean="0">
                          <a:ln>
                            <a:noFill/>
                          </a:ln>
                          <a:solidFill>
                            <a:schemeClr val="tx1"/>
                          </a:solidFill>
                          <a:effectLst/>
                          <a:latin typeface="Calibri" panose="020F0502020204030204" pitchFamily="34" charset="0"/>
                        </a:rPr>
                        <a:t>O</a:t>
                      </a:r>
                      <a:r>
                        <a:rPr kumimoji="0" lang="en-US" sz="1600" b="0" i="0" u="none" strike="noStrike" cap="none" normalizeH="0" baseline="-25000" dirty="0" smtClean="0">
                          <a:ln>
                            <a:noFill/>
                          </a:ln>
                          <a:solidFill>
                            <a:schemeClr val="tx1"/>
                          </a:solidFill>
                          <a:effectLst/>
                          <a:latin typeface="Calibri" panose="020F0502020204030204" pitchFamily="34" charset="0"/>
                        </a:rPr>
                        <a:t>12</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Ce</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530nm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300ns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extLst>
                  <a:ext uri="{0D108BD9-81ED-4DB2-BD59-A6C34878D82A}">
                    <a16:rowId xmlns:a16="http://schemas.microsoft.com/office/drawing/2014/main" val="10005"/>
                  </a:ext>
                </a:extLst>
              </a:tr>
              <a:tr h="4074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P47</a:t>
                      </a:r>
                    </a:p>
                  </a:txBody>
                  <a:tcP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Calibri" panose="020F0502020204030204" pitchFamily="34" charset="0"/>
                        </a:rPr>
                        <a:t>Y</a:t>
                      </a:r>
                      <a:r>
                        <a:rPr kumimoji="0" lang="en-US" sz="1600" b="0" i="0" u="none" strike="noStrike" cap="none" normalizeH="0" baseline="-25000" dirty="0" smtClean="0">
                          <a:ln>
                            <a:noFill/>
                          </a:ln>
                          <a:solidFill>
                            <a:schemeClr val="tx1"/>
                          </a:solidFill>
                          <a:effectLst/>
                          <a:latin typeface="Calibri" panose="020F0502020204030204" pitchFamily="34" charset="0"/>
                        </a:rPr>
                        <a:t>2</a:t>
                      </a:r>
                      <a:r>
                        <a:rPr kumimoji="0" lang="en-US" sz="1600" b="0" i="0" u="none" strike="noStrike" cap="none" normalizeH="0" baseline="0" dirty="0" smtClean="0">
                          <a:ln>
                            <a:noFill/>
                          </a:ln>
                          <a:solidFill>
                            <a:schemeClr val="tx1"/>
                          </a:solidFill>
                          <a:effectLst/>
                          <a:latin typeface="Calibri" panose="020F0502020204030204" pitchFamily="34" charset="0"/>
                        </a:rPr>
                        <a:t>SiO</a:t>
                      </a:r>
                      <a:r>
                        <a:rPr kumimoji="0" lang="en-US" sz="1600" b="0" i="0" u="none" strike="noStrike" cap="none" normalizeH="0" baseline="-25000" dirty="0" smtClean="0">
                          <a:ln>
                            <a:noFill/>
                          </a:ln>
                          <a:solidFill>
                            <a:schemeClr val="tx1"/>
                          </a:solidFill>
                          <a:effectLst/>
                          <a:latin typeface="Calibri" panose="020F0502020204030204" pitchFamily="34" charset="0"/>
                        </a:rPr>
                        <a:t>5</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anose="020F0502020204030204" pitchFamily="34" charset="0"/>
                        </a:rPr>
                        <a:t>Ce&amp;Tb</a:t>
                      </a:r>
                      <a:endParaRPr kumimoji="0" lang="en-US" sz="1600" b="0" i="0" u="none" strike="noStrike" cap="none" normalizeH="0" baseline="0" dirty="0" smtClean="0">
                        <a:ln>
                          <a:noFill/>
                        </a:ln>
                        <a:solidFill>
                          <a:schemeClr val="tx1"/>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400nm</a:t>
                      </a:r>
                    </a:p>
                  </a:txBody>
                  <a:tcP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100ns</a:t>
                      </a:r>
                    </a:p>
                  </a:txBody>
                  <a:tcP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chemeClr val="accent1">
                        <a:lumMod val="20000"/>
                        <a:lumOff val="8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19932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endParaRPr lang="de-DE" altLang="de-DE" b="1">
              <a:solidFill>
                <a:srgbClr val="4D4D4D"/>
              </a:solidFill>
              <a:latin typeface="Comic Sans MS" pitchFamily="66" charset="0"/>
            </a:endParaRPr>
          </a:p>
        </p:txBody>
      </p:sp>
      <p:sp>
        <p:nvSpPr>
          <p:cNvPr id="12292"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endParaRPr lang="de-DE" altLang="de-DE" sz="1600" baseline="30000">
              <a:solidFill>
                <a:srgbClr val="006600"/>
              </a:solidFill>
              <a:latin typeface="Calibri" panose="020F0502020204030204" pitchFamily="34" charset="0"/>
            </a:endParaRPr>
          </a:p>
        </p:txBody>
      </p:sp>
      <p:sp>
        <p:nvSpPr>
          <p:cNvPr id="12293" name="Text Box 4"/>
          <p:cNvSpPr txBox="1">
            <a:spLocks noChangeArrowheads="1"/>
          </p:cNvSpPr>
          <p:nvPr/>
        </p:nvSpPr>
        <p:spPr bwMode="auto">
          <a:xfrm>
            <a:off x="216000" y="936000"/>
            <a:ext cx="9205161" cy="3914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endParaRPr lang="en-US" altLang="de-DE" sz="2000" b="1" dirty="0">
              <a:solidFill>
                <a:schemeClr val="tx1">
                  <a:lumMod val="50000"/>
                  <a:lumOff val="50000"/>
                </a:schemeClr>
              </a:solidFill>
              <a:latin typeface="Calibri" panose="020F0502020204030204" pitchFamily="34" charset="0"/>
            </a:endParaRPr>
          </a:p>
          <a:p>
            <a:pPr>
              <a:lnSpc>
                <a:spcPct val="80000"/>
              </a:lnSpc>
              <a:buFont typeface="Wingdings" pitchFamily="2" charset="2"/>
              <a:buChar char="Ø"/>
            </a:pPr>
            <a:r>
              <a:rPr lang="en-US" altLang="de-DE" sz="2000" b="1" dirty="0">
                <a:solidFill>
                  <a:schemeClr val="tx1">
                    <a:lumMod val="50000"/>
                    <a:lumOff val="50000"/>
                  </a:schemeClr>
                </a:solidFill>
                <a:latin typeface="Calibri" panose="020F0502020204030204" pitchFamily="34" charset="0"/>
              </a:rPr>
              <a:t> Scintillation screens: </a:t>
            </a:r>
            <a:endParaRPr lang="en-US" altLang="de-DE" sz="2000" b="1" dirty="0" smtClean="0">
              <a:solidFill>
                <a:schemeClr val="tx1">
                  <a:lumMod val="50000"/>
                  <a:lumOff val="50000"/>
                </a:schemeClr>
              </a:solidFill>
              <a:latin typeface="Calibri" panose="020F0502020204030204" pitchFamily="34" charset="0"/>
            </a:endParaRPr>
          </a:p>
          <a:p>
            <a:pPr>
              <a:lnSpc>
                <a:spcPct val="80000"/>
              </a:lnSpc>
            </a:pPr>
            <a:r>
              <a:rPr lang="en-US" altLang="de-DE" sz="2000" b="1" dirty="0">
                <a:solidFill>
                  <a:schemeClr val="tx1">
                    <a:lumMod val="50000"/>
                    <a:lumOff val="50000"/>
                  </a:schemeClr>
                </a:solidFill>
                <a:latin typeface="Calibri" panose="020F0502020204030204" pitchFamily="34" charset="0"/>
              </a:rPr>
              <a:t> </a:t>
            </a:r>
            <a:r>
              <a:rPr lang="en-US" altLang="de-DE" sz="2000" b="1" dirty="0" smtClean="0">
                <a:solidFill>
                  <a:schemeClr val="tx1">
                    <a:lumMod val="50000"/>
                    <a:lumOff val="50000"/>
                  </a:schemeClr>
                </a:solidFill>
                <a:latin typeface="Calibri" panose="020F0502020204030204" pitchFamily="34" charset="0"/>
              </a:rPr>
              <a:t>   emission </a:t>
            </a:r>
            <a:r>
              <a:rPr lang="en-US" altLang="de-DE" sz="2000" b="1" dirty="0">
                <a:solidFill>
                  <a:schemeClr val="tx1">
                    <a:lumMod val="50000"/>
                    <a:lumOff val="50000"/>
                  </a:schemeClr>
                </a:solidFill>
                <a:latin typeface="Calibri" panose="020F0502020204030204" pitchFamily="34" charset="0"/>
              </a:rPr>
              <a:t>of light, universal  usage, limited dynamic range </a:t>
            </a:r>
            <a:endParaRPr lang="en-US" altLang="de-DE" sz="2000" b="1" dirty="0">
              <a:solidFill>
                <a:srgbClr val="0000FF"/>
              </a:solidFill>
              <a:latin typeface="Calibri" panose="020F0502020204030204" pitchFamily="34" charset="0"/>
            </a:endParaRPr>
          </a:p>
          <a:p>
            <a:pPr>
              <a:lnSpc>
                <a:spcPct val="80000"/>
              </a:lnSpc>
              <a:buFont typeface="Wingdings" pitchFamily="2" charset="2"/>
              <a:buChar char="Ø"/>
            </a:pPr>
            <a:r>
              <a:rPr lang="en-US" altLang="de-DE" sz="2000" b="1" dirty="0">
                <a:solidFill>
                  <a:srgbClr val="0000FF"/>
                </a:solidFill>
                <a:latin typeface="Calibri" panose="020F0502020204030204" pitchFamily="34" charset="0"/>
              </a:rPr>
              <a:t> Optical Transition </a:t>
            </a:r>
            <a:r>
              <a:rPr lang="en-US" altLang="de-DE" sz="2000" b="1" dirty="0" smtClean="0">
                <a:solidFill>
                  <a:srgbClr val="0000FF"/>
                </a:solidFill>
                <a:latin typeface="Calibri" panose="020F0502020204030204" pitchFamily="34" charset="0"/>
              </a:rPr>
              <a:t>Radiation:  </a:t>
            </a:r>
          </a:p>
          <a:p>
            <a:pPr>
              <a:lnSpc>
                <a:spcPct val="80000"/>
              </a:lnSpc>
            </a:pPr>
            <a:r>
              <a:rPr lang="en-US" altLang="de-DE" sz="2000" b="1" dirty="0">
                <a:latin typeface="Calibri" panose="020F0502020204030204" pitchFamily="34" charset="0"/>
              </a:rPr>
              <a:t> </a:t>
            </a:r>
            <a:r>
              <a:rPr lang="en-US" altLang="de-DE" sz="2000" b="1" dirty="0" smtClean="0">
                <a:latin typeface="Calibri" panose="020F0502020204030204" pitchFamily="34" charset="0"/>
              </a:rPr>
              <a:t>   </a:t>
            </a:r>
            <a:r>
              <a:rPr lang="en-US" altLang="de-DE" sz="2000" b="1" dirty="0" smtClean="0">
                <a:solidFill>
                  <a:srgbClr val="008000"/>
                </a:solidFill>
                <a:latin typeface="Calibri" panose="020F0502020204030204" pitchFamily="34" charset="0"/>
              </a:rPr>
              <a:t>light emission due to </a:t>
            </a:r>
            <a:r>
              <a:rPr lang="en-GB" altLang="de-DE" sz="2000" b="1" dirty="0" smtClean="0">
                <a:solidFill>
                  <a:srgbClr val="008000"/>
                </a:solidFill>
                <a:latin typeface="Calibri" panose="020F0502020204030204" pitchFamily="34" charset="0"/>
              </a:rPr>
              <a:t>crossing </a:t>
            </a:r>
            <a:r>
              <a:rPr lang="en-GB" altLang="de-DE" sz="2000" b="1" dirty="0">
                <a:solidFill>
                  <a:srgbClr val="008000"/>
                </a:solidFill>
                <a:latin typeface="Calibri" panose="020F0502020204030204" pitchFamily="34" charset="0"/>
              </a:rPr>
              <a:t>material boundary, </a:t>
            </a:r>
            <a:r>
              <a:rPr lang="en-GB" altLang="de-DE" sz="2000" b="1" dirty="0" smtClean="0">
                <a:solidFill>
                  <a:srgbClr val="008000"/>
                </a:solidFill>
                <a:latin typeface="Calibri" panose="020F0502020204030204" pitchFamily="34" charset="0"/>
              </a:rPr>
              <a:t>mainly for </a:t>
            </a:r>
            <a:r>
              <a:rPr lang="en-GB" altLang="de-DE" sz="2000" b="1" dirty="0">
                <a:solidFill>
                  <a:srgbClr val="008000"/>
                </a:solidFill>
                <a:latin typeface="Calibri" panose="020F0502020204030204" pitchFamily="34" charset="0"/>
              </a:rPr>
              <a:t>relativistic beams </a:t>
            </a:r>
            <a:r>
              <a:rPr lang="en-GB" altLang="de-DE" sz="2000" b="1" dirty="0" smtClean="0">
                <a:solidFill>
                  <a:srgbClr val="008000"/>
                </a:solidFill>
                <a:latin typeface="Calibri" panose="020F0502020204030204" pitchFamily="34" charset="0"/>
              </a:rPr>
              <a:t> </a:t>
            </a:r>
            <a:endParaRPr lang="en-US" altLang="de-DE" sz="2000" b="1" dirty="0">
              <a:solidFill>
                <a:srgbClr val="008000"/>
              </a:solidFill>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SEM-Grid</a:t>
            </a:r>
          </a:p>
          <a:p>
            <a:pPr>
              <a:lnSpc>
                <a:spcPct val="80000"/>
              </a:lnSpc>
              <a:buFont typeface="Wingdings" pitchFamily="2" charset="2"/>
              <a:buChar char="Ø"/>
            </a:pPr>
            <a:r>
              <a:rPr lang="en-US" altLang="de-DE" sz="2000" b="1" dirty="0" smtClean="0">
                <a:latin typeface="Calibri" panose="020F0502020204030204" pitchFamily="34" charset="0"/>
              </a:rPr>
              <a:t>Wire </a:t>
            </a:r>
            <a:r>
              <a:rPr lang="en-US" altLang="de-DE" sz="2000" b="1" dirty="0">
                <a:latin typeface="Calibri" panose="020F0502020204030204" pitchFamily="34" charset="0"/>
              </a:rPr>
              <a:t>scanner</a:t>
            </a:r>
          </a:p>
          <a:p>
            <a:pPr>
              <a:lnSpc>
                <a:spcPct val="80000"/>
              </a:lnSpc>
              <a:buFont typeface="Wingdings" pitchFamily="2" charset="2"/>
              <a:buChar char="Ø"/>
            </a:pPr>
            <a:r>
              <a:rPr lang="en-US" altLang="de-DE" sz="2000" b="1" dirty="0">
                <a:latin typeface="Calibri" panose="020F0502020204030204" pitchFamily="34" charset="0"/>
              </a:rPr>
              <a:t> Ionization Profile Monitor </a:t>
            </a:r>
            <a:endParaRPr lang="en-US" altLang="de-DE" sz="2000" b="1" dirty="0" smtClean="0">
              <a:latin typeface="Calibri" panose="020F0502020204030204" pitchFamily="34" charset="0"/>
            </a:endParaRPr>
          </a:p>
          <a:p>
            <a:pPr>
              <a:lnSpc>
                <a:spcPct val="80000"/>
              </a:lnSpc>
              <a:buFont typeface="Wingdings" pitchFamily="2" charset="2"/>
              <a:buChar char="Ø"/>
            </a:pPr>
            <a:r>
              <a:rPr lang="en-US" altLang="de-DE" sz="2000" b="1" dirty="0">
                <a:latin typeface="Calibri" panose="020F0502020204030204" pitchFamily="34" charset="0"/>
              </a:rPr>
              <a:t> </a:t>
            </a:r>
            <a:r>
              <a:rPr lang="en-US" altLang="de-DE" sz="2000" b="1" dirty="0" smtClean="0">
                <a:latin typeface="Calibri" panose="020F0502020204030204" pitchFamily="34" charset="0"/>
              </a:rPr>
              <a:t>Synchrotron </a:t>
            </a:r>
            <a:r>
              <a:rPr lang="en-US" altLang="de-DE" sz="2000" b="1" dirty="0">
                <a:latin typeface="Calibri" panose="020F0502020204030204" pitchFamily="34" charset="0"/>
              </a:rPr>
              <a:t>Light Monitors    </a:t>
            </a:r>
          </a:p>
          <a:p>
            <a:pPr>
              <a:lnSpc>
                <a:spcPct val="80000"/>
              </a:lnSpc>
              <a:buFont typeface="Wingdings" pitchFamily="2" charset="2"/>
              <a:buChar char="Ø"/>
            </a:pPr>
            <a:r>
              <a:rPr lang="en-US" altLang="de-DE" sz="2000" b="1" dirty="0">
                <a:latin typeface="Calibri" panose="020F0502020204030204" pitchFamily="34" charset="0"/>
              </a:rPr>
              <a:t> Summary</a:t>
            </a:r>
          </a:p>
        </p:txBody>
      </p:sp>
      <p:sp>
        <p:nvSpPr>
          <p:cNvPr id="6"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100" b="1" dirty="0">
                <a:solidFill>
                  <a:srgbClr val="000000"/>
                </a:solidFill>
                <a:latin typeface="Arial" panose="020B0604020202020204" pitchFamily="34" charset="0"/>
                <a:cs typeface="Arial" panose="020B0604020202020204" pitchFamily="34" charset="0"/>
              </a:rPr>
              <a:t>Measurement of Beam Profile</a:t>
            </a:r>
          </a:p>
        </p:txBody>
      </p:sp>
    </p:spTree>
    <p:extLst>
      <p:ext uri="{BB962C8B-B14F-4D97-AF65-F5344CB8AC3E}">
        <p14:creationId xmlns:p14="http://schemas.microsoft.com/office/powerpoint/2010/main" val="418845825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7690</Words>
  <Application>Microsoft Office PowerPoint</Application>
  <PresentationFormat>Bildschirmpräsentation (4:3)</PresentationFormat>
  <Paragraphs>1420</Paragraphs>
  <Slides>78</Slides>
  <Notes>54</Notes>
  <HiddenSlides>0</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2</vt:i4>
      </vt:variant>
      <vt:variant>
        <vt:lpstr>Folientitel</vt:lpstr>
      </vt:variant>
      <vt:variant>
        <vt:i4>78</vt:i4>
      </vt:variant>
    </vt:vector>
  </HeadingPairs>
  <TitlesOfParts>
    <vt:vector size="92" baseType="lpstr">
      <vt:lpstr>ＭＳ Ｐゴシック</vt:lpstr>
      <vt:lpstr>SimSun</vt:lpstr>
      <vt:lpstr>Arial</vt:lpstr>
      <vt:lpstr>Calibri</vt:lpstr>
      <vt:lpstr>Cambria Math</vt:lpstr>
      <vt:lpstr>Century</vt:lpstr>
      <vt:lpstr>Comic Sans MS</vt:lpstr>
      <vt:lpstr>Symbol</vt:lpstr>
      <vt:lpstr>Times</vt:lpstr>
      <vt:lpstr>Times New Roman</vt:lpstr>
      <vt:lpstr>Wingdings</vt:lpstr>
      <vt:lpstr>gsi-folienmaster-2014-II</vt:lpstr>
      <vt:lpstr>Equation</vt:lpstr>
      <vt:lpstr>Formel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1060</cp:revision>
  <cp:lastPrinted>2001-11-28T12:04:44Z</cp:lastPrinted>
  <dcterms:created xsi:type="dcterms:W3CDTF">2001-11-19T11:22:51Z</dcterms:created>
  <dcterms:modified xsi:type="dcterms:W3CDTF">2022-09-22T14:20:10Z</dcterms:modified>
</cp:coreProperties>
</file>